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4bdbb8629467edd5850bda4acc282314" ContentType="image/png"/>
  <Default Extension="e07a68ec4784bc26687dafddb2b6c304" ContentType="image/p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tags/tag2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Lst>
  <p:notesMasterIdLst>
    <p:notesMasterId r:id="rId235"/>
  </p:notesMasterIdLst>
  <p:handoutMasterIdLst>
    <p:handoutMasterId r:id="rId236"/>
  </p:handoutMasterIdLst>
  <p:sldIdLst>
    <p:sldId id="258" r:id="rId8"/>
    <p:sldId id="4218" r:id="rId9"/>
    <p:sldId id="4219" r:id="rId10"/>
    <p:sldId id="4800" r:id="rId11"/>
    <p:sldId id="4220" r:id="rId12"/>
    <p:sldId id="4222" r:id="rId13"/>
    <p:sldId id="4223" r:id="rId14"/>
    <p:sldId id="4224" r:id="rId15"/>
    <p:sldId id="4225" r:id="rId16"/>
    <p:sldId id="4226" r:id="rId17"/>
    <p:sldId id="4227" r:id="rId18"/>
    <p:sldId id="4229" r:id="rId19"/>
    <p:sldId id="4228" r:id="rId20"/>
    <p:sldId id="4781" r:id="rId21"/>
    <p:sldId id="4782" r:id="rId22"/>
    <p:sldId id="4795" r:id="rId23"/>
    <p:sldId id="4801" r:id="rId24"/>
    <p:sldId id="4234" r:id="rId25"/>
    <p:sldId id="4235" r:id="rId26"/>
    <p:sldId id="4236" r:id="rId27"/>
    <p:sldId id="4237" r:id="rId28"/>
    <p:sldId id="4238" r:id="rId29"/>
    <p:sldId id="4239" r:id="rId30"/>
    <p:sldId id="4240" r:id="rId31"/>
    <p:sldId id="4241" r:id="rId32"/>
    <p:sldId id="4522" r:id="rId33"/>
    <p:sldId id="4243" r:id="rId34"/>
    <p:sldId id="4245" r:id="rId35"/>
    <p:sldId id="4246" r:id="rId36"/>
    <p:sldId id="4247" r:id="rId37"/>
    <p:sldId id="4249" r:id="rId38"/>
    <p:sldId id="4252" r:id="rId39"/>
    <p:sldId id="4253" r:id="rId40"/>
    <p:sldId id="4254" r:id="rId41"/>
    <p:sldId id="4255" r:id="rId42"/>
    <p:sldId id="4257" r:id="rId43"/>
    <p:sldId id="4521" r:id="rId44"/>
    <p:sldId id="4262" r:id="rId45"/>
    <p:sldId id="4545" r:id="rId46"/>
    <p:sldId id="4802" r:id="rId47"/>
    <p:sldId id="4265" r:id="rId48"/>
    <p:sldId id="4266" r:id="rId49"/>
    <p:sldId id="4267" r:id="rId50"/>
    <p:sldId id="4268" r:id="rId51"/>
    <p:sldId id="4524" r:id="rId52"/>
    <p:sldId id="4525" r:id="rId53"/>
    <p:sldId id="4783" r:id="rId54"/>
    <p:sldId id="4271" r:id="rId55"/>
    <p:sldId id="4272" r:id="rId56"/>
    <p:sldId id="4526" r:id="rId57"/>
    <p:sldId id="4528" r:id="rId58"/>
    <p:sldId id="4529" r:id="rId59"/>
    <p:sldId id="4277" r:id="rId60"/>
    <p:sldId id="4803" r:id="rId61"/>
    <p:sldId id="4279" r:id="rId62"/>
    <p:sldId id="4280" r:id="rId63"/>
    <p:sldId id="4281" r:id="rId64"/>
    <p:sldId id="4282" r:id="rId65"/>
    <p:sldId id="4283" r:id="rId66"/>
    <p:sldId id="4284" r:id="rId67"/>
    <p:sldId id="4285" r:id="rId68"/>
    <p:sldId id="4286" r:id="rId69"/>
    <p:sldId id="4287" r:id="rId70"/>
    <p:sldId id="4530" r:id="rId71"/>
    <p:sldId id="4289" r:id="rId72"/>
    <p:sldId id="4290" r:id="rId73"/>
    <p:sldId id="4292" r:id="rId74"/>
    <p:sldId id="4293" r:id="rId75"/>
    <p:sldId id="4294" r:id="rId76"/>
    <p:sldId id="4295" r:id="rId77"/>
    <p:sldId id="4796" r:id="rId78"/>
    <p:sldId id="4296" r:id="rId79"/>
    <p:sldId id="4546" r:id="rId80"/>
    <p:sldId id="4547" r:id="rId81"/>
    <p:sldId id="4549" r:id="rId82"/>
    <p:sldId id="4551" r:id="rId83"/>
    <p:sldId id="4552" r:id="rId84"/>
    <p:sldId id="4550" r:id="rId85"/>
    <p:sldId id="4306" r:id="rId86"/>
    <p:sldId id="4535" r:id="rId87"/>
    <p:sldId id="4308" r:id="rId88"/>
    <p:sldId id="4309" r:id="rId89"/>
    <p:sldId id="4536" r:id="rId90"/>
    <p:sldId id="4537" r:id="rId91"/>
    <p:sldId id="4538" r:id="rId92"/>
    <p:sldId id="4540" r:id="rId93"/>
    <p:sldId id="4541" r:id="rId94"/>
    <p:sldId id="4316" r:id="rId95"/>
    <p:sldId id="4553" r:id="rId96"/>
    <p:sldId id="4797" r:id="rId97"/>
    <p:sldId id="4554" r:id="rId98"/>
    <p:sldId id="4555" r:id="rId99"/>
    <p:sldId id="4556" r:id="rId100"/>
    <p:sldId id="4557" r:id="rId101"/>
    <p:sldId id="4558" r:id="rId102"/>
    <p:sldId id="4559" r:id="rId103"/>
    <p:sldId id="4560" r:id="rId104"/>
    <p:sldId id="4561" r:id="rId105"/>
    <p:sldId id="4562" r:id="rId106"/>
    <p:sldId id="4565" r:id="rId107"/>
    <p:sldId id="4566" r:id="rId108"/>
    <p:sldId id="4772" r:id="rId109"/>
    <p:sldId id="4780" r:id="rId110"/>
    <p:sldId id="4775" r:id="rId111"/>
    <p:sldId id="4776" r:id="rId112"/>
    <p:sldId id="4777" r:id="rId113"/>
    <p:sldId id="4778" r:id="rId114"/>
    <p:sldId id="4779" r:id="rId115"/>
    <p:sldId id="4567" r:id="rId116"/>
    <p:sldId id="4568" r:id="rId117"/>
    <p:sldId id="4569" r:id="rId118"/>
    <p:sldId id="4570" r:id="rId119"/>
    <p:sldId id="4571" r:id="rId120"/>
    <p:sldId id="4573" r:id="rId121"/>
    <p:sldId id="4572" r:id="rId122"/>
    <p:sldId id="4798" r:id="rId123"/>
    <p:sldId id="4810" r:id="rId124"/>
    <p:sldId id="4817" r:id="rId125"/>
    <p:sldId id="4818" r:id="rId126"/>
    <p:sldId id="4583" r:id="rId127"/>
    <p:sldId id="4584" r:id="rId128"/>
    <p:sldId id="4585" r:id="rId129"/>
    <p:sldId id="4811" r:id="rId130"/>
    <p:sldId id="4581" r:id="rId131"/>
    <p:sldId id="4588" r:id="rId132"/>
    <p:sldId id="4590" r:id="rId133"/>
    <p:sldId id="4591" r:id="rId134"/>
    <p:sldId id="4592" r:id="rId135"/>
    <p:sldId id="4594" r:id="rId136"/>
    <p:sldId id="4596" r:id="rId137"/>
    <p:sldId id="4597" r:id="rId138"/>
    <p:sldId id="4598" r:id="rId139"/>
    <p:sldId id="4599" r:id="rId140"/>
    <p:sldId id="4600" r:id="rId141"/>
    <p:sldId id="4657" r:id="rId142"/>
    <p:sldId id="4806" r:id="rId143"/>
    <p:sldId id="4602" r:id="rId144"/>
    <p:sldId id="4603" r:id="rId145"/>
    <p:sldId id="4812" r:id="rId146"/>
    <p:sldId id="4614" r:id="rId147"/>
    <p:sldId id="4615" r:id="rId148"/>
    <p:sldId id="4616" r:id="rId149"/>
    <p:sldId id="4617" r:id="rId150"/>
    <p:sldId id="4765" r:id="rId151"/>
    <p:sldId id="4784" r:id="rId152"/>
    <p:sldId id="4608" r:id="rId153"/>
    <p:sldId id="4774" r:id="rId154"/>
    <p:sldId id="4785" r:id="rId155"/>
    <p:sldId id="4612" r:id="rId156"/>
    <p:sldId id="4613" r:id="rId157"/>
    <p:sldId id="4764" r:id="rId158"/>
    <p:sldId id="4621" r:id="rId159"/>
    <p:sldId id="4786" r:id="rId160"/>
    <p:sldId id="4787" r:id="rId161"/>
    <p:sldId id="4788" r:id="rId162"/>
    <p:sldId id="4625" r:id="rId163"/>
    <p:sldId id="4626" r:id="rId164"/>
    <p:sldId id="4789" r:id="rId165"/>
    <p:sldId id="4790" r:id="rId166"/>
    <p:sldId id="4754" r:id="rId167"/>
    <p:sldId id="4791" r:id="rId168"/>
    <p:sldId id="4755" r:id="rId169"/>
    <p:sldId id="4792" r:id="rId170"/>
    <p:sldId id="4793" r:id="rId171"/>
    <p:sldId id="4634" r:id="rId172"/>
    <p:sldId id="4635" r:id="rId173"/>
    <p:sldId id="514" r:id="rId174"/>
    <p:sldId id="4637" r:id="rId175"/>
    <p:sldId id="4808" r:id="rId176"/>
    <p:sldId id="4641" r:id="rId177"/>
    <p:sldId id="4642" r:id="rId178"/>
    <p:sldId id="4643" r:id="rId179"/>
    <p:sldId id="4644" r:id="rId180"/>
    <p:sldId id="4645" r:id="rId181"/>
    <p:sldId id="4646" r:id="rId182"/>
    <p:sldId id="4809" r:id="rId183"/>
    <p:sldId id="4647" r:id="rId184"/>
    <p:sldId id="4648" r:id="rId185"/>
    <p:sldId id="4604" r:id="rId186"/>
    <p:sldId id="4649" r:id="rId187"/>
    <p:sldId id="4650" r:id="rId188"/>
    <p:sldId id="4651" r:id="rId189"/>
    <p:sldId id="4756" r:id="rId190"/>
    <p:sldId id="4757" r:id="rId191"/>
    <p:sldId id="4813" r:id="rId192"/>
    <p:sldId id="4652" r:id="rId193"/>
    <p:sldId id="4654" r:id="rId194"/>
    <p:sldId id="4655" r:id="rId195"/>
    <p:sldId id="4656" r:id="rId196"/>
    <p:sldId id="4658" r:id="rId197"/>
    <p:sldId id="4758" r:id="rId198"/>
    <p:sldId id="4660" r:id="rId199"/>
    <p:sldId id="4661" r:id="rId200"/>
    <p:sldId id="4662" r:id="rId201"/>
    <p:sldId id="4663" r:id="rId202"/>
    <p:sldId id="4799" r:id="rId203"/>
    <p:sldId id="4814" r:id="rId204"/>
    <p:sldId id="4666" r:id="rId205"/>
    <p:sldId id="4667" r:id="rId206"/>
    <p:sldId id="4668" r:id="rId207"/>
    <p:sldId id="4669" r:id="rId208"/>
    <p:sldId id="4670" r:id="rId209"/>
    <p:sldId id="4671" r:id="rId210"/>
    <p:sldId id="4672" r:id="rId211"/>
    <p:sldId id="4673" r:id="rId212"/>
    <p:sldId id="4816" r:id="rId213"/>
    <p:sldId id="4674" r:id="rId214"/>
    <p:sldId id="4675" r:id="rId215"/>
    <p:sldId id="4676" r:id="rId216"/>
    <p:sldId id="4677" r:id="rId217"/>
    <p:sldId id="4678" r:id="rId218"/>
    <p:sldId id="4679" r:id="rId219"/>
    <p:sldId id="4680" r:id="rId220"/>
    <p:sldId id="4815" r:id="rId221"/>
    <p:sldId id="4681" r:id="rId222"/>
    <p:sldId id="4767" r:id="rId223"/>
    <p:sldId id="4682" r:id="rId224"/>
    <p:sldId id="4683" r:id="rId225"/>
    <p:sldId id="4684" r:id="rId226"/>
    <p:sldId id="4685" r:id="rId227"/>
    <p:sldId id="4769" r:id="rId228"/>
    <p:sldId id="4687" r:id="rId229"/>
    <p:sldId id="4794" r:id="rId230"/>
    <p:sldId id="4688" r:id="rId231"/>
    <p:sldId id="4689" r:id="rId232"/>
    <p:sldId id="2178" r:id="rId233"/>
    <p:sldId id="4750" r:id="rId234"/>
  </p:sldIdLst>
  <p:sldSz cx="12192000" cy="6858000"/>
  <p:notesSz cx="6797675" cy="9928225"/>
  <p:embeddedFontLst>
    <p:embeddedFont>
      <p:font typeface="义启小楷书" panose="02010600030101010101" charset="-128"/>
      <p:regular r:id="rId237"/>
    </p:embeddedFont>
    <p:embeddedFont>
      <p:font typeface="Algerian" panose="04020705040A02060702" pitchFamily="82" charset="0"/>
      <p:regular r:id="rId238"/>
    </p:embeddedFont>
    <p:embeddedFont>
      <p:font typeface="Arial Narrow" panose="020B0606020202030204" pitchFamily="34" charset="0"/>
      <p:regular r:id="rId239"/>
      <p:bold r:id="rId240"/>
      <p:italic r:id="rId241"/>
      <p:boldItalic r:id="rId242"/>
    </p:embeddedFont>
    <p:embeddedFont>
      <p:font typeface="Calibri" panose="020F0502020204030204" pitchFamily="34" charset="0"/>
      <p:regular r:id="rId243"/>
      <p:bold r:id="rId244"/>
      <p:italic r:id="rId245"/>
      <p:boldItalic r:id="rId246"/>
    </p:embeddedFont>
    <p:embeddedFont>
      <p:font typeface="Cambria Math" panose="02040503050406030204" pitchFamily="18" charset="0"/>
      <p:regular r:id="rId247"/>
    </p:embeddedFont>
    <p:embeddedFont>
      <p:font typeface="Consolas" panose="020B0609020204030204" pitchFamily="49" charset="0"/>
      <p:regular r:id="rId248"/>
      <p:bold r:id="rId249"/>
      <p:italic r:id="rId250"/>
      <p:boldItalic r:id="rId251"/>
    </p:embeddedFont>
    <p:embeddedFont>
      <p:font typeface="Helvetica" panose="020B0604020202020204" pitchFamily="34" charset="0"/>
      <p:regular r:id="rId252"/>
      <p:bold r:id="rId253"/>
      <p:italic r:id="rId254"/>
      <p:boldItalic r:id="rId255"/>
    </p:embeddedFont>
    <p:embeddedFont>
      <p:font typeface="MS UI Gothic" panose="020B0600070205080204" pitchFamily="34" charset="-128"/>
      <p:regular r:id="rId256"/>
    </p:embeddedFont>
    <p:embeddedFont>
      <p:font typeface="Segoe UI" panose="020B0502040204020203" pitchFamily="34" charset="0"/>
      <p:regular r:id="rId257"/>
      <p:bold r:id="rId258"/>
      <p:italic r:id="rId259"/>
      <p:boldItalic r:id="rId260"/>
    </p:embeddedFont>
    <p:embeddedFont>
      <p:font typeface="Segoe UI Black" panose="020B0A02040204020203" pitchFamily="34" charset="0"/>
      <p:bold r:id="rId261"/>
      <p:boldItalic r:id="rId262"/>
    </p:embeddedFont>
    <p:embeddedFont>
      <p:font typeface="Tahoma" panose="020B0604030504040204" pitchFamily="34" charset="0"/>
      <p:regular r:id="rId263"/>
      <p:bold r:id="rId264"/>
    </p:embeddedFont>
    <p:embeddedFont>
      <p:font typeface="Verdana" panose="020B0604030504040204" pitchFamily="34" charset="0"/>
      <p:regular r:id="rId265"/>
      <p:bold r:id="rId266"/>
      <p:italic r:id="rId267"/>
      <p:boldItalic r:id="rId268"/>
    </p:embeddedFont>
    <p:embeddedFont>
      <p:font typeface="等线" panose="02010600030101010101" pitchFamily="2" charset="-122"/>
      <p:regular r:id="rId269"/>
      <p:bold r:id="rId270"/>
    </p:embeddedFont>
    <p:embeddedFont>
      <p:font typeface="方正舒体" panose="02010601030101010101" pitchFamily="2" charset="-122"/>
      <p:regular r:id="rId271"/>
    </p:embeddedFont>
    <p:embeddedFont>
      <p:font typeface="黑体" panose="02010609060101010101" pitchFamily="49" charset="-122"/>
      <p:regular r:id="rId272"/>
    </p:embeddedFont>
    <p:embeddedFont>
      <p:font typeface="华文细黑" panose="02010600040101010101" pitchFamily="2" charset="-122"/>
      <p:regular r:id="rId273"/>
    </p:embeddedFont>
    <p:embeddedFont>
      <p:font typeface="华文新魏" panose="02010800040101010101" pitchFamily="2" charset="-122"/>
      <p:regular r:id="rId274"/>
    </p:embeddedFont>
    <p:embeddedFont>
      <p:font typeface="楷体" panose="02010609060101010101" pitchFamily="49" charset="-122"/>
      <p:regular r:id="rId275"/>
    </p:embeddedFont>
    <p:embeddedFont>
      <p:font typeface="微软雅黑" panose="020B0503020204020204" pitchFamily="34" charset="-122"/>
      <p:regular r:id="rId276"/>
      <p:bold r:id="rId277"/>
    </p:embeddedFont>
  </p:embeddedFontLst>
  <p:custDataLst>
    <p:tags r:id="rId2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31" userDrawn="1">
          <p15:clr>
            <a:srgbClr val="A4A3A4"/>
          </p15:clr>
        </p15:guide>
        <p15:guide id="2" pos="4997" userDrawn="1">
          <p15:clr>
            <a:srgbClr val="A4A3A4"/>
          </p15:clr>
        </p15:guide>
        <p15:guide id="3" pos="4543" userDrawn="1">
          <p15:clr>
            <a:srgbClr val="A4A3A4"/>
          </p15:clr>
        </p15:guide>
        <p15:guide id="4" pos="2547" userDrawn="1">
          <p15:clr>
            <a:srgbClr val="A4A3A4"/>
          </p15:clr>
        </p15:guide>
        <p15:guide id="5" orient="horz" pos="3113" userDrawn="1">
          <p15:clr>
            <a:srgbClr val="A4A3A4"/>
          </p15:clr>
        </p15:guide>
        <p15:guide id="6" orient="horz" pos="391" userDrawn="1">
          <p15:clr>
            <a:srgbClr val="A4A3A4"/>
          </p15:clr>
        </p15:guide>
        <p15:guide id="8" orient="horz" pos="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7B7"/>
    <a:srgbClr val="92D050"/>
    <a:srgbClr val="0000FF"/>
    <a:srgbClr val="66FF33"/>
    <a:srgbClr val="0099FF"/>
    <a:srgbClr val="FF99FF"/>
    <a:srgbClr val="C5E0B4"/>
    <a:srgbClr val="D60093"/>
    <a:srgbClr val="FFD9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4" autoAdjust="0"/>
    <p:restoredTop sz="69697" autoAdjust="0"/>
  </p:normalViewPr>
  <p:slideViewPr>
    <p:cSldViewPr snapToGrid="0">
      <p:cViewPr varScale="1">
        <p:scale>
          <a:sx n="109" d="100"/>
          <a:sy n="109" d="100"/>
        </p:scale>
        <p:origin x="1464" y="52"/>
      </p:cViewPr>
      <p:guideLst>
        <p:guide orient="horz" pos="2931"/>
        <p:guide pos="4997"/>
        <p:guide pos="4543"/>
        <p:guide pos="2547"/>
        <p:guide orient="horz" pos="3113"/>
        <p:guide orient="horz" pos="391"/>
        <p:guide orient="horz" pos="5"/>
      </p:guideLst>
    </p:cSldViewPr>
  </p:slideViewPr>
  <p:notesTextViewPr>
    <p:cViewPr>
      <p:scale>
        <a:sx n="100" d="100"/>
        <a:sy n="100" d="100"/>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font" Target="fonts/font32.fntdata"/><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5" Type="http://schemas.openxmlformats.org/officeDocument/2006/relationships/slideMaster" Target="slideMasters/slideMaster5.xml"/><Relationship Id="rId181" Type="http://schemas.openxmlformats.org/officeDocument/2006/relationships/slide" Target="slides/slide174.xml"/><Relationship Id="rId237" Type="http://schemas.openxmlformats.org/officeDocument/2006/relationships/font" Target="fonts/font1.fntdata"/><Relationship Id="rId279" Type="http://schemas.openxmlformats.org/officeDocument/2006/relationships/presProps" Target="presProp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227" Type="http://schemas.openxmlformats.org/officeDocument/2006/relationships/slide" Target="slides/slide220.xml"/><Relationship Id="rId248" Type="http://schemas.openxmlformats.org/officeDocument/2006/relationships/font" Target="fonts/font12.fntdata"/><Relationship Id="rId269" Type="http://schemas.openxmlformats.org/officeDocument/2006/relationships/font" Target="fonts/font33.fntdata"/><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280" Type="http://schemas.openxmlformats.org/officeDocument/2006/relationships/viewProps" Target="viewProps.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slide" Target="slides/slide210.xml"/><Relationship Id="rId6" Type="http://schemas.openxmlformats.org/officeDocument/2006/relationships/slideMaster" Target="slideMasters/slideMaster6.xml"/><Relationship Id="rId238" Type="http://schemas.openxmlformats.org/officeDocument/2006/relationships/font" Target="fonts/font2.fntdata"/><Relationship Id="rId259" Type="http://schemas.openxmlformats.org/officeDocument/2006/relationships/font" Target="fonts/font23.fntdata"/><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font" Target="fonts/font34.fntdata"/><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228" Type="http://schemas.openxmlformats.org/officeDocument/2006/relationships/slide" Target="slides/slide221.xml"/><Relationship Id="rId249" Type="http://schemas.openxmlformats.org/officeDocument/2006/relationships/font" Target="fonts/font13.fntdata"/><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font" Target="fonts/font24.fntdata"/><Relationship Id="rId281" Type="http://schemas.openxmlformats.org/officeDocument/2006/relationships/theme" Target="theme/theme1.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7.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slide" Target="slides/slide211.xml"/><Relationship Id="rId239" Type="http://schemas.openxmlformats.org/officeDocument/2006/relationships/font" Target="fonts/font3.fntdata"/><Relationship Id="rId250" Type="http://schemas.openxmlformats.org/officeDocument/2006/relationships/font" Target="fonts/font14.fntdata"/><Relationship Id="rId271" Type="http://schemas.openxmlformats.org/officeDocument/2006/relationships/font" Target="fonts/font35.fntdata"/><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240" Type="http://schemas.openxmlformats.org/officeDocument/2006/relationships/font" Target="fonts/font4.fntdata"/><Relationship Id="rId261" Type="http://schemas.openxmlformats.org/officeDocument/2006/relationships/font" Target="fonts/font25.fntdata"/><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tableStyles" Target="tableStyles.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font" Target="fonts/font15.fntdata"/><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72" Type="http://schemas.openxmlformats.org/officeDocument/2006/relationships/font" Target="fonts/font36.fntdata"/><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font" Target="fonts/font5.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font" Target="fonts/font26.fntdata"/><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font" Target="fonts/font16.fntdata"/><Relationship Id="rId273" Type="http://schemas.openxmlformats.org/officeDocument/2006/relationships/font" Target="fonts/font37.fntdata"/><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font" Target="fonts/font6.fntdata"/><Relationship Id="rId263" Type="http://schemas.openxmlformats.org/officeDocument/2006/relationships/font" Target="fonts/font27.fntdata"/><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font" Target="fonts/font17.fntdata"/><Relationship Id="rId274" Type="http://schemas.openxmlformats.org/officeDocument/2006/relationships/font" Target="fonts/font38.fntdata"/><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font" Target="fonts/font7.fntdata"/><Relationship Id="rId264" Type="http://schemas.openxmlformats.org/officeDocument/2006/relationships/font" Target="fonts/font28.fntdata"/><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font" Target="fonts/font18.fntdata"/><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font" Target="fonts/font39.fntdata"/><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font" Target="fonts/font8.fntdata"/><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font" Target="fonts/font29.fntdata"/><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55" Type="http://schemas.openxmlformats.org/officeDocument/2006/relationships/font" Target="fonts/font19.fntdata"/><Relationship Id="rId276" Type="http://schemas.openxmlformats.org/officeDocument/2006/relationships/font" Target="fonts/font40.fntdata"/><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font" Target="fonts/font9.fntdata"/><Relationship Id="rId266" Type="http://schemas.openxmlformats.org/officeDocument/2006/relationships/font" Target="fonts/font30.fntdata"/><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notesMaster" Target="notesMasters/notesMaster1.xml"/><Relationship Id="rId256" Type="http://schemas.openxmlformats.org/officeDocument/2006/relationships/font" Target="fonts/font20.fntdata"/><Relationship Id="rId277" Type="http://schemas.openxmlformats.org/officeDocument/2006/relationships/font" Target="fonts/font41.fntdata"/><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font" Target="fonts/font10.fntdata"/><Relationship Id="rId267" Type="http://schemas.openxmlformats.org/officeDocument/2006/relationships/font" Target="fonts/font31.fntdata"/><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4" Type="http://schemas.openxmlformats.org/officeDocument/2006/relationships/slideMaster" Target="slideMasters/slideMaster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handoutMaster" Target="handoutMasters/handoutMaster1.xml"/><Relationship Id="rId257" Type="http://schemas.openxmlformats.org/officeDocument/2006/relationships/font" Target="fonts/font21.fntdata"/><Relationship Id="rId278" Type="http://schemas.openxmlformats.org/officeDocument/2006/relationships/tags" Target="tags/tag1.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font" Target="fonts/font11.fntdata"/><Relationship Id="rId107" Type="http://schemas.openxmlformats.org/officeDocument/2006/relationships/slide" Target="slides/slide100.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258" Type="http://schemas.openxmlformats.org/officeDocument/2006/relationships/font" Target="fonts/font22.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2021/11/2</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2021/11/2</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缓冲器和三态门的区别，三态门如何实现双向引脚</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39</a:t>
            </a:fld>
            <a:endParaRPr lang="zh-CN" altLang="en-US"/>
          </a:p>
        </p:txBody>
      </p:sp>
    </p:spTree>
    <p:extLst>
      <p:ext uri="{BB962C8B-B14F-4D97-AF65-F5344CB8AC3E}">
        <p14:creationId xmlns:p14="http://schemas.microsoft.com/office/powerpoint/2010/main" val="585878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40</a:t>
            </a:fld>
            <a:endParaRPr lang="zh-CN" altLang="en-US"/>
          </a:p>
        </p:txBody>
      </p:sp>
    </p:spTree>
    <p:extLst>
      <p:ext uri="{BB962C8B-B14F-4D97-AF65-F5344CB8AC3E}">
        <p14:creationId xmlns:p14="http://schemas.microsoft.com/office/powerpoint/2010/main" val="186423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44</a:t>
            </a:fld>
            <a:endParaRPr lang="zh-CN" altLang="en-US"/>
          </a:p>
        </p:txBody>
      </p:sp>
    </p:spTree>
    <p:extLst>
      <p:ext uri="{BB962C8B-B14F-4D97-AF65-F5344CB8AC3E}">
        <p14:creationId xmlns:p14="http://schemas.microsoft.com/office/powerpoint/2010/main" val="183533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50000"/>
              </a:lnSpc>
              <a:buClr>
                <a:srgbClr val="FFC000"/>
              </a:buClr>
              <a:buFont typeface="Wingdings" pitchFamily="2" charset="2"/>
              <a:buNone/>
              <a:defRPr/>
            </a:pPr>
            <a:r>
              <a:rPr lang="en-US" altLang="zh-CN" dirty="0"/>
              <a:t>6</a:t>
            </a:r>
            <a:r>
              <a:rPr lang="zh-CN" altLang="en-US" dirty="0"/>
              <a:t>管</a:t>
            </a:r>
            <a:r>
              <a:rPr lang="en-US" altLang="zh-CN" sz="2000" dirty="0">
                <a:solidFill>
                  <a:srgbClr val="C00000"/>
                </a:solidFill>
              </a:rPr>
              <a:t>SRAM  </a:t>
            </a:r>
            <a:r>
              <a:rPr lang="zh-CN" altLang="en-US" sz="2000" dirty="0">
                <a:solidFill>
                  <a:srgbClr val="C00000"/>
                </a:solidFill>
              </a:rPr>
              <a:t>功耗加大，</a:t>
            </a:r>
            <a:r>
              <a:rPr lang="en-US" altLang="zh-CN" sz="2000" dirty="0">
                <a:solidFill>
                  <a:srgbClr val="C00000"/>
                </a:solidFill>
              </a:rPr>
              <a:t>MOS</a:t>
            </a:r>
            <a:r>
              <a:rPr lang="zh-CN" altLang="en-US" sz="2000" dirty="0">
                <a:solidFill>
                  <a:srgbClr val="C00000"/>
                </a:solidFill>
              </a:rPr>
              <a:t>管过多，存储密度低，单位容量成本高，主要用于</a:t>
            </a:r>
            <a:r>
              <a:rPr lang="en-US" altLang="zh-CN" sz="2000" dirty="0">
                <a:solidFill>
                  <a:srgbClr val="C00000"/>
                </a:solidFill>
              </a:rPr>
              <a:t>CPU</a:t>
            </a:r>
            <a:r>
              <a:rPr lang="zh-CN" altLang="en-US" sz="2000" dirty="0">
                <a:solidFill>
                  <a:srgbClr val="C00000"/>
                </a:solidFill>
              </a:rPr>
              <a:t>内部的</a:t>
            </a:r>
            <a:r>
              <a:rPr lang="en-US" altLang="zh-CN" sz="2000" dirty="0">
                <a:solidFill>
                  <a:srgbClr val="C00000"/>
                </a:solidFill>
              </a:rPr>
              <a:t>cache</a:t>
            </a:r>
            <a:r>
              <a:rPr lang="zh-CN" altLang="en-US" sz="2000" dirty="0">
                <a:solidFill>
                  <a:srgbClr val="C00000"/>
                </a:solidFill>
              </a:rPr>
              <a:t>，目前计算机内存普遍采用的是单管</a:t>
            </a:r>
            <a:r>
              <a:rPr lang="en-US" altLang="zh-CN" sz="2000" dirty="0">
                <a:solidFill>
                  <a:srgbClr val="C00000"/>
                </a:solidFill>
              </a:rPr>
              <a:t>DRAM</a:t>
            </a:r>
            <a:r>
              <a:rPr lang="zh-CN" altLang="en-US" sz="2000" dirty="0">
                <a:solidFill>
                  <a:srgbClr val="C00000"/>
                </a:solidFill>
              </a:rPr>
              <a:t>技术，这种结构中存储体制包括一个</a:t>
            </a:r>
            <a:r>
              <a:rPr lang="en-US" altLang="zh-CN" sz="2000" dirty="0">
                <a:solidFill>
                  <a:srgbClr val="C00000"/>
                </a:solidFill>
              </a:rPr>
              <a:t>MOS</a:t>
            </a:r>
            <a:r>
              <a:rPr lang="zh-CN" altLang="en-US" sz="2000" dirty="0">
                <a:solidFill>
                  <a:srgbClr val="C00000"/>
                </a:solidFill>
              </a:rPr>
              <a:t>管和一个电容，利用电容是否带电荷表示数据，假设有电荷表示</a:t>
            </a:r>
            <a:r>
              <a:rPr lang="en-US" altLang="zh-CN" sz="2000" dirty="0">
                <a:solidFill>
                  <a:srgbClr val="C00000"/>
                </a:solidFill>
              </a:rPr>
              <a:t>1</a:t>
            </a:r>
            <a:r>
              <a:rPr lang="zh-CN" altLang="en-US" sz="2000" dirty="0">
                <a:solidFill>
                  <a:srgbClr val="C00000"/>
                </a:solidFill>
              </a:rPr>
              <a:t>，没电荷表示</a:t>
            </a:r>
            <a:r>
              <a:rPr lang="en-US" altLang="zh-CN" sz="2000" dirty="0">
                <a:solidFill>
                  <a:srgbClr val="C00000"/>
                </a:solidFill>
              </a:rPr>
              <a:t>0</a:t>
            </a:r>
            <a:r>
              <a:rPr lang="zh-CN" altLang="en-US" sz="2000" dirty="0">
                <a:solidFill>
                  <a:srgbClr val="C00000"/>
                </a:solidFill>
              </a:rPr>
              <a:t>。  电容具有缓存电荷的作用，可以将数据保持一段时间，但泄露电流的存在电荷总会丢失，为避免数据丢失，</a:t>
            </a:r>
            <a:r>
              <a:rPr lang="en-US" altLang="zh-CN" sz="2000" dirty="0">
                <a:solidFill>
                  <a:srgbClr val="C00000"/>
                </a:solidFill>
              </a:rPr>
              <a:t>DRAM</a:t>
            </a:r>
            <a:r>
              <a:rPr lang="zh-CN" altLang="en-US" sz="2000" dirty="0">
                <a:solidFill>
                  <a:srgbClr val="C00000"/>
                </a:solidFill>
              </a:rPr>
              <a:t>需要定时动态给有电荷的电容补充电荷，这就是</a:t>
            </a:r>
            <a:r>
              <a:rPr lang="en-US" altLang="zh-CN" sz="2000" dirty="0">
                <a:solidFill>
                  <a:srgbClr val="C00000"/>
                </a:solidFill>
              </a:rPr>
              <a:t>DRAM</a:t>
            </a:r>
            <a:r>
              <a:rPr lang="zh-CN" altLang="en-US" sz="2000" dirty="0">
                <a:solidFill>
                  <a:srgbClr val="C00000"/>
                </a:solidFill>
              </a:rPr>
              <a:t>的刷新操作。</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再来看看</a:t>
            </a:r>
            <a:r>
              <a:rPr lang="en-US" altLang="zh-CN" sz="2000" dirty="0">
                <a:solidFill>
                  <a:srgbClr val="C00000"/>
                </a:solidFill>
              </a:rPr>
              <a:t>DRAM</a:t>
            </a:r>
            <a:r>
              <a:rPr lang="zh-CN" altLang="en-US" sz="2000" dirty="0">
                <a:solidFill>
                  <a:srgbClr val="C00000"/>
                </a:solidFill>
              </a:rPr>
              <a:t>的读操作，</a:t>
            </a:r>
            <a:r>
              <a:rPr lang="en-US" altLang="zh-CN" sz="2000" dirty="0">
                <a:solidFill>
                  <a:srgbClr val="C00000"/>
                </a:solidFill>
              </a:rPr>
              <a:t>DRAM</a:t>
            </a:r>
            <a:r>
              <a:rPr lang="zh-CN" altLang="en-US" sz="2000" dirty="0">
                <a:solidFill>
                  <a:srgbClr val="C00000"/>
                </a:solidFill>
              </a:rPr>
              <a:t>电容上的数据读出相对</a:t>
            </a:r>
            <a:r>
              <a:rPr lang="en-US" altLang="zh-CN" sz="2000" dirty="0">
                <a:solidFill>
                  <a:srgbClr val="C00000"/>
                </a:solidFill>
              </a:rPr>
              <a:t>SRAM</a:t>
            </a:r>
            <a:r>
              <a:rPr lang="zh-CN" altLang="en-US" sz="2000" dirty="0">
                <a:solidFill>
                  <a:srgbClr val="C00000"/>
                </a:solidFill>
              </a:rPr>
              <a:t>较为复杂，读出之前首先需要进行预充电，利用预充电路将两侧位线</a:t>
            </a:r>
            <a:r>
              <a:rPr lang="en-US" altLang="zh-CN" sz="2000" dirty="0">
                <a:solidFill>
                  <a:srgbClr val="C00000"/>
                </a:solidFill>
              </a:rPr>
              <a:t>D</a:t>
            </a:r>
            <a:r>
              <a:rPr lang="zh-CN" altLang="en-US" sz="2000" dirty="0">
                <a:solidFill>
                  <a:srgbClr val="C00000"/>
                </a:solidFill>
              </a:rPr>
              <a:t>，</a:t>
            </a:r>
            <a:r>
              <a:rPr lang="en-US" altLang="zh-CN" sz="2000" dirty="0">
                <a:solidFill>
                  <a:srgbClr val="C00000"/>
                </a:solidFill>
              </a:rPr>
              <a:t>D</a:t>
            </a:r>
            <a:r>
              <a:rPr lang="zh-CN" altLang="en-US" sz="2000" dirty="0">
                <a:solidFill>
                  <a:srgbClr val="C00000"/>
                </a:solidFill>
              </a:rPr>
              <a:t>上的电压预充至于</a:t>
            </a:r>
            <a:r>
              <a:rPr lang="en-US" altLang="zh-CN" sz="2000" dirty="0" err="1">
                <a:solidFill>
                  <a:srgbClr val="C00000"/>
                </a:solidFill>
              </a:rPr>
              <a:t>vcc</a:t>
            </a:r>
            <a:r>
              <a:rPr lang="en-US" altLang="zh-CN" sz="2000" dirty="0">
                <a:solidFill>
                  <a:srgbClr val="C00000"/>
                </a:solidFill>
              </a:rPr>
              <a:t>/2</a:t>
            </a:r>
            <a:r>
              <a:rPr lang="zh-CN" altLang="en-US" sz="2000" dirty="0">
                <a:solidFill>
                  <a:srgbClr val="C00000"/>
                </a:solidFill>
              </a:rPr>
              <a:t>，</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然后开始访问操作，给出行选通信号，存储电容会和位线上的几声电容进行电荷重分配，注意什么叫寄生电容就是本没有设计电容，但由于位线连接了很多</a:t>
            </a:r>
            <a:r>
              <a:rPr lang="en-US" altLang="zh-CN" sz="2000" dirty="0">
                <a:solidFill>
                  <a:srgbClr val="C00000"/>
                </a:solidFill>
              </a:rPr>
              <a:t>MOS</a:t>
            </a:r>
            <a:r>
              <a:rPr lang="zh-CN" altLang="en-US" sz="2000" dirty="0">
                <a:solidFill>
                  <a:srgbClr val="C00000"/>
                </a:solidFill>
              </a:rPr>
              <a:t>管，实际存在的电容，这个寄生电容的容量通常是存储电容的</a:t>
            </a:r>
            <a:r>
              <a:rPr lang="en-US" altLang="zh-CN" sz="2000" dirty="0">
                <a:solidFill>
                  <a:srgbClr val="C00000"/>
                </a:solidFill>
              </a:rPr>
              <a:t>10</a:t>
            </a:r>
            <a:r>
              <a:rPr lang="zh-CN" altLang="en-US" sz="2000" dirty="0">
                <a:solidFill>
                  <a:srgbClr val="C00000"/>
                </a:solidFill>
              </a:rPr>
              <a:t>倍，由于电荷的重新分配，如果存储电容原来有电荷，则位线</a:t>
            </a:r>
            <a:r>
              <a:rPr lang="en-US" altLang="zh-CN" sz="2000" dirty="0">
                <a:solidFill>
                  <a:srgbClr val="C00000"/>
                </a:solidFill>
              </a:rPr>
              <a:t>D</a:t>
            </a:r>
            <a:r>
              <a:rPr lang="zh-CN" altLang="en-US" sz="2000" dirty="0">
                <a:solidFill>
                  <a:srgbClr val="C00000"/>
                </a:solidFill>
              </a:rPr>
              <a:t>上的电容会大于，否则会小于</a:t>
            </a:r>
            <a:r>
              <a:rPr lang="en-US" altLang="zh-CN" sz="2000" dirty="0">
                <a:solidFill>
                  <a:srgbClr val="C00000"/>
                </a:solidFill>
              </a:rPr>
              <a:t>,,,,  </a:t>
            </a:r>
            <a:r>
              <a:rPr lang="zh-CN" altLang="en-US" sz="2000" dirty="0">
                <a:solidFill>
                  <a:srgbClr val="C00000"/>
                </a:solidFill>
              </a:rPr>
              <a:t>这样</a:t>
            </a:r>
            <a:r>
              <a:rPr lang="en-US" altLang="zh-CN" sz="2000" dirty="0">
                <a:solidFill>
                  <a:srgbClr val="C00000"/>
                </a:solidFill>
              </a:rPr>
              <a:t>D</a:t>
            </a:r>
            <a:r>
              <a:rPr lang="zh-CN" altLang="en-US" sz="2000" dirty="0">
                <a:solidFill>
                  <a:srgbClr val="C00000"/>
                </a:solidFill>
              </a:rPr>
              <a:t>，</a:t>
            </a:r>
            <a:r>
              <a:rPr lang="en-US" altLang="zh-CN" sz="2000" dirty="0">
                <a:solidFill>
                  <a:srgbClr val="C00000"/>
                </a:solidFill>
              </a:rPr>
              <a:t>D</a:t>
            </a:r>
            <a:r>
              <a:rPr lang="zh-CN" altLang="en-US" sz="2000" dirty="0">
                <a:solidFill>
                  <a:srgbClr val="C00000"/>
                </a:solidFill>
              </a:rPr>
              <a:t>上就存在微软的电压差。</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第三部就是信号检测，中间蓝色部分的跷跷板电路会迅速将电压差扩大，让高电压一侧变成逻辑</a:t>
            </a:r>
            <a:r>
              <a:rPr lang="en-US" altLang="zh-CN" sz="2000" dirty="0">
                <a:solidFill>
                  <a:srgbClr val="C00000"/>
                </a:solidFill>
              </a:rPr>
              <a:t>1</a:t>
            </a:r>
            <a:r>
              <a:rPr lang="zh-CN" altLang="en-US" sz="2000" dirty="0">
                <a:solidFill>
                  <a:srgbClr val="C00000"/>
                </a:solidFill>
              </a:rPr>
              <a:t>，低电压一次编程逻辑</a:t>
            </a:r>
            <a:r>
              <a:rPr lang="en-US" altLang="zh-CN" sz="2000" dirty="0">
                <a:solidFill>
                  <a:srgbClr val="C00000"/>
                </a:solidFill>
              </a:rPr>
              <a:t>0.     </a:t>
            </a: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第</a:t>
            </a:r>
            <a:r>
              <a:rPr lang="en-US" altLang="zh-CN" sz="2000" dirty="0">
                <a:solidFill>
                  <a:srgbClr val="C00000"/>
                </a:solidFill>
              </a:rPr>
              <a:t>4</a:t>
            </a:r>
            <a:r>
              <a:rPr lang="zh-CN" altLang="en-US" sz="2000" dirty="0">
                <a:solidFill>
                  <a:srgbClr val="C00000"/>
                </a:solidFill>
              </a:rPr>
              <a:t>步是数据恢复，逻辑</a:t>
            </a:r>
            <a:r>
              <a:rPr lang="en-US" altLang="zh-CN" sz="2000" dirty="0">
                <a:solidFill>
                  <a:srgbClr val="C00000"/>
                </a:solidFill>
              </a:rPr>
              <a:t>1</a:t>
            </a:r>
            <a:r>
              <a:rPr lang="zh-CN" altLang="en-US" sz="2000" dirty="0">
                <a:solidFill>
                  <a:srgbClr val="C00000"/>
                </a:solidFill>
              </a:rPr>
              <a:t>会给存储电容进行充电，这也是数据刷新的过程，避免了数据读出时电荷的损失，注意一个行选通可以刷新一行上所有的存储单元，</a:t>
            </a:r>
            <a:r>
              <a:rPr lang="en-US" altLang="zh-CN" sz="2000" dirty="0">
                <a:solidFill>
                  <a:srgbClr val="C00000"/>
                </a:solidFill>
              </a:rPr>
              <a:t>DRAM</a:t>
            </a:r>
            <a:r>
              <a:rPr lang="zh-CN" altLang="en-US" sz="2000" dirty="0">
                <a:solidFill>
                  <a:srgbClr val="C00000"/>
                </a:solidFill>
              </a:rPr>
              <a:t>刷新是按行刷新。</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第</a:t>
            </a:r>
            <a:r>
              <a:rPr lang="en-US" altLang="zh-CN" sz="2000" dirty="0">
                <a:solidFill>
                  <a:srgbClr val="C00000"/>
                </a:solidFill>
              </a:rPr>
              <a:t>5</a:t>
            </a:r>
            <a:r>
              <a:rPr lang="zh-CN" altLang="en-US" sz="2000" dirty="0">
                <a:solidFill>
                  <a:srgbClr val="C00000"/>
                </a:solidFill>
              </a:rPr>
              <a:t>步才进入数据读出阶段，给出列选通，数据经过差分放大电路读出。</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注意整个访问过程，行列选通是分时给出的，所以再实际封装</a:t>
            </a:r>
            <a:r>
              <a:rPr lang="en-US" altLang="zh-CN" sz="2000" dirty="0" err="1">
                <a:solidFill>
                  <a:srgbClr val="C00000"/>
                </a:solidFill>
              </a:rPr>
              <a:t>DRAm</a:t>
            </a:r>
            <a:r>
              <a:rPr lang="zh-CN" altLang="en-US" sz="2000" dirty="0">
                <a:solidFill>
                  <a:srgbClr val="C00000"/>
                </a:solidFill>
              </a:rPr>
              <a:t>电路时行列地址复用，这样可以减少引脚数。</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r>
              <a:rPr lang="zh-CN" altLang="en-US" sz="2000" dirty="0">
                <a:solidFill>
                  <a:srgbClr val="C00000"/>
                </a:solidFill>
              </a:rPr>
              <a:t>写入过程也有和读操作类似的前</a:t>
            </a:r>
            <a:r>
              <a:rPr lang="en-US" altLang="zh-CN" sz="2000" dirty="0">
                <a:solidFill>
                  <a:srgbClr val="C00000"/>
                </a:solidFill>
              </a:rPr>
              <a:t>4</a:t>
            </a:r>
            <a:r>
              <a:rPr lang="zh-CN" altLang="en-US" sz="2000" dirty="0">
                <a:solidFill>
                  <a:srgbClr val="C00000"/>
                </a:solidFill>
              </a:rPr>
              <a:t>步，所以写入过程也可以进行行刷新。 最后一步数据变成输入，将逻辑</a:t>
            </a:r>
            <a:r>
              <a:rPr lang="en-US" altLang="zh-CN" sz="2000" dirty="0">
                <a:solidFill>
                  <a:srgbClr val="C00000"/>
                </a:solidFill>
              </a:rPr>
              <a:t>0</a:t>
            </a:r>
            <a:r>
              <a:rPr lang="zh-CN" altLang="en-US" sz="2000" dirty="0">
                <a:solidFill>
                  <a:srgbClr val="C00000"/>
                </a:solidFill>
              </a:rPr>
              <a:t>，和</a:t>
            </a:r>
            <a:r>
              <a:rPr lang="en-US" altLang="zh-CN" sz="2000" dirty="0">
                <a:solidFill>
                  <a:srgbClr val="C00000"/>
                </a:solidFill>
              </a:rPr>
              <a:t>1</a:t>
            </a:r>
            <a:r>
              <a:rPr lang="zh-CN" altLang="en-US" sz="2000" dirty="0">
                <a:solidFill>
                  <a:srgbClr val="C00000"/>
                </a:solidFill>
              </a:rPr>
              <a:t>直接写入存储电容即可。</a:t>
            </a: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en-US" altLang="zh-CN" sz="2000" dirty="0">
              <a:solidFill>
                <a:srgbClr val="C00000"/>
              </a:solidFill>
            </a:endParaRPr>
          </a:p>
          <a:p>
            <a:pPr lvl="1">
              <a:lnSpc>
                <a:spcPct val="150000"/>
              </a:lnSpc>
              <a:buClr>
                <a:srgbClr val="FFC000"/>
              </a:buClr>
              <a:buFont typeface="Wingdings" pitchFamily="2" charset="2"/>
              <a:buNone/>
              <a:defRPr/>
            </a:pPr>
            <a:endParaRPr lang="zh-CN" altLang="en-US" sz="200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47</a:t>
            </a:fld>
            <a:endParaRPr lang="zh-CN" altLang="en-US"/>
          </a:p>
        </p:txBody>
      </p:sp>
    </p:spTree>
    <p:extLst>
      <p:ext uri="{BB962C8B-B14F-4D97-AF65-F5344CB8AC3E}">
        <p14:creationId xmlns:p14="http://schemas.microsoft.com/office/powerpoint/2010/main" val="2127449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48</a:t>
            </a:fld>
            <a:endParaRPr lang="zh-CN" altLang="en-US"/>
          </a:p>
        </p:txBody>
      </p:sp>
    </p:spTree>
    <p:extLst>
      <p:ext uri="{BB962C8B-B14F-4D97-AF65-F5344CB8AC3E}">
        <p14:creationId xmlns:p14="http://schemas.microsoft.com/office/powerpoint/2010/main" val="3212845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59</a:t>
            </a:fld>
            <a:endParaRPr lang="zh-CN" altLang="en-US"/>
          </a:p>
        </p:txBody>
      </p:sp>
    </p:spTree>
    <p:extLst>
      <p:ext uri="{BB962C8B-B14F-4D97-AF65-F5344CB8AC3E}">
        <p14:creationId xmlns:p14="http://schemas.microsoft.com/office/powerpoint/2010/main" val="3180693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完成的任务以后，我们可以在汉字字库自动测试电路中进行自动测试。</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将时钟频率调整到然后</a:t>
            </a:r>
            <a:r>
              <a:rPr lang="en-US" altLang="zh-CN" sz="1200" kern="1200" dirty="0">
                <a:solidFill>
                  <a:schemeClr val="tx1"/>
                </a:solidFill>
                <a:effectLst/>
                <a:latin typeface="+mn-lt"/>
                <a:ea typeface="+mn-ea"/>
                <a:cs typeface="+mn-cs"/>
              </a:rPr>
              <a:t>8HZ</a:t>
            </a:r>
            <a:r>
              <a:rPr lang="zh-CN" altLang="en-US" sz="1200" kern="1200" dirty="0">
                <a:solidFill>
                  <a:schemeClr val="tx1"/>
                </a:solidFill>
                <a:effectLst/>
                <a:latin typeface="+mn-lt"/>
                <a:ea typeface="+mn-ea"/>
                <a:cs typeface="+mn-cs"/>
              </a:rPr>
              <a:t>，利用快捷键</a:t>
            </a:r>
            <a:r>
              <a:rPr lang="en-US" altLang="zh-CN" sz="1200" kern="1200" dirty="0" err="1">
                <a:solidFill>
                  <a:schemeClr val="tx1"/>
                </a:solidFill>
                <a:effectLst/>
                <a:latin typeface="+mn-lt"/>
                <a:ea typeface="+mn-ea"/>
                <a:cs typeface="+mn-cs"/>
              </a:rPr>
              <a:t>Ctrl+K</a:t>
            </a:r>
            <a:r>
              <a:rPr lang="zh-CN" altLang="en-US" sz="1200" kern="1200" dirty="0">
                <a:solidFill>
                  <a:schemeClr val="tx1"/>
                </a:solidFill>
                <a:effectLst/>
                <a:latin typeface="+mn-lt"/>
                <a:ea typeface="+mn-ea"/>
                <a:cs typeface="+mn-cs"/>
              </a:rPr>
              <a:t>驱动电路进行自动测试，测试完成的时候</a:t>
            </a:r>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上方显示区域显示的汉字应该和下面参考字库的显示完全一致。</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存储扩展的实验就简单介绍到这里，相关的实验资料可以通过扫码下载得到，这节课就到这里，再见。</a:t>
            </a:r>
          </a:p>
          <a:p>
            <a:br>
              <a:rPr lang="zh-CN" altLang="en-US" dirty="0">
                <a:effectLst/>
              </a:rPr>
            </a:b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80</a:t>
            </a:fld>
            <a:endParaRPr lang="zh-CN" altLang="en-US"/>
          </a:p>
        </p:txBody>
      </p:sp>
    </p:spTree>
    <p:extLst>
      <p:ext uri="{BB962C8B-B14F-4D97-AF65-F5344CB8AC3E}">
        <p14:creationId xmlns:p14="http://schemas.microsoft.com/office/powerpoint/2010/main" val="3387831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102</a:t>
            </a:fld>
            <a:endParaRPr lang="zh-CN" altLang="en-US"/>
          </a:p>
        </p:txBody>
      </p:sp>
    </p:spTree>
    <p:extLst>
      <p:ext uri="{BB962C8B-B14F-4D97-AF65-F5344CB8AC3E}">
        <p14:creationId xmlns:p14="http://schemas.microsoft.com/office/powerpoint/2010/main" val="1507643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a:t>
            </a:r>
            <a:r>
              <a:rPr lang="zh-CN" altLang="en-US" dirty="0"/>
              <a:t>盘为什么标注读速率</a:t>
            </a:r>
            <a:endParaRPr lang="en-US" altLang="zh-CN" dirty="0"/>
          </a:p>
          <a:p>
            <a:r>
              <a:rPr lang="zh-CN" altLang="en-US" dirty="0"/>
              <a:t>不同的</a:t>
            </a:r>
            <a:r>
              <a:rPr lang="en-US" altLang="zh-CN" dirty="0"/>
              <a:t>USB</a:t>
            </a:r>
            <a:r>
              <a:rPr lang="zh-CN" altLang="en-US" dirty="0"/>
              <a:t>接口的区别是什么</a:t>
            </a:r>
            <a:endParaRPr lang="en-US" altLang="zh-CN" dirty="0"/>
          </a:p>
          <a:p>
            <a:r>
              <a:rPr lang="zh-CN" altLang="en-US" dirty="0"/>
              <a:t>超级速固态</a:t>
            </a:r>
            <a:r>
              <a:rPr lang="en-US" altLang="zh-CN" dirty="0"/>
              <a:t>U</a:t>
            </a:r>
            <a:r>
              <a:rPr lang="zh-CN" altLang="en-US" dirty="0"/>
              <a:t>盘是什么意思</a:t>
            </a:r>
            <a:endParaRPr lang="en-US" altLang="zh-CN" dirty="0"/>
          </a:p>
          <a:p>
            <a:r>
              <a:rPr lang="en-US" altLang="zh-CN" dirty="0"/>
              <a:t>U</a:t>
            </a:r>
            <a:r>
              <a:rPr lang="zh-CN" altLang="en-US" dirty="0"/>
              <a:t>盘专利是谁</a:t>
            </a:r>
            <a:endParaRPr lang="en-US" altLang="zh-CN" dirty="0"/>
          </a:p>
          <a:p>
            <a:endParaRPr lang="en-US" altLang="zh-CN" dirty="0"/>
          </a:p>
          <a:p>
            <a:endParaRPr lang="en-US" altLang="zh-CN" dirty="0"/>
          </a:p>
          <a:p>
            <a:r>
              <a:rPr lang="en-US" altLang="zh-CN" sz="1200" b="0" i="0" kern="1200" dirty="0">
                <a:solidFill>
                  <a:schemeClr val="tx1"/>
                </a:solidFill>
                <a:effectLst/>
                <a:latin typeface="+mn-lt"/>
                <a:ea typeface="+mn-ea"/>
                <a:cs typeface="+mn-cs"/>
              </a:rPr>
              <a:t>999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日，朗科科技提出了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盘的专利申请，全称是「 用于数据处理系统的快闪电子式外存储方法及其装置 」。</a:t>
            </a:r>
          </a:p>
          <a:p>
            <a:r>
              <a:rPr lang="en-US" altLang="zh-CN" sz="1200" b="0" i="0" kern="1200" dirty="0">
                <a:solidFill>
                  <a:schemeClr val="tx1"/>
                </a:solidFill>
                <a:effectLst/>
                <a:latin typeface="+mn-lt"/>
                <a:ea typeface="+mn-ea"/>
                <a:cs typeface="+mn-cs"/>
              </a:rPr>
              <a:t>2002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月，国家专利局正式授予朗科科技</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盘的发明专利权，也就是说朗科科技确实能算是一家名正言顺的“</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盘发明者”公司。但问题是，关于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盘的发明归属，其实一直以来都有很多争议。</a:t>
            </a:r>
          </a:p>
          <a:p>
            <a:r>
              <a:rPr lang="zh-CN" altLang="en-US" sz="1200" b="0" i="0" kern="1200" dirty="0">
                <a:solidFill>
                  <a:schemeClr val="tx1"/>
                </a:solidFill>
                <a:effectLst/>
                <a:latin typeface="+mn-lt"/>
                <a:ea typeface="+mn-ea"/>
                <a:cs typeface="+mn-cs"/>
              </a:rPr>
              <a:t>比如同样是在</a:t>
            </a:r>
            <a:r>
              <a:rPr lang="en-US" altLang="zh-CN" sz="1200" b="0" i="0" kern="1200" dirty="0">
                <a:solidFill>
                  <a:schemeClr val="tx1"/>
                </a:solidFill>
                <a:effectLst/>
                <a:latin typeface="+mn-lt"/>
                <a:ea typeface="+mn-ea"/>
                <a:cs typeface="+mn-cs"/>
              </a:rPr>
              <a:t>1999</a:t>
            </a:r>
            <a:r>
              <a:rPr lang="zh-CN" altLang="en-US" sz="1200" b="0" i="0" kern="1200" dirty="0">
                <a:solidFill>
                  <a:schemeClr val="tx1"/>
                </a:solidFill>
                <a:effectLst/>
                <a:latin typeface="+mn-lt"/>
                <a:ea typeface="+mn-ea"/>
                <a:cs typeface="+mn-cs"/>
              </a:rPr>
              <a:t>年，一家来自以色列的公司艾蒙系统（ </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Systems </a:t>
            </a:r>
            <a:r>
              <a:rPr lang="zh-CN" altLang="en-US" sz="1200" b="0" i="0" kern="1200" dirty="0">
                <a:solidFill>
                  <a:schemeClr val="tx1"/>
                </a:solidFill>
                <a:effectLst/>
                <a:latin typeface="+mn-lt"/>
                <a:ea typeface="+mn-ea"/>
                <a:cs typeface="+mn-cs"/>
              </a:rPr>
              <a:t>）也在美国申请了</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盘的发明专利，同时自称拥有全美 </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 以上的市场份额。然后到了</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年，又有一家科技公司</a:t>
            </a:r>
            <a:r>
              <a:rPr lang="en-US" altLang="zh-CN" sz="1200" b="0" i="0" kern="1200" dirty="0" err="1">
                <a:solidFill>
                  <a:schemeClr val="tx1"/>
                </a:solidFill>
                <a:effectLst/>
                <a:latin typeface="+mn-lt"/>
                <a:ea typeface="+mn-ea"/>
                <a:cs typeface="+mn-cs"/>
              </a:rPr>
              <a:t>JMTek</a:t>
            </a:r>
            <a:r>
              <a:rPr lang="zh-CN" altLang="en-US" sz="1200" b="0" i="0" kern="1200" dirty="0">
                <a:solidFill>
                  <a:schemeClr val="tx1"/>
                </a:solidFill>
                <a:effectLst/>
                <a:latin typeface="+mn-lt"/>
                <a:ea typeface="+mn-ea"/>
                <a:cs typeface="+mn-cs"/>
              </a:rPr>
              <a:t>宣布自己有全美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％以上的份额。</a:t>
            </a:r>
          </a:p>
          <a:p>
            <a:r>
              <a:rPr lang="zh-CN" altLang="en-US" sz="1200" b="0" i="0" kern="1200" dirty="0">
                <a:solidFill>
                  <a:schemeClr val="tx1"/>
                </a:solidFill>
                <a:effectLst/>
                <a:latin typeface="+mn-lt"/>
                <a:ea typeface="+mn-ea"/>
                <a:cs typeface="+mn-cs"/>
              </a:rPr>
              <a:t>到底哪边说法才是真的，如今实在不好判断。反正在</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年，美国国家专利商标局把</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盘的专利权给了朗科科技。</a:t>
            </a:r>
          </a:p>
          <a:p>
            <a:r>
              <a:rPr lang="zh-CN" altLang="en-US" sz="1200" b="0" i="0" kern="1200" dirty="0">
                <a:solidFill>
                  <a:schemeClr val="tx1"/>
                </a:solidFill>
                <a:effectLst/>
                <a:latin typeface="+mn-lt"/>
                <a:ea typeface="+mn-ea"/>
                <a:cs typeface="+mn-cs"/>
              </a:rPr>
              <a:t>凭借</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盘专利及相关产品，朗科科技在</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年实现了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亿元的销售规模，占据当时</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％的市场份额。先进的技术、良好的业绩，让众多企业纷纷模仿，朗科科技自此也开始扮演了打假斗士的角色。</a:t>
            </a:r>
          </a:p>
          <a:p>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年，朗科科技在国内把日本电子巨头索尼告上了法庭，最终让索尼赔付了</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万美元；</a:t>
            </a:r>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年，朗科还把存储界老牌美国企业 </a:t>
            </a:r>
            <a:r>
              <a:rPr lang="en-US" altLang="zh-CN" sz="1200" b="0" i="0" kern="1200" dirty="0">
                <a:solidFill>
                  <a:schemeClr val="tx1"/>
                </a:solidFill>
                <a:effectLst/>
                <a:latin typeface="+mn-lt"/>
                <a:ea typeface="+mn-ea"/>
                <a:cs typeface="+mn-cs"/>
              </a:rPr>
              <a:t>PNY </a:t>
            </a:r>
            <a:r>
              <a:rPr lang="zh-CN" altLang="en-US" sz="1200" b="0" i="0" kern="1200" dirty="0">
                <a:solidFill>
                  <a:schemeClr val="tx1"/>
                </a:solidFill>
                <a:effectLst/>
                <a:latin typeface="+mn-lt"/>
                <a:ea typeface="+mn-ea"/>
                <a:cs typeface="+mn-cs"/>
              </a:rPr>
              <a:t>告了，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年后，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赔了朗科科技</a:t>
            </a:r>
            <a:r>
              <a:rPr lang="en-US" altLang="zh-CN" sz="1200" b="0" i="0" kern="1200" dirty="0">
                <a:solidFill>
                  <a:schemeClr val="tx1"/>
                </a:solidFill>
                <a:effectLst/>
                <a:latin typeface="+mn-lt"/>
                <a:ea typeface="+mn-ea"/>
                <a:cs typeface="+mn-cs"/>
              </a:rPr>
              <a:t>771</a:t>
            </a:r>
            <a:r>
              <a:rPr lang="zh-CN" altLang="en-US" sz="1200" b="0" i="0" kern="1200" dirty="0">
                <a:solidFill>
                  <a:schemeClr val="tx1"/>
                </a:solidFill>
                <a:effectLst/>
                <a:latin typeface="+mn-lt"/>
                <a:ea typeface="+mn-ea"/>
                <a:cs typeface="+mn-cs"/>
              </a:rPr>
              <a:t>万美元，还和朗科科技签订专利授权许可协议，付授权费才能合法卖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a:t>
            </a:r>
          </a:p>
          <a:p>
            <a:r>
              <a:rPr lang="zh-CN" altLang="en-US" sz="1200" b="0" i="0" kern="1200" dirty="0">
                <a:solidFill>
                  <a:schemeClr val="tx1"/>
                </a:solidFill>
                <a:effectLst/>
                <a:latin typeface="+mn-lt"/>
                <a:ea typeface="+mn-ea"/>
                <a:cs typeface="+mn-cs"/>
              </a:rPr>
              <a:t>在当年，很少有中国公司可以在知识产权领域里跟外国企业叫板，朗科科技也因此打响了名声。当然，朗科科技从此也背上了流氓企业的恶名。</a:t>
            </a:r>
          </a:p>
          <a:p>
            <a:r>
              <a:rPr lang="zh-CN" altLang="en-US" sz="1200" b="0" i="0" kern="1200" dirty="0">
                <a:solidFill>
                  <a:schemeClr val="tx1"/>
                </a:solidFill>
                <a:effectLst/>
                <a:latin typeface="+mn-lt"/>
                <a:ea typeface="+mn-ea"/>
                <a:cs typeface="+mn-cs"/>
              </a:rPr>
              <a:t>不过，与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的官司结束后，朗科科技对</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盘专利的持有权已经无法撼动，之后如东芝、金士顿等知名国际厂商也纷纷和朗科科技签订协议，每卖出一次</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盘，这些企业都要给朗科科技一笔专利费。</a:t>
            </a:r>
          </a:p>
          <a:p>
            <a:r>
              <a:rPr lang="zh-CN" altLang="en-US" sz="1200" b="0" i="0" kern="1200" dirty="0">
                <a:solidFill>
                  <a:schemeClr val="tx1"/>
                </a:solidFill>
                <a:effectLst/>
                <a:latin typeface="+mn-lt"/>
                <a:ea typeface="+mn-ea"/>
                <a:cs typeface="+mn-cs"/>
              </a:rPr>
              <a:t>根据朗科科技</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年的财报，去年营收</a:t>
            </a:r>
            <a:r>
              <a:rPr lang="en-US" altLang="zh-CN" sz="1200" b="0" i="0" kern="1200" dirty="0">
                <a:solidFill>
                  <a:schemeClr val="tx1"/>
                </a:solidFill>
                <a:effectLst/>
                <a:latin typeface="+mn-lt"/>
                <a:ea typeface="+mn-ea"/>
                <a:cs typeface="+mn-cs"/>
              </a:rPr>
              <a:t>9.7</a:t>
            </a:r>
            <a:r>
              <a:rPr lang="zh-CN" altLang="en-US" sz="1200" b="0" i="0" kern="1200" dirty="0">
                <a:solidFill>
                  <a:schemeClr val="tx1"/>
                </a:solidFill>
                <a:effectLst/>
                <a:latin typeface="+mn-lt"/>
                <a:ea typeface="+mn-ea"/>
                <a:cs typeface="+mn-cs"/>
              </a:rPr>
              <a:t>亿元，净利润</a:t>
            </a:r>
            <a:r>
              <a:rPr lang="en-US" altLang="zh-CN" sz="1200" b="0" i="0" kern="1200" dirty="0">
                <a:solidFill>
                  <a:schemeClr val="tx1"/>
                </a:solidFill>
                <a:effectLst/>
                <a:latin typeface="+mn-lt"/>
                <a:ea typeface="+mn-ea"/>
                <a:cs typeface="+mn-cs"/>
              </a:rPr>
              <a:t>6450</a:t>
            </a:r>
            <a:r>
              <a:rPr lang="zh-CN" altLang="en-US" sz="1200" b="0" i="0" kern="1200" dirty="0">
                <a:solidFill>
                  <a:schemeClr val="tx1"/>
                </a:solidFill>
                <a:effectLst/>
                <a:latin typeface="+mn-lt"/>
                <a:ea typeface="+mn-ea"/>
                <a:cs typeface="+mn-cs"/>
              </a:rPr>
              <a:t>万元，净利润率看起来不高，但在专利授权方面收入了</a:t>
            </a:r>
            <a:r>
              <a:rPr lang="en-US" altLang="zh-CN" sz="1200" b="0" i="0" kern="1200" dirty="0">
                <a:solidFill>
                  <a:schemeClr val="tx1"/>
                </a:solidFill>
                <a:effectLst/>
                <a:latin typeface="+mn-lt"/>
                <a:ea typeface="+mn-ea"/>
                <a:cs typeface="+mn-cs"/>
              </a:rPr>
              <a:t>3629</a:t>
            </a:r>
            <a:r>
              <a:rPr lang="zh-CN" altLang="en-US" sz="1200" b="0" i="0" kern="1200" dirty="0">
                <a:solidFill>
                  <a:schemeClr val="tx1"/>
                </a:solidFill>
                <a:effectLst/>
                <a:latin typeface="+mn-lt"/>
                <a:ea typeface="+mn-ea"/>
                <a:cs typeface="+mn-cs"/>
              </a:rPr>
              <a:t>万元，毛利率</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％，可见</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盘授权利润对朗科科技的重要作用。</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118</a:t>
            </a:fld>
            <a:endParaRPr lang="zh-CN" altLang="en-US"/>
          </a:p>
        </p:txBody>
      </p:sp>
    </p:spTree>
    <p:extLst>
      <p:ext uri="{BB962C8B-B14F-4D97-AF65-F5344CB8AC3E}">
        <p14:creationId xmlns:p14="http://schemas.microsoft.com/office/powerpoint/2010/main" val="2502915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a:t>
            </a:r>
            <a:r>
              <a:rPr lang="zh-CN" altLang="en-US" dirty="0"/>
              <a:t>盘为什么标注读速率</a:t>
            </a:r>
            <a:endParaRPr lang="en-US" altLang="zh-CN" dirty="0"/>
          </a:p>
          <a:p>
            <a:r>
              <a:rPr lang="zh-CN" altLang="en-US" dirty="0"/>
              <a:t>不同的</a:t>
            </a:r>
            <a:r>
              <a:rPr lang="en-US" altLang="zh-CN" dirty="0"/>
              <a:t>USB</a:t>
            </a:r>
            <a:r>
              <a:rPr lang="zh-CN" altLang="en-US" dirty="0"/>
              <a:t>接口的区别是什么</a:t>
            </a:r>
            <a:endParaRPr lang="en-US" altLang="zh-CN" dirty="0"/>
          </a:p>
          <a:p>
            <a:r>
              <a:rPr lang="zh-CN" altLang="en-US" dirty="0"/>
              <a:t>超级速固态</a:t>
            </a:r>
            <a:r>
              <a:rPr lang="en-US" altLang="zh-CN" dirty="0"/>
              <a:t>U</a:t>
            </a:r>
            <a:r>
              <a:rPr lang="zh-CN" altLang="en-US" dirty="0"/>
              <a:t>盘是什么意思</a:t>
            </a:r>
            <a:endParaRPr lang="en-US" altLang="zh-CN" dirty="0"/>
          </a:p>
          <a:p>
            <a:r>
              <a:rPr lang="en-US" altLang="zh-CN" dirty="0"/>
              <a:t>U</a:t>
            </a:r>
            <a:r>
              <a:rPr lang="zh-CN" altLang="en-US" dirty="0"/>
              <a:t>盘专利是谁</a:t>
            </a:r>
            <a:endParaRPr lang="en-US" altLang="zh-CN" dirty="0"/>
          </a:p>
          <a:p>
            <a:endParaRPr lang="en-US" altLang="zh-CN" dirty="0"/>
          </a:p>
          <a:p>
            <a:endParaRPr lang="en-US" altLang="zh-CN" dirty="0"/>
          </a:p>
          <a:p>
            <a:r>
              <a:rPr lang="en-US" altLang="zh-CN" sz="1200" b="0" i="0" kern="1200" dirty="0">
                <a:solidFill>
                  <a:schemeClr val="tx1"/>
                </a:solidFill>
                <a:effectLst/>
                <a:latin typeface="+mn-lt"/>
                <a:ea typeface="+mn-ea"/>
                <a:cs typeface="+mn-cs"/>
              </a:rPr>
              <a:t>999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日，朗科科技提出了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盘的专利申请，全称是「 用于数据处理系统的快闪电子式外存储方法及其装置 」。</a:t>
            </a:r>
          </a:p>
          <a:p>
            <a:r>
              <a:rPr lang="en-US" altLang="zh-CN" sz="1200" b="0" i="0" kern="1200" dirty="0">
                <a:solidFill>
                  <a:schemeClr val="tx1"/>
                </a:solidFill>
                <a:effectLst/>
                <a:latin typeface="+mn-lt"/>
                <a:ea typeface="+mn-ea"/>
                <a:cs typeface="+mn-cs"/>
              </a:rPr>
              <a:t>2002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月，国家专利局正式授予朗科科技</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盘的发明专利权，也就是说朗科科技确实能算是一家名正言顺的“</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盘发明者”公司。但问题是，关于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盘的发明归属，其实一直以来都有很多争议。</a:t>
            </a:r>
          </a:p>
          <a:p>
            <a:r>
              <a:rPr lang="zh-CN" altLang="en-US" sz="1200" b="0" i="0" kern="1200" dirty="0">
                <a:solidFill>
                  <a:schemeClr val="tx1"/>
                </a:solidFill>
                <a:effectLst/>
                <a:latin typeface="+mn-lt"/>
                <a:ea typeface="+mn-ea"/>
                <a:cs typeface="+mn-cs"/>
              </a:rPr>
              <a:t>比如同样是在</a:t>
            </a:r>
            <a:r>
              <a:rPr lang="en-US" altLang="zh-CN" sz="1200" b="0" i="0" kern="1200" dirty="0">
                <a:solidFill>
                  <a:schemeClr val="tx1"/>
                </a:solidFill>
                <a:effectLst/>
                <a:latin typeface="+mn-lt"/>
                <a:ea typeface="+mn-ea"/>
                <a:cs typeface="+mn-cs"/>
              </a:rPr>
              <a:t>1999</a:t>
            </a:r>
            <a:r>
              <a:rPr lang="zh-CN" altLang="en-US" sz="1200" b="0" i="0" kern="1200" dirty="0">
                <a:solidFill>
                  <a:schemeClr val="tx1"/>
                </a:solidFill>
                <a:effectLst/>
                <a:latin typeface="+mn-lt"/>
                <a:ea typeface="+mn-ea"/>
                <a:cs typeface="+mn-cs"/>
              </a:rPr>
              <a:t>年，一家来自以色列的公司艾蒙系统（ </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Systems </a:t>
            </a:r>
            <a:r>
              <a:rPr lang="zh-CN" altLang="en-US" sz="1200" b="0" i="0" kern="1200" dirty="0">
                <a:solidFill>
                  <a:schemeClr val="tx1"/>
                </a:solidFill>
                <a:effectLst/>
                <a:latin typeface="+mn-lt"/>
                <a:ea typeface="+mn-ea"/>
                <a:cs typeface="+mn-cs"/>
              </a:rPr>
              <a:t>）也在美国申请了</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盘的发明专利，同时自称拥有全美 </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 以上的市场份额。然后到了</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年，又有一家科技公司</a:t>
            </a:r>
            <a:r>
              <a:rPr lang="en-US" altLang="zh-CN" sz="1200" b="0" i="0" kern="1200" dirty="0" err="1">
                <a:solidFill>
                  <a:schemeClr val="tx1"/>
                </a:solidFill>
                <a:effectLst/>
                <a:latin typeface="+mn-lt"/>
                <a:ea typeface="+mn-ea"/>
                <a:cs typeface="+mn-cs"/>
              </a:rPr>
              <a:t>JMTek</a:t>
            </a:r>
            <a:r>
              <a:rPr lang="zh-CN" altLang="en-US" sz="1200" b="0" i="0" kern="1200" dirty="0">
                <a:solidFill>
                  <a:schemeClr val="tx1"/>
                </a:solidFill>
                <a:effectLst/>
                <a:latin typeface="+mn-lt"/>
                <a:ea typeface="+mn-ea"/>
                <a:cs typeface="+mn-cs"/>
              </a:rPr>
              <a:t>宣布自己有全美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％以上的份额。</a:t>
            </a:r>
          </a:p>
          <a:p>
            <a:r>
              <a:rPr lang="zh-CN" altLang="en-US" sz="1200" b="0" i="0" kern="1200" dirty="0">
                <a:solidFill>
                  <a:schemeClr val="tx1"/>
                </a:solidFill>
                <a:effectLst/>
                <a:latin typeface="+mn-lt"/>
                <a:ea typeface="+mn-ea"/>
                <a:cs typeface="+mn-cs"/>
              </a:rPr>
              <a:t>到底哪边说法才是真的，如今实在不好判断。反正在</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年，美国国家专利商标局把</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盘的专利权给了朗科科技。</a:t>
            </a:r>
          </a:p>
          <a:p>
            <a:r>
              <a:rPr lang="zh-CN" altLang="en-US" sz="1200" b="0" i="0" kern="1200" dirty="0">
                <a:solidFill>
                  <a:schemeClr val="tx1"/>
                </a:solidFill>
                <a:effectLst/>
                <a:latin typeface="+mn-lt"/>
                <a:ea typeface="+mn-ea"/>
                <a:cs typeface="+mn-cs"/>
              </a:rPr>
              <a:t>凭借</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盘专利及相关产品，朗科科技在</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年实现了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亿元的销售规模，占据当时</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％的市场份额。先进的技术、良好的业绩，让众多企业纷纷模仿，朗科科技自此也开始扮演了打假斗士的角色。</a:t>
            </a:r>
          </a:p>
          <a:p>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年，朗科科技在国内把日本电子巨头索尼告上了法庭，最终让索尼赔付了</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万美元；</a:t>
            </a:r>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年，朗科还把存储界老牌美国企业 </a:t>
            </a:r>
            <a:r>
              <a:rPr lang="en-US" altLang="zh-CN" sz="1200" b="0" i="0" kern="1200" dirty="0">
                <a:solidFill>
                  <a:schemeClr val="tx1"/>
                </a:solidFill>
                <a:effectLst/>
                <a:latin typeface="+mn-lt"/>
                <a:ea typeface="+mn-ea"/>
                <a:cs typeface="+mn-cs"/>
              </a:rPr>
              <a:t>PNY </a:t>
            </a:r>
            <a:r>
              <a:rPr lang="zh-CN" altLang="en-US" sz="1200" b="0" i="0" kern="1200" dirty="0">
                <a:solidFill>
                  <a:schemeClr val="tx1"/>
                </a:solidFill>
                <a:effectLst/>
                <a:latin typeface="+mn-lt"/>
                <a:ea typeface="+mn-ea"/>
                <a:cs typeface="+mn-cs"/>
              </a:rPr>
              <a:t>告了，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年后，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赔了朗科科技</a:t>
            </a:r>
            <a:r>
              <a:rPr lang="en-US" altLang="zh-CN" sz="1200" b="0" i="0" kern="1200" dirty="0">
                <a:solidFill>
                  <a:schemeClr val="tx1"/>
                </a:solidFill>
                <a:effectLst/>
                <a:latin typeface="+mn-lt"/>
                <a:ea typeface="+mn-ea"/>
                <a:cs typeface="+mn-cs"/>
              </a:rPr>
              <a:t>771</a:t>
            </a:r>
            <a:r>
              <a:rPr lang="zh-CN" altLang="en-US" sz="1200" b="0" i="0" kern="1200" dirty="0">
                <a:solidFill>
                  <a:schemeClr val="tx1"/>
                </a:solidFill>
                <a:effectLst/>
                <a:latin typeface="+mn-lt"/>
                <a:ea typeface="+mn-ea"/>
                <a:cs typeface="+mn-cs"/>
              </a:rPr>
              <a:t>万美元，还和朗科科技签订专利授权许可协议，付授权费才能合法卖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a:t>
            </a:r>
          </a:p>
          <a:p>
            <a:r>
              <a:rPr lang="zh-CN" altLang="en-US" sz="1200" b="0" i="0" kern="1200" dirty="0">
                <a:solidFill>
                  <a:schemeClr val="tx1"/>
                </a:solidFill>
                <a:effectLst/>
                <a:latin typeface="+mn-lt"/>
                <a:ea typeface="+mn-ea"/>
                <a:cs typeface="+mn-cs"/>
              </a:rPr>
              <a:t>在当年，很少有中国公司可以在知识产权领域里跟外国企业叫板，朗科科技也因此打响了名声。当然，朗科科技从此也背上了流氓企业的恶名。</a:t>
            </a:r>
          </a:p>
          <a:p>
            <a:r>
              <a:rPr lang="zh-CN" altLang="en-US" sz="1200" b="0" i="0" kern="1200" dirty="0">
                <a:solidFill>
                  <a:schemeClr val="tx1"/>
                </a:solidFill>
                <a:effectLst/>
                <a:latin typeface="+mn-lt"/>
                <a:ea typeface="+mn-ea"/>
                <a:cs typeface="+mn-cs"/>
              </a:rPr>
              <a:t>不过，与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的官司结束后，朗科科技对</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盘专利的持有权已经无法撼动，之后如东芝、金士顿等知名国际厂商也纷纷和朗科科技签订协议，每卖出一次</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盘，这些企业都要给朗科科技一笔专利费。</a:t>
            </a:r>
          </a:p>
          <a:p>
            <a:r>
              <a:rPr lang="zh-CN" altLang="en-US" sz="1200" b="0" i="0" kern="1200" dirty="0">
                <a:solidFill>
                  <a:schemeClr val="tx1"/>
                </a:solidFill>
                <a:effectLst/>
                <a:latin typeface="+mn-lt"/>
                <a:ea typeface="+mn-ea"/>
                <a:cs typeface="+mn-cs"/>
              </a:rPr>
              <a:t>根据朗科科技</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年的财报，去年营收</a:t>
            </a:r>
            <a:r>
              <a:rPr lang="en-US" altLang="zh-CN" sz="1200" b="0" i="0" kern="1200" dirty="0">
                <a:solidFill>
                  <a:schemeClr val="tx1"/>
                </a:solidFill>
                <a:effectLst/>
                <a:latin typeface="+mn-lt"/>
                <a:ea typeface="+mn-ea"/>
                <a:cs typeface="+mn-cs"/>
              </a:rPr>
              <a:t>9.7</a:t>
            </a:r>
            <a:r>
              <a:rPr lang="zh-CN" altLang="en-US" sz="1200" b="0" i="0" kern="1200" dirty="0">
                <a:solidFill>
                  <a:schemeClr val="tx1"/>
                </a:solidFill>
                <a:effectLst/>
                <a:latin typeface="+mn-lt"/>
                <a:ea typeface="+mn-ea"/>
                <a:cs typeface="+mn-cs"/>
              </a:rPr>
              <a:t>亿元，净利润</a:t>
            </a:r>
            <a:r>
              <a:rPr lang="en-US" altLang="zh-CN" sz="1200" b="0" i="0" kern="1200" dirty="0">
                <a:solidFill>
                  <a:schemeClr val="tx1"/>
                </a:solidFill>
                <a:effectLst/>
                <a:latin typeface="+mn-lt"/>
                <a:ea typeface="+mn-ea"/>
                <a:cs typeface="+mn-cs"/>
              </a:rPr>
              <a:t>6450</a:t>
            </a:r>
            <a:r>
              <a:rPr lang="zh-CN" altLang="en-US" sz="1200" b="0" i="0" kern="1200" dirty="0">
                <a:solidFill>
                  <a:schemeClr val="tx1"/>
                </a:solidFill>
                <a:effectLst/>
                <a:latin typeface="+mn-lt"/>
                <a:ea typeface="+mn-ea"/>
                <a:cs typeface="+mn-cs"/>
              </a:rPr>
              <a:t>万元，净利润率看起来不高，但在专利授权方面收入了</a:t>
            </a:r>
            <a:r>
              <a:rPr lang="en-US" altLang="zh-CN" sz="1200" b="0" i="0" kern="1200" dirty="0">
                <a:solidFill>
                  <a:schemeClr val="tx1"/>
                </a:solidFill>
                <a:effectLst/>
                <a:latin typeface="+mn-lt"/>
                <a:ea typeface="+mn-ea"/>
                <a:cs typeface="+mn-cs"/>
              </a:rPr>
              <a:t>3629</a:t>
            </a:r>
            <a:r>
              <a:rPr lang="zh-CN" altLang="en-US" sz="1200" b="0" i="0" kern="1200" dirty="0">
                <a:solidFill>
                  <a:schemeClr val="tx1"/>
                </a:solidFill>
                <a:effectLst/>
                <a:latin typeface="+mn-lt"/>
                <a:ea typeface="+mn-ea"/>
                <a:cs typeface="+mn-cs"/>
              </a:rPr>
              <a:t>万元，毛利率</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％，可见</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盘授权利润对朗科科技的重要作用。</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119</a:t>
            </a:fld>
            <a:endParaRPr lang="zh-CN" altLang="en-US"/>
          </a:p>
        </p:txBody>
      </p:sp>
    </p:spTree>
    <p:extLst>
      <p:ext uri="{BB962C8B-B14F-4D97-AF65-F5344CB8AC3E}">
        <p14:creationId xmlns:p14="http://schemas.microsoft.com/office/powerpoint/2010/main" val="81187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398854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50566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想想春运车站广场全满的情况</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121</a:t>
            </a:fld>
            <a:endParaRPr lang="zh-CN" altLang="en-US"/>
          </a:p>
        </p:txBody>
      </p:sp>
    </p:spTree>
    <p:extLst>
      <p:ext uri="{BB962C8B-B14F-4D97-AF65-F5344CB8AC3E}">
        <p14:creationId xmlns:p14="http://schemas.microsoft.com/office/powerpoint/2010/main" val="1070653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垫报纸的故事</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122</a:t>
            </a:fld>
            <a:endParaRPr lang="zh-CN" altLang="en-US"/>
          </a:p>
        </p:txBody>
      </p:sp>
    </p:spTree>
    <p:extLst>
      <p:ext uri="{BB962C8B-B14F-4D97-AF65-F5344CB8AC3E}">
        <p14:creationId xmlns:p14="http://schemas.microsoft.com/office/powerpoint/2010/main" val="2494462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147</a:t>
            </a:fld>
            <a:endParaRPr lang="zh-CN" altLang="en-US"/>
          </a:p>
        </p:txBody>
      </p:sp>
    </p:spTree>
    <p:extLst>
      <p:ext uri="{BB962C8B-B14F-4D97-AF65-F5344CB8AC3E}">
        <p14:creationId xmlns:p14="http://schemas.microsoft.com/office/powerpoint/2010/main" val="2237343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153</a:t>
            </a:fld>
            <a:endParaRPr lang="zh-CN" altLang="en-US"/>
          </a:p>
        </p:txBody>
      </p:sp>
    </p:spTree>
    <p:extLst>
      <p:ext uri="{BB962C8B-B14F-4D97-AF65-F5344CB8AC3E}">
        <p14:creationId xmlns:p14="http://schemas.microsoft.com/office/powerpoint/2010/main" val="692561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下面我们来看看全相联映射的具体逻辑实现，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行，每个数据块包括四个字，相联存储器也就是查找表同样需要</a:t>
            </a:r>
            <a:r>
              <a:rPr lang="en-US" altLang="zh-CN" dirty="0"/>
              <a:t>8</a:t>
            </a:r>
            <a:r>
              <a:rPr lang="zh-CN" altLang="en-US" dirty="0"/>
              <a:t>个存储单元来描述</a:t>
            </a:r>
            <a:r>
              <a:rPr lang="en-US" altLang="zh-CN" dirty="0"/>
              <a:t>8</a:t>
            </a:r>
            <a:r>
              <a:rPr lang="zh-CN" altLang="en-US" dirty="0"/>
              <a:t>行的数据，</a:t>
            </a:r>
            <a:endParaRPr lang="en-US" altLang="zh-CN" dirty="0"/>
          </a:p>
          <a:p>
            <a:endParaRPr lang="en-US" altLang="zh-CN" dirty="0"/>
          </a:p>
          <a:p>
            <a:r>
              <a:rPr lang="zh-CN" altLang="en-US" dirty="0"/>
              <a:t>查找表包括</a:t>
            </a:r>
            <a:r>
              <a:rPr lang="en-US" altLang="zh-CN" dirty="0"/>
              <a:t>valid</a:t>
            </a:r>
            <a:r>
              <a:rPr lang="zh-CN" altLang="en-US" dirty="0"/>
              <a:t>和主存块地址标记字段，当然还有</a:t>
            </a:r>
            <a:r>
              <a:rPr lang="en-US" altLang="zh-CN" dirty="0"/>
              <a:t>dirty</a:t>
            </a:r>
            <a:r>
              <a:rPr lang="zh-CN" altLang="en-US" dirty="0"/>
              <a:t>，淘汰计数等信息这里没有显示</a:t>
            </a:r>
            <a:endParaRPr lang="en-US" altLang="zh-CN" dirty="0"/>
          </a:p>
          <a:p>
            <a:endParaRPr lang="en-US" altLang="zh-CN" dirty="0"/>
          </a:p>
          <a:p>
            <a:r>
              <a:rPr lang="zh-CN" altLang="en-US" dirty="0"/>
              <a:t>给出一个主存地址，可细分为标记和字偏移地址两部分，其中</a:t>
            </a:r>
            <a:r>
              <a:rPr lang="en-US" altLang="zh-CN" dirty="0"/>
              <a:t>tag</a:t>
            </a:r>
            <a:r>
              <a:rPr lang="zh-CN" altLang="en-US" dirty="0"/>
              <a:t>就是主存块地址</a:t>
            </a:r>
            <a:endParaRPr lang="en-US" altLang="zh-CN" dirty="0"/>
          </a:p>
          <a:p>
            <a:endParaRPr lang="en-US" altLang="zh-CN" dirty="0"/>
          </a:p>
          <a:p>
            <a:r>
              <a:rPr lang="en-US" altLang="zh-CN" dirty="0"/>
              <a:t>Cache</a:t>
            </a:r>
            <a:r>
              <a:rPr lang="zh-CN" altLang="en-US" dirty="0"/>
              <a:t>首先需要实现数据查找的功能，对于全相联映射，由于主存块可能存在于</a:t>
            </a:r>
            <a:r>
              <a:rPr lang="en-US" altLang="zh-CN" dirty="0"/>
              <a:t>cache</a:t>
            </a:r>
            <a:r>
              <a:rPr lang="zh-CN" altLang="en-US" dirty="0"/>
              <a:t>的任意块，所以我们需要将当前主存块地址也就是标记字段部分和查找表中所有行的标记字段进行标记，注意比较时应该考虑有效位，也就是比较的时候增加一个</a:t>
            </a:r>
            <a:r>
              <a:rPr lang="en-US" altLang="zh-CN" dirty="0"/>
              <a:t>valid=1</a:t>
            </a:r>
            <a:r>
              <a:rPr lang="zh-CN" altLang="en-US" dirty="0"/>
              <a:t>的逻辑，</a:t>
            </a:r>
            <a:endParaRPr lang="en-US" altLang="zh-CN" dirty="0"/>
          </a:p>
          <a:p>
            <a:endParaRPr lang="en-US" altLang="zh-CN" dirty="0"/>
          </a:p>
          <a:p>
            <a:r>
              <a:rPr lang="zh-CN" altLang="en-US" dirty="0"/>
              <a:t>所以我们可以给出一个多路并发比较逻辑，将查找表中的所有行的有效位和</a:t>
            </a:r>
            <a:r>
              <a:rPr lang="en-US" altLang="zh-CN" dirty="0"/>
              <a:t>tag</a:t>
            </a:r>
            <a:r>
              <a:rPr lang="zh-CN" altLang="en-US" dirty="0"/>
              <a:t>字段与主存块地址进行并发比较，这里并发比较实际上就是有</a:t>
            </a:r>
            <a:r>
              <a:rPr lang="en-US" altLang="zh-CN" dirty="0"/>
              <a:t>8</a:t>
            </a:r>
            <a:r>
              <a:rPr lang="zh-CN" altLang="en-US" dirty="0"/>
              <a:t>个比较器同时工作，比较结果为</a:t>
            </a:r>
            <a:r>
              <a:rPr lang="en-US" altLang="zh-CN" dirty="0"/>
              <a:t>L0</a:t>
            </a:r>
            <a:r>
              <a:rPr lang="zh-CN" altLang="en-US" dirty="0"/>
              <a:t>，，，</a:t>
            </a:r>
            <a:r>
              <a:rPr lang="en-US" altLang="zh-CN" dirty="0"/>
              <a:t>L7</a:t>
            </a:r>
            <a:r>
              <a:rPr lang="zh-CN" altLang="en-US" dirty="0"/>
              <a:t>，高电平表示相等，所有比较结果的逻辑或就是我们的命中信号。</a:t>
            </a:r>
            <a:endParaRPr lang="en-US" altLang="zh-CN" dirty="0"/>
          </a:p>
          <a:p>
            <a:endParaRPr lang="en-US" altLang="zh-CN" dirty="0"/>
          </a:p>
          <a:p>
            <a:r>
              <a:rPr lang="zh-CN" altLang="en-US" dirty="0"/>
              <a:t>这里</a:t>
            </a:r>
            <a:r>
              <a:rPr lang="en-US" altLang="zh-CN" dirty="0"/>
              <a:t>8</a:t>
            </a:r>
            <a:r>
              <a:rPr lang="zh-CN" altLang="en-US" dirty="0"/>
              <a:t>路比较的信号正好可以作为数据块副本的行选择信号，控制数据块副本的输出，我们将所有数据块副本都通过三态门输出到数据总线</a:t>
            </a:r>
            <a:r>
              <a:rPr lang="en-US" altLang="zh-CN" dirty="0" err="1"/>
              <a:t>slotdata</a:t>
            </a:r>
            <a:r>
              <a:rPr lang="zh-CN" altLang="en-US" dirty="0"/>
              <a:t>上，三态门的控制端就是这里的比较结果，当命中时，命中行的数据输出到</a:t>
            </a:r>
            <a:r>
              <a:rPr lang="en-US" altLang="zh-CN" dirty="0" err="1"/>
              <a:t>slotdata</a:t>
            </a:r>
            <a:r>
              <a:rPr lang="zh-CN" altLang="en-US" dirty="0"/>
              <a:t>，当命中时，具体选择数据块中的哪一个字由主存地址中的</a:t>
            </a:r>
            <a:r>
              <a:rPr lang="en-US" altLang="zh-CN" dirty="0"/>
              <a:t>offset</a:t>
            </a:r>
            <a:r>
              <a:rPr lang="zh-CN" altLang="en-US" dirty="0"/>
              <a:t>进行选择，我们可以利用一个多路选择器进行选择，命中信号直接连接多路选择器的使能端，缺失时输出高阻态。</a:t>
            </a:r>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154</a:t>
            </a:fld>
            <a:endParaRPr lang="zh-CN" altLang="en-US"/>
          </a:p>
        </p:txBody>
      </p:sp>
    </p:spTree>
    <p:extLst>
      <p:ext uri="{BB962C8B-B14F-4D97-AF65-F5344CB8AC3E}">
        <p14:creationId xmlns:p14="http://schemas.microsoft.com/office/powerpoint/2010/main" val="58145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155</a:t>
            </a:fld>
            <a:endParaRPr lang="zh-CN" altLang="en-US"/>
          </a:p>
        </p:txBody>
      </p:sp>
    </p:spTree>
    <p:extLst>
      <p:ext uri="{BB962C8B-B14F-4D97-AF65-F5344CB8AC3E}">
        <p14:creationId xmlns:p14="http://schemas.microsoft.com/office/powerpoint/2010/main" val="2808833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刚刚介绍了全相联映射的数据查找和访问逻辑，下面我们来进一步看看全相联映射的数据载入逻辑</a:t>
            </a:r>
            <a:endParaRPr lang="en-US" altLang="zh-CN" dirty="0"/>
          </a:p>
          <a:p>
            <a:endParaRPr lang="en-US" altLang="zh-CN" dirty="0"/>
          </a:p>
          <a:p>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下图给出了实际的主存访问序列，</a:t>
            </a:r>
            <a:r>
              <a:rPr lang="en-US" altLang="zh-CN" dirty="0"/>
              <a:t>CPU</a:t>
            </a:r>
            <a:r>
              <a:rPr lang="zh-CN" altLang="en-US" dirty="0"/>
              <a:t>首先访问</a:t>
            </a:r>
            <a:r>
              <a:rPr lang="en-US" altLang="zh-CN" dirty="0"/>
              <a:t>1F</a:t>
            </a:r>
            <a:r>
              <a:rPr lang="zh-CN" altLang="en-US" dirty="0"/>
              <a:t>，地址分解为</a:t>
            </a:r>
            <a:r>
              <a:rPr lang="en-US" altLang="zh-CN" dirty="0"/>
              <a:t>000011111</a:t>
            </a:r>
            <a:r>
              <a:rPr lang="zh-CN" altLang="en-US" dirty="0"/>
              <a:t>，此时系统将主存块地址</a:t>
            </a:r>
            <a:r>
              <a:rPr lang="en-US" altLang="zh-CN" dirty="0"/>
              <a:t>111</a:t>
            </a:r>
            <a:r>
              <a:rPr lang="zh-CN" altLang="en-US" dirty="0"/>
              <a:t>加上有效位</a:t>
            </a:r>
            <a:r>
              <a:rPr lang="en-US" altLang="zh-CN" dirty="0"/>
              <a:t>1</a:t>
            </a:r>
            <a:r>
              <a:rPr lang="zh-CN" altLang="en-US" dirty="0"/>
              <a:t>与查找表中所有标记字段和有效位进行并发比较，比较结果为</a:t>
            </a:r>
            <a:r>
              <a:rPr lang="en-US" altLang="zh-CN" dirty="0"/>
              <a:t>8</a:t>
            </a:r>
            <a:r>
              <a:rPr lang="zh-CN" altLang="en-US" dirty="0"/>
              <a:t>路均不相同，</a:t>
            </a:r>
            <a:r>
              <a:rPr lang="en-US" altLang="zh-CN" dirty="0"/>
              <a:t>L0-L7</a:t>
            </a:r>
            <a:r>
              <a:rPr lang="zh-CN" altLang="en-US" dirty="0"/>
              <a:t>信号都位零，数据缺失，此时需要从二级存储器内存中</a:t>
            </a:r>
            <a:r>
              <a:rPr lang="en-US" altLang="zh-CN" dirty="0"/>
              <a:t>1F</a:t>
            </a:r>
            <a:r>
              <a:rPr lang="zh-CN" altLang="en-US" dirty="0"/>
              <a:t>地址所在的数据块，</a:t>
            </a:r>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a:t>
            </a:r>
            <a:r>
              <a:rPr lang="en-US" altLang="zh-CN" dirty="0"/>
              <a:t>cache</a:t>
            </a:r>
            <a:r>
              <a:rPr lang="zh-CN" altLang="en-US" dirty="0"/>
              <a:t>第一个空行，载入后第</a:t>
            </a:r>
            <a:r>
              <a:rPr lang="en-US" altLang="zh-CN" dirty="0"/>
              <a:t>0</a:t>
            </a:r>
            <a:r>
              <a:rPr lang="zh-CN" altLang="en-US" dirty="0"/>
              <a:t>行中的数据分别是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第零行的有效位变成了</a:t>
            </a:r>
            <a:r>
              <a:rPr lang="en-US" altLang="zh-CN" dirty="0"/>
              <a:t>1,0000111</a:t>
            </a:r>
            <a:r>
              <a:rPr lang="zh-CN" altLang="en-US" dirty="0"/>
              <a:t>，此时第零行比较会相符，</a:t>
            </a:r>
            <a:r>
              <a:rPr lang="en-US" altLang="zh-CN" dirty="0"/>
              <a:t>L0</a:t>
            </a:r>
            <a:r>
              <a:rPr lang="zh-CN" altLang="en-US" dirty="0"/>
              <a:t>为高电平，数据命中，，</a:t>
            </a:r>
            <a:r>
              <a:rPr lang="en-US" altLang="zh-CN" dirty="0"/>
              <a:t>L0</a:t>
            </a:r>
            <a:r>
              <a:rPr lang="zh-CN" altLang="en-US" dirty="0"/>
              <a:t>会控制三态门输出数据到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，显然根据先前的查找逻辑，数据并不在</a:t>
            </a:r>
            <a:r>
              <a:rPr lang="en-US" altLang="zh-CN" dirty="0"/>
              <a:t>cache</a:t>
            </a:r>
            <a:r>
              <a:rPr lang="zh-CN" altLang="en-US" dirty="0"/>
              <a:t>中，发生缺失，需要载入</a:t>
            </a:r>
            <a:r>
              <a:rPr lang="en-US" altLang="zh-CN" dirty="0"/>
              <a:t>20</a:t>
            </a:r>
            <a:r>
              <a:rPr lang="zh-CN" altLang="en-US" dirty="0"/>
              <a:t>所在的数据块到第一个空行，也就是第一行</a:t>
            </a:r>
            <a:endParaRPr lang="en-US" altLang="zh-CN" dirty="0"/>
          </a:p>
          <a:p>
            <a:endParaRPr lang="en-US" altLang="zh-CN" dirty="0"/>
          </a:p>
          <a:p>
            <a:r>
              <a:rPr lang="zh-CN" altLang="en-US" dirty="0"/>
              <a:t>同理再访问</a:t>
            </a:r>
            <a:r>
              <a:rPr lang="en-US" altLang="zh-CN" dirty="0"/>
              <a:t>24</a:t>
            </a:r>
            <a:r>
              <a:rPr lang="zh-CN" altLang="en-US" dirty="0"/>
              <a:t>，也是缺失，载入数据块到底</a:t>
            </a:r>
            <a:r>
              <a:rPr lang="en-US" altLang="zh-CN" dirty="0"/>
              <a:t>2</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，这个地址的标记和第</a:t>
            </a:r>
            <a:r>
              <a:rPr lang="en-US" altLang="zh-CN" dirty="0"/>
              <a:t>0</a:t>
            </a:r>
            <a:r>
              <a:rPr lang="zh-CN" altLang="en-US" dirty="0"/>
              <a:t>行的标记相同，所以数据命中，访问第</a:t>
            </a:r>
            <a:r>
              <a:rPr lang="en-US" altLang="zh-CN" dirty="0"/>
              <a:t>0</a:t>
            </a:r>
            <a:r>
              <a:rPr lang="zh-CN" altLang="en-US" dirty="0"/>
              <a:t>行的数据，即可获得数据，</a:t>
            </a:r>
            <a:endParaRPr lang="en-US" altLang="zh-CN" dirty="0"/>
          </a:p>
          <a:p>
            <a:endParaRPr lang="en-US" altLang="zh-CN" dirty="0"/>
          </a:p>
          <a:p>
            <a:r>
              <a:rPr lang="zh-CN" altLang="en-US" dirty="0"/>
              <a:t>后续访问</a:t>
            </a:r>
            <a:r>
              <a:rPr lang="en-US" altLang="zh-CN" dirty="0"/>
              <a:t>48,54,107</a:t>
            </a:r>
            <a:r>
              <a:rPr lang="zh-CN" altLang="en-US" dirty="0"/>
              <a:t>都是缺失，需要载入数据块。</a:t>
            </a:r>
            <a:endParaRPr lang="en-US" altLang="zh-CN" dirty="0"/>
          </a:p>
          <a:p>
            <a:endParaRPr lang="en-US" altLang="zh-CN" dirty="0"/>
          </a:p>
          <a:p>
            <a:r>
              <a:rPr lang="zh-CN" altLang="en-US" dirty="0"/>
              <a:t>总之，在</a:t>
            </a:r>
            <a:r>
              <a:rPr lang="en-US" altLang="zh-CN" dirty="0"/>
              <a:t>cache</a:t>
            </a:r>
            <a:r>
              <a:rPr lang="zh-CN" altLang="en-US" dirty="0"/>
              <a:t>还没有满之前，全相联</a:t>
            </a:r>
            <a:r>
              <a:rPr lang="en-US" altLang="zh-CN" dirty="0"/>
              <a:t>cache</a:t>
            </a:r>
            <a:r>
              <a:rPr lang="zh-CN" altLang="en-US" dirty="0"/>
              <a:t>不会发生淘汰，相对直接相联映射，其</a:t>
            </a:r>
            <a:r>
              <a:rPr lang="en-US" altLang="zh-CN" dirty="0"/>
              <a:t>cache</a:t>
            </a:r>
            <a:r>
              <a:rPr lang="zh-CN" altLang="en-US" dirty="0"/>
              <a:t>利用率较高，命中率也较好。</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156</a:t>
            </a:fld>
            <a:endParaRPr lang="zh-CN" altLang="en-US"/>
          </a:p>
        </p:txBody>
      </p:sp>
    </p:spTree>
    <p:extLst>
      <p:ext uri="{BB962C8B-B14F-4D97-AF65-F5344CB8AC3E}">
        <p14:creationId xmlns:p14="http://schemas.microsoft.com/office/powerpoint/2010/main" val="3497269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158</a:t>
            </a:fld>
            <a:endParaRPr lang="zh-CN" altLang="en-US"/>
          </a:p>
        </p:txBody>
      </p:sp>
    </p:spTree>
    <p:extLst>
      <p:ext uri="{BB962C8B-B14F-4D97-AF65-F5344CB8AC3E}">
        <p14:creationId xmlns:p14="http://schemas.microsoft.com/office/powerpoint/2010/main" val="3139159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159</a:t>
            </a:fld>
            <a:endParaRPr lang="zh-CN" altLang="en-US"/>
          </a:p>
        </p:txBody>
      </p:sp>
    </p:spTree>
    <p:extLst>
      <p:ext uri="{BB962C8B-B14F-4D97-AF65-F5344CB8AC3E}">
        <p14:creationId xmlns:p14="http://schemas.microsoft.com/office/powerpoint/2010/main" val="175707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a:t>
            </a:fld>
            <a:endParaRPr lang="zh-CN" altLang="en-US"/>
          </a:p>
        </p:txBody>
      </p:sp>
    </p:spTree>
    <p:extLst>
      <p:ext uri="{BB962C8B-B14F-4D97-AF65-F5344CB8AC3E}">
        <p14:creationId xmlns:p14="http://schemas.microsoft.com/office/powerpoint/2010/main" val="2324114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160</a:t>
            </a:fld>
            <a:endParaRPr lang="zh-CN" altLang="en-US"/>
          </a:p>
        </p:txBody>
      </p:sp>
    </p:spTree>
    <p:extLst>
      <p:ext uri="{BB962C8B-B14F-4D97-AF65-F5344CB8AC3E}">
        <p14:creationId xmlns:p14="http://schemas.microsoft.com/office/powerpoint/2010/main" val="197671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161</a:t>
            </a:fld>
            <a:endParaRPr lang="zh-CN" altLang="en-US"/>
          </a:p>
        </p:txBody>
      </p:sp>
    </p:spTree>
    <p:extLst>
      <p:ext uri="{BB962C8B-B14F-4D97-AF65-F5344CB8AC3E}">
        <p14:creationId xmlns:p14="http://schemas.microsoft.com/office/powerpoint/2010/main" val="2507848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t>163</a:t>
            </a:fld>
            <a:endParaRPr lang="zh-CN" altLang="en-US"/>
          </a:p>
        </p:txBody>
      </p:sp>
    </p:spTree>
    <p:extLst>
      <p:ext uri="{BB962C8B-B14F-4D97-AF65-F5344CB8AC3E}">
        <p14:creationId xmlns:p14="http://schemas.microsoft.com/office/powerpoint/2010/main" val="2182958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下面我们来看看组相联映射的具体逻辑实现，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行，每个数据块包括四个字，采用</a:t>
            </a:r>
            <a:r>
              <a:rPr lang="en-US" altLang="zh-CN" dirty="0"/>
              <a:t>2</a:t>
            </a:r>
            <a:r>
              <a:rPr lang="zh-CN" altLang="en-US" dirty="0"/>
              <a:t>路组相联，查找表共</a:t>
            </a:r>
            <a:r>
              <a:rPr lang="en-US" altLang="zh-CN" dirty="0"/>
              <a:t>8</a:t>
            </a:r>
            <a:r>
              <a:rPr lang="zh-CN" altLang="en-US" dirty="0"/>
              <a:t>项，查找表包括</a:t>
            </a:r>
            <a:r>
              <a:rPr lang="en-US" altLang="zh-CN" dirty="0"/>
              <a:t>valid</a:t>
            </a:r>
            <a:r>
              <a:rPr lang="zh-CN" altLang="en-US" dirty="0"/>
              <a:t>和主存块地址标记字段，</a:t>
            </a:r>
            <a:r>
              <a:rPr lang="en-US" altLang="zh-CN" dirty="0" err="1"/>
              <a:t>dirthy</a:t>
            </a:r>
            <a:r>
              <a:rPr lang="zh-CN" altLang="en-US" dirty="0"/>
              <a:t>等</a:t>
            </a:r>
            <a:endParaRPr lang="en-US" altLang="zh-CN" dirty="0"/>
          </a:p>
          <a:p>
            <a:endParaRPr lang="en-US" altLang="zh-CN" dirty="0"/>
          </a:p>
          <a:p>
            <a:r>
              <a:rPr lang="zh-CN" altLang="en-US" dirty="0"/>
              <a:t>给出一个主存地址，可细分为标记、组索引，字偏移地址</a:t>
            </a:r>
            <a:r>
              <a:rPr lang="en-US" altLang="zh-CN" dirty="0"/>
              <a:t>3</a:t>
            </a:r>
            <a:r>
              <a:rPr lang="zh-CN" altLang="en-US" dirty="0"/>
              <a:t>部分</a:t>
            </a:r>
            <a:endParaRPr lang="en-US" altLang="zh-CN" dirty="0"/>
          </a:p>
          <a:p>
            <a:endParaRPr lang="en-US" altLang="zh-CN" dirty="0"/>
          </a:p>
          <a:p>
            <a:r>
              <a:rPr lang="en-US" altLang="zh-CN" dirty="0"/>
              <a:t>Cache</a:t>
            </a:r>
            <a:r>
              <a:rPr lang="zh-CN" altLang="en-US" dirty="0"/>
              <a:t>首先需要实现数据查找的功能，对于组相联映射，由于一个主存块只能对应到</a:t>
            </a:r>
            <a:r>
              <a:rPr lang="en-US" altLang="zh-CN" dirty="0"/>
              <a:t>cache</a:t>
            </a:r>
            <a:r>
              <a:rPr lang="zh-CN" altLang="en-US" dirty="0"/>
              <a:t>中的特定组</a:t>
            </a:r>
            <a:endParaRPr lang="en-US" altLang="zh-CN" dirty="0"/>
          </a:p>
          <a:p>
            <a:endParaRPr lang="en-US" altLang="zh-CN" dirty="0"/>
          </a:p>
          <a:p>
            <a:r>
              <a:rPr lang="zh-CN" altLang="en-US" dirty="0"/>
              <a:t>从硬件逻辑的角度，只需要将组索引字段</a:t>
            </a:r>
            <a:r>
              <a:rPr lang="en-US" altLang="zh-CN" dirty="0"/>
              <a:t>index</a:t>
            </a:r>
            <a:r>
              <a:rPr lang="zh-CN" altLang="en-US" dirty="0"/>
              <a:t>送入到一个组索引译码器，这里可以用</a:t>
            </a:r>
            <a:r>
              <a:rPr lang="en-US" altLang="zh-CN" dirty="0"/>
              <a:t>24</a:t>
            </a:r>
            <a:r>
              <a:rPr lang="zh-CN" altLang="en-US" dirty="0"/>
              <a:t>译码器，得到</a:t>
            </a:r>
            <a:r>
              <a:rPr lang="en-US" altLang="zh-CN" dirty="0"/>
              <a:t>4</a:t>
            </a:r>
            <a:r>
              <a:rPr lang="zh-CN" altLang="en-US" dirty="0"/>
              <a:t>个组译码输出</a:t>
            </a:r>
            <a:r>
              <a:rPr lang="en-US" altLang="zh-CN" dirty="0"/>
              <a:t>G0-G3</a:t>
            </a:r>
            <a:r>
              <a:rPr lang="zh-CN" altLang="en-US" dirty="0"/>
              <a:t>，其中输出为高电平的那一组就是指定的组，利用</a:t>
            </a:r>
            <a:r>
              <a:rPr lang="en-US" altLang="zh-CN" dirty="0"/>
              <a:t>4</a:t>
            </a:r>
            <a:r>
              <a:rPr lang="zh-CN" altLang="en-US" dirty="0"/>
              <a:t>个组译码信号控制</a:t>
            </a:r>
            <a:r>
              <a:rPr lang="en-US" altLang="zh-CN" dirty="0"/>
              <a:t>4</a:t>
            </a:r>
            <a:r>
              <a:rPr lang="zh-CN" altLang="en-US" dirty="0"/>
              <a:t>组三态门将对应组所有行的有效位和标记字段输出到多路比较器，注意这里几路组相联就有几个比较器，</a:t>
            </a:r>
            <a:endParaRPr lang="en-US" altLang="zh-CN" dirty="0"/>
          </a:p>
          <a:p>
            <a:endParaRPr lang="en-US" altLang="zh-CN" dirty="0"/>
          </a:p>
          <a:p>
            <a:r>
              <a:rPr lang="zh-CN" altLang="en-US" dirty="0"/>
              <a:t>注意比较时除了比较标记字段还要比较</a:t>
            </a:r>
            <a:r>
              <a:rPr lang="en-US" altLang="zh-CN" dirty="0"/>
              <a:t>valid</a:t>
            </a:r>
            <a:r>
              <a:rPr lang="zh-CN" altLang="en-US" dirty="0"/>
              <a:t>字段为</a:t>
            </a:r>
            <a:r>
              <a:rPr lang="en-US" altLang="zh-CN" dirty="0"/>
              <a:t>1,2</a:t>
            </a:r>
            <a:r>
              <a:rPr lang="zh-CN" altLang="en-US" dirty="0"/>
              <a:t>路比较的结果送入行译码信号逻辑，与</a:t>
            </a:r>
            <a:r>
              <a:rPr lang="en-US" altLang="zh-CN" dirty="0"/>
              <a:t>4</a:t>
            </a:r>
            <a:r>
              <a:rPr lang="zh-CN" altLang="en-US" dirty="0"/>
              <a:t>个组译码输出组合逻辑与后得到行命中信号</a:t>
            </a:r>
            <a:r>
              <a:rPr lang="en-US" altLang="zh-CN" dirty="0"/>
              <a:t>L0-L7</a:t>
            </a:r>
            <a:r>
              <a:rPr lang="zh-CN" altLang="en-US" dirty="0"/>
              <a:t>，同时生成命中信号。   </a:t>
            </a:r>
            <a:r>
              <a:rPr lang="en-US" altLang="zh-CN" dirty="0"/>
              <a:t>L0</a:t>
            </a:r>
            <a:r>
              <a:rPr lang="zh-CN" altLang="en-US" dirty="0"/>
              <a:t>，</a:t>
            </a:r>
            <a:r>
              <a:rPr lang="en-US" altLang="zh-CN" dirty="0"/>
              <a:t>L7</a:t>
            </a:r>
            <a:r>
              <a:rPr lang="zh-CN" altLang="en-US" dirty="0"/>
              <a:t>信号会控制对应的三态门输出命中行的数据，有字偏移选中具体的字进行输出。这部分逻辑和其他映射方式相同。</a:t>
            </a:r>
            <a:endParaRPr lang="en-US" altLang="zh-CN" dirty="0"/>
          </a:p>
          <a:p>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164</a:t>
            </a:fld>
            <a:endParaRPr lang="zh-CN" altLang="en-US"/>
          </a:p>
        </p:txBody>
      </p:sp>
    </p:spTree>
    <p:extLst>
      <p:ext uri="{BB962C8B-B14F-4D97-AF65-F5344CB8AC3E}">
        <p14:creationId xmlns:p14="http://schemas.microsoft.com/office/powerpoint/2010/main" val="895504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刚刚介绍了组相联映射的数据查找和访问逻辑，下面我们来进一步看看组全相联映射的数据载入逻辑</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根，块大小</a:t>
            </a:r>
            <a:r>
              <a:rPr lang="en-US" altLang="zh-CN" dirty="0"/>
              <a:t>4</a:t>
            </a:r>
            <a:r>
              <a:rPr lang="zh-CN" altLang="en-US" dirty="0"/>
              <a:t>字，所以主存地址中字偏移为</a:t>
            </a:r>
            <a:r>
              <a:rPr lang="en-US" altLang="zh-CN" dirty="0"/>
              <a:t>2</a:t>
            </a:r>
            <a:r>
              <a:rPr lang="zh-CN" altLang="en-US" dirty="0"/>
              <a:t>位，</a:t>
            </a:r>
            <a:r>
              <a:rPr lang="en-US" altLang="zh-CN" dirty="0"/>
              <a:t>cache4</a:t>
            </a:r>
            <a:r>
              <a:rPr lang="zh-CN" altLang="en-US" dirty="0"/>
              <a:t>组，所以组索引字段</a:t>
            </a:r>
            <a:r>
              <a:rPr lang="en-US" altLang="zh-CN" dirty="0"/>
              <a:t>2</a:t>
            </a:r>
            <a:r>
              <a:rPr lang="zh-CN" altLang="en-US" dirty="0"/>
              <a:t>位，剩余</a:t>
            </a:r>
            <a:r>
              <a:rPr lang="en-US" altLang="zh-CN" dirty="0"/>
              <a:t>5</a:t>
            </a:r>
            <a:r>
              <a:rPr lang="zh-CN" altLang="en-US" dirty="0"/>
              <a:t>位为区地址，</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r>
              <a:rPr lang="zh-CN" altLang="en-US" baseline="0" dirty="0"/>
              <a:t>  </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左侧给出了实际的主存访问序列，</a:t>
            </a:r>
            <a:r>
              <a:rPr lang="en-US" altLang="zh-CN" dirty="0"/>
              <a:t>CPU</a:t>
            </a:r>
            <a:r>
              <a:rPr lang="zh-CN" altLang="en-US" dirty="0"/>
              <a:t>首先访问</a:t>
            </a:r>
            <a:r>
              <a:rPr lang="en-US" altLang="zh-CN" dirty="0"/>
              <a:t>1F</a:t>
            </a:r>
            <a:r>
              <a:rPr lang="zh-CN" altLang="en-US" dirty="0"/>
              <a:t>，二进制为</a:t>
            </a:r>
            <a:r>
              <a:rPr lang="en-US" altLang="zh-CN" dirty="0"/>
              <a:t>000011111</a:t>
            </a:r>
            <a:r>
              <a:rPr lang="zh-CN" altLang="en-US" dirty="0"/>
              <a:t>，此时系统将组索引</a:t>
            </a:r>
            <a:r>
              <a:rPr lang="en-US" altLang="zh-CN" dirty="0"/>
              <a:t>011</a:t>
            </a:r>
            <a:r>
              <a:rPr lang="zh-CN" altLang="en-US" dirty="0"/>
              <a:t>送组索引译码器，选中第</a:t>
            </a:r>
            <a:r>
              <a:rPr lang="en-US" altLang="zh-CN" dirty="0"/>
              <a:t>3</a:t>
            </a:r>
            <a:r>
              <a:rPr lang="zh-CN" altLang="en-US" dirty="0"/>
              <a:t>组，</a:t>
            </a:r>
            <a:r>
              <a:rPr lang="en-US" altLang="zh-CN" dirty="0"/>
              <a:t>S3</a:t>
            </a:r>
            <a:r>
              <a:rPr lang="zh-CN" altLang="en-US" dirty="0"/>
              <a:t>信号为高电平，控制第</a:t>
            </a:r>
            <a:r>
              <a:rPr lang="en-US" altLang="zh-CN" dirty="0"/>
              <a:t>3</a:t>
            </a:r>
            <a:r>
              <a:rPr lang="zh-CN" altLang="en-US" dirty="0"/>
              <a:t>组的所有行的有效位和标记位通过三态门输出到</a:t>
            </a:r>
            <a:r>
              <a:rPr lang="en-US" altLang="zh-CN" dirty="0"/>
              <a:t>k</a:t>
            </a:r>
            <a:r>
              <a:rPr lang="zh-CN" altLang="en-US" dirty="0"/>
              <a:t>路比较器，与主存地址中的标记字段和有效位</a:t>
            </a:r>
            <a:r>
              <a:rPr lang="en-US" altLang="zh-CN" dirty="0"/>
              <a:t>1</a:t>
            </a:r>
            <a:r>
              <a:rPr lang="zh-CN" altLang="en-US" dirty="0"/>
              <a:t>进行并发比较，比较结果如都不相等，数据缺失，此时需要从二级存储器内存中载入</a:t>
            </a:r>
            <a:r>
              <a:rPr lang="en-US" altLang="zh-CN" dirty="0"/>
              <a:t>1F</a:t>
            </a:r>
            <a:r>
              <a:rPr lang="zh-CN" altLang="en-US" dirty="0"/>
              <a:t>地址所在的数据块到当前组。</a:t>
            </a:r>
            <a:endParaRPr lang="en-US" altLang="zh-CN" dirty="0"/>
          </a:p>
          <a:p>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数据块会加载到当前</a:t>
            </a:r>
            <a:r>
              <a:rPr lang="en-US" altLang="zh-CN" dirty="0"/>
              <a:t>cache</a:t>
            </a:r>
            <a:r>
              <a:rPr lang="zh-CN" altLang="en-US" dirty="0"/>
              <a:t>组的第一个空行，这里有两个空行，所以会载入到第</a:t>
            </a:r>
            <a:r>
              <a:rPr lang="en-US" altLang="zh-CN" dirty="0"/>
              <a:t>3</a:t>
            </a:r>
            <a:r>
              <a:rPr lang="zh-CN" altLang="en-US" dirty="0"/>
              <a:t>组第</a:t>
            </a:r>
            <a:r>
              <a:rPr lang="en-US" altLang="zh-CN" dirty="0"/>
              <a:t>0</a:t>
            </a:r>
            <a:r>
              <a:rPr lang="zh-CN" altLang="en-US" dirty="0"/>
              <a:t>行，其中数据分别是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同时需要设置对应行的有效位位</a:t>
            </a:r>
            <a:r>
              <a:rPr lang="en-US" altLang="zh-CN" dirty="0"/>
              <a:t>1,</a:t>
            </a:r>
            <a:r>
              <a:rPr lang="zh-CN" altLang="en-US" dirty="0"/>
              <a:t>标记位位</a:t>
            </a:r>
            <a:r>
              <a:rPr lang="en-US" altLang="zh-CN" dirty="0"/>
              <a:t>00001</a:t>
            </a:r>
            <a:r>
              <a:rPr lang="zh-CN" altLang="en-US" dirty="0"/>
              <a:t>，此时</a:t>
            </a:r>
            <a:r>
              <a:rPr lang="en-US" altLang="zh-CN" dirty="0"/>
              <a:t>S3=1</a:t>
            </a:r>
            <a:r>
              <a:rPr lang="zh-CN" altLang="en-US" dirty="0"/>
              <a:t>，</a:t>
            </a:r>
            <a:r>
              <a:rPr lang="en-US" altLang="zh-CN" dirty="0"/>
              <a:t>k</a:t>
            </a:r>
            <a:r>
              <a:rPr lang="zh-CN" altLang="en-US" dirty="0"/>
              <a:t>路并发比较的第一个比较信号</a:t>
            </a:r>
            <a:r>
              <a:rPr lang="en-US" altLang="zh-CN" dirty="0"/>
              <a:t>K0</a:t>
            </a:r>
            <a:r>
              <a:rPr lang="zh-CN" altLang="en-US" dirty="0"/>
              <a:t>输出为</a:t>
            </a:r>
            <a:r>
              <a:rPr lang="en-US" altLang="zh-CN" dirty="0"/>
              <a:t>1</a:t>
            </a:r>
            <a:r>
              <a:rPr lang="zh-CN" altLang="en-US" dirty="0"/>
              <a:t>，经过行译码信号逻辑后</a:t>
            </a:r>
            <a:r>
              <a:rPr lang="en-US" altLang="zh-CN" dirty="0"/>
              <a:t>L6=1</a:t>
            </a:r>
            <a:r>
              <a:rPr lang="zh-CN" altLang="en-US" dirty="0"/>
              <a:t>，第</a:t>
            </a:r>
            <a:r>
              <a:rPr lang="en-US" altLang="zh-CN" dirty="0"/>
              <a:t>6</a:t>
            </a:r>
            <a:r>
              <a:rPr lang="zh-CN" altLang="en-US" dirty="0"/>
              <a:t>行数据，</a:t>
            </a:r>
            <a:r>
              <a:rPr lang="en-US" altLang="zh-CN" dirty="0"/>
              <a:t>L6</a:t>
            </a:r>
            <a:r>
              <a:rPr lang="zh-CN" altLang="en-US" dirty="0"/>
              <a:t>会控制三态门将第</a:t>
            </a:r>
            <a:r>
              <a:rPr lang="en-US" altLang="zh-CN" dirty="0"/>
              <a:t>6</a:t>
            </a:r>
            <a:r>
              <a:rPr lang="zh-CN" altLang="en-US" dirty="0"/>
              <a:t>行数据输出到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，组索引字段位</a:t>
            </a:r>
            <a:r>
              <a:rPr lang="en-US" altLang="zh-CN" dirty="0"/>
              <a:t>00</a:t>
            </a:r>
            <a:r>
              <a:rPr lang="zh-CN" altLang="en-US" dirty="0"/>
              <a:t>，显然根据先前的查找逻辑，第</a:t>
            </a:r>
            <a:r>
              <a:rPr lang="en-US" altLang="zh-CN" dirty="0"/>
              <a:t>0</a:t>
            </a:r>
            <a:r>
              <a:rPr lang="zh-CN" altLang="en-US" dirty="0"/>
              <a:t>组两行数据有效位都是零，数据缺失，需要载入</a:t>
            </a:r>
            <a:r>
              <a:rPr lang="en-US" altLang="zh-CN" dirty="0"/>
              <a:t>20</a:t>
            </a:r>
            <a:r>
              <a:rPr lang="zh-CN" altLang="en-US" dirty="0"/>
              <a:t>号单元所在的数据块到第一个空行，也就是第</a:t>
            </a:r>
            <a:r>
              <a:rPr lang="en-US" altLang="zh-CN" dirty="0"/>
              <a:t>0</a:t>
            </a:r>
            <a:r>
              <a:rPr lang="zh-CN" altLang="en-US" dirty="0"/>
              <a:t>行</a:t>
            </a:r>
            <a:endParaRPr lang="en-US" altLang="zh-CN" dirty="0"/>
          </a:p>
          <a:p>
            <a:endParaRPr lang="en-US" altLang="zh-CN" dirty="0"/>
          </a:p>
          <a:p>
            <a:r>
              <a:rPr lang="zh-CN" altLang="en-US" dirty="0"/>
              <a:t>同理再访问</a:t>
            </a:r>
            <a:r>
              <a:rPr lang="en-US" altLang="zh-CN" dirty="0"/>
              <a:t>24</a:t>
            </a:r>
            <a:r>
              <a:rPr lang="zh-CN" altLang="en-US" dirty="0"/>
              <a:t>，也是缺失，载入数据块第一组第</a:t>
            </a:r>
            <a:r>
              <a:rPr lang="en-US" altLang="zh-CN" dirty="0"/>
              <a:t>0</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，根据组索引地址输出第</a:t>
            </a:r>
            <a:r>
              <a:rPr lang="en-US" altLang="zh-CN" dirty="0"/>
              <a:t>3</a:t>
            </a:r>
            <a:r>
              <a:rPr lang="zh-CN" altLang="en-US" dirty="0"/>
              <a:t>组的所有有效位和标记位与主要地址标记位进行比较发现，数据命中，访问第</a:t>
            </a:r>
            <a:r>
              <a:rPr lang="en-US" altLang="zh-CN" dirty="0"/>
              <a:t>3</a:t>
            </a:r>
            <a:r>
              <a:rPr lang="zh-CN" altLang="en-US" dirty="0"/>
              <a:t>组第</a:t>
            </a:r>
            <a:r>
              <a:rPr lang="en-US" altLang="zh-CN" dirty="0"/>
              <a:t>0</a:t>
            </a:r>
            <a:r>
              <a:rPr lang="zh-CN" altLang="en-US" dirty="0"/>
              <a:t>行的数据，也就是整个</a:t>
            </a:r>
            <a:r>
              <a:rPr lang="en-US" altLang="zh-CN" dirty="0"/>
              <a:t>cache</a:t>
            </a:r>
            <a:r>
              <a:rPr lang="zh-CN" altLang="en-US" dirty="0"/>
              <a:t>的第</a:t>
            </a:r>
            <a:r>
              <a:rPr lang="en-US" altLang="zh-CN" dirty="0"/>
              <a:t>6</a:t>
            </a:r>
            <a:r>
              <a:rPr lang="zh-CN" altLang="en-US" dirty="0"/>
              <a:t>行即可获得数据，</a:t>
            </a:r>
            <a:endParaRPr lang="en-US" altLang="zh-CN" dirty="0"/>
          </a:p>
          <a:p>
            <a:endParaRPr lang="en-US" altLang="zh-CN" dirty="0"/>
          </a:p>
          <a:p>
            <a:r>
              <a:rPr lang="zh-CN" altLang="en-US" dirty="0"/>
              <a:t>后续访问</a:t>
            </a:r>
            <a:r>
              <a:rPr lang="en-US" altLang="zh-CN" dirty="0"/>
              <a:t>48,</a:t>
            </a:r>
            <a:r>
              <a:rPr lang="zh-CN" altLang="en-US" dirty="0"/>
              <a:t>缺失，载入第</a:t>
            </a:r>
            <a:r>
              <a:rPr lang="en-US" altLang="zh-CN" dirty="0"/>
              <a:t>2</a:t>
            </a:r>
            <a:r>
              <a:rPr lang="zh-CN" altLang="en-US" dirty="0"/>
              <a:t>组第</a:t>
            </a:r>
            <a:r>
              <a:rPr lang="en-US" altLang="zh-CN" dirty="0"/>
              <a:t>0</a:t>
            </a:r>
            <a:r>
              <a:rPr lang="zh-CN" altLang="en-US" dirty="0"/>
              <a:t>行</a:t>
            </a:r>
            <a:endParaRPr lang="en-US" altLang="zh-CN" dirty="0"/>
          </a:p>
          <a:p>
            <a:endParaRPr lang="en-US" altLang="zh-CN" dirty="0"/>
          </a:p>
          <a:p>
            <a:r>
              <a:rPr lang="en-US" altLang="zh-CN" dirty="0"/>
              <a:t>54</a:t>
            </a:r>
            <a:r>
              <a:rPr lang="zh-CN" altLang="en-US" dirty="0"/>
              <a:t>，缺失，载入第</a:t>
            </a:r>
            <a:r>
              <a:rPr lang="en-US" altLang="zh-CN" dirty="0"/>
              <a:t>1</a:t>
            </a:r>
            <a:r>
              <a:rPr lang="zh-CN" altLang="en-US" dirty="0"/>
              <a:t>组第</a:t>
            </a:r>
            <a:r>
              <a:rPr lang="en-US" altLang="zh-CN" dirty="0"/>
              <a:t>1</a:t>
            </a:r>
            <a:r>
              <a:rPr lang="zh-CN" altLang="en-US" dirty="0"/>
              <a:t>行</a:t>
            </a:r>
            <a:endParaRPr lang="en-US" altLang="zh-CN" dirty="0"/>
          </a:p>
          <a:p>
            <a:endParaRPr lang="en-US" altLang="zh-CN" dirty="0"/>
          </a:p>
          <a:p>
            <a:r>
              <a:rPr lang="zh-CN" altLang="en-US" dirty="0"/>
              <a:t>最后访问</a:t>
            </a:r>
            <a:r>
              <a:rPr lang="en-US" altLang="zh-CN" dirty="0"/>
              <a:t>107</a:t>
            </a:r>
            <a:r>
              <a:rPr lang="zh-CN" altLang="en-US" dirty="0"/>
              <a:t>都是缺失，</a:t>
            </a:r>
            <a:r>
              <a:rPr lang="en-US" altLang="zh-CN" dirty="0"/>
              <a:t>107</a:t>
            </a:r>
            <a:r>
              <a:rPr lang="zh-CN" altLang="en-US" dirty="0"/>
              <a:t>的组索引页是</a:t>
            </a:r>
            <a:r>
              <a:rPr lang="en-US" altLang="zh-CN" dirty="0"/>
              <a:t>01</a:t>
            </a:r>
            <a:r>
              <a:rPr lang="zh-CN" altLang="en-US" dirty="0"/>
              <a:t>，将第一组所有有效位和标记位送到</a:t>
            </a:r>
            <a:r>
              <a:rPr lang="en-US" altLang="zh-CN" dirty="0"/>
              <a:t>k</a:t>
            </a:r>
            <a:r>
              <a:rPr lang="zh-CN" altLang="en-US" dirty="0"/>
              <a:t>路比较器比较发现，都不相符，当前组没有空行，需要进行数据淘汰，这里数据载入后淘汰了第</a:t>
            </a:r>
            <a:r>
              <a:rPr lang="en-US" altLang="zh-CN" dirty="0"/>
              <a:t>0</a:t>
            </a:r>
            <a:r>
              <a:rPr lang="zh-CN" altLang="en-US" dirty="0"/>
              <a:t>行的数据</a:t>
            </a:r>
            <a:endParaRPr lang="en-US" altLang="zh-CN" dirty="0"/>
          </a:p>
          <a:p>
            <a:endParaRPr lang="en-US" altLang="zh-CN" dirty="0"/>
          </a:p>
          <a:p>
            <a:r>
              <a:rPr lang="zh-CN" altLang="en-US" dirty="0"/>
              <a:t>你会发现，组相连映射在</a:t>
            </a:r>
            <a:r>
              <a:rPr lang="en-US" altLang="zh-CN" dirty="0"/>
              <a:t>cache</a:t>
            </a:r>
            <a:r>
              <a:rPr lang="zh-CN" altLang="en-US" dirty="0"/>
              <a:t>没有满之前，也是有可能会发生淘汰的。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166</a:t>
            </a:fld>
            <a:endParaRPr lang="zh-CN" altLang="en-US"/>
          </a:p>
        </p:txBody>
      </p:sp>
    </p:spTree>
    <p:extLst>
      <p:ext uri="{BB962C8B-B14F-4D97-AF65-F5344CB8AC3E}">
        <p14:creationId xmlns:p14="http://schemas.microsoft.com/office/powerpoint/2010/main" val="4250478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OS</a:t>
            </a:r>
            <a:r>
              <a:rPr lang="zh-CN" altLang="en-US" dirty="0"/>
              <a:t>真正实现的时候页表</a:t>
            </a:r>
            <a:r>
              <a:rPr lang="en-US" altLang="zh-CN" dirty="0"/>
              <a:t>valid=1</a:t>
            </a:r>
            <a:r>
              <a:rPr lang="zh-CN" altLang="en-US" dirty="0"/>
              <a:t>，表示地址是磁盘地址，</a:t>
            </a:r>
            <a:r>
              <a:rPr lang="en-US" altLang="zh-CN" dirty="0"/>
              <a:t>valid=0</a:t>
            </a:r>
            <a:r>
              <a:rPr lang="zh-CN" altLang="en-US" dirty="0"/>
              <a:t>，表示缺页，没有虚线所指的磁盘地址，那只是个示意。</a:t>
            </a:r>
            <a:endParaRPr lang="en-US" altLang="zh-CN" dirty="0"/>
          </a:p>
          <a:p>
            <a:endParaRPr lang="en-US" altLang="zh-CN" dirty="0"/>
          </a:p>
          <a:p>
            <a:r>
              <a:rPr lang="zh-CN" altLang="en-US" dirty="0"/>
              <a:t>实际实现的时候如果</a:t>
            </a:r>
            <a:r>
              <a:rPr lang="en-US" altLang="zh-CN" dirty="0"/>
              <a:t>valid=0</a:t>
            </a:r>
            <a:r>
              <a:rPr lang="zh-CN" altLang="en-US" dirty="0"/>
              <a:t>，</a:t>
            </a:r>
            <a:r>
              <a:rPr lang="en-US" altLang="zh-CN" dirty="0" err="1"/>
              <a:t>mmu</a:t>
            </a:r>
            <a:r>
              <a:rPr lang="zh-CN" altLang="en-US" dirty="0"/>
              <a:t>产生异常信号（将</a:t>
            </a:r>
            <a:r>
              <a:rPr lang="en-US" altLang="zh-CN" dirty="0"/>
              <a:t>CPU</a:t>
            </a:r>
            <a:r>
              <a:rPr lang="zh-CN" altLang="en-US" dirty="0"/>
              <a:t>中某个特殊寄存器对应位置</a:t>
            </a:r>
            <a:r>
              <a:rPr lang="en-US" altLang="zh-CN" dirty="0"/>
              <a:t>1</a:t>
            </a:r>
            <a:r>
              <a:rPr lang="zh-CN" altLang="en-US" dirty="0"/>
              <a:t>），</a:t>
            </a:r>
            <a:r>
              <a:rPr lang="en-US" altLang="zh-CN" dirty="0"/>
              <a:t>OS</a:t>
            </a:r>
            <a:r>
              <a:rPr lang="zh-CN" altLang="en-US" dirty="0"/>
              <a:t>会触发进入异常处理程序调页，当前指令因缺页提前结束（取指令未完成，执行指令未完成），</a:t>
            </a:r>
            <a:r>
              <a:rPr lang="en-US" altLang="zh-CN" dirty="0"/>
              <a:t>PC++</a:t>
            </a:r>
            <a:r>
              <a:rPr lang="zh-CN" altLang="en-US" dirty="0"/>
              <a:t>的动作不能做。异常处理程序会将缺页指令所在的进程挂起，</a:t>
            </a:r>
            <a:r>
              <a:rPr lang="en-US" altLang="zh-CN" dirty="0" err="1"/>
              <a:t>get_free_page</a:t>
            </a:r>
            <a:r>
              <a:rPr lang="zh-CN" altLang="en-US" dirty="0"/>
              <a:t>从物理内存申请一个新的页，然后根据当前进程对应的执行文件信息去磁盘上读取对应的页（调页），调页完成后要更新页表，并将挂起的进程设置为就绪状态。</a:t>
            </a:r>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201</a:t>
            </a:fld>
            <a:endParaRPr lang="zh-CN" altLang="en-US"/>
          </a:p>
        </p:txBody>
      </p:sp>
    </p:spTree>
    <p:extLst>
      <p:ext uri="{BB962C8B-B14F-4D97-AF65-F5344CB8AC3E}">
        <p14:creationId xmlns:p14="http://schemas.microsoft.com/office/powerpoint/2010/main" val="3844501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发生缺页的处理流程是：程序访问页面，产生</a:t>
            </a:r>
            <a:r>
              <a:rPr lang="en-US" altLang="zh-CN" dirty="0"/>
              <a:t>exception--》</a:t>
            </a:r>
            <a:r>
              <a:rPr lang="zh-CN" altLang="en-US" dirty="0"/>
              <a:t>进</a:t>
            </a:r>
            <a:r>
              <a:rPr lang="en-US" altLang="zh-CN" dirty="0"/>
              <a:t>exception</a:t>
            </a:r>
            <a:r>
              <a:rPr lang="zh-CN" altLang="en-US" dirty="0"/>
              <a:t>处理例程</a:t>
            </a:r>
            <a:r>
              <a:rPr lang="en-US" altLang="zh-CN" dirty="0"/>
              <a:t>(top half)-》</a:t>
            </a:r>
            <a:r>
              <a:rPr lang="zh-CN" altLang="en-US" dirty="0"/>
              <a:t>将发生</a:t>
            </a:r>
            <a:r>
              <a:rPr lang="en-US" altLang="zh-CN" dirty="0"/>
              <a:t>exception</a:t>
            </a:r>
            <a:r>
              <a:rPr lang="zh-CN" altLang="en-US" dirty="0"/>
              <a:t>的进程置为等待状态，将实际的缺页中断处理交给</a:t>
            </a:r>
            <a:r>
              <a:rPr lang="en-US" altLang="zh-CN" dirty="0"/>
              <a:t>bottom half</a:t>
            </a:r>
            <a:r>
              <a:rPr lang="zh-CN" altLang="en-US" dirty="0"/>
              <a:t>（因为这个过程会很漫长，涉及到</a:t>
            </a:r>
            <a:r>
              <a:rPr lang="en-US" altLang="zh-CN" dirty="0"/>
              <a:t>DISK IO</a:t>
            </a:r>
            <a:r>
              <a:rPr lang="zh-CN" altLang="en-US" dirty="0"/>
              <a:t>）</a:t>
            </a:r>
          </a:p>
          <a:p>
            <a:r>
              <a:rPr lang="en-US" altLang="zh-CN" dirty="0"/>
              <a:t>bottom half</a:t>
            </a:r>
            <a:r>
              <a:rPr lang="zh-CN" altLang="en-US" dirty="0"/>
              <a:t>的处理流程：从</a:t>
            </a:r>
            <a:r>
              <a:rPr lang="en-US" altLang="zh-CN" dirty="0"/>
              <a:t>top half</a:t>
            </a:r>
            <a:r>
              <a:rPr lang="zh-CN" altLang="en-US" dirty="0"/>
              <a:t>得知要换入的部分（内存物理地址）</a:t>
            </a:r>
            <a:r>
              <a:rPr lang="en-US" altLang="zh-CN" dirty="0"/>
              <a:t>-》</a:t>
            </a:r>
            <a:r>
              <a:rPr lang="zh-CN" altLang="en-US" dirty="0"/>
              <a:t>查表，得到</a:t>
            </a:r>
            <a:r>
              <a:rPr lang="en-US" altLang="zh-CN" dirty="0"/>
              <a:t>DISK</a:t>
            </a:r>
            <a:r>
              <a:rPr lang="zh-CN" altLang="en-US" dirty="0"/>
              <a:t>上的</a:t>
            </a:r>
            <a:r>
              <a:rPr lang="en-US" altLang="zh-CN" dirty="0"/>
              <a:t>LBS-》</a:t>
            </a:r>
            <a:r>
              <a:rPr lang="zh-CN" altLang="en-US" dirty="0"/>
              <a:t>启动</a:t>
            </a:r>
            <a:r>
              <a:rPr lang="en-US" altLang="zh-CN" dirty="0"/>
              <a:t>DISK IO</a:t>
            </a:r>
            <a:r>
              <a:rPr lang="zh-CN" altLang="en-US" dirty="0"/>
              <a:t>，将数据读到某连续内存物理空间</a:t>
            </a:r>
            <a:r>
              <a:rPr lang="en-US" altLang="zh-CN" dirty="0"/>
              <a:t>-》</a:t>
            </a:r>
            <a:r>
              <a:rPr lang="zh-CN" altLang="en-US" dirty="0"/>
              <a:t>建立页表对应关系</a:t>
            </a:r>
            <a:r>
              <a:rPr lang="en-US" altLang="zh-CN" dirty="0"/>
              <a:t>-》</a:t>
            </a:r>
            <a:r>
              <a:rPr lang="zh-CN" altLang="en-US" dirty="0"/>
              <a:t>唤醒之前因为</a:t>
            </a:r>
            <a:r>
              <a:rPr lang="en-US" altLang="zh-CN" dirty="0"/>
              <a:t>exception</a:t>
            </a:r>
            <a:r>
              <a:rPr lang="zh-CN" altLang="en-US" dirty="0"/>
              <a:t>而等待的进程</a:t>
            </a:r>
            <a:r>
              <a:rPr lang="en-US" altLang="zh-CN" dirty="0"/>
              <a:t>-》</a:t>
            </a:r>
            <a:r>
              <a:rPr lang="zh-CN" altLang="en-US" dirty="0"/>
              <a:t>进程调度</a:t>
            </a:r>
            <a:r>
              <a:rPr lang="en-US" altLang="zh-CN" dirty="0"/>
              <a:t>-》</a:t>
            </a:r>
            <a:r>
              <a:rPr lang="zh-CN" altLang="en-US" dirty="0"/>
              <a:t>发生缺页的进程正确执行</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205</a:t>
            </a:fld>
            <a:endParaRPr lang="zh-CN" altLang="en-US"/>
          </a:p>
        </p:txBody>
      </p:sp>
    </p:spTree>
    <p:extLst>
      <p:ext uri="{BB962C8B-B14F-4D97-AF65-F5344CB8AC3E}">
        <p14:creationId xmlns:p14="http://schemas.microsoft.com/office/powerpoint/2010/main" val="2748403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准确</a:t>
            </a:r>
            <a:r>
              <a:rPr lang="en-US" altLang="zh-CN" dirty="0"/>
              <a:t>LRU</a:t>
            </a:r>
            <a:r>
              <a:rPr lang="zh-CN" altLang="en-US" dirty="0"/>
              <a:t>算法复杂度太高，需要维护访问信息，替换标志，效率太低</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210</a:t>
            </a:fld>
            <a:endParaRPr lang="zh-CN" altLang="en-US"/>
          </a:p>
        </p:txBody>
      </p:sp>
    </p:spTree>
    <p:extLst>
      <p:ext uri="{BB962C8B-B14F-4D97-AF65-F5344CB8AC3E}">
        <p14:creationId xmlns:p14="http://schemas.microsoft.com/office/powerpoint/2010/main" val="697852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ln/>
        </p:spPr>
      </p:sp>
      <p:sp>
        <p:nvSpPr>
          <p:cNvPr id="336898" name="备注占位符 2"/>
          <p:cNvSpPr>
            <a:spLocks noGrp="1"/>
          </p:cNvSpPr>
          <p:nvPr>
            <p:ph type="body" idx="1"/>
          </p:nvPr>
        </p:nvSpPr>
        <p:spPr>
          <a:noFill/>
          <a:ln/>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215</a:t>
            </a:fld>
            <a:endParaRPr lang="en-US" altLang="zh-CN"/>
          </a:p>
        </p:txBody>
      </p:sp>
    </p:spTree>
    <p:extLst>
      <p:ext uri="{BB962C8B-B14F-4D97-AF65-F5344CB8AC3E}">
        <p14:creationId xmlns:p14="http://schemas.microsoft.com/office/powerpoint/2010/main" val="28569328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ln/>
        </p:spPr>
      </p:sp>
      <p:sp>
        <p:nvSpPr>
          <p:cNvPr id="336898" name="备注占位符 2"/>
          <p:cNvSpPr>
            <a:spLocks noGrp="1"/>
          </p:cNvSpPr>
          <p:nvPr>
            <p:ph type="body" idx="1"/>
          </p:nvPr>
        </p:nvSpPr>
        <p:spPr>
          <a:noFill/>
          <a:ln/>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216</a:t>
            </a:fld>
            <a:endParaRPr lang="en-US" altLang="zh-CN"/>
          </a:p>
        </p:txBody>
      </p:sp>
    </p:spTree>
    <p:extLst>
      <p:ext uri="{BB962C8B-B14F-4D97-AF65-F5344CB8AC3E}">
        <p14:creationId xmlns:p14="http://schemas.microsoft.com/office/powerpoint/2010/main" val="284550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主存由半导体</a:t>
            </a:r>
            <a:r>
              <a:rPr lang="en-US" altLang="zh-CN" dirty="0"/>
              <a:t>MOS</a:t>
            </a:r>
            <a:r>
              <a:rPr lang="zh-CN" altLang="en-US" dirty="0"/>
              <a:t>存储器组成，给出一个地址，经过一个存储周期，可以访问一个存储单元，</a:t>
            </a:r>
            <a:endParaRPr lang="en-US" altLang="zh-CN" dirty="0"/>
          </a:p>
          <a:p>
            <a:endParaRPr lang="en-US" altLang="zh-CN" dirty="0"/>
          </a:p>
          <a:p>
            <a:r>
              <a:rPr lang="zh-CN" altLang="en-US" dirty="0"/>
              <a:t>注意这里存储单元和机器字长有关，</a:t>
            </a:r>
            <a:r>
              <a:rPr lang="en-US" altLang="zh-CN" dirty="0"/>
              <a:t>32</a:t>
            </a:r>
            <a:r>
              <a:rPr lang="zh-CN" altLang="en-US" dirty="0"/>
              <a:t>位计算机中主存单元应该是</a:t>
            </a:r>
            <a:r>
              <a:rPr lang="en-US" altLang="zh-CN" dirty="0"/>
              <a:t>32</a:t>
            </a:r>
            <a:r>
              <a:rPr lang="zh-CN" altLang="en-US" dirty="0"/>
              <a:t>位，</a:t>
            </a:r>
            <a:r>
              <a:rPr lang="en-US" altLang="zh-CN" dirty="0"/>
              <a:t>64</a:t>
            </a:r>
            <a:r>
              <a:rPr lang="zh-CN" altLang="en-US" dirty="0"/>
              <a:t>为计算机主存单元应该是</a:t>
            </a:r>
            <a:r>
              <a:rPr lang="en-US" altLang="zh-CN" dirty="0"/>
              <a:t>64</a:t>
            </a:r>
            <a:r>
              <a:rPr lang="zh-CN" altLang="en-US" dirty="0"/>
              <a:t>位，</a:t>
            </a:r>
            <a:endParaRPr lang="en-US" altLang="zh-CN" dirty="0"/>
          </a:p>
          <a:p>
            <a:endParaRPr lang="en-US" altLang="zh-CN" dirty="0"/>
          </a:p>
          <a:p>
            <a:r>
              <a:rPr lang="zh-CN" altLang="en-US" dirty="0"/>
              <a:t>以</a:t>
            </a:r>
            <a:r>
              <a:rPr lang="en-US" altLang="zh-CN" dirty="0"/>
              <a:t>32</a:t>
            </a:r>
            <a:r>
              <a:rPr lang="zh-CN" altLang="en-US" dirty="0"/>
              <a:t>位计算机为例，</a:t>
            </a:r>
            <a:r>
              <a:rPr lang="en-US" altLang="zh-CN" dirty="0"/>
              <a:t>32</a:t>
            </a:r>
            <a:r>
              <a:rPr lang="zh-CN" altLang="en-US" dirty="0"/>
              <a:t>位字长的主存单元可以按照不同大小访问，即可已按照字节存储单元访问，也可以按照半字</a:t>
            </a:r>
            <a:r>
              <a:rPr lang="en-US" altLang="zh-CN" dirty="0"/>
              <a:t>16</a:t>
            </a:r>
            <a:r>
              <a:rPr lang="zh-CN" altLang="en-US" dirty="0"/>
              <a:t>位，字存储单元也就是</a:t>
            </a:r>
            <a:r>
              <a:rPr lang="en-US" altLang="zh-CN" dirty="0"/>
              <a:t>32</a:t>
            </a:r>
            <a:r>
              <a:rPr lang="zh-CN" altLang="en-US" dirty="0"/>
              <a:t>位进行访问，</a:t>
            </a:r>
            <a:endParaRPr lang="en-US" altLang="zh-CN" dirty="0"/>
          </a:p>
          <a:p>
            <a:r>
              <a:rPr lang="zh-CN" altLang="en-US" dirty="0"/>
              <a:t>访问时间都是一个存储周期，访问地址分别对应字节地址和字地址</a:t>
            </a:r>
            <a:endParaRPr lang="en-US" altLang="zh-CN" dirty="0"/>
          </a:p>
          <a:p>
            <a:endParaRPr lang="en-US" altLang="zh-CN" dirty="0"/>
          </a:p>
          <a:p>
            <a:r>
              <a:rPr lang="zh-CN" altLang="en-US" dirty="0"/>
              <a:t>比如这里是访问</a:t>
            </a:r>
            <a:r>
              <a:rPr lang="en-US" altLang="zh-CN" dirty="0"/>
              <a:t>8</a:t>
            </a:r>
            <a:r>
              <a:rPr lang="zh-CN" altLang="en-US" dirty="0"/>
              <a:t>号字节地址单元的一个自己，</a:t>
            </a:r>
            <a:r>
              <a:rPr lang="en-US" altLang="zh-CN" dirty="0"/>
              <a:t>ah=12</a:t>
            </a:r>
            <a:r>
              <a:rPr lang="zh-CN" altLang="en-US" dirty="0"/>
              <a:t>，而第二条指令访问的是</a:t>
            </a:r>
            <a:r>
              <a:rPr lang="en-US" altLang="zh-CN" dirty="0"/>
              <a:t>8</a:t>
            </a:r>
            <a:r>
              <a:rPr lang="zh-CN" altLang="en-US" dirty="0"/>
              <a:t>号字节地址开始半字，得到的数据是</a:t>
            </a:r>
            <a:r>
              <a:rPr lang="en-US" altLang="zh-CN" dirty="0"/>
              <a:t>0x</a:t>
            </a:r>
            <a:r>
              <a:rPr lang="zh-CN" altLang="en-US" dirty="0"/>
              <a:t>，而按字访问，则是。。。。</a:t>
            </a:r>
            <a:endParaRPr lang="en-US" altLang="zh-CN" dirty="0"/>
          </a:p>
          <a:p>
            <a:endParaRPr lang="en-US" altLang="zh-CN" dirty="0"/>
          </a:p>
          <a:p>
            <a:r>
              <a:rPr lang="zh-CN" altLang="en-US" dirty="0"/>
              <a:t>这里都是</a:t>
            </a:r>
            <a:r>
              <a:rPr lang="en-US" altLang="zh-CN" dirty="0"/>
              <a:t>8</a:t>
            </a:r>
            <a:r>
              <a:rPr lang="zh-CN" altLang="en-US" dirty="0"/>
              <a:t>号字节单元开始的位置，存储单元不同，得到的数据也不同，</a:t>
            </a:r>
            <a:endParaRPr lang="en-US" altLang="zh-CN" dirty="0"/>
          </a:p>
          <a:p>
            <a:endParaRPr lang="en-US" altLang="zh-CN" dirty="0"/>
          </a:p>
          <a:p>
            <a:r>
              <a:rPr lang="zh-CN" altLang="en-US" dirty="0"/>
              <a:t>但注意实际上计算机中只有字节地址，按半字访问时屏蔽字节地址最低位，也就是半字地址必须按</a:t>
            </a:r>
            <a:r>
              <a:rPr lang="en-US" altLang="zh-CN" dirty="0"/>
              <a:t>2</a:t>
            </a:r>
            <a:r>
              <a:rPr lang="zh-CN" altLang="en-US" dirty="0"/>
              <a:t>对齐，按字访问是屏蔽字节地址最低</a:t>
            </a:r>
            <a:r>
              <a:rPr lang="en-US" altLang="zh-CN" dirty="0"/>
              <a:t>2</a:t>
            </a:r>
            <a:r>
              <a:rPr lang="zh-CN" altLang="en-US" dirty="0"/>
              <a:t>位。也就是字地址必须按</a:t>
            </a:r>
            <a:r>
              <a:rPr lang="en-US" altLang="zh-CN" dirty="0"/>
              <a:t>4</a:t>
            </a:r>
            <a:r>
              <a:rPr lang="zh-CN" altLang="en-US" dirty="0"/>
              <a:t>对齐，必须按</a:t>
            </a:r>
            <a:r>
              <a:rPr lang="en-US" altLang="zh-CN" dirty="0"/>
              <a:t>4</a:t>
            </a:r>
            <a:r>
              <a:rPr lang="zh-CN" altLang="en-US" dirty="0"/>
              <a:t>对齐，如果不对齐，会导致数据访问可能跨越两个字单元，数据访问需要两个存储周期。</a:t>
            </a:r>
            <a:endParaRPr lang="en-US" altLang="zh-CN" dirty="0"/>
          </a:p>
          <a:p>
            <a:endParaRPr lang="en-US" altLang="zh-CN" dirty="0"/>
          </a:p>
          <a:p>
            <a:r>
              <a:rPr lang="zh-CN" altLang="en-US" dirty="0"/>
              <a:t>如果不对齐，会导致访问数据不在一个存储单元中，需要两个以上的存储周期才能得到，计算机中不允许出现这种情况，对于这样的指令执行是会产生数据未对齐异常。</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14</a:t>
            </a:fld>
            <a:endParaRPr lang="zh-CN" altLang="en-US"/>
          </a:p>
        </p:txBody>
      </p:sp>
    </p:spTree>
    <p:extLst>
      <p:ext uri="{BB962C8B-B14F-4D97-AF65-F5344CB8AC3E}">
        <p14:creationId xmlns:p14="http://schemas.microsoft.com/office/powerpoint/2010/main" val="1104826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220</a:t>
            </a:fld>
            <a:endParaRPr lang="zh-CN" altLang="en-US"/>
          </a:p>
        </p:txBody>
      </p:sp>
    </p:spTree>
    <p:extLst>
      <p:ext uri="{BB962C8B-B14F-4D97-AF65-F5344CB8AC3E}">
        <p14:creationId xmlns:p14="http://schemas.microsoft.com/office/powerpoint/2010/main" val="705499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221</a:t>
            </a:fld>
            <a:endParaRPr lang="zh-CN" altLang="en-US"/>
          </a:p>
        </p:txBody>
      </p:sp>
    </p:spTree>
    <p:extLst>
      <p:ext uri="{BB962C8B-B14F-4D97-AF65-F5344CB8AC3E}">
        <p14:creationId xmlns:p14="http://schemas.microsoft.com/office/powerpoint/2010/main" val="1030461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227</a:t>
            </a:fld>
            <a:endParaRPr lang="zh-CN" altLang="en-US"/>
          </a:p>
        </p:txBody>
      </p:sp>
    </p:spTree>
    <p:extLst>
      <p:ext uri="{BB962C8B-B14F-4D97-AF65-F5344CB8AC3E}">
        <p14:creationId xmlns:p14="http://schemas.microsoft.com/office/powerpoint/2010/main" val="22287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为避免这个问题，高级语言中的变量也</a:t>
            </a:r>
            <a:r>
              <a:rPr lang="zh-CN" altLang="en-US"/>
              <a:t>会考虑按存储单元边界对齐在主存中存放</a:t>
            </a:r>
            <a:r>
              <a:rPr lang="zh-CN" altLang="en-US" dirty="0"/>
              <a:t>，也就是按边界对齐的方式存储数据，。。。</a:t>
            </a:r>
            <a:r>
              <a:rPr lang="zh-CN" altLang="en-US"/>
              <a:t>。。</a:t>
            </a:r>
            <a:endParaRPr lang="en-US" altLang="zh-CN"/>
          </a:p>
          <a:p>
            <a:endParaRPr lang="en-US" altLang="zh-CN"/>
          </a:p>
          <a:p>
            <a:r>
              <a:rPr lang="en-US" altLang="zh-CN"/>
              <a:t>Int</a:t>
            </a:r>
            <a:r>
              <a:rPr lang="zh-CN" altLang="en-US"/>
              <a:t>行</a:t>
            </a:r>
            <a:endParaRPr lang="en-US" altLang="zh-CN"/>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a:t>
            </a:fld>
            <a:endParaRPr lang="zh-CN" altLang="en-US"/>
          </a:p>
        </p:txBody>
      </p:sp>
    </p:spTree>
    <p:extLst>
      <p:ext uri="{BB962C8B-B14F-4D97-AF65-F5344CB8AC3E}">
        <p14:creationId xmlns:p14="http://schemas.microsoft.com/office/powerpoint/2010/main" val="472386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3405771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多路选择器成本，译码器成本</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639230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39158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36</a:t>
            </a:fld>
            <a:endParaRPr lang="zh-CN" altLang="en-US"/>
          </a:p>
        </p:txBody>
      </p:sp>
    </p:spTree>
    <p:extLst>
      <p:ext uri="{BB962C8B-B14F-4D97-AF65-F5344CB8AC3E}">
        <p14:creationId xmlns:p14="http://schemas.microsoft.com/office/powerpoint/2010/main" val="4049891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20328884-03C5-40AC-A582-AFAD2F38161C}"/>
              </a:ext>
            </a:extLst>
          </p:cNvPr>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2021/11/2</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2021/11/2</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extLst>
      <p:ext uri="{BB962C8B-B14F-4D97-AF65-F5344CB8AC3E}">
        <p14:creationId xmlns:p14="http://schemas.microsoft.com/office/powerpoint/2010/main" val="1816393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extLst>
      <p:ext uri="{BB962C8B-B14F-4D97-AF65-F5344CB8AC3E}">
        <p14:creationId xmlns:p14="http://schemas.microsoft.com/office/powerpoint/2010/main" val="148907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extLst>
      <p:ext uri="{BB962C8B-B14F-4D97-AF65-F5344CB8AC3E}">
        <p14:creationId xmlns:p14="http://schemas.microsoft.com/office/powerpoint/2010/main" val="26101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extLst>
      <p:ext uri="{BB962C8B-B14F-4D97-AF65-F5344CB8AC3E}">
        <p14:creationId xmlns:p14="http://schemas.microsoft.com/office/powerpoint/2010/main" val="184902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extLst>
      <p:ext uri="{BB962C8B-B14F-4D97-AF65-F5344CB8AC3E}">
        <p14:creationId xmlns:p14="http://schemas.microsoft.com/office/powerpoint/2010/main" val="3486127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extLst>
      <p:ext uri="{BB962C8B-B14F-4D97-AF65-F5344CB8AC3E}">
        <p14:creationId xmlns:p14="http://schemas.microsoft.com/office/powerpoint/2010/main" val="7212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1310622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16344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592015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37010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4.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4.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3.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2021/11/2</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extLst>
      <p:ext uri="{BB962C8B-B14F-4D97-AF65-F5344CB8AC3E}">
        <p14:creationId xmlns:p14="http://schemas.microsoft.com/office/powerpoint/2010/main" val="37805543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10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4.4bdbb8629467edd5850bda4acc282314"/><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g"/></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wmf"/></Relationships>
</file>

<file path=ppt/slides/_rels/slide12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slideLayout" Target="../slideLayouts/slideLayout2.xml"/><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30.wmf"/><Relationship Id="rId4" Type="http://schemas.openxmlformats.org/officeDocument/2006/relationships/image" Target="../media/image29.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9.w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0.w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1.wmf"/></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wmf"/><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00.e07a68ec4784bc26687dafddb2b6c304"/><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按信息的可保存性分</a:t>
            </a:r>
            <a:endParaRPr lang="zh-CN" altLang="en-US" dirty="0"/>
          </a:p>
        </p:txBody>
      </p:sp>
      <p:sp>
        <p:nvSpPr>
          <p:cNvPr id="3" name="内容占位符 2"/>
          <p:cNvSpPr>
            <a:spLocks noGrp="1"/>
          </p:cNvSpPr>
          <p:nvPr>
            <p:ph idx="1"/>
          </p:nvPr>
        </p:nvSpPr>
        <p:spPr/>
        <p:txBody>
          <a:bodyPr/>
          <a:lstStyle/>
          <a:p>
            <a:r>
              <a:rPr lang="zh-CN" altLang="en-US" b="1" dirty="0"/>
              <a:t>易失性存储器</a:t>
            </a:r>
            <a:r>
              <a:rPr lang="zh-CN" altLang="en-US" dirty="0"/>
              <a:t> </a:t>
            </a:r>
            <a:r>
              <a:rPr lang="en-US" altLang="zh-CN" sz="2500" i="1" dirty="0">
                <a:solidFill>
                  <a:srgbClr val="0000FF"/>
                </a:solidFill>
              </a:rPr>
              <a:t>Volatile Memories</a:t>
            </a:r>
          </a:p>
          <a:p>
            <a:pPr lvl="1"/>
            <a:r>
              <a:rPr lang="zh-CN" altLang="en-US" sz="2400" dirty="0"/>
              <a:t>断电后信息消失</a:t>
            </a:r>
          </a:p>
          <a:p>
            <a:pPr lvl="1"/>
            <a:r>
              <a:rPr lang="en-US" altLang="zh-CN" sz="2400" dirty="0"/>
              <a:t>SRAM</a:t>
            </a:r>
          </a:p>
          <a:p>
            <a:pPr lvl="1"/>
            <a:r>
              <a:rPr lang="en-US" altLang="zh-CN" sz="2400" dirty="0"/>
              <a:t>DRAM</a:t>
            </a:r>
          </a:p>
          <a:p>
            <a:r>
              <a:rPr lang="zh-CN" altLang="en-US" b="1" dirty="0"/>
              <a:t>非易失性存储器</a:t>
            </a:r>
            <a:r>
              <a:rPr lang="en-US" altLang="zh-CN" sz="2500" i="1" dirty="0">
                <a:solidFill>
                  <a:srgbClr val="0000FF"/>
                </a:solidFill>
              </a:rPr>
              <a:t>Non-Volatile Memories</a:t>
            </a:r>
          </a:p>
          <a:p>
            <a:pPr lvl="1"/>
            <a:r>
              <a:rPr lang="zh-CN" altLang="en-US" sz="2400" dirty="0"/>
              <a:t>断电后仍能保存信息</a:t>
            </a:r>
          </a:p>
          <a:p>
            <a:pPr lvl="1"/>
            <a:r>
              <a:rPr lang="zh-CN" altLang="en-US" sz="2400" dirty="0"/>
              <a:t>磁存储器、激光存储器、</a:t>
            </a:r>
            <a:r>
              <a:rPr lang="en-US" altLang="zh-CN" sz="2400" dirty="0"/>
              <a:t>NVRAM</a:t>
            </a:r>
          </a:p>
          <a:p>
            <a:endParaRPr lang="zh-CN" altLang="en-US" dirty="0"/>
          </a:p>
        </p:txBody>
      </p:sp>
    </p:spTree>
    <p:extLst>
      <p:ext uri="{BB962C8B-B14F-4D97-AF65-F5344CB8AC3E}">
        <p14:creationId xmlns:p14="http://schemas.microsoft.com/office/powerpoint/2010/main" val="30176648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优化主存性能的方法</a:t>
            </a:r>
          </a:p>
        </p:txBody>
      </p:sp>
      <p:sp>
        <p:nvSpPr>
          <p:cNvPr id="3" name="内容占位符 2"/>
          <p:cNvSpPr>
            <a:spLocks noGrp="1"/>
          </p:cNvSpPr>
          <p:nvPr>
            <p:ph idx="1"/>
          </p:nvPr>
        </p:nvSpPr>
        <p:spPr/>
        <p:txBody>
          <a:bodyPr/>
          <a:lstStyle/>
          <a:p>
            <a:pPr>
              <a:buFont typeface="Wingdings" pitchFamily="2" charset="2"/>
              <a:buChar char="l"/>
              <a:defRPr/>
            </a:pPr>
            <a:r>
              <a:rPr lang="zh-CN" altLang="en-US" dirty="0">
                <a:solidFill>
                  <a:schemeClr val="bg1">
                    <a:lumMod val="65000"/>
                  </a:schemeClr>
                </a:solidFill>
              </a:rPr>
              <a:t>增加</a:t>
            </a:r>
            <a:r>
              <a:rPr lang="en-US" altLang="zh-CN" dirty="0">
                <a:solidFill>
                  <a:schemeClr val="bg1">
                    <a:lumMod val="65000"/>
                  </a:schemeClr>
                </a:solidFill>
              </a:rPr>
              <a:t>Cache</a:t>
            </a:r>
            <a:endParaRPr lang="zh-CN" altLang="en-US" dirty="0">
              <a:solidFill>
                <a:schemeClr val="bg1">
                  <a:lumMod val="65000"/>
                </a:schemeClr>
              </a:solidFill>
            </a:endParaRPr>
          </a:p>
          <a:p>
            <a:pPr>
              <a:buFont typeface="Wingdings" pitchFamily="2" charset="2"/>
              <a:buChar char="l"/>
              <a:defRPr/>
            </a:pPr>
            <a:r>
              <a:rPr lang="zh-CN" altLang="en-US" dirty="0">
                <a:solidFill>
                  <a:schemeClr val="bg1">
                    <a:lumMod val="65000"/>
                  </a:schemeClr>
                </a:solidFill>
              </a:rPr>
              <a:t>采用高速器件</a:t>
            </a:r>
          </a:p>
          <a:p>
            <a:pPr>
              <a:buFont typeface="Wingdings" pitchFamily="2" charset="2"/>
              <a:buChar char="l"/>
              <a:defRPr/>
            </a:pPr>
            <a:r>
              <a:rPr lang="zh-CN" altLang="en-US" dirty="0">
                <a:solidFill>
                  <a:schemeClr val="bg1">
                    <a:lumMod val="65000"/>
                  </a:schemeClr>
                </a:solidFill>
              </a:rPr>
              <a:t>双端口存储器</a:t>
            </a:r>
          </a:p>
          <a:p>
            <a:pPr>
              <a:buFont typeface="Wingdings" pitchFamily="2" charset="2"/>
              <a:buChar char="l"/>
              <a:defRPr/>
            </a:pPr>
            <a:r>
              <a:rPr lang="zh-CN" altLang="en-US" b="1" dirty="0"/>
              <a:t>多模块存储器</a:t>
            </a:r>
          </a:p>
          <a:p>
            <a:pPr lvl="1">
              <a:buFont typeface="Wingdings" pitchFamily="2" charset="2"/>
              <a:buChar char="l"/>
              <a:defRPr/>
            </a:pPr>
            <a:r>
              <a:rPr lang="zh-CN" altLang="en-US" sz="2400" b="1" dirty="0">
                <a:solidFill>
                  <a:srgbClr val="1387B7"/>
                </a:solidFill>
              </a:rPr>
              <a:t>单体多字存储器</a:t>
            </a:r>
          </a:p>
          <a:p>
            <a:pPr lvl="2">
              <a:buFont typeface="Wingdings" pitchFamily="2" charset="2"/>
              <a:buChar char="l"/>
              <a:defRPr/>
            </a:pPr>
            <a:r>
              <a:rPr lang="zh-CN" altLang="en-US" sz="2400" dirty="0"/>
              <a:t>增加字长，多模块完全并行</a:t>
            </a:r>
          </a:p>
          <a:p>
            <a:pPr lvl="1">
              <a:buFont typeface="Wingdings" pitchFamily="2" charset="2"/>
              <a:buChar char="l"/>
              <a:defRPr/>
            </a:pPr>
            <a:r>
              <a:rPr lang="zh-CN" altLang="en-US" sz="2400" b="1" dirty="0">
                <a:solidFill>
                  <a:srgbClr val="1387B7"/>
                </a:solidFill>
              </a:rPr>
              <a:t>多体单字存储器</a:t>
            </a:r>
          </a:p>
          <a:p>
            <a:pPr lvl="2">
              <a:buFont typeface="Wingdings" pitchFamily="2" charset="2"/>
              <a:buChar char="l"/>
              <a:defRPr/>
            </a:pPr>
            <a:r>
              <a:rPr lang="zh-CN" altLang="en-US" sz="2400" dirty="0"/>
              <a:t>多模块流水线方式并行</a:t>
            </a:r>
          </a:p>
          <a:p>
            <a:pPr marL="0" indent="0">
              <a:buNone/>
              <a:defRPr/>
            </a:pPr>
            <a:endParaRPr lang="zh-CN" altLang="en-US" dirty="0"/>
          </a:p>
          <a:p>
            <a:endParaRPr lang="zh-CN" altLang="en-US"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885" t="563" r="800"/>
          <a:stretch/>
        </p:blipFill>
        <p:spPr>
          <a:xfrm>
            <a:off x="7325139" y="3180588"/>
            <a:ext cx="4122674" cy="3127258"/>
          </a:xfrm>
          <a:prstGeom prst="rect">
            <a:avLst/>
          </a:prstGeom>
          <a:ln>
            <a:noFill/>
          </a:ln>
        </p:spPr>
      </p:pic>
      <p:sp>
        <p:nvSpPr>
          <p:cNvPr id="5" name="内容占位符 2"/>
          <p:cNvSpPr txBox="1">
            <a:spLocks/>
          </p:cNvSpPr>
          <p:nvPr/>
        </p:nvSpPr>
        <p:spPr>
          <a:xfrm>
            <a:off x="6866772" y="1236341"/>
            <a:ext cx="4581041" cy="1273662"/>
          </a:xfrm>
          <a:prstGeom prst="rect">
            <a:avLst/>
          </a:prstGeom>
          <a:solidFill>
            <a:schemeClr val="bg1">
              <a:lumMod val="85000"/>
            </a:schemeClr>
          </a:solidFill>
        </p:spPr>
        <p:txBody>
          <a:bodyPr vert="horz" lIns="91440" tIns="45720" rIns="91440" bIns="45720" rtlCol="0">
            <a:normAutofit fontScale="92500"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两条</a:t>
            </a:r>
            <a:r>
              <a:rPr lang="en-US" altLang="zh-CN"/>
              <a:t>8G</a:t>
            </a:r>
            <a:r>
              <a:rPr lang="zh-CN" altLang="en-US"/>
              <a:t>内存条   </a:t>
            </a:r>
            <a:endParaRPr lang="en-US" altLang="zh-CN"/>
          </a:p>
          <a:p>
            <a:r>
              <a:rPr lang="zh-CN" altLang="en-US"/>
              <a:t>单条</a:t>
            </a:r>
            <a:r>
              <a:rPr lang="en-US" altLang="zh-CN"/>
              <a:t>16G</a:t>
            </a:r>
            <a:r>
              <a:rPr lang="zh-CN" altLang="en-US"/>
              <a:t>内存条    性能差异？</a:t>
            </a:r>
          </a:p>
          <a:p>
            <a:endParaRPr lang="zh-CN" altLang="en-US" dirty="0"/>
          </a:p>
        </p:txBody>
      </p:sp>
    </p:spTree>
    <p:extLst>
      <p:ext uri="{BB962C8B-B14F-4D97-AF65-F5344CB8AC3E}">
        <p14:creationId xmlns:p14="http://schemas.microsoft.com/office/powerpoint/2010/main" val="262133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单体多字存储器</a:t>
            </a:r>
          </a:p>
        </p:txBody>
      </p:sp>
      <p:sp>
        <p:nvSpPr>
          <p:cNvPr id="3" name="内容占位符 2"/>
          <p:cNvSpPr>
            <a:spLocks noGrp="1"/>
          </p:cNvSpPr>
          <p:nvPr>
            <p:ph idx="1"/>
          </p:nvPr>
        </p:nvSpPr>
        <p:spPr/>
        <p:txBody>
          <a:bodyPr/>
          <a:lstStyle/>
          <a:p>
            <a:r>
              <a:rPr lang="zh-CN" altLang="en-US" dirty="0"/>
              <a:t>多个单字长存储模块</a:t>
            </a:r>
            <a:r>
              <a:rPr lang="zh-CN" altLang="en-US" b="1" dirty="0">
                <a:solidFill>
                  <a:srgbClr val="1387B7"/>
                </a:solidFill>
              </a:rPr>
              <a:t>并发</a:t>
            </a:r>
            <a:endParaRPr lang="en-US" altLang="zh-CN" b="1" dirty="0">
              <a:solidFill>
                <a:srgbClr val="1387B7"/>
              </a:solidFill>
            </a:endParaRPr>
          </a:p>
          <a:p>
            <a:r>
              <a:rPr lang="zh-CN" altLang="en-US" dirty="0"/>
              <a:t>共用一个地址寄存器</a:t>
            </a:r>
            <a:endParaRPr lang="en-US" altLang="zh-CN" dirty="0"/>
          </a:p>
          <a:p>
            <a:r>
              <a:rPr lang="zh-CN" altLang="en-US" dirty="0"/>
              <a:t>单存储周期内访问多个存储字</a:t>
            </a:r>
            <a:endParaRPr lang="en-US" altLang="zh-CN" dirty="0"/>
          </a:p>
          <a:p>
            <a:r>
              <a:rPr lang="zh-CN" altLang="en-US" b="1" dirty="0">
                <a:solidFill>
                  <a:srgbClr val="1387B7"/>
                </a:solidFill>
              </a:rPr>
              <a:t>性能线性增长，总线位宽变化</a:t>
            </a:r>
            <a:endParaRPr lang="en-US" altLang="zh-CN" b="1" dirty="0">
              <a:solidFill>
                <a:srgbClr val="1387B7"/>
              </a:solidFill>
            </a:endParaRPr>
          </a:p>
        </p:txBody>
      </p:sp>
      <p:grpSp>
        <p:nvGrpSpPr>
          <p:cNvPr id="43" name="组合 42"/>
          <p:cNvGrpSpPr/>
          <p:nvPr/>
        </p:nvGrpSpPr>
        <p:grpSpPr>
          <a:xfrm>
            <a:off x="6536771" y="1100638"/>
            <a:ext cx="4550625" cy="4846727"/>
            <a:chOff x="753313" y="1920829"/>
            <a:chExt cx="3816423" cy="4064751"/>
          </a:xfrm>
        </p:grpSpPr>
        <p:sp>
          <p:nvSpPr>
            <p:cNvPr id="44"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headEnd/>
              <a:tailEnd/>
            </a:ln>
          </p:spPr>
          <p:txBody>
            <a:bodyPr wrap="none" lIns="0" tIns="0" rIns="0" bIns="0" anchor="ctr"/>
            <a:lstStyle/>
            <a:p>
              <a:pPr algn="r"/>
              <a:endParaRPr lang="zh-CN" altLang="zh-CN" sz="2000" b="1">
                <a:latin typeface="+mn-ea"/>
              </a:endParaRPr>
            </a:p>
          </p:txBody>
        </p:sp>
        <p:cxnSp>
          <p:nvCxnSpPr>
            <p:cNvPr id="45" name="直接箭头连接符 44"/>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438678" y="3161170"/>
              <a:ext cx="2482988" cy="296704"/>
              <a:chOff x="2953109" y="2996952"/>
              <a:chExt cx="2482988" cy="296704"/>
            </a:xfrm>
          </p:grpSpPr>
          <p:cxnSp>
            <p:nvCxnSpPr>
              <p:cNvPr id="79" name="直接箭头连接符 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sp>
          <p:nvSpPr>
            <p:cNvPr id="51"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pPr>
              <a:r>
                <a:rPr lang="zh-CN" altLang="en-US" b="1" dirty="0">
                  <a:latin typeface="+mn-ea"/>
                  <a:cs typeface="Arial" charset="0"/>
                </a:rPr>
                <a:t>多字长</a:t>
              </a:r>
              <a:r>
                <a:rPr lang="en-US" altLang="zh-CN" b="1" dirty="0">
                  <a:latin typeface="+mn-ea"/>
                  <a:cs typeface="Arial" charset="0"/>
                </a:rPr>
                <a:t>DR</a:t>
              </a:r>
              <a:endParaRPr lang="zh-CN" altLang="en-US" b="1" dirty="0">
                <a:latin typeface="+mn-ea"/>
                <a:cs typeface="Arial" charset="0"/>
              </a:endParaRPr>
            </a:p>
          </p:txBody>
        </p:sp>
        <p:grpSp>
          <p:nvGrpSpPr>
            <p:cNvPr id="52" name="组合 51"/>
            <p:cNvGrpSpPr/>
            <p:nvPr/>
          </p:nvGrpSpPr>
          <p:grpSpPr>
            <a:xfrm rot="16200000">
              <a:off x="2511361" y="3512071"/>
              <a:ext cx="360040" cy="3156057"/>
              <a:chOff x="7112148" y="2144740"/>
              <a:chExt cx="360040" cy="2501026"/>
            </a:xfrm>
          </p:grpSpPr>
          <p:sp>
            <p:nvSpPr>
              <p:cNvPr id="75" name="矩形 7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76" name="矩形 7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77" name="矩形 7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78" name="矩形 7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3" name="组合 52"/>
            <p:cNvGrpSpPr/>
            <p:nvPr/>
          </p:nvGrpSpPr>
          <p:grpSpPr>
            <a:xfrm>
              <a:off x="1113353" y="3438986"/>
              <a:ext cx="3156057" cy="1142141"/>
              <a:chOff x="1113353" y="3438987"/>
              <a:chExt cx="3156057" cy="360040"/>
            </a:xfrm>
          </p:grpSpPr>
          <p:sp>
            <p:nvSpPr>
              <p:cNvPr id="71" name="矩形 7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72" name="矩形 7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73" name="矩形 7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74" name="矩形 7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4" name="直接箭头连接符 53"/>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7" name="组合 56"/>
            <p:cNvGrpSpPr/>
            <p:nvPr/>
          </p:nvGrpSpPr>
          <p:grpSpPr>
            <a:xfrm>
              <a:off x="1446533" y="4581128"/>
              <a:ext cx="2475132" cy="331710"/>
              <a:chOff x="2960965" y="2996952"/>
              <a:chExt cx="2475132" cy="308035"/>
            </a:xfrm>
          </p:grpSpPr>
          <p:cxnSp>
            <p:nvCxnSpPr>
              <p:cNvPr id="67" name="直接箭头连接符 6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n-ea"/>
                  <a:cs typeface="Arial" charset="0"/>
                </a:rPr>
                <a:t>多字长</a:t>
              </a:r>
              <a:r>
                <a:rPr lang="en-US" altLang="zh-CN" sz="2000" b="1" dirty="0">
                  <a:solidFill>
                    <a:srgbClr val="008000"/>
                  </a:solidFill>
                  <a:latin typeface="+mn-ea"/>
                  <a:cs typeface="Arial" charset="0"/>
                </a:rPr>
                <a:t>DBUS</a:t>
              </a:r>
              <a:endParaRPr lang="zh-CN" altLang="en-US" sz="2000" b="1" dirty="0">
                <a:solidFill>
                  <a:srgbClr val="008000"/>
                </a:solidFill>
                <a:latin typeface="+mn-ea"/>
                <a:cs typeface="Arial" charset="0"/>
              </a:endParaRPr>
            </a:p>
          </p:txBody>
        </p:sp>
      </p:grpSp>
    </p:spTree>
    <p:extLst>
      <p:ext uri="{BB962C8B-B14F-4D97-AF65-F5344CB8AC3E}">
        <p14:creationId xmlns:p14="http://schemas.microsoft.com/office/powerpoint/2010/main" val="188461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ine 34"/>
          <p:cNvSpPr>
            <a:spLocks noChangeAspect="1" noChangeShapeType="1"/>
          </p:cNvSpPr>
          <p:nvPr/>
        </p:nvSpPr>
        <p:spPr bwMode="auto">
          <a:xfrm>
            <a:off x="7684888" y="2933187"/>
            <a:ext cx="828673"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223" name="Line 35"/>
          <p:cNvSpPr>
            <a:spLocks noChangeAspect="1" noChangeShapeType="1"/>
          </p:cNvSpPr>
          <p:nvPr/>
        </p:nvSpPr>
        <p:spPr bwMode="auto">
          <a:xfrm>
            <a:off x="7606763" y="5033912"/>
            <a:ext cx="2756135" cy="0"/>
          </a:xfrm>
          <a:prstGeom prst="line">
            <a:avLst/>
          </a:prstGeom>
          <a:noFill/>
          <a:ln w="76200">
            <a:solidFill>
              <a:srgbClr val="008000"/>
            </a:solidFill>
            <a:round/>
            <a:headEnd type="none" w="sm" len="sm"/>
            <a:tailEnd type="none" w="sm" len="sm"/>
          </a:ln>
        </p:spPr>
        <p:txBody>
          <a:bodyPr/>
          <a:lstStyle/>
          <a:p>
            <a:endParaRPr lang="zh-CN" altLang="en-US"/>
          </a:p>
        </p:txBody>
      </p:sp>
      <p:sp>
        <p:nvSpPr>
          <p:cNvPr id="164866" name="Rectangle 12"/>
          <p:cNvSpPr>
            <a:spLocks noGrp="1" noChangeArrowheads="1"/>
          </p:cNvSpPr>
          <p:nvPr>
            <p:ph type="title"/>
          </p:nvPr>
        </p:nvSpPr>
        <p:spPr/>
        <p:txBody>
          <a:bodyPr/>
          <a:lstStyle/>
          <a:p>
            <a:r>
              <a:rPr lang="zh-CN" altLang="en-US"/>
              <a:t>多通道内存</a:t>
            </a:r>
          </a:p>
        </p:txBody>
      </p:sp>
      <p:sp>
        <p:nvSpPr>
          <p:cNvPr id="920610" name="Line 34"/>
          <p:cNvSpPr>
            <a:spLocks noChangeAspect="1" noChangeShapeType="1"/>
          </p:cNvSpPr>
          <p:nvPr/>
        </p:nvSpPr>
        <p:spPr bwMode="auto">
          <a:xfrm>
            <a:off x="2639962" y="2535028"/>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2654709" y="5086883"/>
            <a:ext cx="3204996" cy="0"/>
          </a:xfrm>
          <a:prstGeom prst="line">
            <a:avLst/>
          </a:prstGeom>
          <a:noFill/>
          <a:ln w="152400">
            <a:solidFill>
              <a:srgbClr val="008000"/>
            </a:solidFill>
            <a:round/>
            <a:headEnd type="none" w="sm" len="sm"/>
            <a:tailEnd type="none" w="sm" len="sm"/>
          </a:ln>
        </p:spPr>
        <p:txBody>
          <a:bodyPr/>
          <a:lstStyle/>
          <a:p>
            <a:endParaRPr lang="zh-CN" altLang="en-US"/>
          </a:p>
        </p:txBody>
      </p:sp>
      <p:sp>
        <p:nvSpPr>
          <p:cNvPr id="920612" name="Line 36"/>
          <p:cNvSpPr>
            <a:spLocks noChangeAspect="1" noChangeShapeType="1"/>
          </p:cNvSpPr>
          <p:nvPr/>
        </p:nvSpPr>
        <p:spPr bwMode="auto">
          <a:xfrm>
            <a:off x="2654710" y="2072113"/>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01" name="Line 38"/>
          <p:cNvSpPr>
            <a:spLocks noChangeAspect="1" noChangeShapeType="1"/>
          </p:cNvSpPr>
          <p:nvPr/>
        </p:nvSpPr>
        <p:spPr bwMode="auto">
          <a:xfrm>
            <a:off x="5031382" y="2535028"/>
            <a:ext cx="0" cy="72095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508958" y="2564004"/>
            <a:ext cx="0" cy="68840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898" name="Line 45"/>
          <p:cNvSpPr>
            <a:spLocks noChangeAspect="1" noChangeShapeType="1"/>
          </p:cNvSpPr>
          <p:nvPr/>
        </p:nvSpPr>
        <p:spPr bwMode="auto">
          <a:xfrm flipV="1">
            <a:off x="4137198" y="2072113"/>
            <a:ext cx="0" cy="1301470"/>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653931" y="2072293"/>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920589" name="Line 13"/>
          <p:cNvSpPr>
            <a:spLocks noChangeAspect="1" noChangeShapeType="1"/>
          </p:cNvSpPr>
          <p:nvPr/>
        </p:nvSpPr>
        <p:spPr bwMode="auto">
          <a:xfrm>
            <a:off x="3792602" y="4228477"/>
            <a:ext cx="0" cy="828062"/>
          </a:xfrm>
          <a:prstGeom prst="line">
            <a:avLst/>
          </a:prstGeom>
          <a:noFill/>
          <a:ln w="76200">
            <a:solidFill>
              <a:srgbClr val="008000"/>
            </a:solidFill>
            <a:round/>
            <a:headEnd type="none" w="sm" len="sm"/>
            <a:tailEnd type="none" w="sm" len="sm"/>
          </a:ln>
        </p:spPr>
        <p:txBody>
          <a:bodyPr/>
          <a:lstStyle/>
          <a:p>
            <a:endParaRPr lang="zh-CN" altLang="en-US"/>
          </a:p>
        </p:txBody>
      </p:sp>
      <p:sp>
        <p:nvSpPr>
          <p:cNvPr id="920591" name="Rectangle 15"/>
          <p:cNvSpPr>
            <a:spLocks noChangeAspect="1" noChangeArrowheads="1"/>
          </p:cNvSpPr>
          <p:nvPr/>
        </p:nvSpPr>
        <p:spPr bwMode="auto">
          <a:xfrm>
            <a:off x="5348771" y="4475351"/>
            <a:ext cx="783742"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63</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0</a:t>
            </a:r>
            <a:endParaRPr lang="en-US" altLang="zh-CN" b="1">
              <a:latin typeface="Tahoma" pitchFamily="34" charset="0"/>
              <a:ea typeface="微软雅黑" panose="020B0503020204020204" pitchFamily="34" charset="-122"/>
            </a:endParaRPr>
          </a:p>
          <a:p>
            <a:pPr algn="r"/>
            <a:endParaRPr lang="en-US" altLang="zh-CN" b="1" dirty="0">
              <a:latin typeface="Tahoma" pitchFamily="34" charset="0"/>
              <a:ea typeface="微软雅黑" panose="020B0503020204020204" pitchFamily="34" charset="-122"/>
            </a:endParaRPr>
          </a:p>
        </p:txBody>
      </p:sp>
      <p:sp>
        <p:nvSpPr>
          <p:cNvPr id="920592" name="Rectangle 16"/>
          <p:cNvSpPr>
            <a:spLocks noChangeAspect="1" noChangeArrowheads="1"/>
          </p:cNvSpPr>
          <p:nvPr/>
        </p:nvSpPr>
        <p:spPr bwMode="auto">
          <a:xfrm>
            <a:off x="3878017" y="4475351"/>
            <a:ext cx="842866"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127~</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64</a:t>
            </a:r>
            <a:endParaRPr lang="en-US" altLang="zh-CN" b="1" dirty="0">
              <a:latin typeface="Tahoma" pitchFamily="34" charset="0"/>
              <a:ea typeface="微软雅黑" panose="020B0503020204020204" pitchFamily="34" charset="-122"/>
            </a:endParaRPr>
          </a:p>
        </p:txBody>
      </p:sp>
      <p:sp>
        <p:nvSpPr>
          <p:cNvPr id="920627" name="Line 51"/>
          <p:cNvSpPr>
            <a:spLocks noChangeAspect="1" noChangeShapeType="1"/>
          </p:cNvSpPr>
          <p:nvPr/>
        </p:nvSpPr>
        <p:spPr bwMode="auto">
          <a:xfrm>
            <a:off x="5318960" y="4198884"/>
            <a:ext cx="0" cy="865139"/>
          </a:xfrm>
          <a:prstGeom prst="line">
            <a:avLst/>
          </a:prstGeom>
          <a:noFill/>
          <a:ln w="76200">
            <a:solidFill>
              <a:srgbClr val="008000"/>
            </a:solidFill>
            <a:round/>
            <a:headEnd type="none" w="sm" len="sm"/>
            <a:tailEnd type="none" w="sm" len="sm"/>
          </a:ln>
        </p:spPr>
        <p:txBody>
          <a:bodyPr/>
          <a:lstStyle/>
          <a:p>
            <a:endParaRPr lang="zh-CN" altLang="en-US"/>
          </a:p>
        </p:txBody>
      </p:sp>
      <p:sp>
        <p:nvSpPr>
          <p:cNvPr id="121" name="Rectangle 15"/>
          <p:cNvSpPr>
            <a:spLocks noChangeAspect="1" noChangeArrowheads="1"/>
          </p:cNvSpPr>
          <p:nvPr/>
        </p:nvSpPr>
        <p:spPr bwMode="auto">
          <a:xfrm>
            <a:off x="1476097" y="1750524"/>
            <a:ext cx="1168554" cy="365235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22" name="Rectangle 16"/>
          <p:cNvSpPr>
            <a:spLocks noChangeAspect="1" noChangeArrowheads="1"/>
          </p:cNvSpPr>
          <p:nvPr/>
        </p:nvSpPr>
        <p:spPr bwMode="auto">
          <a:xfrm>
            <a:off x="1558386" y="2376276"/>
            <a:ext cx="1023603" cy="50643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A</a:t>
            </a:r>
            <a:endParaRPr lang="en-US" altLang="zh-CN" sz="2000" b="1" dirty="0">
              <a:latin typeface="Tahoma" pitchFamily="34" charset="0"/>
              <a:ea typeface="微软雅黑" panose="020B0503020204020204" pitchFamily="34" charset="-122"/>
            </a:endParaRPr>
          </a:p>
        </p:txBody>
      </p:sp>
      <p:sp>
        <p:nvSpPr>
          <p:cNvPr id="123" name="Rectangle 17"/>
          <p:cNvSpPr>
            <a:spLocks noChangeAspect="1" noChangeArrowheads="1"/>
          </p:cNvSpPr>
          <p:nvPr/>
        </p:nvSpPr>
        <p:spPr bwMode="auto">
          <a:xfrm>
            <a:off x="1565573" y="1904422"/>
            <a:ext cx="1021814" cy="50822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CS</a:t>
            </a:r>
            <a:endParaRPr lang="en-US" altLang="zh-CN" sz="2000" b="1" dirty="0">
              <a:latin typeface="Tahoma" pitchFamily="34" charset="0"/>
              <a:ea typeface="微软雅黑" panose="020B0503020204020204" pitchFamily="34" charset="-122"/>
            </a:endParaRPr>
          </a:p>
        </p:txBody>
      </p:sp>
      <p:sp>
        <p:nvSpPr>
          <p:cNvPr id="126" name="Rectangle 20"/>
          <p:cNvSpPr>
            <a:spLocks noChangeAspect="1" noChangeArrowheads="1"/>
          </p:cNvSpPr>
          <p:nvPr/>
        </p:nvSpPr>
        <p:spPr bwMode="auto">
          <a:xfrm>
            <a:off x="1545725" y="4861320"/>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a:t>
            </a:r>
            <a:endParaRPr lang="en-US" altLang="zh-CN" sz="2000" b="1" dirty="0">
              <a:latin typeface="Tahoma" pitchFamily="34" charset="0"/>
              <a:ea typeface="微软雅黑" panose="020B0503020204020204" pitchFamily="34" charset="-122"/>
            </a:endParaRPr>
          </a:p>
        </p:txBody>
      </p:sp>
      <p:sp>
        <p:nvSpPr>
          <p:cNvPr id="135" name="Rectangle 19"/>
          <p:cNvSpPr>
            <a:spLocks noChangeAspect="1" noChangeArrowheads="1"/>
          </p:cNvSpPr>
          <p:nvPr/>
        </p:nvSpPr>
        <p:spPr bwMode="auto">
          <a:xfrm>
            <a:off x="1797850" y="2639235"/>
            <a:ext cx="429125" cy="1851266"/>
          </a:xfrm>
          <a:prstGeom prst="rect">
            <a:avLst/>
          </a:prstGeom>
          <a:noFill/>
          <a:ln w="9525">
            <a:noFill/>
            <a:miter lim="800000"/>
            <a:headEnd/>
            <a:tailEnd/>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sp>
        <p:nvSpPr>
          <p:cNvPr id="140" name="Rectangle 16"/>
          <p:cNvSpPr>
            <a:spLocks noChangeAspect="1" noChangeArrowheads="1"/>
          </p:cNvSpPr>
          <p:nvPr/>
        </p:nvSpPr>
        <p:spPr bwMode="auto">
          <a:xfrm>
            <a:off x="2839799" y="2235179"/>
            <a:ext cx="1023603" cy="506432"/>
          </a:xfrm>
          <a:prstGeom prst="rect">
            <a:avLst/>
          </a:prstGeom>
          <a:noFill/>
          <a:ln w="9525">
            <a:noFill/>
            <a:miter lim="800000"/>
            <a:headEnd/>
            <a:tailEnd/>
          </a:ln>
        </p:spPr>
        <p:txBody>
          <a:bodyPr lIns="12700" tIns="12700" rIns="12700" bIns="12700"/>
          <a:lstStyle/>
          <a:p>
            <a:pPr algn="r"/>
            <a:r>
              <a:rPr lang="en-US" altLang="zh-CN" sz="1600" b="1">
                <a:latin typeface="Times New Roman" pitchFamily="18" charset="0"/>
                <a:ea typeface="微软雅黑" panose="020B0503020204020204" pitchFamily="34" charset="-122"/>
              </a:rPr>
              <a:t>ABUS</a:t>
            </a:r>
            <a:endParaRPr lang="en-US" altLang="zh-CN" sz="1600" b="1" dirty="0">
              <a:latin typeface="Tahoma" pitchFamily="34" charset="0"/>
              <a:ea typeface="微软雅黑" panose="020B0503020204020204" pitchFamily="34" charset="-122"/>
            </a:endParaRPr>
          </a:p>
        </p:txBody>
      </p:sp>
      <p:grpSp>
        <p:nvGrpSpPr>
          <p:cNvPr id="9" name="组合 8"/>
          <p:cNvGrpSpPr/>
          <p:nvPr/>
        </p:nvGrpSpPr>
        <p:grpSpPr>
          <a:xfrm>
            <a:off x="3232760" y="3233501"/>
            <a:ext cx="1153454" cy="1130392"/>
            <a:chOff x="3232760" y="3233501"/>
            <a:chExt cx="1153454" cy="1130392"/>
          </a:xfrm>
        </p:grpSpPr>
        <p:sp>
          <p:nvSpPr>
            <p:cNvPr id="106"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8" name="矩形 1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9" name="矩形 1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0" name="矩形 1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76" name="矩形 75"/>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4729169" y="3232288"/>
            <a:ext cx="1153454" cy="1130392"/>
            <a:chOff x="3232760" y="3233501"/>
            <a:chExt cx="1153454" cy="1130392"/>
          </a:xfrm>
        </p:grpSpPr>
        <p:sp>
          <p:nvSpPr>
            <p:cNvPr id="149"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50" name="矩形 149"/>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51" name="矩形 150"/>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52" name="矩形 151"/>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53" name="矩形 152"/>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90" name="Line 34"/>
          <p:cNvSpPr>
            <a:spLocks noChangeAspect="1" noChangeShapeType="1"/>
          </p:cNvSpPr>
          <p:nvPr/>
        </p:nvSpPr>
        <p:spPr bwMode="auto">
          <a:xfrm>
            <a:off x="7644565" y="2631711"/>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191" name="Line 35"/>
          <p:cNvSpPr>
            <a:spLocks noChangeAspect="1" noChangeShapeType="1"/>
          </p:cNvSpPr>
          <p:nvPr/>
        </p:nvSpPr>
        <p:spPr bwMode="auto">
          <a:xfrm>
            <a:off x="7616658" y="4651036"/>
            <a:ext cx="1220054" cy="0"/>
          </a:xfrm>
          <a:prstGeom prst="line">
            <a:avLst/>
          </a:prstGeom>
          <a:noFill/>
          <a:ln w="76200">
            <a:solidFill>
              <a:srgbClr val="008000"/>
            </a:solidFill>
            <a:round/>
            <a:headEnd type="none" w="sm" len="sm"/>
            <a:tailEnd type="none" w="sm" len="sm"/>
          </a:ln>
        </p:spPr>
        <p:txBody>
          <a:bodyPr/>
          <a:lstStyle/>
          <a:p>
            <a:endParaRPr lang="zh-CN" altLang="en-US"/>
          </a:p>
        </p:txBody>
      </p:sp>
      <p:sp>
        <p:nvSpPr>
          <p:cNvPr id="192" name="Line 36"/>
          <p:cNvSpPr>
            <a:spLocks noChangeAspect="1" noChangeShapeType="1"/>
          </p:cNvSpPr>
          <p:nvPr/>
        </p:nvSpPr>
        <p:spPr bwMode="auto">
          <a:xfrm>
            <a:off x="7659313" y="2072113"/>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3" name="Line 38"/>
          <p:cNvSpPr>
            <a:spLocks noChangeAspect="1" noChangeShapeType="1"/>
          </p:cNvSpPr>
          <p:nvPr/>
        </p:nvSpPr>
        <p:spPr bwMode="auto">
          <a:xfrm>
            <a:off x="10035985" y="2629492"/>
            <a:ext cx="0" cy="622685"/>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4" name="Line 41"/>
          <p:cNvSpPr>
            <a:spLocks noChangeAspect="1" noChangeShapeType="1"/>
          </p:cNvSpPr>
          <p:nvPr/>
        </p:nvSpPr>
        <p:spPr bwMode="auto">
          <a:xfrm>
            <a:off x="8513561" y="2976125"/>
            <a:ext cx="0" cy="27628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5" name="Line 45"/>
          <p:cNvSpPr>
            <a:spLocks noChangeAspect="1" noChangeShapeType="1"/>
          </p:cNvSpPr>
          <p:nvPr/>
        </p:nvSpPr>
        <p:spPr bwMode="auto">
          <a:xfrm flipV="1">
            <a:off x="9141801" y="2354390"/>
            <a:ext cx="0" cy="1019191"/>
          </a:xfrm>
          <a:prstGeom prst="line">
            <a:avLst/>
          </a:prstGeom>
          <a:noFill/>
          <a:ln w="19050" cap="sq">
            <a:solidFill>
              <a:schemeClr val="tx1"/>
            </a:solidFill>
            <a:miter lim="800000"/>
            <a:headEnd type="none" w="sm" len="sm"/>
            <a:tailEnd type="none" w="med" len="med"/>
          </a:ln>
        </p:spPr>
        <p:txBody>
          <a:bodyPr/>
          <a:lstStyle/>
          <a:p>
            <a:endParaRPr lang="zh-CN" altLang="en-US"/>
          </a:p>
        </p:txBody>
      </p:sp>
      <p:sp>
        <p:nvSpPr>
          <p:cNvPr id="196" name="Line 47"/>
          <p:cNvSpPr>
            <a:spLocks noChangeAspect="1" noChangeShapeType="1"/>
          </p:cNvSpPr>
          <p:nvPr/>
        </p:nvSpPr>
        <p:spPr bwMode="auto">
          <a:xfrm flipV="1">
            <a:off x="10658534" y="2072293"/>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7" name="Line 13"/>
          <p:cNvSpPr>
            <a:spLocks noChangeAspect="1" noChangeShapeType="1"/>
          </p:cNvSpPr>
          <p:nvPr/>
        </p:nvSpPr>
        <p:spPr bwMode="auto">
          <a:xfrm>
            <a:off x="8797205" y="4228477"/>
            <a:ext cx="0" cy="422559"/>
          </a:xfrm>
          <a:prstGeom prst="line">
            <a:avLst/>
          </a:prstGeom>
          <a:noFill/>
          <a:ln w="76200">
            <a:solidFill>
              <a:srgbClr val="008000"/>
            </a:solidFill>
            <a:round/>
            <a:headEnd type="none" w="sm" len="sm"/>
            <a:tailEnd type="none" w="sm" len="sm"/>
          </a:ln>
        </p:spPr>
        <p:txBody>
          <a:bodyPr/>
          <a:lstStyle/>
          <a:p>
            <a:endParaRPr lang="zh-CN" altLang="en-US"/>
          </a:p>
        </p:txBody>
      </p:sp>
      <p:sp>
        <p:nvSpPr>
          <p:cNvPr id="198" name="Rectangle 15"/>
          <p:cNvSpPr>
            <a:spLocks noChangeAspect="1" noChangeArrowheads="1"/>
          </p:cNvSpPr>
          <p:nvPr/>
        </p:nvSpPr>
        <p:spPr bwMode="auto">
          <a:xfrm>
            <a:off x="10353374" y="4449234"/>
            <a:ext cx="783742"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63</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0</a:t>
            </a:r>
            <a:endParaRPr lang="en-US" altLang="zh-CN" b="1">
              <a:latin typeface="Tahoma" pitchFamily="34" charset="0"/>
              <a:ea typeface="微软雅黑" panose="020B0503020204020204" pitchFamily="34" charset="-122"/>
            </a:endParaRPr>
          </a:p>
          <a:p>
            <a:pPr algn="r"/>
            <a:endParaRPr lang="en-US" altLang="zh-CN" b="1" dirty="0">
              <a:latin typeface="Tahoma" pitchFamily="34" charset="0"/>
              <a:ea typeface="微软雅黑" panose="020B0503020204020204" pitchFamily="34" charset="-122"/>
            </a:endParaRPr>
          </a:p>
        </p:txBody>
      </p:sp>
      <p:sp>
        <p:nvSpPr>
          <p:cNvPr id="200" name="Line 51"/>
          <p:cNvSpPr>
            <a:spLocks noChangeAspect="1" noChangeShapeType="1"/>
          </p:cNvSpPr>
          <p:nvPr/>
        </p:nvSpPr>
        <p:spPr bwMode="auto">
          <a:xfrm>
            <a:off x="10323563" y="4198884"/>
            <a:ext cx="0" cy="857655"/>
          </a:xfrm>
          <a:prstGeom prst="line">
            <a:avLst/>
          </a:prstGeom>
          <a:noFill/>
          <a:ln w="76200">
            <a:solidFill>
              <a:srgbClr val="008000"/>
            </a:solidFill>
            <a:round/>
            <a:headEnd type="none" w="sm" len="sm"/>
            <a:tailEnd type="none" w="sm" len="sm"/>
          </a:ln>
        </p:spPr>
        <p:txBody>
          <a:bodyPr/>
          <a:lstStyle/>
          <a:p>
            <a:endParaRPr lang="zh-CN" altLang="en-US"/>
          </a:p>
        </p:txBody>
      </p:sp>
      <p:sp>
        <p:nvSpPr>
          <p:cNvPr id="201" name="Rectangle 15"/>
          <p:cNvSpPr>
            <a:spLocks noChangeAspect="1" noChangeArrowheads="1"/>
          </p:cNvSpPr>
          <p:nvPr/>
        </p:nvSpPr>
        <p:spPr bwMode="auto">
          <a:xfrm>
            <a:off x="6480700" y="1750524"/>
            <a:ext cx="1168554" cy="365235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202" name="Rectangle 16"/>
          <p:cNvSpPr>
            <a:spLocks noChangeAspect="1" noChangeArrowheads="1"/>
          </p:cNvSpPr>
          <p:nvPr/>
        </p:nvSpPr>
        <p:spPr bwMode="auto">
          <a:xfrm>
            <a:off x="6586055" y="2464046"/>
            <a:ext cx="1023603" cy="50643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A1</a:t>
            </a:r>
            <a:endParaRPr lang="en-US" altLang="zh-CN" sz="2000" b="1" dirty="0">
              <a:latin typeface="Tahoma" pitchFamily="34" charset="0"/>
              <a:ea typeface="微软雅黑" panose="020B0503020204020204" pitchFamily="34" charset="-122"/>
            </a:endParaRPr>
          </a:p>
        </p:txBody>
      </p:sp>
      <p:sp>
        <p:nvSpPr>
          <p:cNvPr id="203" name="Rectangle 17"/>
          <p:cNvSpPr>
            <a:spLocks noChangeAspect="1" noChangeArrowheads="1"/>
          </p:cNvSpPr>
          <p:nvPr/>
        </p:nvSpPr>
        <p:spPr bwMode="auto">
          <a:xfrm>
            <a:off x="6596114" y="1904422"/>
            <a:ext cx="1021814" cy="50822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CS1</a:t>
            </a:r>
            <a:endParaRPr lang="en-US" altLang="zh-CN" sz="2000" b="1" dirty="0">
              <a:latin typeface="Tahoma" pitchFamily="34" charset="0"/>
              <a:ea typeface="微软雅黑" panose="020B0503020204020204" pitchFamily="34" charset="-122"/>
            </a:endParaRPr>
          </a:p>
        </p:txBody>
      </p:sp>
      <p:sp>
        <p:nvSpPr>
          <p:cNvPr id="204" name="Rectangle 20"/>
          <p:cNvSpPr>
            <a:spLocks noChangeAspect="1" noChangeArrowheads="1"/>
          </p:cNvSpPr>
          <p:nvPr/>
        </p:nvSpPr>
        <p:spPr bwMode="auto">
          <a:xfrm>
            <a:off x="6563028" y="4861320"/>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D2</a:t>
            </a:r>
            <a:endParaRPr lang="en-US" altLang="zh-CN" sz="2000" b="1" dirty="0">
              <a:latin typeface="Tahoma" pitchFamily="34" charset="0"/>
              <a:ea typeface="微软雅黑" panose="020B0503020204020204" pitchFamily="34" charset="-122"/>
            </a:endParaRPr>
          </a:p>
        </p:txBody>
      </p:sp>
      <p:sp>
        <p:nvSpPr>
          <p:cNvPr id="205" name="Rectangle 16"/>
          <p:cNvSpPr>
            <a:spLocks noChangeAspect="1" noChangeArrowheads="1"/>
          </p:cNvSpPr>
          <p:nvPr/>
        </p:nvSpPr>
        <p:spPr bwMode="auto">
          <a:xfrm>
            <a:off x="9017162" y="2342832"/>
            <a:ext cx="1023603" cy="506432"/>
          </a:xfrm>
          <a:prstGeom prst="rect">
            <a:avLst/>
          </a:prstGeom>
          <a:noFill/>
          <a:ln w="9525">
            <a:noFill/>
            <a:miter lim="800000"/>
            <a:headEnd/>
            <a:tailEnd/>
          </a:ln>
        </p:spPr>
        <p:txBody>
          <a:bodyPr lIns="12700" tIns="12700" rIns="12700" bIns="12700"/>
          <a:lstStyle/>
          <a:p>
            <a:pPr algn="r"/>
            <a:r>
              <a:rPr lang="en-US" altLang="zh-CN" sz="1600" b="1">
                <a:latin typeface="Times New Roman" pitchFamily="18" charset="0"/>
                <a:ea typeface="微软雅黑" panose="020B0503020204020204" pitchFamily="34" charset="-122"/>
              </a:rPr>
              <a:t>ABUS1</a:t>
            </a:r>
            <a:endParaRPr lang="en-US" altLang="zh-CN" sz="2000" b="1" dirty="0">
              <a:latin typeface="Tahoma" pitchFamily="34" charset="0"/>
              <a:ea typeface="微软雅黑" panose="020B0503020204020204" pitchFamily="34" charset="-122"/>
            </a:endParaRPr>
          </a:p>
        </p:txBody>
      </p:sp>
      <p:grpSp>
        <p:nvGrpSpPr>
          <p:cNvPr id="206" name="组合 205"/>
          <p:cNvGrpSpPr/>
          <p:nvPr/>
        </p:nvGrpSpPr>
        <p:grpSpPr>
          <a:xfrm>
            <a:off x="8237363" y="3233501"/>
            <a:ext cx="1153454" cy="1130392"/>
            <a:chOff x="3232760" y="3233501"/>
            <a:chExt cx="1153454" cy="1130392"/>
          </a:xfrm>
        </p:grpSpPr>
        <p:sp>
          <p:nvSpPr>
            <p:cNvPr id="207"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208" name="矩形 2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209" name="矩形 2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210" name="矩形 2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211" name="矩形 210"/>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2" name="组合 211"/>
          <p:cNvGrpSpPr/>
          <p:nvPr/>
        </p:nvGrpSpPr>
        <p:grpSpPr>
          <a:xfrm>
            <a:off x="9733772" y="3232288"/>
            <a:ext cx="1153454" cy="1130392"/>
            <a:chOff x="3232760" y="3233501"/>
            <a:chExt cx="1153454" cy="1130392"/>
          </a:xfrm>
        </p:grpSpPr>
        <p:sp>
          <p:nvSpPr>
            <p:cNvPr id="213"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214" name="矩形 213"/>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215" name="矩形 214"/>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216" name="矩形 215"/>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217" name="矩形 216"/>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18" name="Line 36"/>
          <p:cNvSpPr>
            <a:spLocks noChangeAspect="1" noChangeShapeType="1"/>
          </p:cNvSpPr>
          <p:nvPr/>
        </p:nvSpPr>
        <p:spPr bwMode="auto">
          <a:xfrm>
            <a:off x="7646613" y="2354391"/>
            <a:ext cx="149961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220" name="Rectangle 16"/>
          <p:cNvSpPr>
            <a:spLocks noChangeAspect="1" noChangeArrowheads="1"/>
          </p:cNvSpPr>
          <p:nvPr/>
        </p:nvSpPr>
        <p:spPr bwMode="auto">
          <a:xfrm>
            <a:off x="7366641" y="3002028"/>
            <a:ext cx="1023603" cy="506432"/>
          </a:xfrm>
          <a:prstGeom prst="rect">
            <a:avLst/>
          </a:prstGeom>
          <a:noFill/>
          <a:ln w="9525">
            <a:noFill/>
            <a:miter lim="800000"/>
            <a:headEnd/>
            <a:tailEnd/>
          </a:ln>
        </p:spPr>
        <p:txBody>
          <a:bodyPr lIns="12700" tIns="12700" rIns="12700" bIns="12700"/>
          <a:lstStyle/>
          <a:p>
            <a:pPr algn="r"/>
            <a:r>
              <a:rPr lang="en-US" altLang="zh-CN" sz="1600" b="1">
                <a:latin typeface="Times New Roman" pitchFamily="18" charset="0"/>
                <a:ea typeface="微软雅黑" panose="020B0503020204020204" pitchFamily="34" charset="-122"/>
              </a:rPr>
              <a:t>ABUS2</a:t>
            </a:r>
            <a:endParaRPr lang="en-US" altLang="zh-CN" sz="2000" b="1" dirty="0">
              <a:latin typeface="Tahoma" pitchFamily="34" charset="0"/>
              <a:ea typeface="微软雅黑" panose="020B0503020204020204" pitchFamily="34" charset="-122"/>
            </a:endParaRPr>
          </a:p>
        </p:txBody>
      </p:sp>
      <p:sp>
        <p:nvSpPr>
          <p:cNvPr id="221" name="Rectangle 16"/>
          <p:cNvSpPr>
            <a:spLocks noChangeAspect="1" noChangeArrowheads="1"/>
          </p:cNvSpPr>
          <p:nvPr/>
        </p:nvSpPr>
        <p:spPr bwMode="auto">
          <a:xfrm>
            <a:off x="6573636" y="2781481"/>
            <a:ext cx="1023603" cy="50643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A2</a:t>
            </a:r>
            <a:endParaRPr lang="en-US" altLang="zh-CN" sz="2000" b="1" dirty="0">
              <a:latin typeface="Tahoma" pitchFamily="34" charset="0"/>
              <a:ea typeface="微软雅黑" panose="020B0503020204020204" pitchFamily="34" charset="-122"/>
            </a:endParaRPr>
          </a:p>
        </p:txBody>
      </p:sp>
      <p:sp>
        <p:nvSpPr>
          <p:cNvPr id="222" name="Rectangle 17"/>
          <p:cNvSpPr>
            <a:spLocks noChangeAspect="1" noChangeArrowheads="1"/>
          </p:cNvSpPr>
          <p:nvPr/>
        </p:nvSpPr>
        <p:spPr bwMode="auto">
          <a:xfrm>
            <a:off x="6586055" y="2184234"/>
            <a:ext cx="1021814" cy="508222"/>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CS2</a:t>
            </a:r>
            <a:endParaRPr lang="en-US" altLang="zh-CN" sz="2000" b="1" dirty="0">
              <a:latin typeface="Tahoma" pitchFamily="34" charset="0"/>
              <a:ea typeface="微软雅黑" panose="020B0503020204020204" pitchFamily="34" charset="-122"/>
            </a:endParaRPr>
          </a:p>
        </p:txBody>
      </p:sp>
      <p:sp>
        <p:nvSpPr>
          <p:cNvPr id="224" name="Rectangle 15"/>
          <p:cNvSpPr>
            <a:spLocks noChangeAspect="1" noChangeArrowheads="1"/>
          </p:cNvSpPr>
          <p:nvPr/>
        </p:nvSpPr>
        <p:spPr bwMode="auto">
          <a:xfrm>
            <a:off x="8830642" y="4449234"/>
            <a:ext cx="783742"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63</a:t>
            </a:r>
            <a:r>
              <a:rPr lang="en-US" altLang="zh-CN">
                <a:latin typeface="Times New Roman" pitchFamily="18" charset="0"/>
                <a:ea typeface="微软雅黑" panose="020B0503020204020204" pitchFamily="34" charset="-122"/>
              </a:rPr>
              <a:t>~D</a:t>
            </a:r>
            <a:r>
              <a:rPr lang="en-US" altLang="zh-CN" baseline="-25000">
                <a:latin typeface="Times New Roman" pitchFamily="18" charset="0"/>
                <a:ea typeface="微软雅黑" panose="020B0503020204020204" pitchFamily="34" charset="-122"/>
              </a:rPr>
              <a:t>0</a:t>
            </a:r>
            <a:endParaRPr lang="en-US" altLang="zh-CN" b="1">
              <a:latin typeface="Tahoma" pitchFamily="34" charset="0"/>
              <a:ea typeface="微软雅黑" panose="020B0503020204020204" pitchFamily="34" charset="-122"/>
            </a:endParaRPr>
          </a:p>
          <a:p>
            <a:pPr algn="r"/>
            <a:endParaRPr lang="en-US" altLang="zh-CN" b="1" dirty="0">
              <a:latin typeface="Tahoma" pitchFamily="34" charset="0"/>
              <a:ea typeface="微软雅黑" panose="020B0503020204020204" pitchFamily="34" charset="-122"/>
            </a:endParaRPr>
          </a:p>
        </p:txBody>
      </p:sp>
      <p:sp>
        <p:nvSpPr>
          <p:cNvPr id="225" name="Rectangle 20"/>
          <p:cNvSpPr>
            <a:spLocks noChangeAspect="1" noChangeArrowheads="1"/>
          </p:cNvSpPr>
          <p:nvPr/>
        </p:nvSpPr>
        <p:spPr bwMode="auto">
          <a:xfrm>
            <a:off x="6563285" y="4454333"/>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D1</a:t>
            </a:r>
            <a:endParaRPr lang="en-US" altLang="zh-CN" sz="2000" b="1" dirty="0">
              <a:latin typeface="Tahoma" pitchFamily="34" charset="0"/>
              <a:ea typeface="微软雅黑" panose="020B0503020204020204" pitchFamily="34" charset="-122"/>
            </a:endParaRPr>
          </a:p>
        </p:txBody>
      </p:sp>
      <p:sp>
        <p:nvSpPr>
          <p:cNvPr id="226" name="Rectangle 20"/>
          <p:cNvSpPr>
            <a:spLocks noChangeAspect="1" noChangeArrowheads="1"/>
          </p:cNvSpPr>
          <p:nvPr/>
        </p:nvSpPr>
        <p:spPr bwMode="auto">
          <a:xfrm>
            <a:off x="2602530" y="4659558"/>
            <a:ext cx="1021814" cy="510011"/>
          </a:xfrm>
          <a:prstGeom prst="rect">
            <a:avLst/>
          </a:prstGeom>
          <a:noFill/>
          <a:ln w="9525">
            <a:noFill/>
            <a:miter lim="800000"/>
            <a:headEnd/>
            <a:tailEnd/>
          </a:ln>
        </p:spPr>
        <p:txBody>
          <a:bodyPr lIns="12700" tIns="12700" rIns="12700" bIns="12700"/>
          <a:lstStyle/>
          <a:p>
            <a:pPr algn="r"/>
            <a:r>
              <a:rPr lang="en-US" altLang="zh-CN" sz="2000" b="1">
                <a:latin typeface="Times New Roman" pitchFamily="18" charset="0"/>
                <a:ea typeface="微软雅黑" panose="020B0503020204020204" pitchFamily="34" charset="-122"/>
              </a:rPr>
              <a:t>D</a:t>
            </a:r>
            <a:r>
              <a:rPr lang="en-US" altLang="zh-CN" sz="2000" b="1" baseline="-25000">
                <a:latin typeface="Times New Roman" pitchFamily="18" charset="0"/>
                <a:ea typeface="微软雅黑" panose="020B0503020204020204" pitchFamily="34" charset="-122"/>
              </a:rPr>
              <a:t>127</a:t>
            </a:r>
            <a:r>
              <a:rPr lang="en-US" altLang="zh-CN" sz="2000" b="1">
                <a:latin typeface="Times New Roman" pitchFamily="18" charset="0"/>
                <a:ea typeface="微软雅黑" panose="020B0503020204020204" pitchFamily="34" charset="-122"/>
              </a:rPr>
              <a:t>~D</a:t>
            </a:r>
            <a:r>
              <a:rPr lang="en-US" altLang="zh-CN" sz="2000" b="1" baseline="-2500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sp>
        <p:nvSpPr>
          <p:cNvPr id="227" name="Rectangle 19"/>
          <p:cNvSpPr>
            <a:spLocks noChangeAspect="1" noChangeArrowheads="1"/>
          </p:cNvSpPr>
          <p:nvPr/>
        </p:nvSpPr>
        <p:spPr bwMode="auto">
          <a:xfrm>
            <a:off x="6767853" y="2639235"/>
            <a:ext cx="429125" cy="1851266"/>
          </a:xfrm>
          <a:prstGeom prst="rect">
            <a:avLst/>
          </a:prstGeom>
          <a:noFill/>
          <a:ln w="9525">
            <a:noFill/>
            <a:miter lim="800000"/>
            <a:headEnd/>
            <a:tailEnd/>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spTree>
    <p:extLst>
      <p:ext uri="{BB962C8B-B14F-4D97-AF65-F5344CB8AC3E}">
        <p14:creationId xmlns:p14="http://schemas.microsoft.com/office/powerpoint/2010/main" val="72514388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两种多通道模式</a:t>
            </a:r>
          </a:p>
        </p:txBody>
      </p:sp>
      <p:sp>
        <p:nvSpPr>
          <p:cNvPr id="4" name="AutoShape 2"/>
          <p:cNvSpPr>
            <a:spLocks noChangeArrowheads="1"/>
          </p:cNvSpPr>
          <p:nvPr/>
        </p:nvSpPr>
        <p:spPr bwMode="auto">
          <a:xfrm>
            <a:off x="6635782" y="1536502"/>
            <a:ext cx="4290368" cy="3735294"/>
          </a:xfrm>
          <a:prstGeom prst="roundRect">
            <a:avLst>
              <a:gd name="adj" fmla="val 4418"/>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sz="2000">
              <a:latin typeface="+mj-ea"/>
              <a:ea typeface="+mj-ea"/>
            </a:endParaRPr>
          </a:p>
        </p:txBody>
      </p:sp>
      <p:cxnSp>
        <p:nvCxnSpPr>
          <p:cNvPr id="5" name="直接箭头连接符 4"/>
          <p:cNvCxnSpPr/>
          <p:nvPr/>
        </p:nvCxnSpPr>
        <p:spPr>
          <a:xfrm>
            <a:off x="8701073" y="1084789"/>
            <a:ext cx="0" cy="671124"/>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7406261" y="2499079"/>
            <a:ext cx="2791338" cy="351708"/>
            <a:chOff x="2953110" y="2980800"/>
            <a:chExt cx="2482987" cy="312856"/>
          </a:xfrm>
        </p:grpSpPr>
        <p:cxnSp>
          <p:nvCxnSpPr>
            <p:cNvPr id="7" name="直接箭头连接符 6"/>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Text Box 623"/>
          <p:cNvSpPr txBox="1">
            <a:spLocks noChangeArrowheads="1"/>
          </p:cNvSpPr>
          <p:nvPr/>
        </p:nvSpPr>
        <p:spPr bwMode="auto">
          <a:xfrm>
            <a:off x="8916047" y="1210763"/>
            <a:ext cx="904415"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j-ea"/>
                <a:ea typeface="+mj-ea"/>
                <a:cs typeface="Arial" charset="0"/>
              </a:rPr>
              <a:t>ABUS</a:t>
            </a:r>
            <a:endParaRPr lang="zh-CN" altLang="en-US" sz="2000" b="1" dirty="0">
              <a:solidFill>
                <a:srgbClr val="008000"/>
              </a:solidFill>
              <a:latin typeface="+mj-ea"/>
              <a:ea typeface="+mj-ea"/>
              <a:cs typeface="Arial" charset="0"/>
            </a:endParaRPr>
          </a:p>
        </p:txBody>
      </p:sp>
      <p:grpSp>
        <p:nvGrpSpPr>
          <p:cNvPr id="12" name="组合 11"/>
          <p:cNvGrpSpPr/>
          <p:nvPr/>
        </p:nvGrpSpPr>
        <p:grpSpPr>
          <a:xfrm rot="16200000">
            <a:off x="8602644" y="2910611"/>
            <a:ext cx="415372" cy="3539586"/>
            <a:chOff x="7112148" y="2144741"/>
            <a:chExt cx="369487" cy="2495099"/>
          </a:xfrm>
        </p:grpSpPr>
        <p:sp>
          <p:nvSpPr>
            <p:cNvPr id="13" name="矩形 12"/>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 name="矩形 13"/>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5" name="矩形 14"/>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6" name="矩形 15"/>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grpSp>
      <p:grpSp>
        <p:nvGrpSpPr>
          <p:cNvPr id="17" name="组合 16"/>
          <p:cNvGrpSpPr/>
          <p:nvPr/>
        </p:nvGrpSpPr>
        <p:grpSpPr>
          <a:xfrm>
            <a:off x="7040534" y="2829555"/>
            <a:ext cx="3547994" cy="1283979"/>
            <a:chOff x="1113353" y="3438987"/>
            <a:chExt cx="3156057" cy="360040"/>
          </a:xfrm>
        </p:grpSpPr>
        <p:sp>
          <p:nvSpPr>
            <p:cNvPr id="18" name="矩形 17"/>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0</a:t>
              </a:r>
              <a:endParaRPr lang="zh-CN" altLang="en-US" sz="1600" baseline="-25000" dirty="0">
                <a:solidFill>
                  <a:schemeClr val="tx1"/>
                </a:solidFill>
                <a:latin typeface="+mj-ea"/>
                <a:ea typeface="+mj-ea"/>
              </a:endParaRPr>
            </a:p>
          </p:txBody>
        </p:sp>
        <p:sp>
          <p:nvSpPr>
            <p:cNvPr id="19" name="矩形 18"/>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1</a:t>
              </a:r>
              <a:endParaRPr lang="zh-CN" altLang="en-US" sz="1600" baseline="-25000" dirty="0">
                <a:solidFill>
                  <a:schemeClr val="tx1"/>
                </a:solidFill>
                <a:latin typeface="+mj-ea"/>
                <a:ea typeface="+mj-ea"/>
              </a:endParaRPr>
            </a:p>
          </p:txBody>
        </p:sp>
        <p:sp>
          <p:nvSpPr>
            <p:cNvPr id="20" name="矩形 19"/>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2</a:t>
              </a:r>
              <a:endParaRPr lang="zh-CN" altLang="en-US" sz="1600" baseline="-25000" dirty="0">
                <a:solidFill>
                  <a:schemeClr val="tx1"/>
                </a:solidFill>
                <a:latin typeface="+mj-ea"/>
                <a:ea typeface="+mj-ea"/>
              </a:endParaRPr>
            </a:p>
          </p:txBody>
        </p:sp>
        <p:sp>
          <p:nvSpPr>
            <p:cNvPr id="21" name="矩形 20"/>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3</a:t>
              </a:r>
              <a:endParaRPr lang="zh-CN" altLang="en-US" sz="1600" baseline="-25000" dirty="0">
                <a:solidFill>
                  <a:schemeClr val="tx1"/>
                </a:solidFill>
                <a:latin typeface="+mj-ea"/>
                <a:ea typeface="+mj-ea"/>
              </a:endParaRPr>
            </a:p>
          </p:txBody>
        </p:sp>
      </p:grpSp>
      <p:sp>
        <p:nvSpPr>
          <p:cNvPr id="22" name="文本框 21"/>
          <p:cNvSpPr txBox="1"/>
          <p:nvPr/>
        </p:nvSpPr>
        <p:spPr>
          <a:xfrm>
            <a:off x="7040533" y="210973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23" name="直接箭头连接符 22"/>
          <p:cNvCxnSpPr/>
          <p:nvPr/>
        </p:nvCxnSpPr>
        <p:spPr>
          <a:xfrm>
            <a:off x="7415089" y="4127253"/>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336704" y="4113535"/>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9267149"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0197597"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7440296" y="4877470"/>
            <a:ext cx="2782508" cy="244212"/>
            <a:chOff x="5431658" y="4824576"/>
            <a:chExt cx="2475132" cy="331710"/>
          </a:xfrm>
        </p:grpSpPr>
        <p:cxnSp>
          <p:nvCxnSpPr>
            <p:cNvPr id="28" name="直接箭头连接符 27"/>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7980588" y="210437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33" name="文本框 32"/>
          <p:cNvSpPr txBox="1"/>
          <p:nvPr/>
        </p:nvSpPr>
        <p:spPr>
          <a:xfrm>
            <a:off x="8926158"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34" name="文本框 33"/>
          <p:cNvSpPr txBox="1"/>
          <p:nvPr/>
        </p:nvSpPr>
        <p:spPr>
          <a:xfrm>
            <a:off x="9857081"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35" name="直接连接符 34"/>
          <p:cNvCxnSpPr/>
          <p:nvPr/>
        </p:nvCxnSpPr>
        <p:spPr>
          <a:xfrm>
            <a:off x="7440296" y="5112697"/>
            <a:ext cx="2782508"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415089" y="1743355"/>
            <a:ext cx="27913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42306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353510" y="1743355"/>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928395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10214402"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2710704" y="5988341"/>
            <a:ext cx="1356462" cy="369332"/>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400" b="1">
                <a:latin typeface="+mj-ea"/>
                <a:ea typeface="+mj-ea"/>
                <a:cs typeface="Arial" charset="0"/>
              </a:rPr>
              <a:t>ganged</a:t>
            </a:r>
            <a:endParaRPr lang="zh-CN" altLang="en-US" sz="2400" b="1" dirty="0">
              <a:latin typeface="+mj-ea"/>
              <a:ea typeface="+mj-ea"/>
              <a:cs typeface="Arial" charset="0"/>
            </a:endParaRPr>
          </a:p>
        </p:txBody>
      </p:sp>
      <p:cxnSp>
        <p:nvCxnSpPr>
          <p:cNvPr id="42" name="直接箭头连接符 41"/>
          <p:cNvCxnSpPr/>
          <p:nvPr/>
        </p:nvCxnSpPr>
        <p:spPr>
          <a:xfrm>
            <a:off x="8925158" y="5118718"/>
            <a:ext cx="0" cy="757916"/>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 Box 623"/>
          <p:cNvSpPr txBox="1">
            <a:spLocks noChangeArrowheads="1"/>
          </p:cNvSpPr>
          <p:nvPr/>
        </p:nvSpPr>
        <p:spPr bwMode="auto">
          <a:xfrm>
            <a:off x="9055499" y="5522659"/>
            <a:ext cx="1685078"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j-ea"/>
                <a:ea typeface="+mj-ea"/>
                <a:cs typeface="Arial" charset="0"/>
              </a:rPr>
              <a:t>多字长</a:t>
            </a:r>
            <a:r>
              <a:rPr lang="en-US" altLang="zh-CN" sz="2000" b="1" dirty="0">
                <a:solidFill>
                  <a:srgbClr val="008000"/>
                </a:solidFill>
                <a:latin typeface="+mj-ea"/>
                <a:ea typeface="+mj-ea"/>
                <a:cs typeface="Arial" charset="0"/>
              </a:rPr>
              <a:t>DBUS</a:t>
            </a:r>
            <a:endParaRPr lang="zh-CN" altLang="en-US" sz="2000" b="1" dirty="0">
              <a:solidFill>
                <a:srgbClr val="008000"/>
              </a:solidFill>
              <a:latin typeface="+mj-ea"/>
              <a:ea typeface="+mj-ea"/>
              <a:cs typeface="Arial" charset="0"/>
            </a:endParaRPr>
          </a:p>
        </p:txBody>
      </p:sp>
      <p:grpSp>
        <p:nvGrpSpPr>
          <p:cNvPr id="44" name="组合 43"/>
          <p:cNvGrpSpPr/>
          <p:nvPr/>
        </p:nvGrpSpPr>
        <p:grpSpPr>
          <a:xfrm>
            <a:off x="1141508" y="980785"/>
            <a:ext cx="4550625" cy="4846727"/>
            <a:chOff x="753313" y="1920829"/>
            <a:chExt cx="3816423" cy="4064751"/>
          </a:xfrm>
        </p:grpSpPr>
        <p:sp>
          <p:nvSpPr>
            <p:cNvPr id="45"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headEnd/>
              <a:tailEnd/>
            </a:ln>
          </p:spPr>
          <p:txBody>
            <a:bodyPr wrap="none" lIns="0" tIns="0" rIns="0" bIns="0" anchor="ctr"/>
            <a:lstStyle/>
            <a:p>
              <a:pPr algn="r"/>
              <a:endParaRPr lang="zh-CN" altLang="zh-CN" sz="2000" b="1">
                <a:latin typeface="+mn-ea"/>
              </a:endParaRPr>
            </a:p>
          </p:txBody>
        </p:sp>
        <p:cxnSp>
          <p:nvCxnSpPr>
            <p:cNvPr id="46" name="直接箭头连接符 45"/>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1438678" y="3161170"/>
              <a:ext cx="2482988" cy="296704"/>
              <a:chOff x="2953109" y="2996952"/>
              <a:chExt cx="2482988" cy="296704"/>
            </a:xfrm>
          </p:grpSpPr>
          <p:cxnSp>
            <p:nvCxnSpPr>
              <p:cNvPr id="69" name="直接箭头连接符 6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sp>
          <p:nvSpPr>
            <p:cNvPr id="50"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pPr>
              <a:r>
                <a:rPr lang="zh-CN" altLang="en-US" b="1" dirty="0">
                  <a:latin typeface="+mn-ea"/>
                  <a:cs typeface="Arial" charset="0"/>
                </a:rPr>
                <a:t>多字长</a:t>
              </a:r>
              <a:r>
                <a:rPr lang="en-US" altLang="zh-CN" b="1" dirty="0">
                  <a:latin typeface="+mn-ea"/>
                  <a:cs typeface="Arial" charset="0"/>
                </a:rPr>
                <a:t>DR</a:t>
              </a:r>
              <a:endParaRPr lang="zh-CN" altLang="en-US" b="1" dirty="0">
                <a:latin typeface="+mn-ea"/>
                <a:cs typeface="Arial" charset="0"/>
              </a:endParaRPr>
            </a:p>
          </p:txBody>
        </p:sp>
        <p:grpSp>
          <p:nvGrpSpPr>
            <p:cNvPr id="51" name="组合 50"/>
            <p:cNvGrpSpPr/>
            <p:nvPr/>
          </p:nvGrpSpPr>
          <p:grpSpPr>
            <a:xfrm rot="16200000">
              <a:off x="2511361" y="3512071"/>
              <a:ext cx="360040" cy="3156057"/>
              <a:chOff x="7112148" y="2144740"/>
              <a:chExt cx="360040" cy="2501026"/>
            </a:xfrm>
          </p:grpSpPr>
          <p:sp>
            <p:nvSpPr>
              <p:cNvPr id="65" name="矩形 6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66" name="矩形 6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67" name="矩形 6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68" name="矩形 6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2" name="组合 51"/>
            <p:cNvGrpSpPr/>
            <p:nvPr/>
          </p:nvGrpSpPr>
          <p:grpSpPr>
            <a:xfrm>
              <a:off x="1113353" y="3438986"/>
              <a:ext cx="3156057" cy="1142141"/>
              <a:chOff x="1113353" y="3438987"/>
              <a:chExt cx="3156057" cy="360040"/>
            </a:xfrm>
          </p:grpSpPr>
          <p:sp>
            <p:nvSpPr>
              <p:cNvPr id="61" name="矩形 6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62" name="矩形 6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63" name="矩形 6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64" name="矩形 6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3" name="直接箭头连接符 52"/>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5" name="组合 54"/>
            <p:cNvGrpSpPr/>
            <p:nvPr/>
          </p:nvGrpSpPr>
          <p:grpSpPr>
            <a:xfrm>
              <a:off x="1446533" y="4581128"/>
              <a:ext cx="2475132" cy="331710"/>
              <a:chOff x="2960965" y="2996952"/>
              <a:chExt cx="2475132" cy="308035"/>
            </a:xfrm>
          </p:grpSpPr>
          <p:cxnSp>
            <p:nvCxnSpPr>
              <p:cNvPr id="57" name="直接箭头连接符 5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6"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n-ea"/>
                  <a:cs typeface="Arial" charset="0"/>
                </a:rPr>
                <a:t>多字长</a:t>
              </a:r>
              <a:r>
                <a:rPr lang="en-US" altLang="zh-CN" sz="2000" b="1" dirty="0">
                  <a:solidFill>
                    <a:srgbClr val="008000"/>
                  </a:solidFill>
                  <a:latin typeface="+mn-ea"/>
                  <a:cs typeface="Arial" charset="0"/>
                </a:rPr>
                <a:t>DBUS</a:t>
              </a:r>
              <a:endParaRPr lang="zh-CN" altLang="en-US" sz="2000" b="1" dirty="0">
                <a:solidFill>
                  <a:srgbClr val="008000"/>
                </a:solidFill>
                <a:latin typeface="+mn-ea"/>
                <a:cs typeface="Arial" charset="0"/>
              </a:endParaRPr>
            </a:p>
          </p:txBody>
        </p:sp>
      </p:grpSp>
      <p:sp>
        <p:nvSpPr>
          <p:cNvPr id="74" name="Text Box 623"/>
          <p:cNvSpPr txBox="1">
            <a:spLocks noChangeArrowheads="1"/>
          </p:cNvSpPr>
          <p:nvPr/>
        </p:nvSpPr>
        <p:spPr bwMode="auto">
          <a:xfrm>
            <a:off x="7954547" y="6017303"/>
            <a:ext cx="1754006" cy="369332"/>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400" b="1">
                <a:latin typeface="+mj-ea"/>
                <a:ea typeface="+mj-ea"/>
                <a:cs typeface="Arial" charset="0"/>
              </a:rPr>
              <a:t>unganged</a:t>
            </a:r>
            <a:endParaRPr lang="zh-CN" altLang="en-US" sz="2400" b="1" dirty="0">
              <a:latin typeface="+mj-ea"/>
              <a:ea typeface="+mj-ea"/>
              <a:cs typeface="Arial" charset="0"/>
            </a:endParaRPr>
          </a:p>
        </p:txBody>
      </p:sp>
    </p:spTree>
    <p:extLst>
      <p:ext uri="{BB962C8B-B14F-4D97-AF65-F5344CB8AC3E}">
        <p14:creationId xmlns:p14="http://schemas.microsoft.com/office/powerpoint/2010/main" val="6932636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双通道内存实例  </a:t>
            </a:r>
            <a:r>
              <a:rPr lang="en-US" altLang="zh-CN" dirty="0"/>
              <a:t>128bit</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501" y="1064703"/>
            <a:ext cx="4109557" cy="27328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816" y="2962297"/>
            <a:ext cx="4204155" cy="32371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9032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双通道内存性能评测</a:t>
            </a:r>
          </a:p>
        </p:txBody>
      </p:sp>
      <p:sp>
        <p:nvSpPr>
          <p:cNvPr id="3" name="内容占位符 2"/>
          <p:cNvSpPr>
            <a:spLocks noGrp="1"/>
          </p:cNvSpPr>
          <p:nvPr>
            <p:ph idx="1"/>
          </p:nvPr>
        </p:nvSpPr>
        <p:spPr/>
        <p:txBody>
          <a:bodyPr/>
          <a:lstStyle/>
          <a:p>
            <a:pPr marL="0" indent="0" algn="ctr">
              <a:buNone/>
            </a:pPr>
            <a:r>
              <a:rPr lang="en-US" altLang="zh-CN" dirty="0" err="1"/>
              <a:t>SiSoftware</a:t>
            </a:r>
            <a:r>
              <a:rPr lang="en-US" altLang="zh-CN" dirty="0"/>
              <a:t> Sandra Pro Business 2011 </a:t>
            </a:r>
          </a:p>
          <a:p>
            <a:pPr marL="0" indent="0" algn="ctr">
              <a:buNone/>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HP DL120 G7    Intel </a:t>
            </a:r>
            <a:r>
              <a:rPr lang="en-US" altLang="zh-CN" sz="2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SandyBridge</a:t>
            </a:r>
            <a:endPar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altLang="zh-CN" dirty="0"/>
          </a:p>
          <a:p>
            <a:endParaRPr lang="zh-CN" altLang="en-US" dirty="0"/>
          </a:p>
        </p:txBody>
      </p:sp>
      <p:graphicFrame>
        <p:nvGraphicFramePr>
          <p:cNvPr id="5" name="表格 4"/>
          <p:cNvGraphicFramePr>
            <a:graphicFrameLocks noGrp="1"/>
          </p:cNvGraphicFramePr>
          <p:nvPr>
            <p:extLst/>
          </p:nvPr>
        </p:nvGraphicFramePr>
        <p:xfrm>
          <a:off x="2855640" y="2204864"/>
          <a:ext cx="6768752" cy="4104456"/>
        </p:xfrm>
        <a:graphic>
          <a:graphicData uri="http://schemas.openxmlformats.org/drawingml/2006/table">
            <a:tbl>
              <a:tblPr firstRow="1" firstCol="1" bandRow="1">
                <a:tableStyleId>{7DF18680-E054-41AD-8BC1-D1AEF772440D}</a:tableStyleId>
              </a:tblPr>
              <a:tblGrid>
                <a:gridCol w="2030403">
                  <a:extLst>
                    <a:ext uri="{9D8B030D-6E8A-4147-A177-3AD203B41FA5}">
                      <a16:colId xmlns:a16="http://schemas.microsoft.com/office/drawing/2014/main" val="20000"/>
                    </a:ext>
                  </a:extLst>
                </a:gridCol>
                <a:gridCol w="2146061">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684076">
                <a:tc>
                  <a:txBody>
                    <a:bodyPr/>
                    <a:lstStyle/>
                    <a:p>
                      <a:pPr algn="ctr">
                        <a:lnSpc>
                          <a:spcPts val="975"/>
                        </a:lnSpc>
                        <a:spcAft>
                          <a:spcPts val="0"/>
                        </a:spcAft>
                      </a:pPr>
                      <a:r>
                        <a:rPr lang="zh-CN" sz="1600" kern="0" dirty="0">
                          <a:effectLst/>
                        </a:rPr>
                        <a:t>内存通道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a:effectLst/>
                        </a:rPr>
                        <a:t>双通道</a:t>
                      </a:r>
                      <a:r>
                        <a:rPr lang="en-US" sz="1600" kern="0">
                          <a:effectLst/>
                        </a:rPr>
                        <a:t>8GB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dirty="0">
                          <a:effectLst/>
                        </a:rPr>
                        <a:t>单通道</a:t>
                      </a:r>
                      <a:r>
                        <a:rPr lang="en-US" sz="1600" kern="0" dirty="0">
                          <a:effectLst/>
                        </a:rPr>
                        <a:t>8GB</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0"/>
                  </a:ext>
                </a:extLst>
              </a:tr>
              <a:tr h="684076">
                <a:tc>
                  <a:txBody>
                    <a:bodyPr/>
                    <a:lstStyle/>
                    <a:p>
                      <a:pPr algn="ctr">
                        <a:lnSpc>
                          <a:spcPts val="975"/>
                        </a:lnSpc>
                        <a:spcAft>
                          <a:spcPts val="0"/>
                        </a:spcAft>
                      </a:pPr>
                      <a:r>
                        <a:rPr lang="zh-CN" sz="1600" kern="0">
                          <a:effectLst/>
                        </a:rPr>
                        <a:t>总体内存性能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17.52GB/s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1"/>
                  </a:ext>
                </a:extLst>
              </a:tr>
              <a:tr h="684076">
                <a:tc>
                  <a:txBody>
                    <a:bodyPr/>
                    <a:lstStyle/>
                    <a:p>
                      <a:pPr algn="ctr">
                        <a:lnSpc>
                          <a:spcPts val="975"/>
                        </a:lnSpc>
                        <a:spcAft>
                          <a:spcPts val="0"/>
                        </a:spcAft>
                      </a:pPr>
                      <a:r>
                        <a:rPr lang="zh-CN" sz="1600" kern="0">
                          <a:effectLst/>
                        </a:rPr>
                        <a:t>缓存</a:t>
                      </a:r>
                      <a:r>
                        <a:rPr lang="en-US" sz="1600" kern="0">
                          <a:effectLst/>
                        </a:rPr>
                        <a:t>/</a:t>
                      </a:r>
                      <a:r>
                        <a:rPr lang="zh-CN" sz="1600" kern="0">
                          <a:effectLst/>
                        </a:rPr>
                        <a:t>内存带宽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95.23GB/s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73.42GB/s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2"/>
                  </a:ext>
                </a:extLst>
              </a:tr>
              <a:tr h="684076">
                <a:tc>
                  <a:txBody>
                    <a:bodyPr/>
                    <a:lstStyle/>
                    <a:p>
                      <a:pPr algn="ctr">
                        <a:lnSpc>
                          <a:spcPts val="975"/>
                        </a:lnSpc>
                        <a:spcAft>
                          <a:spcPts val="0"/>
                        </a:spcAft>
                      </a:pPr>
                      <a:r>
                        <a:rPr lang="zh-CN" sz="1600" kern="0">
                          <a:effectLst/>
                        </a:rPr>
                        <a:t>内部数据高速缓存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411.14GB/s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410.37GB/s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3"/>
                  </a:ext>
                </a:extLst>
              </a:tr>
              <a:tr h="684076">
                <a:tc>
                  <a:txBody>
                    <a:bodyPr/>
                    <a:lstStyle/>
                    <a:p>
                      <a:pPr algn="ctr">
                        <a:lnSpc>
                          <a:spcPts val="975"/>
                        </a:lnSpc>
                        <a:spcAft>
                          <a:spcPts val="0"/>
                        </a:spcAft>
                      </a:pPr>
                      <a:r>
                        <a:rPr lang="zh-CN" sz="1600" kern="0">
                          <a:effectLst/>
                        </a:rPr>
                        <a:t>二级板载高速缓存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344GB/s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346GB/s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4"/>
                  </a:ext>
                </a:extLst>
              </a:tr>
              <a:tr h="684076">
                <a:tc>
                  <a:txBody>
                    <a:bodyPr/>
                    <a:lstStyle/>
                    <a:p>
                      <a:pPr algn="ctr">
                        <a:lnSpc>
                          <a:spcPts val="975"/>
                        </a:lnSpc>
                        <a:spcAft>
                          <a:spcPts val="0"/>
                        </a:spcAft>
                      </a:pPr>
                      <a:r>
                        <a:rPr lang="zh-CN" sz="1600" kern="0" dirty="0">
                          <a:effectLst/>
                        </a:rPr>
                        <a:t>三级板载高速缓存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173.29GB/s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174.54GB/s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5732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单通道内存与双通道内存</a:t>
            </a:r>
          </a:p>
        </p:txBody>
      </p:sp>
      <p:pic>
        <p:nvPicPr>
          <p:cNvPr id="5" name="内容占位符 4"/>
          <p:cNvPicPr>
            <a:picLocks noGrp="1" noChangeAspect="1"/>
          </p:cNvPicPr>
          <p:nvPr>
            <p:ph idx="1"/>
          </p:nvPr>
        </p:nvPicPr>
        <p:blipFill>
          <a:blip r:embed="rId2"/>
          <a:stretch>
            <a:fillRect/>
          </a:stretch>
        </p:blipFill>
        <p:spPr>
          <a:xfrm>
            <a:off x="5879976" y="1644340"/>
            <a:ext cx="4104456" cy="3750236"/>
          </a:xfrm>
          <a:prstGeom prst="rect">
            <a:avLst/>
          </a:prstGeom>
        </p:spPr>
      </p:pic>
      <p:pic>
        <p:nvPicPr>
          <p:cNvPr id="6" name="图片 5"/>
          <p:cNvPicPr>
            <a:picLocks noChangeAspect="1"/>
          </p:cNvPicPr>
          <p:nvPr/>
        </p:nvPicPr>
        <p:blipFill>
          <a:blip r:embed="rId3"/>
          <a:stretch>
            <a:fillRect/>
          </a:stretch>
        </p:blipFill>
        <p:spPr>
          <a:xfrm>
            <a:off x="2279577" y="1662480"/>
            <a:ext cx="2954813" cy="3732096"/>
          </a:xfrm>
          <a:prstGeom prst="rect">
            <a:avLst/>
          </a:prstGeom>
        </p:spPr>
      </p:pic>
    </p:spTree>
    <p:extLst>
      <p:ext uri="{BB962C8B-B14F-4D97-AF65-F5344CB8AC3E}">
        <p14:creationId xmlns:p14="http://schemas.microsoft.com/office/powerpoint/2010/main" val="2657953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盘与</a:t>
            </a:r>
            <a:r>
              <a:rPr lang="en-US" altLang="zh-CN" dirty="0"/>
              <a:t>SSD</a:t>
            </a:r>
            <a:r>
              <a:rPr lang="zh-CN" altLang="en-US" dirty="0"/>
              <a:t>性能差异？</a:t>
            </a:r>
            <a:r>
              <a:rPr lang="en-US" altLang="zh-CN" dirty="0"/>
              <a:t>		</a:t>
            </a:r>
            <a:endParaRPr lang="zh-CN" altLang="en-US" dirty="0"/>
          </a:p>
        </p:txBody>
      </p:sp>
      <p:sp>
        <p:nvSpPr>
          <p:cNvPr id="3" name="内容占位符 2"/>
          <p:cNvSpPr>
            <a:spLocks noGrp="1"/>
          </p:cNvSpPr>
          <p:nvPr>
            <p:ph idx="1"/>
          </p:nvPr>
        </p:nvSpPr>
        <p:spPr/>
        <p:txBody>
          <a:bodyPr/>
          <a:lstStyle/>
          <a:p>
            <a:r>
              <a:rPr lang="en-US" altLang="zh-CN" dirty="0"/>
              <a:t>U</a:t>
            </a:r>
            <a:r>
              <a:rPr lang="zh-CN" altLang="en-US" dirty="0"/>
              <a:t>盘   </a:t>
            </a:r>
            <a:r>
              <a:rPr lang="en-US" altLang="zh-CN" dirty="0"/>
              <a:t>100MB/S</a:t>
            </a:r>
          </a:p>
          <a:p>
            <a:r>
              <a:rPr lang="en-US" altLang="zh-CN" dirty="0"/>
              <a:t>SSD   1000MB/s</a:t>
            </a:r>
          </a:p>
          <a:p>
            <a:r>
              <a:rPr lang="zh-CN" altLang="en-US" dirty="0"/>
              <a:t>同是闪存颗粒，为何有性能差异？</a:t>
            </a:r>
            <a:endParaRPr lang="en-US" altLang="zh-CN" dirty="0"/>
          </a:p>
          <a:p>
            <a:r>
              <a:rPr lang="en-US" altLang="zh-CN" dirty="0"/>
              <a:t>USB </a:t>
            </a:r>
            <a:r>
              <a:rPr lang="zh-CN" altLang="en-US" dirty="0"/>
              <a:t>与 </a:t>
            </a:r>
            <a:r>
              <a:rPr lang="en-US" altLang="zh-CN" dirty="0"/>
              <a:t>MSATA  SATA  PCI-E</a:t>
            </a:r>
            <a:r>
              <a:rPr lang="zh-CN" altLang="en-US" dirty="0"/>
              <a:t>性能差异还是？</a:t>
            </a:r>
            <a:endParaRPr lang="en-US" altLang="zh-CN" dirty="0"/>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014" y="4224825"/>
            <a:ext cx="4398641" cy="20068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090" y="4224825"/>
            <a:ext cx="4369354" cy="20344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a:extLst>
              <a:ext uri="{FF2B5EF4-FFF2-40B4-BE49-F238E27FC236}">
                <a16:creationId xmlns:a16="http://schemas.microsoft.com/office/drawing/2014/main" id="{C578207E-8554-4BF6-B96E-D907B405A760}"/>
              </a:ext>
            </a:extLst>
          </p:cNvPr>
          <p:cNvPicPr>
            <a:picLocks noChangeAspect="1"/>
          </p:cNvPicPr>
          <p:nvPr/>
        </p:nvPicPr>
        <p:blipFill>
          <a:blip r:embed="rId4"/>
          <a:stretch>
            <a:fillRect/>
          </a:stretch>
        </p:blipFill>
        <p:spPr>
          <a:xfrm>
            <a:off x="8188675" y="875255"/>
            <a:ext cx="2814746" cy="2949854"/>
          </a:xfrm>
          <a:prstGeom prst="rect">
            <a:avLst/>
          </a:prstGeom>
        </p:spPr>
      </p:pic>
      <p:pic>
        <p:nvPicPr>
          <p:cNvPr id="9" name="图片 8">
            <a:extLst>
              <a:ext uri="{FF2B5EF4-FFF2-40B4-BE49-F238E27FC236}">
                <a16:creationId xmlns:a16="http://schemas.microsoft.com/office/drawing/2014/main" id="{822CE495-649B-425E-9059-76887695E18D}"/>
              </a:ext>
            </a:extLst>
          </p:cNvPr>
          <p:cNvPicPr>
            <a:picLocks noChangeAspect="1"/>
          </p:cNvPicPr>
          <p:nvPr/>
        </p:nvPicPr>
        <p:blipFill>
          <a:blip r:embed="rId5"/>
          <a:stretch>
            <a:fillRect/>
          </a:stretch>
        </p:blipFill>
        <p:spPr>
          <a:xfrm>
            <a:off x="5581650" y="769143"/>
            <a:ext cx="2562225" cy="1921669"/>
          </a:xfrm>
          <a:prstGeom prst="rect">
            <a:avLst/>
          </a:prstGeom>
        </p:spPr>
      </p:pic>
    </p:spTree>
    <p:extLst>
      <p:ext uri="{BB962C8B-B14F-4D97-AF65-F5344CB8AC3E}">
        <p14:creationId xmlns:p14="http://schemas.microsoft.com/office/powerpoint/2010/main" val="351624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 </a:t>
            </a:r>
            <a:r>
              <a:rPr lang="zh-CN" altLang="en-US" dirty="0"/>
              <a:t>拆解</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512" y="1052737"/>
            <a:ext cx="4762500" cy="3571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577" y="2876970"/>
            <a:ext cx="4752528" cy="35643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113" y="1039521"/>
            <a:ext cx="2213289" cy="16599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9955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 （多体交叉存储器）</a:t>
            </a:r>
          </a:p>
        </p:txBody>
      </p:sp>
      <p:sp>
        <p:nvSpPr>
          <p:cNvPr id="3" name="内容占位符 2"/>
          <p:cNvSpPr>
            <a:spLocks noGrp="1"/>
          </p:cNvSpPr>
          <p:nvPr>
            <p:ph idx="1"/>
          </p:nvPr>
        </p:nvSpPr>
        <p:spPr/>
        <p:txBody>
          <a:bodyPr>
            <a:normAutofit/>
          </a:bodyPr>
          <a:lstStyle/>
          <a:p>
            <a:r>
              <a:rPr lang="zh-CN" altLang="en-US" b="1" dirty="0"/>
              <a:t>多模块顺序存储器</a:t>
            </a:r>
            <a:endParaRPr lang="en-US" altLang="zh-CN" b="1" dirty="0"/>
          </a:p>
          <a:p>
            <a:pPr lvl="1"/>
            <a:r>
              <a:rPr lang="zh-CN" altLang="en-US" sz="2200" dirty="0"/>
              <a:t>高位多体交叉</a:t>
            </a:r>
            <a:endParaRPr lang="en-US" altLang="zh-CN" sz="2200" dirty="0"/>
          </a:p>
          <a:p>
            <a:pPr lvl="1"/>
            <a:r>
              <a:rPr lang="zh-CN" altLang="en-US" sz="2200" dirty="0"/>
              <a:t>多模块串行</a:t>
            </a:r>
            <a:endParaRPr lang="en-US" altLang="zh-CN" sz="2200" dirty="0"/>
          </a:p>
          <a:p>
            <a:pPr lvl="1"/>
            <a:r>
              <a:rPr lang="zh-CN" altLang="en-US" sz="2200" dirty="0"/>
              <a:t>扩充容量</a:t>
            </a:r>
            <a:endParaRPr lang="en-US" altLang="zh-CN" sz="2200" dirty="0"/>
          </a:p>
          <a:p>
            <a:r>
              <a:rPr lang="zh-CN" altLang="en-US" b="1" dirty="0"/>
              <a:t>多模块交叉存储器</a:t>
            </a:r>
            <a:endParaRPr lang="en-US" altLang="zh-CN" b="1" dirty="0"/>
          </a:p>
          <a:p>
            <a:pPr lvl="1"/>
            <a:r>
              <a:rPr lang="zh-CN" altLang="en-US" sz="2200" b="1" dirty="0"/>
              <a:t>低位多体交叉</a:t>
            </a:r>
            <a:endParaRPr lang="en-US" altLang="zh-CN" sz="2200" b="1" dirty="0"/>
          </a:p>
          <a:p>
            <a:pPr lvl="1"/>
            <a:r>
              <a:rPr lang="zh-CN" altLang="en-US" sz="2200" dirty="0"/>
              <a:t>多模块流水并行</a:t>
            </a:r>
            <a:endParaRPr lang="en-US" altLang="zh-CN" sz="2200" dirty="0"/>
          </a:p>
          <a:p>
            <a:pPr lvl="1"/>
            <a:r>
              <a:rPr lang="zh-CN" altLang="en-US" sz="2200" dirty="0"/>
              <a:t>扩充容量</a:t>
            </a:r>
            <a:endParaRPr lang="en-US" altLang="zh-CN" sz="2200" dirty="0"/>
          </a:p>
          <a:p>
            <a:pPr lvl="1"/>
            <a:r>
              <a:rPr lang="zh-CN" altLang="en-US" sz="2200" dirty="0"/>
              <a:t>提升性能</a:t>
            </a:r>
          </a:p>
        </p:txBody>
      </p:sp>
    </p:spTree>
    <p:extLst>
      <p:ext uri="{BB962C8B-B14F-4D97-AF65-F5344CB8AC3E}">
        <p14:creationId xmlns:p14="http://schemas.microsoft.com/office/powerpoint/2010/main" val="1920233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按在计算机系统中的作用分</a:t>
            </a:r>
            <a:endParaRPr lang="zh-CN" altLang="en-US" dirty="0"/>
          </a:p>
        </p:txBody>
      </p:sp>
      <p:sp>
        <p:nvSpPr>
          <p:cNvPr id="3" name="内容占位符 2"/>
          <p:cNvSpPr>
            <a:spLocks noGrp="1"/>
          </p:cNvSpPr>
          <p:nvPr>
            <p:ph idx="1"/>
          </p:nvPr>
        </p:nvSpPr>
        <p:spPr/>
        <p:txBody>
          <a:bodyPr/>
          <a:lstStyle/>
          <a:p>
            <a:r>
              <a:rPr lang="zh-CN" altLang="en-US" b="1" dirty="0"/>
              <a:t>主存储器</a:t>
            </a:r>
          </a:p>
          <a:p>
            <a:r>
              <a:rPr lang="zh-CN" altLang="en-US" b="1" dirty="0"/>
              <a:t>辅助存储器</a:t>
            </a:r>
          </a:p>
          <a:p>
            <a:r>
              <a:rPr lang="zh-CN" altLang="en-US" b="1" dirty="0"/>
              <a:t>高速缓冲存储器  </a:t>
            </a:r>
            <a:r>
              <a:rPr lang="en-US" altLang="zh-CN" b="1" dirty="0"/>
              <a:t>Cache</a:t>
            </a:r>
          </a:p>
          <a:p>
            <a:r>
              <a:rPr lang="zh-CN" altLang="en-US" b="1" dirty="0"/>
              <a:t>控制存储器</a:t>
            </a:r>
          </a:p>
          <a:p>
            <a:endParaRPr lang="zh-CN" altLang="en-US" dirty="0"/>
          </a:p>
        </p:txBody>
      </p:sp>
    </p:spTree>
    <p:extLst>
      <p:ext uri="{BB962C8B-B14F-4D97-AF65-F5344CB8AC3E}">
        <p14:creationId xmlns:p14="http://schemas.microsoft.com/office/powerpoint/2010/main" val="14928430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多模块顺序存储器（地址总线扩展，容量扩展）</a:t>
            </a:r>
          </a:p>
        </p:txBody>
      </p:sp>
      <p:sp>
        <p:nvSpPr>
          <p:cNvPr id="72" name="Rectangle 71"/>
          <p:cNvSpPr txBox="1">
            <a:spLocks noChangeArrowheads="1"/>
          </p:cNvSpPr>
          <p:nvPr/>
        </p:nvSpPr>
        <p:spPr>
          <a:xfrm>
            <a:off x="6978993" y="2400300"/>
            <a:ext cx="3732347" cy="34152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t>一个地址寄存器</a:t>
            </a:r>
          </a:p>
          <a:p>
            <a:r>
              <a:rPr lang="zh-CN" altLang="en-US" sz="2400" b="1" dirty="0"/>
              <a:t>高位片选，多模块串行</a:t>
            </a:r>
          </a:p>
          <a:p>
            <a:endParaRPr lang="zh-CN" altLang="en-US" sz="2400" dirty="0"/>
          </a:p>
          <a:p>
            <a:r>
              <a:rPr lang="zh-CN" altLang="en-US" sz="2400" dirty="0"/>
              <a:t>扩充容量方便</a:t>
            </a:r>
            <a:endParaRPr lang="en-US" altLang="zh-CN" sz="2400" dirty="0"/>
          </a:p>
          <a:p>
            <a:r>
              <a:rPr lang="zh-CN" altLang="en-US" sz="2400" dirty="0"/>
              <a:t>性能无提升</a:t>
            </a:r>
          </a:p>
          <a:p>
            <a:r>
              <a:rPr lang="zh-CN" altLang="en-US" sz="2400" dirty="0"/>
              <a:t>方便故障隔离</a:t>
            </a:r>
          </a:p>
          <a:p>
            <a:endParaRPr lang="zh-CN" altLang="en-US" sz="2400" dirty="0"/>
          </a:p>
        </p:txBody>
      </p:sp>
      <p:sp>
        <p:nvSpPr>
          <p:cNvPr id="4" name="Rectangle 2"/>
          <p:cNvSpPr>
            <a:spLocks noChangeArrowheads="1"/>
          </p:cNvSpPr>
          <p:nvPr/>
        </p:nvSpPr>
        <p:spPr bwMode="auto">
          <a:xfrm>
            <a:off x="1131564" y="1423502"/>
            <a:ext cx="4278514" cy="4364084"/>
          </a:xfrm>
          <a:prstGeom prst="rect">
            <a:avLst/>
          </a:prstGeom>
          <a:solidFill>
            <a:schemeClr val="accent6">
              <a:lumMod val="20000"/>
              <a:lumOff val="80000"/>
            </a:schemeClr>
          </a:solidFill>
          <a:ln w="28575" algn="ctr">
            <a:solidFill>
              <a:schemeClr val="tx1"/>
            </a:solidFill>
            <a:miter lim="800000"/>
            <a:headEnd/>
            <a:tailEnd/>
          </a:ln>
          <a:effectLst>
            <a:outerShdw blurRad="76200" dir="18900000" sy="23000" kx="-1200000" algn="bl" rotWithShape="0">
              <a:prstClr val="black">
                <a:alpha val="20000"/>
              </a:prstClr>
            </a:outerShdw>
          </a:effectLst>
        </p:spPr>
        <p:txBody>
          <a:bodyPr wrap="none" anchor="ctr"/>
          <a:lstStyle/>
          <a:p>
            <a:pPr algn="ctr"/>
            <a:endParaRPr lang="zh-CN" altLang="en-US" sz="2000">
              <a:latin typeface="+mn-ea"/>
            </a:endParaRPr>
          </a:p>
        </p:txBody>
      </p:sp>
      <p:sp>
        <p:nvSpPr>
          <p:cNvPr id="5" name="Line 3"/>
          <p:cNvSpPr>
            <a:spLocks noChangeShapeType="1"/>
          </p:cNvSpPr>
          <p:nvPr/>
        </p:nvSpPr>
        <p:spPr bwMode="auto">
          <a:xfrm>
            <a:off x="185891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6" name="Line 4"/>
          <p:cNvSpPr>
            <a:spLocks noChangeShapeType="1"/>
          </p:cNvSpPr>
          <p:nvPr/>
        </p:nvSpPr>
        <p:spPr bwMode="auto">
          <a:xfrm>
            <a:off x="2800184"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 name="Line 5"/>
          <p:cNvSpPr>
            <a:spLocks noChangeShapeType="1"/>
          </p:cNvSpPr>
          <p:nvPr/>
        </p:nvSpPr>
        <p:spPr bwMode="auto">
          <a:xfrm>
            <a:off x="3741458"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8" name="Line 6"/>
          <p:cNvSpPr>
            <a:spLocks noChangeShapeType="1"/>
          </p:cNvSpPr>
          <p:nvPr/>
        </p:nvSpPr>
        <p:spPr bwMode="auto">
          <a:xfrm>
            <a:off x="468273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grpSp>
        <p:nvGrpSpPr>
          <p:cNvPr id="11" name="Group 10"/>
          <p:cNvGrpSpPr>
            <a:grpSpLocks/>
          </p:cNvGrpSpPr>
          <p:nvPr/>
        </p:nvGrpSpPr>
        <p:grpSpPr bwMode="auto">
          <a:xfrm>
            <a:off x="1559415" y="2535916"/>
            <a:ext cx="3422811" cy="2224827"/>
            <a:chOff x="1440" y="2304"/>
            <a:chExt cx="1920" cy="1152"/>
          </a:xfrm>
        </p:grpSpPr>
        <p:sp>
          <p:nvSpPr>
            <p:cNvPr id="12"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13"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19"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20"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21"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dirty="0">
                  <a:solidFill>
                    <a:srgbClr val="0066FF"/>
                  </a:solidFill>
                  <a:latin typeface="+mn-ea"/>
                </a:rPr>
                <a:t>2</a:t>
              </a:r>
            </a:p>
          </p:txBody>
        </p:sp>
        <p:sp>
          <p:nvSpPr>
            <p:cNvPr id="22"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23"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24"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25"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26"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0"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1"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32"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33"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34"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35"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36"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37"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38"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39"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0"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1"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2"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3"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4"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45"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sp>
          <p:nvSpPr>
            <p:cNvPr id="46"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47"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48"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49"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50"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51"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52"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3"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4"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5"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6"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7"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58"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59"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60"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61"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62"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63"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grpSp>
      <p:grpSp>
        <p:nvGrpSpPr>
          <p:cNvPr id="92" name="组合 91"/>
          <p:cNvGrpSpPr/>
          <p:nvPr/>
        </p:nvGrpSpPr>
        <p:grpSpPr>
          <a:xfrm>
            <a:off x="1775123" y="1680213"/>
            <a:ext cx="2950393" cy="342281"/>
            <a:chOff x="1775123" y="1680213"/>
            <a:chExt cx="2950393" cy="342281"/>
          </a:xfrm>
        </p:grpSpPr>
        <p:sp>
          <p:nvSpPr>
            <p:cNvPr id="9" name="Text Box 8"/>
            <p:cNvSpPr txBox="1">
              <a:spLocks noChangeArrowheads="1"/>
            </p:cNvSpPr>
            <p:nvPr/>
          </p:nvSpPr>
          <p:spPr bwMode="auto">
            <a:xfrm>
              <a:off x="1775123" y="1680213"/>
              <a:ext cx="1112414" cy="342281"/>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10" name="Rectangle 9"/>
            <p:cNvSpPr>
              <a:spLocks noChangeArrowheads="1"/>
            </p:cNvSpPr>
            <p:nvPr/>
          </p:nvSpPr>
          <p:spPr bwMode="auto">
            <a:xfrm>
              <a:off x="2842970" y="1680213"/>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64" name="Rectangle 63"/>
            <p:cNvSpPr>
              <a:spLocks noChangeArrowheads="1"/>
            </p:cNvSpPr>
            <p:nvPr/>
          </p:nvSpPr>
          <p:spPr bwMode="auto">
            <a:xfrm>
              <a:off x="3613102" y="1680213"/>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grpSp>
      <p:sp>
        <p:nvSpPr>
          <p:cNvPr id="65" name="Text Box 64"/>
          <p:cNvSpPr txBox="1">
            <a:spLocks noChangeArrowheads="1"/>
          </p:cNvSpPr>
          <p:nvPr/>
        </p:nvSpPr>
        <p:spPr bwMode="auto">
          <a:xfrm>
            <a:off x="1644986"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66" name="Text Box 65"/>
          <p:cNvSpPr txBox="1">
            <a:spLocks noChangeArrowheads="1"/>
          </p:cNvSpPr>
          <p:nvPr/>
        </p:nvSpPr>
        <p:spPr bwMode="auto">
          <a:xfrm>
            <a:off x="2586259"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67" name="Text Box 66"/>
          <p:cNvSpPr txBox="1">
            <a:spLocks noChangeArrowheads="1"/>
          </p:cNvSpPr>
          <p:nvPr/>
        </p:nvSpPr>
        <p:spPr bwMode="auto">
          <a:xfrm>
            <a:off x="3527532"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68" name="Text Box 67"/>
          <p:cNvSpPr txBox="1">
            <a:spLocks noChangeArrowheads="1"/>
          </p:cNvSpPr>
          <p:nvPr/>
        </p:nvSpPr>
        <p:spPr bwMode="auto">
          <a:xfrm>
            <a:off x="4468805"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69" name="Line 68"/>
          <p:cNvSpPr>
            <a:spLocks noChangeAspect="1" noChangeShapeType="1"/>
          </p:cNvSpPr>
          <p:nvPr/>
        </p:nvSpPr>
        <p:spPr bwMode="auto">
          <a:xfrm>
            <a:off x="1473845" y="5402520"/>
            <a:ext cx="3593952" cy="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0" name="Text Box 69"/>
          <p:cNvSpPr txBox="1">
            <a:spLocks noChangeArrowheads="1"/>
          </p:cNvSpPr>
          <p:nvPr/>
        </p:nvSpPr>
        <p:spPr bwMode="auto">
          <a:xfrm>
            <a:off x="2714613" y="5017454"/>
            <a:ext cx="1112414" cy="342281"/>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71" name="Text Box 70"/>
          <p:cNvSpPr txBox="1">
            <a:spLocks noChangeArrowheads="1"/>
          </p:cNvSpPr>
          <p:nvPr/>
        </p:nvSpPr>
        <p:spPr bwMode="auto">
          <a:xfrm>
            <a:off x="2586259" y="5830372"/>
            <a:ext cx="1540265" cy="400110"/>
          </a:xfrm>
          <a:prstGeom prst="rect">
            <a:avLst/>
          </a:prstGeom>
          <a:noFill/>
          <a:ln w="9525">
            <a:noFill/>
            <a:miter lim="800000"/>
            <a:headEnd/>
            <a:tailEnd/>
          </a:ln>
        </p:spPr>
        <p:txBody>
          <a:bodyPr>
            <a:spAutoFit/>
          </a:bodyPr>
          <a:lstStyle/>
          <a:p>
            <a:pPr algn="ctr"/>
            <a:r>
              <a:rPr lang="en-US" altLang="zh-CN" sz="2000" dirty="0">
                <a:latin typeface="+mn-ea"/>
              </a:rPr>
              <a:t> </a:t>
            </a:r>
            <a:r>
              <a:rPr lang="zh-CN" altLang="en-US" sz="2000" b="1" dirty="0">
                <a:latin typeface="+mn-ea"/>
              </a:rPr>
              <a:t>顺序方式</a:t>
            </a:r>
          </a:p>
        </p:txBody>
      </p:sp>
      <p:grpSp>
        <p:nvGrpSpPr>
          <p:cNvPr id="73" name="Group 72"/>
          <p:cNvGrpSpPr>
            <a:grpSpLocks/>
          </p:cNvGrpSpPr>
          <p:nvPr/>
        </p:nvGrpSpPr>
        <p:grpSpPr bwMode="auto">
          <a:xfrm>
            <a:off x="1987267" y="2364775"/>
            <a:ext cx="770133" cy="2652679"/>
            <a:chOff x="864" y="1728"/>
            <a:chExt cx="432" cy="1488"/>
          </a:xfrm>
        </p:grpSpPr>
        <p:sp>
          <p:nvSpPr>
            <p:cNvPr id="74" name="Line 73"/>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5" name="Line 74"/>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6" name="Line 75"/>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7" name="Line 76"/>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8" name="Line 77"/>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79" name="Group 78"/>
          <p:cNvGrpSpPr>
            <a:grpSpLocks/>
          </p:cNvGrpSpPr>
          <p:nvPr/>
        </p:nvGrpSpPr>
        <p:grpSpPr bwMode="auto">
          <a:xfrm>
            <a:off x="2928540" y="2364775"/>
            <a:ext cx="770133" cy="2652679"/>
            <a:chOff x="864" y="1728"/>
            <a:chExt cx="432" cy="1488"/>
          </a:xfrm>
        </p:grpSpPr>
        <p:sp>
          <p:nvSpPr>
            <p:cNvPr id="80" name="Line 79"/>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1" name="Line 80"/>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2" name="Line 81"/>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3" name="Line 82"/>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4" name="Line 83"/>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85" name="Group 84"/>
          <p:cNvGrpSpPr>
            <a:grpSpLocks/>
          </p:cNvGrpSpPr>
          <p:nvPr/>
        </p:nvGrpSpPr>
        <p:grpSpPr bwMode="auto">
          <a:xfrm>
            <a:off x="3869813" y="2364775"/>
            <a:ext cx="770133" cy="2652679"/>
            <a:chOff x="864" y="1728"/>
            <a:chExt cx="432" cy="1488"/>
          </a:xfrm>
        </p:grpSpPr>
        <p:sp>
          <p:nvSpPr>
            <p:cNvPr id="86" name="Line 85"/>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7" name="Line 86"/>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8" name="Line 87"/>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9" name="Line 88"/>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90" name="Line 89"/>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spTree>
    <p:extLst>
      <p:ext uri="{BB962C8B-B14F-4D97-AF65-F5344CB8AC3E}">
        <p14:creationId xmlns:p14="http://schemas.microsoft.com/office/powerpoint/2010/main" val="224729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down)">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additive="base">
                                        <p:cTn id="22" dur="500" fill="hold"/>
                                        <p:tgtEl>
                                          <p:spTgt spid="92"/>
                                        </p:tgtEl>
                                        <p:attrNameLst>
                                          <p:attrName>ppt_x</p:attrName>
                                        </p:attrNameLst>
                                      </p:cBhvr>
                                      <p:tavLst>
                                        <p:tav tm="0">
                                          <p:val>
                                            <p:strVal val="#ppt_x"/>
                                          </p:val>
                                        </p:tav>
                                        <p:tav tm="100000">
                                          <p:val>
                                            <p:strVal val="#ppt_x"/>
                                          </p:val>
                                        </p:tav>
                                      </p:tavLst>
                                    </p:anim>
                                    <p:anim calcmode="lin" valueType="num">
                                      <p:cBhvr additive="base">
                                        <p:cTn id="23"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2">
                                            <p:txEl>
                                              <p:pRg st="0" end="0"/>
                                            </p:txEl>
                                          </p:spTgt>
                                        </p:tgtEl>
                                        <p:attrNameLst>
                                          <p:attrName>style.visibility</p:attrName>
                                        </p:attrNameLst>
                                      </p:cBhvr>
                                      <p:to>
                                        <p:strVal val="visible"/>
                                      </p:to>
                                    </p:set>
                                    <p:animEffect transition="in" filter="wipe(left)">
                                      <p:cBhvr>
                                        <p:cTn id="28" dur="500"/>
                                        <p:tgtEl>
                                          <p:spTgt spid="7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2">
                                            <p:txEl>
                                              <p:pRg st="1" end="1"/>
                                            </p:txEl>
                                          </p:spTgt>
                                        </p:tgtEl>
                                        <p:attrNameLst>
                                          <p:attrName>style.visibility</p:attrName>
                                        </p:attrNameLst>
                                      </p:cBhvr>
                                      <p:to>
                                        <p:strVal val="visible"/>
                                      </p:to>
                                    </p:set>
                                    <p:animEffect transition="in" filter="wipe(left)">
                                      <p:cBhvr>
                                        <p:cTn id="33" dur="500"/>
                                        <p:tgtEl>
                                          <p:spTgt spid="7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2">
                                            <p:txEl>
                                              <p:pRg st="3" end="3"/>
                                            </p:txEl>
                                          </p:spTgt>
                                        </p:tgtEl>
                                        <p:attrNameLst>
                                          <p:attrName>style.visibility</p:attrName>
                                        </p:attrNameLst>
                                      </p:cBhvr>
                                      <p:to>
                                        <p:strVal val="visible"/>
                                      </p:to>
                                    </p:set>
                                    <p:animEffect transition="in" filter="wipe(left)">
                                      <p:cBhvr>
                                        <p:cTn id="38" dur="500"/>
                                        <p:tgtEl>
                                          <p:spTgt spid="7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2">
                                            <p:txEl>
                                              <p:pRg st="4" end="4"/>
                                            </p:txEl>
                                          </p:spTgt>
                                        </p:tgtEl>
                                        <p:attrNameLst>
                                          <p:attrName>style.visibility</p:attrName>
                                        </p:attrNameLst>
                                      </p:cBhvr>
                                      <p:to>
                                        <p:strVal val="visible"/>
                                      </p:to>
                                    </p:set>
                                    <p:animEffect transition="in" filter="wipe(left)">
                                      <p:cBhvr>
                                        <p:cTn id="43" dur="500"/>
                                        <p:tgtEl>
                                          <p:spTgt spid="72">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2">
                                            <p:txEl>
                                              <p:pRg st="5" end="5"/>
                                            </p:txEl>
                                          </p:spTgt>
                                        </p:tgtEl>
                                        <p:attrNameLst>
                                          <p:attrName>style.visibility</p:attrName>
                                        </p:attrNameLst>
                                      </p:cBhvr>
                                      <p:to>
                                        <p:strVal val="visible"/>
                                      </p:to>
                                    </p:set>
                                    <p:animEffect transition="in" filter="wipe(left)">
                                      <p:cBhvr>
                                        <p:cTn id="48" dur="500"/>
                                        <p:tgtEl>
                                          <p:spTgt spid="7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a:spLocks noGrp="1" noChangeArrowheads="1"/>
          </p:cNvSpPr>
          <p:nvPr>
            <p:ph type="title"/>
          </p:nvPr>
        </p:nvSpPr>
        <p:spPr/>
        <p:txBody>
          <a:bodyPr/>
          <a:lstStyle/>
          <a:p>
            <a:pPr eaLnBrk="1" hangingPunct="1"/>
            <a:r>
              <a:rPr lang="zh-CN" altLang="en-US"/>
              <a:t>多模块交叉存储器</a:t>
            </a:r>
          </a:p>
        </p:txBody>
      </p:sp>
      <p:sp>
        <p:nvSpPr>
          <p:cNvPr id="195585" name="Rectangle 2"/>
          <p:cNvSpPr>
            <a:spLocks noChangeArrowheads="1"/>
          </p:cNvSpPr>
          <p:nvPr/>
        </p:nvSpPr>
        <p:spPr bwMode="auto">
          <a:xfrm>
            <a:off x="1131564" y="1420895"/>
            <a:ext cx="4278514" cy="4364084"/>
          </a:xfrm>
          <a:prstGeom prst="rect">
            <a:avLst/>
          </a:prstGeom>
          <a:solidFill>
            <a:schemeClr val="accent5">
              <a:lumMod val="20000"/>
              <a:lumOff val="80000"/>
            </a:schemeClr>
          </a:solidFill>
          <a:ln w="28575" algn="ctr">
            <a:solidFill>
              <a:schemeClr val="tx1"/>
            </a:solidFill>
            <a:miter lim="800000"/>
            <a:headEnd/>
            <a:tailEnd/>
          </a:ln>
        </p:spPr>
        <p:txBody>
          <a:bodyPr wrap="none" anchor="ctr"/>
          <a:lstStyle/>
          <a:p>
            <a:pPr algn="ctr"/>
            <a:endParaRPr lang="zh-CN" altLang="en-US" sz="2000">
              <a:latin typeface="+mn-ea"/>
            </a:endParaRPr>
          </a:p>
        </p:txBody>
      </p:sp>
      <p:grpSp>
        <p:nvGrpSpPr>
          <p:cNvPr id="11" name="组合 10"/>
          <p:cNvGrpSpPr/>
          <p:nvPr/>
        </p:nvGrpSpPr>
        <p:grpSpPr>
          <a:xfrm>
            <a:off x="1633146" y="1667380"/>
            <a:ext cx="2921230" cy="352507"/>
            <a:chOff x="1633146" y="1667380"/>
            <a:chExt cx="2921230" cy="352507"/>
          </a:xfrm>
        </p:grpSpPr>
        <p:sp>
          <p:nvSpPr>
            <p:cNvPr id="959545" name="Text Box 57"/>
            <p:cNvSpPr txBox="1">
              <a:spLocks noChangeArrowheads="1"/>
            </p:cNvSpPr>
            <p:nvPr/>
          </p:nvSpPr>
          <p:spPr bwMode="auto">
            <a:xfrm>
              <a:off x="1633146" y="1667380"/>
              <a:ext cx="1112414" cy="338554"/>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959546" name="Rectangle 58"/>
            <p:cNvSpPr>
              <a:spLocks noChangeArrowheads="1"/>
            </p:cNvSpPr>
            <p:nvPr/>
          </p:nvSpPr>
          <p:spPr bwMode="auto">
            <a:xfrm>
              <a:off x="3784243" y="1677606"/>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959547" name="Rectangle 59"/>
            <p:cNvSpPr>
              <a:spLocks noChangeArrowheads="1"/>
            </p:cNvSpPr>
            <p:nvPr/>
          </p:nvSpPr>
          <p:spPr bwMode="auto">
            <a:xfrm>
              <a:off x="2671829" y="1677606"/>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grpSp>
      <p:sp>
        <p:nvSpPr>
          <p:cNvPr id="195591" name="Text Box 60"/>
          <p:cNvSpPr txBox="1">
            <a:spLocks noChangeArrowheads="1"/>
          </p:cNvSpPr>
          <p:nvPr/>
        </p:nvSpPr>
        <p:spPr bwMode="auto">
          <a:xfrm>
            <a:off x="1644986"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195592" name="Text Box 61"/>
          <p:cNvSpPr txBox="1">
            <a:spLocks noChangeArrowheads="1"/>
          </p:cNvSpPr>
          <p:nvPr/>
        </p:nvSpPr>
        <p:spPr bwMode="auto">
          <a:xfrm>
            <a:off x="2586259"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195593" name="Text Box 62"/>
          <p:cNvSpPr txBox="1">
            <a:spLocks noChangeArrowheads="1"/>
          </p:cNvSpPr>
          <p:nvPr/>
        </p:nvSpPr>
        <p:spPr bwMode="auto">
          <a:xfrm>
            <a:off x="3527532"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195594" name="Text Box 63"/>
          <p:cNvSpPr txBox="1">
            <a:spLocks noChangeArrowheads="1"/>
          </p:cNvSpPr>
          <p:nvPr/>
        </p:nvSpPr>
        <p:spPr bwMode="auto">
          <a:xfrm>
            <a:off x="4468805"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195595" name="Line 64"/>
          <p:cNvSpPr>
            <a:spLocks noChangeShapeType="1"/>
          </p:cNvSpPr>
          <p:nvPr/>
        </p:nvSpPr>
        <p:spPr bwMode="auto">
          <a:xfrm>
            <a:off x="1901697"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6" name="Line 65"/>
          <p:cNvSpPr>
            <a:spLocks noChangeShapeType="1"/>
          </p:cNvSpPr>
          <p:nvPr/>
        </p:nvSpPr>
        <p:spPr bwMode="auto">
          <a:xfrm>
            <a:off x="2800184"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7" name="Line 66"/>
          <p:cNvSpPr>
            <a:spLocks noChangeShapeType="1"/>
          </p:cNvSpPr>
          <p:nvPr/>
        </p:nvSpPr>
        <p:spPr bwMode="auto">
          <a:xfrm>
            <a:off x="3741458"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8" name="Line 67"/>
          <p:cNvSpPr>
            <a:spLocks noChangeShapeType="1"/>
          </p:cNvSpPr>
          <p:nvPr/>
        </p:nvSpPr>
        <p:spPr bwMode="auto">
          <a:xfrm>
            <a:off x="4682731"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9" name="Line 68"/>
          <p:cNvSpPr>
            <a:spLocks noChangeAspect="1" noChangeShapeType="1"/>
          </p:cNvSpPr>
          <p:nvPr/>
        </p:nvSpPr>
        <p:spPr bwMode="auto">
          <a:xfrm>
            <a:off x="1516630" y="5399913"/>
            <a:ext cx="3593952" cy="0"/>
          </a:xfrm>
          <a:prstGeom prst="line">
            <a:avLst/>
          </a:prstGeom>
          <a:noFill/>
          <a:ln w="28575">
            <a:solidFill>
              <a:schemeClr val="tx2"/>
            </a:solidFill>
            <a:round/>
            <a:headEnd type="triangle" w="med" len="med"/>
            <a:tailEnd type="triangle" w="med" len="med"/>
          </a:ln>
        </p:spPr>
        <p:txBody>
          <a:bodyPr/>
          <a:lstStyle/>
          <a:p>
            <a:endParaRPr lang="zh-CN" altLang="en-US" sz="2000">
              <a:latin typeface="+mn-ea"/>
            </a:endParaRPr>
          </a:p>
        </p:txBody>
      </p:sp>
      <p:sp>
        <p:nvSpPr>
          <p:cNvPr id="195600" name="Text Box 69"/>
          <p:cNvSpPr txBox="1">
            <a:spLocks noChangeArrowheads="1"/>
          </p:cNvSpPr>
          <p:nvPr/>
        </p:nvSpPr>
        <p:spPr bwMode="auto">
          <a:xfrm>
            <a:off x="2757399" y="4929276"/>
            <a:ext cx="1112414" cy="338554"/>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195601" name="Text Box 70"/>
          <p:cNvSpPr txBox="1">
            <a:spLocks noChangeArrowheads="1"/>
          </p:cNvSpPr>
          <p:nvPr/>
        </p:nvSpPr>
        <p:spPr bwMode="auto">
          <a:xfrm>
            <a:off x="2457903" y="5808624"/>
            <a:ext cx="1540265" cy="400110"/>
          </a:xfrm>
          <a:prstGeom prst="rect">
            <a:avLst/>
          </a:prstGeom>
          <a:noFill/>
          <a:ln w="9525">
            <a:noFill/>
            <a:miter lim="800000"/>
            <a:headEnd/>
            <a:tailEnd/>
          </a:ln>
        </p:spPr>
        <p:txBody>
          <a:bodyPr>
            <a:spAutoFit/>
          </a:bodyPr>
          <a:lstStyle/>
          <a:p>
            <a:pPr algn="ctr"/>
            <a:r>
              <a:rPr lang="zh-CN" altLang="en-US" sz="2000" b="1" dirty="0">
                <a:latin typeface="+mn-ea"/>
              </a:rPr>
              <a:t>交叉方式</a:t>
            </a:r>
          </a:p>
        </p:txBody>
      </p:sp>
      <p:grpSp>
        <p:nvGrpSpPr>
          <p:cNvPr id="3" name="Group 96"/>
          <p:cNvGrpSpPr>
            <a:grpSpLocks/>
          </p:cNvGrpSpPr>
          <p:nvPr/>
        </p:nvGrpSpPr>
        <p:grpSpPr bwMode="auto">
          <a:xfrm>
            <a:off x="2158407" y="2704449"/>
            <a:ext cx="2224827" cy="0"/>
            <a:chOff x="1104" y="1920"/>
            <a:chExt cx="1248" cy="0"/>
          </a:xfrm>
        </p:grpSpPr>
        <p:sp>
          <p:nvSpPr>
            <p:cNvPr id="195633" name="Line 71"/>
            <p:cNvSpPr>
              <a:spLocks noChangeShapeType="1"/>
            </p:cNvSpPr>
            <p:nvPr/>
          </p:nvSpPr>
          <p:spPr bwMode="auto">
            <a:xfrm>
              <a:off x="1104"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4" name="Line 72"/>
            <p:cNvSpPr>
              <a:spLocks noChangeShapeType="1"/>
            </p:cNvSpPr>
            <p:nvPr/>
          </p:nvSpPr>
          <p:spPr bwMode="auto">
            <a:xfrm>
              <a:off x="1632"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5" name="Line 73"/>
            <p:cNvSpPr>
              <a:spLocks noChangeShapeType="1"/>
            </p:cNvSpPr>
            <p:nvPr/>
          </p:nvSpPr>
          <p:spPr bwMode="auto">
            <a:xfrm>
              <a:off x="2160"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4" name="Group 97"/>
          <p:cNvGrpSpPr>
            <a:grpSpLocks/>
          </p:cNvGrpSpPr>
          <p:nvPr/>
        </p:nvGrpSpPr>
        <p:grpSpPr bwMode="auto">
          <a:xfrm>
            <a:off x="2158407" y="2961160"/>
            <a:ext cx="2224827" cy="0"/>
            <a:chOff x="1104" y="2064"/>
            <a:chExt cx="1248" cy="0"/>
          </a:xfrm>
        </p:grpSpPr>
        <p:sp>
          <p:nvSpPr>
            <p:cNvPr id="195630" name="Line 74"/>
            <p:cNvSpPr>
              <a:spLocks noChangeShapeType="1"/>
            </p:cNvSpPr>
            <p:nvPr/>
          </p:nvSpPr>
          <p:spPr bwMode="auto">
            <a:xfrm>
              <a:off x="1104"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1" name="Line 75"/>
            <p:cNvSpPr>
              <a:spLocks noChangeShapeType="1"/>
            </p:cNvSpPr>
            <p:nvPr/>
          </p:nvSpPr>
          <p:spPr bwMode="auto">
            <a:xfrm>
              <a:off x="1632"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2" name="Line 76"/>
            <p:cNvSpPr>
              <a:spLocks noChangeShapeType="1"/>
            </p:cNvSpPr>
            <p:nvPr/>
          </p:nvSpPr>
          <p:spPr bwMode="auto">
            <a:xfrm>
              <a:off x="2160"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5" name="Group 98"/>
          <p:cNvGrpSpPr>
            <a:grpSpLocks/>
          </p:cNvGrpSpPr>
          <p:nvPr/>
        </p:nvGrpSpPr>
        <p:grpSpPr bwMode="auto">
          <a:xfrm>
            <a:off x="2158407" y="3217871"/>
            <a:ext cx="2224827" cy="0"/>
            <a:chOff x="1104" y="2208"/>
            <a:chExt cx="1248" cy="0"/>
          </a:xfrm>
        </p:grpSpPr>
        <p:sp>
          <p:nvSpPr>
            <p:cNvPr id="195627" name="Line 77"/>
            <p:cNvSpPr>
              <a:spLocks noChangeShapeType="1"/>
            </p:cNvSpPr>
            <p:nvPr/>
          </p:nvSpPr>
          <p:spPr bwMode="auto">
            <a:xfrm>
              <a:off x="1104"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8" name="Line 78"/>
            <p:cNvSpPr>
              <a:spLocks noChangeShapeType="1"/>
            </p:cNvSpPr>
            <p:nvPr/>
          </p:nvSpPr>
          <p:spPr bwMode="auto">
            <a:xfrm>
              <a:off x="1632"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9" name="Line 79"/>
            <p:cNvSpPr>
              <a:spLocks noChangeShapeType="1"/>
            </p:cNvSpPr>
            <p:nvPr/>
          </p:nvSpPr>
          <p:spPr bwMode="auto">
            <a:xfrm>
              <a:off x="2160"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6" name="Group 99"/>
          <p:cNvGrpSpPr>
            <a:grpSpLocks/>
          </p:cNvGrpSpPr>
          <p:nvPr/>
        </p:nvGrpSpPr>
        <p:grpSpPr bwMode="auto">
          <a:xfrm>
            <a:off x="2158407" y="3474582"/>
            <a:ext cx="2224827" cy="0"/>
            <a:chOff x="1104" y="2352"/>
            <a:chExt cx="1248" cy="0"/>
          </a:xfrm>
        </p:grpSpPr>
        <p:sp>
          <p:nvSpPr>
            <p:cNvPr id="195624" name="Line 80"/>
            <p:cNvSpPr>
              <a:spLocks noChangeShapeType="1"/>
            </p:cNvSpPr>
            <p:nvPr/>
          </p:nvSpPr>
          <p:spPr bwMode="auto">
            <a:xfrm>
              <a:off x="1104"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5" name="Line 81"/>
            <p:cNvSpPr>
              <a:spLocks noChangeShapeType="1"/>
            </p:cNvSpPr>
            <p:nvPr/>
          </p:nvSpPr>
          <p:spPr bwMode="auto">
            <a:xfrm>
              <a:off x="1632"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6" name="Line 82"/>
            <p:cNvSpPr>
              <a:spLocks noChangeShapeType="1"/>
            </p:cNvSpPr>
            <p:nvPr/>
          </p:nvSpPr>
          <p:spPr bwMode="auto">
            <a:xfrm>
              <a:off x="2160"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7" name="Group 100"/>
          <p:cNvGrpSpPr>
            <a:grpSpLocks/>
          </p:cNvGrpSpPr>
          <p:nvPr/>
        </p:nvGrpSpPr>
        <p:grpSpPr bwMode="auto">
          <a:xfrm>
            <a:off x="2158407" y="3774078"/>
            <a:ext cx="2224827" cy="0"/>
            <a:chOff x="1104" y="2496"/>
            <a:chExt cx="1248" cy="0"/>
          </a:xfrm>
        </p:grpSpPr>
        <p:sp>
          <p:nvSpPr>
            <p:cNvPr id="195621" name="Line 83"/>
            <p:cNvSpPr>
              <a:spLocks noChangeShapeType="1"/>
            </p:cNvSpPr>
            <p:nvPr/>
          </p:nvSpPr>
          <p:spPr bwMode="auto">
            <a:xfrm>
              <a:off x="1104"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2" name="Line 84"/>
            <p:cNvSpPr>
              <a:spLocks noChangeShapeType="1"/>
            </p:cNvSpPr>
            <p:nvPr/>
          </p:nvSpPr>
          <p:spPr bwMode="auto">
            <a:xfrm>
              <a:off x="1632"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3" name="Line 85"/>
            <p:cNvSpPr>
              <a:spLocks noChangeShapeType="1"/>
            </p:cNvSpPr>
            <p:nvPr/>
          </p:nvSpPr>
          <p:spPr bwMode="auto">
            <a:xfrm>
              <a:off x="2160"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8" name="Group 101"/>
          <p:cNvGrpSpPr>
            <a:grpSpLocks/>
          </p:cNvGrpSpPr>
          <p:nvPr/>
        </p:nvGrpSpPr>
        <p:grpSpPr bwMode="auto">
          <a:xfrm>
            <a:off x="2158407" y="4059312"/>
            <a:ext cx="2224827" cy="0"/>
            <a:chOff x="1104" y="2688"/>
            <a:chExt cx="1248" cy="0"/>
          </a:xfrm>
        </p:grpSpPr>
        <p:sp>
          <p:nvSpPr>
            <p:cNvPr id="195618" name="Line 86"/>
            <p:cNvSpPr>
              <a:spLocks noChangeShapeType="1"/>
            </p:cNvSpPr>
            <p:nvPr/>
          </p:nvSpPr>
          <p:spPr bwMode="auto">
            <a:xfrm>
              <a:off x="1104"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9" name="Line 87"/>
            <p:cNvSpPr>
              <a:spLocks noChangeShapeType="1"/>
            </p:cNvSpPr>
            <p:nvPr/>
          </p:nvSpPr>
          <p:spPr bwMode="auto">
            <a:xfrm>
              <a:off x="1632"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0" name="Line 88"/>
            <p:cNvSpPr>
              <a:spLocks noChangeShapeType="1"/>
            </p:cNvSpPr>
            <p:nvPr/>
          </p:nvSpPr>
          <p:spPr bwMode="auto">
            <a:xfrm>
              <a:off x="2160"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9" name="Group 102"/>
          <p:cNvGrpSpPr>
            <a:grpSpLocks/>
          </p:cNvGrpSpPr>
          <p:nvPr/>
        </p:nvGrpSpPr>
        <p:grpSpPr bwMode="auto">
          <a:xfrm>
            <a:off x="2158407" y="4330284"/>
            <a:ext cx="2224827" cy="0"/>
            <a:chOff x="1104" y="2832"/>
            <a:chExt cx="1248" cy="0"/>
          </a:xfrm>
        </p:grpSpPr>
        <p:sp>
          <p:nvSpPr>
            <p:cNvPr id="195615" name="Line 89"/>
            <p:cNvSpPr>
              <a:spLocks noChangeShapeType="1"/>
            </p:cNvSpPr>
            <p:nvPr/>
          </p:nvSpPr>
          <p:spPr bwMode="auto">
            <a:xfrm>
              <a:off x="1104"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6" name="Line 90"/>
            <p:cNvSpPr>
              <a:spLocks noChangeShapeType="1"/>
            </p:cNvSpPr>
            <p:nvPr/>
          </p:nvSpPr>
          <p:spPr bwMode="auto">
            <a:xfrm>
              <a:off x="1632"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7" name="Line 91"/>
            <p:cNvSpPr>
              <a:spLocks noChangeShapeType="1"/>
            </p:cNvSpPr>
            <p:nvPr/>
          </p:nvSpPr>
          <p:spPr bwMode="auto">
            <a:xfrm>
              <a:off x="2160"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10" name="Group 103"/>
          <p:cNvGrpSpPr>
            <a:grpSpLocks/>
          </p:cNvGrpSpPr>
          <p:nvPr/>
        </p:nvGrpSpPr>
        <p:grpSpPr bwMode="auto">
          <a:xfrm>
            <a:off x="2158407" y="4601257"/>
            <a:ext cx="2224827" cy="0"/>
            <a:chOff x="1104" y="2976"/>
            <a:chExt cx="1248" cy="0"/>
          </a:xfrm>
        </p:grpSpPr>
        <p:sp>
          <p:nvSpPr>
            <p:cNvPr id="195612" name="Line 92"/>
            <p:cNvSpPr>
              <a:spLocks noChangeShapeType="1"/>
            </p:cNvSpPr>
            <p:nvPr/>
          </p:nvSpPr>
          <p:spPr bwMode="auto">
            <a:xfrm>
              <a:off x="1104"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3" name="Line 93"/>
            <p:cNvSpPr>
              <a:spLocks noChangeShapeType="1"/>
            </p:cNvSpPr>
            <p:nvPr/>
          </p:nvSpPr>
          <p:spPr bwMode="auto">
            <a:xfrm>
              <a:off x="1632"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4" name="Line 94"/>
            <p:cNvSpPr>
              <a:spLocks noChangeShapeType="1"/>
            </p:cNvSpPr>
            <p:nvPr/>
          </p:nvSpPr>
          <p:spPr bwMode="auto">
            <a:xfrm>
              <a:off x="2160"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195587" name="Group 4"/>
          <p:cNvGrpSpPr>
            <a:grpSpLocks/>
          </p:cNvGrpSpPr>
          <p:nvPr/>
        </p:nvGrpSpPr>
        <p:grpSpPr bwMode="auto">
          <a:xfrm>
            <a:off x="1559415" y="2533309"/>
            <a:ext cx="3422811" cy="2224827"/>
            <a:chOff x="1440" y="2304"/>
            <a:chExt cx="1920" cy="1152"/>
          </a:xfrm>
        </p:grpSpPr>
        <p:sp>
          <p:nvSpPr>
            <p:cNvPr id="195636"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195637"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8"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9"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0"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1"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2"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195643"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195644"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195645"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195646"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195647"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195648"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195649"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195650"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1"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2"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3"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4"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5"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195656"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sp>
          <p:nvSpPr>
            <p:cNvPr id="195657"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195658"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195659"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195660"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195661"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195662"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a:t>
              </a:r>
            </a:p>
          </p:txBody>
        </p:sp>
        <p:sp>
          <p:nvSpPr>
            <p:cNvPr id="195663"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4"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5"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6"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7"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8"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195669"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195670"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195671"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195672"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195673"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195674"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195675"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195676"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7"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8"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9"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0"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1"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195682"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195683"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195684"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195685"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195686"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195687"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grpSp>
      <p:sp>
        <p:nvSpPr>
          <p:cNvPr id="107" name="Rectangle 71"/>
          <p:cNvSpPr txBox="1">
            <a:spLocks noChangeArrowheads="1"/>
          </p:cNvSpPr>
          <p:nvPr/>
        </p:nvSpPr>
        <p:spPr>
          <a:xfrm>
            <a:off x="6009068" y="3611077"/>
            <a:ext cx="6006248" cy="311262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模块并行工作</a:t>
            </a:r>
            <a:endParaRPr lang="en-US" altLang="zh-CN" sz="2400" dirty="0"/>
          </a:p>
          <a:p>
            <a:r>
              <a:rPr lang="en-US" altLang="zh-CN" sz="2400" dirty="0"/>
              <a:t>CPU</a:t>
            </a:r>
            <a:r>
              <a:rPr lang="zh-CN" altLang="en-US" sz="2400" dirty="0"/>
              <a:t>比存储器要快</a:t>
            </a:r>
            <a:endParaRPr lang="en-US" altLang="zh-CN" sz="2400" dirty="0"/>
          </a:p>
          <a:p>
            <a:r>
              <a:rPr lang="zh-CN" altLang="en-US" sz="2400" dirty="0"/>
              <a:t>能同时取出多条指令或者数据</a:t>
            </a:r>
            <a:endParaRPr lang="en-US" altLang="zh-CN" sz="2400" dirty="0"/>
          </a:p>
          <a:p>
            <a:r>
              <a:rPr lang="zh-CN" altLang="en-US" sz="2400" dirty="0"/>
              <a:t>可大大提高机器的运行速度及存储带宽</a:t>
            </a:r>
          </a:p>
        </p:txBody>
      </p:sp>
    </p:spTree>
    <p:extLst>
      <p:ext uri="{BB962C8B-B14F-4D97-AF65-F5344CB8AC3E}">
        <p14:creationId xmlns:p14="http://schemas.microsoft.com/office/powerpoint/2010/main" val="2471152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7">
                                            <p:txEl>
                                              <p:pRg st="0" end="0"/>
                                            </p:txEl>
                                          </p:spTgt>
                                        </p:tgtEl>
                                        <p:attrNameLst>
                                          <p:attrName>style.visibility</p:attrName>
                                        </p:attrNameLst>
                                      </p:cBhvr>
                                      <p:to>
                                        <p:strVal val="visible"/>
                                      </p:to>
                                    </p:set>
                                    <p:animEffect transition="in" filter="wipe(left)">
                                      <p:cBhvr>
                                        <p:cTn id="53" dur="500"/>
                                        <p:tgtEl>
                                          <p:spTgt spid="10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7">
                                            <p:txEl>
                                              <p:pRg st="1" end="1"/>
                                            </p:txEl>
                                          </p:spTgt>
                                        </p:tgtEl>
                                        <p:attrNameLst>
                                          <p:attrName>style.visibility</p:attrName>
                                        </p:attrNameLst>
                                      </p:cBhvr>
                                      <p:to>
                                        <p:strVal val="visible"/>
                                      </p:to>
                                    </p:set>
                                    <p:animEffect transition="in" filter="wipe(left)">
                                      <p:cBhvr>
                                        <p:cTn id="58" dur="500"/>
                                        <p:tgtEl>
                                          <p:spTgt spid="10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7">
                                            <p:txEl>
                                              <p:pRg st="2" end="2"/>
                                            </p:txEl>
                                          </p:spTgt>
                                        </p:tgtEl>
                                        <p:attrNameLst>
                                          <p:attrName>style.visibility</p:attrName>
                                        </p:attrNameLst>
                                      </p:cBhvr>
                                      <p:to>
                                        <p:strVal val="visible"/>
                                      </p:to>
                                    </p:set>
                                    <p:animEffect transition="in" filter="wipe(left)">
                                      <p:cBhvr>
                                        <p:cTn id="63" dur="500"/>
                                        <p:tgtEl>
                                          <p:spTgt spid="107">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7">
                                            <p:txEl>
                                              <p:pRg st="3" end="3"/>
                                            </p:txEl>
                                          </p:spTgt>
                                        </p:tgtEl>
                                        <p:attrNameLst>
                                          <p:attrName>style.visibility</p:attrName>
                                        </p:attrNameLst>
                                      </p:cBhvr>
                                      <p:to>
                                        <p:strVal val="visible"/>
                                      </p:to>
                                    </p:set>
                                    <p:animEffect transition="in" filter="wipe(left)">
                                      <p:cBhvr>
                                        <p:cTn id="68" dur="500"/>
                                        <p:tgtEl>
                                          <p:spTgt spid="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5" name="Rectangle 8"/>
          <p:cNvSpPr>
            <a:spLocks noGrp="1" noChangeArrowheads="1"/>
          </p:cNvSpPr>
          <p:nvPr>
            <p:ph type="title"/>
          </p:nvPr>
        </p:nvSpPr>
        <p:spPr/>
        <p:txBody>
          <a:bodyPr/>
          <a:lstStyle/>
          <a:p>
            <a:pPr eaLnBrk="1" hangingPunct="1"/>
            <a:r>
              <a:rPr lang="zh-CN" altLang="en-US"/>
              <a:t>顺序编址与交叉编址</a:t>
            </a:r>
          </a:p>
        </p:txBody>
      </p:sp>
      <p:grpSp>
        <p:nvGrpSpPr>
          <p:cNvPr id="2" name="组合 1"/>
          <p:cNvGrpSpPr/>
          <p:nvPr/>
        </p:nvGrpSpPr>
        <p:grpSpPr>
          <a:xfrm>
            <a:off x="1327510" y="1423502"/>
            <a:ext cx="4278514" cy="4806980"/>
            <a:chOff x="1131564" y="1423502"/>
            <a:chExt cx="4278514" cy="4806980"/>
          </a:xfrm>
        </p:grpSpPr>
        <p:sp>
          <p:nvSpPr>
            <p:cNvPr id="140" name="Rectangle 2"/>
            <p:cNvSpPr>
              <a:spLocks noChangeArrowheads="1"/>
            </p:cNvSpPr>
            <p:nvPr/>
          </p:nvSpPr>
          <p:spPr bwMode="auto">
            <a:xfrm>
              <a:off x="1131564" y="1423502"/>
              <a:ext cx="4278514" cy="4364084"/>
            </a:xfrm>
            <a:prstGeom prst="rect">
              <a:avLst/>
            </a:prstGeom>
            <a:solidFill>
              <a:schemeClr val="accent6">
                <a:lumMod val="40000"/>
                <a:lumOff val="60000"/>
              </a:schemeClr>
            </a:solidFill>
            <a:ln w="28575" algn="ctr">
              <a:solidFill>
                <a:schemeClr val="tx1"/>
              </a:solidFill>
              <a:miter lim="800000"/>
              <a:headEnd/>
              <a:tailEnd/>
            </a:ln>
          </p:spPr>
          <p:txBody>
            <a:bodyPr wrap="none" anchor="ctr"/>
            <a:lstStyle/>
            <a:p>
              <a:pPr algn="ctr"/>
              <a:endParaRPr lang="zh-CN" altLang="en-US" sz="2000">
                <a:latin typeface="+mn-ea"/>
              </a:endParaRPr>
            </a:p>
          </p:txBody>
        </p:sp>
        <p:sp>
          <p:nvSpPr>
            <p:cNvPr id="141" name="Line 3"/>
            <p:cNvSpPr>
              <a:spLocks noChangeShapeType="1"/>
            </p:cNvSpPr>
            <p:nvPr/>
          </p:nvSpPr>
          <p:spPr bwMode="auto">
            <a:xfrm>
              <a:off x="185891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2" name="Line 4"/>
            <p:cNvSpPr>
              <a:spLocks noChangeShapeType="1"/>
            </p:cNvSpPr>
            <p:nvPr/>
          </p:nvSpPr>
          <p:spPr bwMode="auto">
            <a:xfrm>
              <a:off x="2800184"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3" name="Line 5"/>
            <p:cNvSpPr>
              <a:spLocks noChangeShapeType="1"/>
            </p:cNvSpPr>
            <p:nvPr/>
          </p:nvSpPr>
          <p:spPr bwMode="auto">
            <a:xfrm>
              <a:off x="3741458"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4" name="Line 6"/>
            <p:cNvSpPr>
              <a:spLocks noChangeShapeType="1"/>
            </p:cNvSpPr>
            <p:nvPr/>
          </p:nvSpPr>
          <p:spPr bwMode="auto">
            <a:xfrm>
              <a:off x="468273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grpSp>
          <p:nvGrpSpPr>
            <p:cNvPr id="145" name="Group 10"/>
            <p:cNvGrpSpPr>
              <a:grpSpLocks/>
            </p:cNvGrpSpPr>
            <p:nvPr/>
          </p:nvGrpSpPr>
          <p:grpSpPr bwMode="auto">
            <a:xfrm>
              <a:off x="1559415" y="2535916"/>
              <a:ext cx="3422811" cy="2224827"/>
              <a:chOff x="1440" y="2304"/>
              <a:chExt cx="1920" cy="1152"/>
            </a:xfrm>
          </p:grpSpPr>
          <p:sp>
            <p:nvSpPr>
              <p:cNvPr id="146"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147"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8"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9"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0"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1"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2"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153"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154"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155"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dirty="0">
                    <a:solidFill>
                      <a:srgbClr val="0066FF"/>
                    </a:solidFill>
                    <a:latin typeface="+mn-ea"/>
                  </a:rPr>
                  <a:t>2</a:t>
                </a:r>
              </a:p>
            </p:txBody>
          </p:sp>
          <p:sp>
            <p:nvSpPr>
              <p:cNvPr id="156"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157"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158"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159"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160"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1"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2"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3"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4"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5"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166"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167"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168"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169"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170"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171"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172"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173"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4"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5"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6"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7"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8"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179"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sp>
            <p:nvSpPr>
              <p:cNvPr id="180"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181"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182"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183"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184"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185"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186"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7"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8"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9"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0"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1"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192"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193"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194"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195"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196"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197"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grpSp>
        <p:grpSp>
          <p:nvGrpSpPr>
            <p:cNvPr id="198" name="组合 197"/>
            <p:cNvGrpSpPr/>
            <p:nvPr/>
          </p:nvGrpSpPr>
          <p:grpSpPr>
            <a:xfrm>
              <a:off x="1775123" y="1680213"/>
              <a:ext cx="2950393" cy="342281"/>
              <a:chOff x="1775123" y="1680213"/>
              <a:chExt cx="2950393" cy="342281"/>
            </a:xfrm>
          </p:grpSpPr>
          <p:sp>
            <p:nvSpPr>
              <p:cNvPr id="199" name="Text Box 8"/>
              <p:cNvSpPr txBox="1">
                <a:spLocks noChangeArrowheads="1"/>
              </p:cNvSpPr>
              <p:nvPr/>
            </p:nvSpPr>
            <p:spPr bwMode="auto">
              <a:xfrm>
                <a:off x="1775123" y="1680213"/>
                <a:ext cx="1112414" cy="342281"/>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200" name="Rectangle 9"/>
              <p:cNvSpPr>
                <a:spLocks noChangeArrowheads="1"/>
              </p:cNvSpPr>
              <p:nvPr/>
            </p:nvSpPr>
            <p:spPr bwMode="auto">
              <a:xfrm>
                <a:off x="2842970" y="1680213"/>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201" name="Rectangle 63"/>
              <p:cNvSpPr>
                <a:spLocks noChangeArrowheads="1"/>
              </p:cNvSpPr>
              <p:nvPr/>
            </p:nvSpPr>
            <p:spPr bwMode="auto">
              <a:xfrm>
                <a:off x="3613102" y="1680213"/>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grpSp>
        <p:sp>
          <p:nvSpPr>
            <p:cNvPr id="202" name="Text Box 64"/>
            <p:cNvSpPr txBox="1">
              <a:spLocks noChangeArrowheads="1"/>
            </p:cNvSpPr>
            <p:nvPr/>
          </p:nvSpPr>
          <p:spPr bwMode="auto">
            <a:xfrm>
              <a:off x="1644986"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203" name="Text Box 65"/>
            <p:cNvSpPr txBox="1">
              <a:spLocks noChangeArrowheads="1"/>
            </p:cNvSpPr>
            <p:nvPr/>
          </p:nvSpPr>
          <p:spPr bwMode="auto">
            <a:xfrm>
              <a:off x="2586259"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204" name="Text Box 66"/>
            <p:cNvSpPr txBox="1">
              <a:spLocks noChangeArrowheads="1"/>
            </p:cNvSpPr>
            <p:nvPr/>
          </p:nvSpPr>
          <p:spPr bwMode="auto">
            <a:xfrm>
              <a:off x="3527532"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205" name="Text Box 67"/>
            <p:cNvSpPr txBox="1">
              <a:spLocks noChangeArrowheads="1"/>
            </p:cNvSpPr>
            <p:nvPr/>
          </p:nvSpPr>
          <p:spPr bwMode="auto">
            <a:xfrm>
              <a:off x="4468805"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206" name="Line 68"/>
            <p:cNvSpPr>
              <a:spLocks noChangeAspect="1" noChangeShapeType="1"/>
            </p:cNvSpPr>
            <p:nvPr/>
          </p:nvSpPr>
          <p:spPr bwMode="auto">
            <a:xfrm>
              <a:off x="1473845" y="5402520"/>
              <a:ext cx="3593952" cy="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07" name="Text Box 69"/>
            <p:cNvSpPr txBox="1">
              <a:spLocks noChangeArrowheads="1"/>
            </p:cNvSpPr>
            <p:nvPr/>
          </p:nvSpPr>
          <p:spPr bwMode="auto">
            <a:xfrm>
              <a:off x="2714613" y="5017454"/>
              <a:ext cx="1112414" cy="342281"/>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208" name="Text Box 70"/>
            <p:cNvSpPr txBox="1">
              <a:spLocks noChangeArrowheads="1"/>
            </p:cNvSpPr>
            <p:nvPr/>
          </p:nvSpPr>
          <p:spPr bwMode="auto">
            <a:xfrm>
              <a:off x="2586259" y="5830372"/>
              <a:ext cx="1540265" cy="400110"/>
            </a:xfrm>
            <a:prstGeom prst="rect">
              <a:avLst/>
            </a:prstGeom>
            <a:noFill/>
            <a:ln w="9525">
              <a:noFill/>
              <a:miter lim="800000"/>
              <a:headEnd/>
              <a:tailEnd/>
            </a:ln>
          </p:spPr>
          <p:txBody>
            <a:bodyPr>
              <a:spAutoFit/>
            </a:bodyPr>
            <a:lstStyle/>
            <a:p>
              <a:pPr algn="ctr"/>
              <a:r>
                <a:rPr lang="en-US" altLang="zh-CN" sz="2000" dirty="0">
                  <a:latin typeface="+mn-ea"/>
                </a:rPr>
                <a:t> </a:t>
              </a:r>
              <a:r>
                <a:rPr lang="zh-CN" altLang="en-US" sz="2000" b="1" dirty="0">
                  <a:latin typeface="+mn-ea"/>
                </a:rPr>
                <a:t>顺序方式</a:t>
              </a:r>
            </a:p>
          </p:txBody>
        </p:sp>
        <p:grpSp>
          <p:nvGrpSpPr>
            <p:cNvPr id="209" name="Group 72"/>
            <p:cNvGrpSpPr>
              <a:grpSpLocks/>
            </p:cNvGrpSpPr>
            <p:nvPr/>
          </p:nvGrpSpPr>
          <p:grpSpPr bwMode="auto">
            <a:xfrm>
              <a:off x="1987267" y="2364775"/>
              <a:ext cx="770133" cy="2652679"/>
              <a:chOff x="864" y="1728"/>
              <a:chExt cx="432" cy="1488"/>
            </a:xfrm>
          </p:grpSpPr>
          <p:sp>
            <p:nvSpPr>
              <p:cNvPr id="210" name="Line 73"/>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1" name="Line 74"/>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2" name="Line 75"/>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3" name="Line 76"/>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4" name="Line 77"/>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215" name="Group 78"/>
            <p:cNvGrpSpPr>
              <a:grpSpLocks/>
            </p:cNvGrpSpPr>
            <p:nvPr/>
          </p:nvGrpSpPr>
          <p:grpSpPr bwMode="auto">
            <a:xfrm>
              <a:off x="2928540" y="2364775"/>
              <a:ext cx="770133" cy="2652679"/>
              <a:chOff x="864" y="1728"/>
              <a:chExt cx="432" cy="1488"/>
            </a:xfrm>
          </p:grpSpPr>
          <p:sp>
            <p:nvSpPr>
              <p:cNvPr id="216" name="Line 79"/>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7" name="Line 80"/>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8" name="Line 81"/>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9" name="Line 82"/>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20" name="Line 83"/>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221" name="Group 84"/>
            <p:cNvGrpSpPr>
              <a:grpSpLocks/>
            </p:cNvGrpSpPr>
            <p:nvPr/>
          </p:nvGrpSpPr>
          <p:grpSpPr bwMode="auto">
            <a:xfrm>
              <a:off x="3869813" y="2364775"/>
              <a:ext cx="770133" cy="2652679"/>
              <a:chOff x="864" y="1728"/>
              <a:chExt cx="432" cy="1488"/>
            </a:xfrm>
          </p:grpSpPr>
          <p:sp>
            <p:nvSpPr>
              <p:cNvPr id="222" name="Line 85"/>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23" name="Line 86"/>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24" name="Line 87"/>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25" name="Line 88"/>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26" name="Line 89"/>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grpSp>
        <p:nvGrpSpPr>
          <p:cNvPr id="227" name="组合 226"/>
          <p:cNvGrpSpPr/>
          <p:nvPr/>
        </p:nvGrpSpPr>
        <p:grpSpPr>
          <a:xfrm>
            <a:off x="6608062" y="1393461"/>
            <a:ext cx="4278514" cy="4787839"/>
            <a:chOff x="2501900" y="1628775"/>
            <a:chExt cx="3810000" cy="4263552"/>
          </a:xfrm>
        </p:grpSpPr>
        <p:sp>
          <p:nvSpPr>
            <p:cNvPr id="228" name="Rectangle 2"/>
            <p:cNvSpPr>
              <a:spLocks noChangeArrowheads="1"/>
            </p:cNvSpPr>
            <p:nvPr/>
          </p:nvSpPr>
          <p:spPr bwMode="auto">
            <a:xfrm>
              <a:off x="2501900" y="1628775"/>
              <a:ext cx="3810000" cy="3886200"/>
            </a:xfrm>
            <a:prstGeom prst="rect">
              <a:avLst/>
            </a:prstGeom>
            <a:solidFill>
              <a:schemeClr val="accent5">
                <a:lumMod val="20000"/>
                <a:lumOff val="80000"/>
              </a:schemeClr>
            </a:solidFill>
            <a:ln w="28575" algn="ctr">
              <a:solidFill>
                <a:schemeClr val="tx1"/>
              </a:solidFill>
              <a:miter lim="800000"/>
              <a:headEnd/>
              <a:tailEnd/>
            </a:ln>
          </p:spPr>
          <p:txBody>
            <a:bodyPr wrap="none" anchor="ctr"/>
            <a:lstStyle/>
            <a:p>
              <a:pPr algn="ctr"/>
              <a:endParaRPr lang="zh-CN" altLang="en-US" sz="2000">
                <a:latin typeface="+mn-ea"/>
              </a:endParaRPr>
            </a:p>
          </p:txBody>
        </p:sp>
        <p:sp>
          <p:nvSpPr>
            <p:cNvPr id="229" name="Text Box 57"/>
            <p:cNvSpPr txBox="1">
              <a:spLocks noChangeArrowheads="1"/>
            </p:cNvSpPr>
            <p:nvPr/>
          </p:nvSpPr>
          <p:spPr bwMode="auto">
            <a:xfrm>
              <a:off x="2948557" y="1848269"/>
              <a:ext cx="990600" cy="301481"/>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230" name="Rectangle 58"/>
            <p:cNvSpPr>
              <a:spLocks noChangeArrowheads="1"/>
            </p:cNvSpPr>
            <p:nvPr/>
          </p:nvSpPr>
          <p:spPr bwMode="auto">
            <a:xfrm>
              <a:off x="48641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231" name="Rectangle 59"/>
            <p:cNvSpPr>
              <a:spLocks noChangeArrowheads="1"/>
            </p:cNvSpPr>
            <p:nvPr/>
          </p:nvSpPr>
          <p:spPr bwMode="auto">
            <a:xfrm>
              <a:off x="38735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sp>
          <p:nvSpPr>
            <p:cNvPr id="232" name="Text Box 60"/>
            <p:cNvSpPr txBox="1">
              <a:spLocks noChangeArrowheads="1"/>
            </p:cNvSpPr>
            <p:nvPr/>
          </p:nvSpPr>
          <p:spPr bwMode="auto">
            <a:xfrm>
              <a:off x="2959100" y="2238375"/>
              <a:ext cx="457200" cy="3014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233" name="Text Box 61"/>
            <p:cNvSpPr txBox="1">
              <a:spLocks noChangeArrowheads="1"/>
            </p:cNvSpPr>
            <p:nvPr/>
          </p:nvSpPr>
          <p:spPr bwMode="auto">
            <a:xfrm>
              <a:off x="3797300" y="2238375"/>
              <a:ext cx="457200" cy="3014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234" name="Text Box 62"/>
            <p:cNvSpPr txBox="1">
              <a:spLocks noChangeArrowheads="1"/>
            </p:cNvSpPr>
            <p:nvPr/>
          </p:nvSpPr>
          <p:spPr bwMode="auto">
            <a:xfrm>
              <a:off x="4635500" y="2238375"/>
              <a:ext cx="457200" cy="3014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235" name="Text Box 63"/>
            <p:cNvSpPr txBox="1">
              <a:spLocks noChangeArrowheads="1"/>
            </p:cNvSpPr>
            <p:nvPr/>
          </p:nvSpPr>
          <p:spPr bwMode="auto">
            <a:xfrm>
              <a:off x="5473700" y="2238375"/>
              <a:ext cx="457200" cy="3014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236" name="Line 64"/>
            <p:cNvSpPr>
              <a:spLocks noChangeShapeType="1"/>
            </p:cNvSpPr>
            <p:nvPr/>
          </p:nvSpPr>
          <p:spPr bwMode="auto">
            <a:xfrm>
              <a:off x="31877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7" name="Line 65"/>
            <p:cNvSpPr>
              <a:spLocks noChangeShapeType="1"/>
            </p:cNvSpPr>
            <p:nvPr/>
          </p:nvSpPr>
          <p:spPr bwMode="auto">
            <a:xfrm>
              <a:off x="39878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8" name="Line 66"/>
            <p:cNvSpPr>
              <a:spLocks noChangeShapeType="1"/>
            </p:cNvSpPr>
            <p:nvPr/>
          </p:nvSpPr>
          <p:spPr bwMode="auto">
            <a:xfrm>
              <a:off x="48260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9" name="Line 67"/>
            <p:cNvSpPr>
              <a:spLocks noChangeShapeType="1"/>
            </p:cNvSpPr>
            <p:nvPr/>
          </p:nvSpPr>
          <p:spPr bwMode="auto">
            <a:xfrm>
              <a:off x="56642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40" name="Line 68"/>
            <p:cNvSpPr>
              <a:spLocks noChangeAspect="1" noChangeShapeType="1"/>
            </p:cNvSpPr>
            <p:nvPr/>
          </p:nvSpPr>
          <p:spPr bwMode="auto">
            <a:xfrm>
              <a:off x="2844800" y="5172075"/>
              <a:ext cx="3200400" cy="0"/>
            </a:xfrm>
            <a:prstGeom prst="line">
              <a:avLst/>
            </a:prstGeom>
            <a:noFill/>
            <a:ln w="28575">
              <a:solidFill>
                <a:schemeClr val="tx2"/>
              </a:solidFill>
              <a:round/>
              <a:headEnd type="triangle" w="med" len="med"/>
              <a:tailEnd type="triangle" w="med" len="med"/>
            </a:ln>
          </p:spPr>
          <p:txBody>
            <a:bodyPr/>
            <a:lstStyle/>
            <a:p>
              <a:endParaRPr lang="zh-CN" altLang="en-US" sz="2000">
                <a:latin typeface="+mn-ea"/>
              </a:endParaRPr>
            </a:p>
          </p:txBody>
        </p:sp>
        <p:sp>
          <p:nvSpPr>
            <p:cNvPr id="241" name="Text Box 69"/>
            <p:cNvSpPr txBox="1">
              <a:spLocks noChangeArrowheads="1"/>
            </p:cNvSpPr>
            <p:nvPr/>
          </p:nvSpPr>
          <p:spPr bwMode="auto">
            <a:xfrm>
              <a:off x="3949700" y="4752975"/>
              <a:ext cx="990600" cy="301481"/>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242" name="Text Box 70"/>
            <p:cNvSpPr txBox="1">
              <a:spLocks noChangeArrowheads="1"/>
            </p:cNvSpPr>
            <p:nvPr/>
          </p:nvSpPr>
          <p:spPr bwMode="auto">
            <a:xfrm>
              <a:off x="3683000" y="5536031"/>
              <a:ext cx="1371600" cy="356296"/>
            </a:xfrm>
            <a:prstGeom prst="rect">
              <a:avLst/>
            </a:prstGeom>
            <a:noFill/>
            <a:ln w="9525">
              <a:noFill/>
              <a:miter lim="800000"/>
              <a:headEnd/>
              <a:tailEnd/>
            </a:ln>
          </p:spPr>
          <p:txBody>
            <a:bodyPr>
              <a:spAutoFit/>
            </a:bodyPr>
            <a:lstStyle/>
            <a:p>
              <a:pPr algn="ctr"/>
              <a:r>
                <a:rPr lang="zh-CN" altLang="en-US" sz="2000" b="1" dirty="0">
                  <a:latin typeface="+mn-ea"/>
                </a:rPr>
                <a:t>交叉方式</a:t>
              </a:r>
            </a:p>
          </p:txBody>
        </p:sp>
        <p:grpSp>
          <p:nvGrpSpPr>
            <p:cNvPr id="243" name="Group 96"/>
            <p:cNvGrpSpPr>
              <a:grpSpLocks/>
            </p:cNvGrpSpPr>
            <p:nvPr/>
          </p:nvGrpSpPr>
          <p:grpSpPr bwMode="auto">
            <a:xfrm>
              <a:off x="3416300" y="2771775"/>
              <a:ext cx="1981200" cy="0"/>
              <a:chOff x="1104" y="1920"/>
              <a:chExt cx="1248" cy="0"/>
            </a:xfrm>
          </p:grpSpPr>
          <p:sp>
            <p:nvSpPr>
              <p:cNvPr id="325" name="Line 71"/>
              <p:cNvSpPr>
                <a:spLocks noChangeShapeType="1"/>
              </p:cNvSpPr>
              <p:nvPr/>
            </p:nvSpPr>
            <p:spPr bwMode="auto">
              <a:xfrm>
                <a:off x="1104"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6" name="Line 72"/>
              <p:cNvSpPr>
                <a:spLocks noChangeShapeType="1"/>
              </p:cNvSpPr>
              <p:nvPr/>
            </p:nvSpPr>
            <p:spPr bwMode="auto">
              <a:xfrm>
                <a:off x="1632"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7" name="Line 73"/>
              <p:cNvSpPr>
                <a:spLocks noChangeShapeType="1"/>
              </p:cNvSpPr>
              <p:nvPr/>
            </p:nvSpPr>
            <p:spPr bwMode="auto">
              <a:xfrm>
                <a:off x="2160"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4" name="Group 97"/>
            <p:cNvGrpSpPr>
              <a:grpSpLocks/>
            </p:cNvGrpSpPr>
            <p:nvPr/>
          </p:nvGrpSpPr>
          <p:grpSpPr bwMode="auto">
            <a:xfrm>
              <a:off x="3416300" y="3000375"/>
              <a:ext cx="1981200" cy="0"/>
              <a:chOff x="1104" y="2064"/>
              <a:chExt cx="1248" cy="0"/>
            </a:xfrm>
          </p:grpSpPr>
          <p:sp>
            <p:nvSpPr>
              <p:cNvPr id="322" name="Line 74"/>
              <p:cNvSpPr>
                <a:spLocks noChangeShapeType="1"/>
              </p:cNvSpPr>
              <p:nvPr/>
            </p:nvSpPr>
            <p:spPr bwMode="auto">
              <a:xfrm>
                <a:off x="1104"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3" name="Line 75"/>
              <p:cNvSpPr>
                <a:spLocks noChangeShapeType="1"/>
              </p:cNvSpPr>
              <p:nvPr/>
            </p:nvSpPr>
            <p:spPr bwMode="auto">
              <a:xfrm>
                <a:off x="1632"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4" name="Line 76"/>
              <p:cNvSpPr>
                <a:spLocks noChangeShapeType="1"/>
              </p:cNvSpPr>
              <p:nvPr/>
            </p:nvSpPr>
            <p:spPr bwMode="auto">
              <a:xfrm>
                <a:off x="2160"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5" name="Group 98"/>
            <p:cNvGrpSpPr>
              <a:grpSpLocks/>
            </p:cNvGrpSpPr>
            <p:nvPr/>
          </p:nvGrpSpPr>
          <p:grpSpPr bwMode="auto">
            <a:xfrm>
              <a:off x="3416300" y="3228975"/>
              <a:ext cx="1981200" cy="0"/>
              <a:chOff x="1104" y="2208"/>
              <a:chExt cx="1248" cy="0"/>
            </a:xfrm>
          </p:grpSpPr>
          <p:sp>
            <p:nvSpPr>
              <p:cNvPr id="319" name="Line 77"/>
              <p:cNvSpPr>
                <a:spLocks noChangeShapeType="1"/>
              </p:cNvSpPr>
              <p:nvPr/>
            </p:nvSpPr>
            <p:spPr bwMode="auto">
              <a:xfrm>
                <a:off x="1104"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0" name="Line 78"/>
              <p:cNvSpPr>
                <a:spLocks noChangeShapeType="1"/>
              </p:cNvSpPr>
              <p:nvPr/>
            </p:nvSpPr>
            <p:spPr bwMode="auto">
              <a:xfrm>
                <a:off x="1632"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1" name="Line 79"/>
              <p:cNvSpPr>
                <a:spLocks noChangeShapeType="1"/>
              </p:cNvSpPr>
              <p:nvPr/>
            </p:nvSpPr>
            <p:spPr bwMode="auto">
              <a:xfrm>
                <a:off x="2160"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6" name="Group 99"/>
            <p:cNvGrpSpPr>
              <a:grpSpLocks/>
            </p:cNvGrpSpPr>
            <p:nvPr/>
          </p:nvGrpSpPr>
          <p:grpSpPr bwMode="auto">
            <a:xfrm>
              <a:off x="3416300" y="3457575"/>
              <a:ext cx="1981200" cy="0"/>
              <a:chOff x="1104" y="2352"/>
              <a:chExt cx="1248" cy="0"/>
            </a:xfrm>
          </p:grpSpPr>
          <p:sp>
            <p:nvSpPr>
              <p:cNvPr id="316" name="Line 80"/>
              <p:cNvSpPr>
                <a:spLocks noChangeShapeType="1"/>
              </p:cNvSpPr>
              <p:nvPr/>
            </p:nvSpPr>
            <p:spPr bwMode="auto">
              <a:xfrm>
                <a:off x="1104"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7" name="Line 81"/>
              <p:cNvSpPr>
                <a:spLocks noChangeShapeType="1"/>
              </p:cNvSpPr>
              <p:nvPr/>
            </p:nvSpPr>
            <p:spPr bwMode="auto">
              <a:xfrm>
                <a:off x="1632"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8" name="Line 82"/>
              <p:cNvSpPr>
                <a:spLocks noChangeShapeType="1"/>
              </p:cNvSpPr>
              <p:nvPr/>
            </p:nvSpPr>
            <p:spPr bwMode="auto">
              <a:xfrm>
                <a:off x="2160"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7" name="Group 100"/>
            <p:cNvGrpSpPr>
              <a:grpSpLocks/>
            </p:cNvGrpSpPr>
            <p:nvPr/>
          </p:nvGrpSpPr>
          <p:grpSpPr bwMode="auto">
            <a:xfrm>
              <a:off x="3416300" y="3724275"/>
              <a:ext cx="1981200" cy="0"/>
              <a:chOff x="1104" y="2496"/>
              <a:chExt cx="1248" cy="0"/>
            </a:xfrm>
          </p:grpSpPr>
          <p:sp>
            <p:nvSpPr>
              <p:cNvPr id="313" name="Line 83"/>
              <p:cNvSpPr>
                <a:spLocks noChangeShapeType="1"/>
              </p:cNvSpPr>
              <p:nvPr/>
            </p:nvSpPr>
            <p:spPr bwMode="auto">
              <a:xfrm>
                <a:off x="1104"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4" name="Line 84"/>
              <p:cNvSpPr>
                <a:spLocks noChangeShapeType="1"/>
              </p:cNvSpPr>
              <p:nvPr/>
            </p:nvSpPr>
            <p:spPr bwMode="auto">
              <a:xfrm>
                <a:off x="1632"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5" name="Line 85"/>
              <p:cNvSpPr>
                <a:spLocks noChangeShapeType="1"/>
              </p:cNvSpPr>
              <p:nvPr/>
            </p:nvSpPr>
            <p:spPr bwMode="auto">
              <a:xfrm>
                <a:off x="2160"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8" name="Group 101"/>
            <p:cNvGrpSpPr>
              <a:grpSpLocks/>
            </p:cNvGrpSpPr>
            <p:nvPr/>
          </p:nvGrpSpPr>
          <p:grpSpPr bwMode="auto">
            <a:xfrm>
              <a:off x="3416300" y="3978275"/>
              <a:ext cx="1981200" cy="0"/>
              <a:chOff x="1104" y="2688"/>
              <a:chExt cx="1248" cy="0"/>
            </a:xfrm>
          </p:grpSpPr>
          <p:sp>
            <p:nvSpPr>
              <p:cNvPr id="310" name="Line 86"/>
              <p:cNvSpPr>
                <a:spLocks noChangeShapeType="1"/>
              </p:cNvSpPr>
              <p:nvPr/>
            </p:nvSpPr>
            <p:spPr bwMode="auto">
              <a:xfrm>
                <a:off x="1104"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1" name="Line 87"/>
              <p:cNvSpPr>
                <a:spLocks noChangeShapeType="1"/>
              </p:cNvSpPr>
              <p:nvPr/>
            </p:nvSpPr>
            <p:spPr bwMode="auto">
              <a:xfrm>
                <a:off x="1632"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2" name="Line 88"/>
              <p:cNvSpPr>
                <a:spLocks noChangeShapeType="1"/>
              </p:cNvSpPr>
              <p:nvPr/>
            </p:nvSpPr>
            <p:spPr bwMode="auto">
              <a:xfrm>
                <a:off x="2160"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9" name="Group 102"/>
            <p:cNvGrpSpPr>
              <a:grpSpLocks/>
            </p:cNvGrpSpPr>
            <p:nvPr/>
          </p:nvGrpSpPr>
          <p:grpSpPr bwMode="auto">
            <a:xfrm>
              <a:off x="3416300" y="4219575"/>
              <a:ext cx="1981200" cy="0"/>
              <a:chOff x="1104" y="2832"/>
              <a:chExt cx="1248" cy="0"/>
            </a:xfrm>
          </p:grpSpPr>
          <p:sp>
            <p:nvSpPr>
              <p:cNvPr id="307" name="Line 89"/>
              <p:cNvSpPr>
                <a:spLocks noChangeShapeType="1"/>
              </p:cNvSpPr>
              <p:nvPr/>
            </p:nvSpPr>
            <p:spPr bwMode="auto">
              <a:xfrm>
                <a:off x="1104"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08" name="Line 90"/>
              <p:cNvSpPr>
                <a:spLocks noChangeShapeType="1"/>
              </p:cNvSpPr>
              <p:nvPr/>
            </p:nvSpPr>
            <p:spPr bwMode="auto">
              <a:xfrm>
                <a:off x="1632"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09" name="Line 91"/>
              <p:cNvSpPr>
                <a:spLocks noChangeShapeType="1"/>
              </p:cNvSpPr>
              <p:nvPr/>
            </p:nvSpPr>
            <p:spPr bwMode="auto">
              <a:xfrm>
                <a:off x="2160"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50" name="Group 103"/>
            <p:cNvGrpSpPr>
              <a:grpSpLocks/>
            </p:cNvGrpSpPr>
            <p:nvPr/>
          </p:nvGrpSpPr>
          <p:grpSpPr bwMode="auto">
            <a:xfrm>
              <a:off x="3416300" y="4460875"/>
              <a:ext cx="1981200" cy="0"/>
              <a:chOff x="1104" y="2976"/>
              <a:chExt cx="1248" cy="0"/>
            </a:xfrm>
          </p:grpSpPr>
          <p:sp>
            <p:nvSpPr>
              <p:cNvPr id="304" name="Line 92"/>
              <p:cNvSpPr>
                <a:spLocks noChangeShapeType="1"/>
              </p:cNvSpPr>
              <p:nvPr/>
            </p:nvSpPr>
            <p:spPr bwMode="auto">
              <a:xfrm>
                <a:off x="1104"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05" name="Line 93"/>
              <p:cNvSpPr>
                <a:spLocks noChangeShapeType="1"/>
              </p:cNvSpPr>
              <p:nvPr/>
            </p:nvSpPr>
            <p:spPr bwMode="auto">
              <a:xfrm>
                <a:off x="1632"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06" name="Line 94"/>
              <p:cNvSpPr>
                <a:spLocks noChangeShapeType="1"/>
              </p:cNvSpPr>
              <p:nvPr/>
            </p:nvSpPr>
            <p:spPr bwMode="auto">
              <a:xfrm>
                <a:off x="2160"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51" name="Group 4"/>
            <p:cNvGrpSpPr>
              <a:grpSpLocks/>
            </p:cNvGrpSpPr>
            <p:nvPr/>
          </p:nvGrpSpPr>
          <p:grpSpPr bwMode="auto">
            <a:xfrm>
              <a:off x="2882900" y="2619375"/>
              <a:ext cx="3048000" cy="1981200"/>
              <a:chOff x="1440" y="2304"/>
              <a:chExt cx="1920" cy="1152"/>
            </a:xfrm>
          </p:grpSpPr>
          <p:sp>
            <p:nvSpPr>
              <p:cNvPr id="252"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253"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4"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5"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6"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7"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8"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259"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260"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261"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262"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263"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264"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265"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266"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7"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8"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9"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0"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1"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272"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sp>
            <p:nvSpPr>
              <p:cNvPr id="273"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274"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275"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276"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277"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278"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a:t>
                </a:r>
              </a:p>
            </p:txBody>
          </p:sp>
          <p:sp>
            <p:nvSpPr>
              <p:cNvPr id="279"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0"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1"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2"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3"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4"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285"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286"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287"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288"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289"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290"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291"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292"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3"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4"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5"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6"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7"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298"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299"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300"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301"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302"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303"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grpSp>
      </p:grpSp>
    </p:spTree>
    <p:extLst>
      <p:ext uri="{BB962C8B-B14F-4D97-AF65-F5344CB8AC3E}">
        <p14:creationId xmlns:p14="http://schemas.microsoft.com/office/powerpoint/2010/main" val="187850954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多体并行存储器（单字长与多字长）</a:t>
            </a:r>
          </a:p>
        </p:txBody>
      </p:sp>
      <p:sp>
        <p:nvSpPr>
          <p:cNvPr id="28" name="AutoShape 2"/>
          <p:cNvSpPr>
            <a:spLocks noChangeArrowheads="1"/>
          </p:cNvSpPr>
          <p:nvPr/>
        </p:nvSpPr>
        <p:spPr bwMode="auto">
          <a:xfrm>
            <a:off x="1593986" y="1600462"/>
            <a:ext cx="4286600" cy="3720329"/>
          </a:xfrm>
          <a:prstGeom prst="roundRect">
            <a:avLst>
              <a:gd name="adj" fmla="val 5451"/>
            </a:avLst>
          </a:prstGeom>
          <a:solidFill>
            <a:schemeClr val="accent5">
              <a:lumMod val="20000"/>
              <a:lumOff val="80000"/>
            </a:schemeClr>
          </a:solidFill>
          <a:ln w="12700" algn="ctr">
            <a:solidFill>
              <a:srgbClr val="000814"/>
            </a:solidFill>
            <a:prstDash val="dash"/>
            <a:round/>
            <a:headEnd/>
            <a:tailEnd/>
          </a:ln>
        </p:spPr>
        <p:txBody>
          <a:bodyPr wrap="none" lIns="0" tIns="0" rIns="0" bIns="0" anchor="ctr"/>
          <a:lstStyle/>
          <a:p>
            <a:pPr algn="r"/>
            <a:endParaRPr lang="zh-CN" altLang="zh-CN" sz="2000">
              <a:latin typeface="+mn-ea"/>
            </a:endParaRPr>
          </a:p>
        </p:txBody>
      </p:sp>
      <p:cxnSp>
        <p:nvCxnSpPr>
          <p:cNvPr id="30" name="直接箭头连接符 29"/>
          <p:cNvCxnSpPr/>
          <p:nvPr/>
        </p:nvCxnSpPr>
        <p:spPr>
          <a:xfrm>
            <a:off x="3767259" y="1177866"/>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363786" y="2571014"/>
            <a:ext cx="2788888" cy="333257"/>
            <a:chOff x="2953109" y="2996952"/>
            <a:chExt cx="2482988" cy="296704"/>
          </a:xfrm>
        </p:grpSpPr>
        <p:cxnSp>
          <p:nvCxnSpPr>
            <p:cNvPr id="31" name="直接箭头连接符 3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0" name="直接箭头连接符 39"/>
          <p:cNvCxnSpPr/>
          <p:nvPr/>
        </p:nvCxnSpPr>
        <p:spPr>
          <a:xfrm flipH="1">
            <a:off x="3757762" y="4939783"/>
            <a:ext cx="1" cy="803604"/>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3925609" y="1265687"/>
            <a:ext cx="850261" cy="28934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sp>
        <p:nvSpPr>
          <p:cNvPr id="55" name="Text Box 623"/>
          <p:cNvSpPr txBox="1">
            <a:spLocks noChangeArrowheads="1"/>
          </p:cNvSpPr>
          <p:nvPr/>
        </p:nvSpPr>
        <p:spPr bwMode="auto">
          <a:xfrm rot="16200000">
            <a:off x="2400933" y="4664702"/>
            <a:ext cx="434022" cy="975041"/>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pPr>
            <a:r>
              <a:rPr lang="zh-CN" altLang="en-US" b="1" dirty="0">
                <a:latin typeface="+mn-ea"/>
                <a:cs typeface="Arial" charset="0"/>
              </a:rPr>
              <a:t>多字长</a:t>
            </a:r>
            <a:r>
              <a:rPr lang="en-US" altLang="zh-CN" b="1" dirty="0">
                <a:latin typeface="+mn-ea"/>
                <a:cs typeface="Arial" charset="0"/>
              </a:rPr>
              <a:t>DR</a:t>
            </a:r>
            <a:endParaRPr lang="zh-CN" altLang="en-US" b="1" dirty="0">
              <a:latin typeface="+mn-ea"/>
              <a:cs typeface="Arial" charset="0"/>
            </a:endParaRPr>
          </a:p>
        </p:txBody>
      </p:sp>
      <p:grpSp>
        <p:nvGrpSpPr>
          <p:cNvPr id="63" name="组合 62"/>
          <p:cNvGrpSpPr/>
          <p:nvPr/>
        </p:nvGrpSpPr>
        <p:grpSpPr>
          <a:xfrm rot="16200000">
            <a:off x="3568622" y="2965146"/>
            <a:ext cx="404396" cy="3544878"/>
            <a:chOff x="7112148" y="2144740"/>
            <a:chExt cx="360040" cy="2501026"/>
          </a:xfrm>
        </p:grpSpPr>
        <p:sp>
          <p:nvSpPr>
            <p:cNvPr id="59" name="矩形 58"/>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0</a:t>
              </a:r>
              <a:endParaRPr lang="zh-CN" altLang="en-US" sz="1600" dirty="0">
                <a:solidFill>
                  <a:schemeClr val="tx1"/>
                </a:solidFill>
                <a:latin typeface="+mn-ea"/>
              </a:endParaRPr>
            </a:p>
          </p:txBody>
        </p:sp>
        <p:sp>
          <p:nvSpPr>
            <p:cNvPr id="60" name="矩形 59"/>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1</a:t>
              </a:r>
              <a:endParaRPr lang="zh-CN" altLang="en-US" sz="1600" dirty="0">
                <a:solidFill>
                  <a:schemeClr val="tx1"/>
                </a:solidFill>
                <a:latin typeface="+mn-ea"/>
              </a:endParaRPr>
            </a:p>
          </p:txBody>
        </p:sp>
        <p:sp>
          <p:nvSpPr>
            <p:cNvPr id="61" name="矩形 60"/>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3</a:t>
              </a:r>
              <a:endParaRPr lang="zh-CN" altLang="en-US" sz="1600" dirty="0">
                <a:solidFill>
                  <a:schemeClr val="tx1"/>
                </a:solidFill>
                <a:latin typeface="+mn-ea"/>
              </a:endParaRPr>
            </a:p>
          </p:txBody>
        </p:sp>
        <p:sp>
          <p:nvSpPr>
            <p:cNvPr id="62" name="矩形 61"/>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2</a:t>
              </a:r>
              <a:endParaRPr lang="zh-CN" altLang="en-US" sz="1600" dirty="0">
                <a:solidFill>
                  <a:schemeClr val="tx1"/>
                </a:solidFill>
                <a:latin typeface="+mn-ea"/>
              </a:endParaRPr>
            </a:p>
          </p:txBody>
        </p:sp>
      </p:grpSp>
      <p:grpSp>
        <p:nvGrpSpPr>
          <p:cNvPr id="3" name="组合 2"/>
          <p:cNvGrpSpPr/>
          <p:nvPr/>
        </p:nvGrpSpPr>
        <p:grpSpPr>
          <a:xfrm>
            <a:off x="1998382" y="2883057"/>
            <a:ext cx="3544878" cy="1282851"/>
            <a:chOff x="1113353" y="3438987"/>
            <a:chExt cx="3156057" cy="360040"/>
          </a:xfrm>
        </p:grpSpPr>
        <p:sp>
          <p:nvSpPr>
            <p:cNvPr id="43" name="矩形 42"/>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44" name="矩形 43"/>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45" name="矩形 44"/>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46" name="矩形 45"/>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49" name="直接箭头连接符 48"/>
          <p:cNvCxnSpPr/>
          <p:nvPr/>
        </p:nvCxnSpPr>
        <p:spPr>
          <a:xfrm>
            <a:off x="3757760" y="2237758"/>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031072" y="182838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grpSp>
        <p:nvGrpSpPr>
          <p:cNvPr id="51" name="组合 50"/>
          <p:cNvGrpSpPr/>
          <p:nvPr/>
        </p:nvGrpSpPr>
        <p:grpSpPr>
          <a:xfrm>
            <a:off x="2372608" y="4165908"/>
            <a:ext cx="2780064" cy="372576"/>
            <a:chOff x="2960965" y="2996952"/>
            <a:chExt cx="2475132" cy="308035"/>
          </a:xfrm>
        </p:grpSpPr>
        <p:cxnSp>
          <p:nvCxnSpPr>
            <p:cNvPr id="52" name="直接箭头连接符 51"/>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3883672" y="5444613"/>
            <a:ext cx="1584178" cy="28934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n-ea"/>
                <a:cs typeface="Arial" charset="0"/>
              </a:rPr>
              <a:t>多字长</a:t>
            </a:r>
            <a:r>
              <a:rPr lang="en-US" altLang="zh-CN" sz="2000" b="1" dirty="0">
                <a:solidFill>
                  <a:srgbClr val="008000"/>
                </a:solidFill>
                <a:latin typeface="+mn-ea"/>
                <a:cs typeface="Arial" charset="0"/>
              </a:rPr>
              <a:t>DBUS</a:t>
            </a:r>
            <a:endParaRPr lang="zh-CN" altLang="en-US" sz="2000" b="1" dirty="0">
              <a:solidFill>
                <a:srgbClr val="008000"/>
              </a:solidFill>
              <a:latin typeface="+mn-ea"/>
              <a:cs typeface="Arial" charset="0"/>
            </a:endParaRPr>
          </a:p>
        </p:txBody>
      </p:sp>
      <p:sp>
        <p:nvSpPr>
          <p:cNvPr id="38" name="AutoShape 2"/>
          <p:cNvSpPr>
            <a:spLocks noChangeArrowheads="1"/>
          </p:cNvSpPr>
          <p:nvPr/>
        </p:nvSpPr>
        <p:spPr bwMode="auto">
          <a:xfrm>
            <a:off x="6583567" y="1618486"/>
            <a:ext cx="4286600" cy="3720329"/>
          </a:xfrm>
          <a:prstGeom prst="roundRect">
            <a:avLst>
              <a:gd name="adj" fmla="val 380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sz="2000">
              <a:latin typeface="+mn-ea"/>
            </a:endParaRPr>
          </a:p>
        </p:txBody>
      </p:sp>
      <p:cxnSp>
        <p:nvCxnSpPr>
          <p:cNvPr id="42" name="直接箭头连接符 41"/>
          <p:cNvCxnSpPr/>
          <p:nvPr/>
        </p:nvCxnSpPr>
        <p:spPr>
          <a:xfrm>
            <a:off x="8756633" y="1157848"/>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745981" y="5187270"/>
            <a:ext cx="10652" cy="537918"/>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 Box 623"/>
          <p:cNvSpPr txBox="1">
            <a:spLocks noChangeArrowheads="1"/>
          </p:cNvSpPr>
          <p:nvPr/>
        </p:nvSpPr>
        <p:spPr bwMode="auto">
          <a:xfrm>
            <a:off x="8915190" y="1283711"/>
            <a:ext cx="850261" cy="28934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grpSp>
        <p:nvGrpSpPr>
          <p:cNvPr id="64" name="组合 63"/>
          <p:cNvGrpSpPr/>
          <p:nvPr/>
        </p:nvGrpSpPr>
        <p:grpSpPr>
          <a:xfrm rot="16200000">
            <a:off x="8548701" y="2982066"/>
            <a:ext cx="415007" cy="3536478"/>
            <a:chOff x="7112148" y="2144741"/>
            <a:chExt cx="369487" cy="2495099"/>
          </a:xfrm>
        </p:grpSpPr>
        <p:sp>
          <p:nvSpPr>
            <p:cNvPr id="78" name="矩形 77"/>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79" name="矩形 78"/>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80" name="矩形 79"/>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81" name="矩形 80"/>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grpSp>
      <p:grpSp>
        <p:nvGrpSpPr>
          <p:cNvPr id="65" name="组合 64"/>
          <p:cNvGrpSpPr/>
          <p:nvPr/>
        </p:nvGrpSpPr>
        <p:grpSpPr>
          <a:xfrm>
            <a:off x="6987963" y="2901081"/>
            <a:ext cx="3544878" cy="1282851"/>
            <a:chOff x="1113353" y="3438987"/>
            <a:chExt cx="3156057" cy="360040"/>
          </a:xfrm>
        </p:grpSpPr>
        <p:sp>
          <p:nvSpPr>
            <p:cNvPr id="74" name="矩形 73"/>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75" name="矩形 74"/>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76" name="矩形 75"/>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77" name="矩形 76"/>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70" name="直接箭头连接符 69"/>
          <p:cNvCxnSpPr/>
          <p:nvPr/>
        </p:nvCxnSpPr>
        <p:spPr>
          <a:xfrm>
            <a:off x="7362189" y="4197640"/>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282995" y="4183933"/>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9212623" y="418393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0142254" y="418393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387374" y="4947198"/>
            <a:ext cx="2780064" cy="243998"/>
            <a:chOff x="5431658" y="4824576"/>
            <a:chExt cx="2475132" cy="331710"/>
          </a:xfrm>
        </p:grpSpPr>
        <p:cxnSp>
          <p:nvCxnSpPr>
            <p:cNvPr id="90" name="直接箭头连接符 89"/>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9" name="Text Box 623"/>
          <p:cNvSpPr txBox="1">
            <a:spLocks noChangeArrowheads="1"/>
          </p:cNvSpPr>
          <p:nvPr/>
        </p:nvSpPr>
        <p:spPr bwMode="auto">
          <a:xfrm>
            <a:off x="8843648" y="5444613"/>
            <a:ext cx="1762021"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C00000"/>
                </a:solidFill>
                <a:latin typeface="+mn-ea"/>
                <a:cs typeface="Arial" charset="0"/>
              </a:rPr>
              <a:t>单字长 </a:t>
            </a:r>
            <a:r>
              <a:rPr lang="en-US" altLang="zh-CN" sz="2000" b="1" dirty="0">
                <a:solidFill>
                  <a:srgbClr val="C00000"/>
                </a:solidFill>
                <a:latin typeface="+mn-ea"/>
                <a:cs typeface="Arial" charset="0"/>
              </a:rPr>
              <a:t>DBUS</a:t>
            </a:r>
            <a:endParaRPr lang="zh-CN" altLang="en-US" sz="2000" b="1" dirty="0">
              <a:solidFill>
                <a:srgbClr val="C00000"/>
              </a:solidFill>
              <a:latin typeface="+mn-ea"/>
              <a:cs typeface="Arial" charset="0"/>
            </a:endParaRPr>
          </a:p>
        </p:txBody>
      </p:sp>
      <p:cxnSp>
        <p:nvCxnSpPr>
          <p:cNvPr id="10" name="直接连接符 9"/>
          <p:cNvCxnSpPr/>
          <p:nvPr/>
        </p:nvCxnSpPr>
        <p:spPr>
          <a:xfrm>
            <a:off x="7387374" y="5182219"/>
            <a:ext cx="2780064"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86" name="Text Box 623"/>
          <p:cNvSpPr txBox="1">
            <a:spLocks noChangeArrowheads="1"/>
          </p:cNvSpPr>
          <p:nvPr/>
        </p:nvSpPr>
        <p:spPr bwMode="auto">
          <a:xfrm>
            <a:off x="3253443" y="5991850"/>
            <a:ext cx="1366932" cy="345695"/>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400" b="1" dirty="0">
                <a:latin typeface="+mn-ea"/>
                <a:cs typeface="Arial" charset="0"/>
              </a:rPr>
              <a:t>单体多字</a:t>
            </a:r>
          </a:p>
        </p:txBody>
      </p:sp>
      <p:sp>
        <p:nvSpPr>
          <p:cNvPr id="100" name="Text Box 623"/>
          <p:cNvSpPr txBox="1">
            <a:spLocks noChangeArrowheads="1"/>
          </p:cNvSpPr>
          <p:nvPr/>
        </p:nvSpPr>
        <p:spPr bwMode="auto">
          <a:xfrm>
            <a:off x="8188463" y="5988695"/>
            <a:ext cx="1366932" cy="345695"/>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400" b="1" dirty="0">
                <a:latin typeface="+mn-ea"/>
                <a:cs typeface="Arial" charset="0"/>
              </a:rPr>
              <a:t>多体交叉</a:t>
            </a:r>
          </a:p>
        </p:txBody>
      </p:sp>
      <p:grpSp>
        <p:nvGrpSpPr>
          <p:cNvPr id="99" name="组合 98"/>
          <p:cNvGrpSpPr/>
          <p:nvPr/>
        </p:nvGrpSpPr>
        <p:grpSpPr>
          <a:xfrm>
            <a:off x="7351475" y="2587774"/>
            <a:ext cx="2788888" cy="333257"/>
            <a:chOff x="2953109" y="2996952"/>
            <a:chExt cx="2482988" cy="296704"/>
          </a:xfrm>
        </p:grpSpPr>
        <p:cxnSp>
          <p:nvCxnSpPr>
            <p:cNvPr id="101" name="直接箭头连接符 10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06" name="直接箭头连接符 105"/>
          <p:cNvCxnSpPr/>
          <p:nvPr/>
        </p:nvCxnSpPr>
        <p:spPr>
          <a:xfrm>
            <a:off x="8745450" y="2254519"/>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8018762" y="184514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spTree>
    <p:extLst>
      <p:ext uri="{BB962C8B-B14F-4D97-AF65-F5344CB8AC3E}">
        <p14:creationId xmlns:p14="http://schemas.microsoft.com/office/powerpoint/2010/main" val="4207300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多体并行存储器（单字长</a:t>
            </a:r>
            <a:r>
              <a:rPr lang="en-US" altLang="zh-CN" dirty="0"/>
              <a:t>2</a:t>
            </a:r>
            <a:r>
              <a:rPr lang="zh-CN" altLang="en-US" dirty="0"/>
              <a:t>种模式）</a:t>
            </a:r>
          </a:p>
        </p:txBody>
      </p:sp>
      <p:sp>
        <p:nvSpPr>
          <p:cNvPr id="142" name="AutoShape 2"/>
          <p:cNvSpPr>
            <a:spLocks noChangeArrowheads="1"/>
          </p:cNvSpPr>
          <p:nvPr/>
        </p:nvSpPr>
        <p:spPr bwMode="auto">
          <a:xfrm>
            <a:off x="6826915" y="1667328"/>
            <a:ext cx="4290368" cy="3723599"/>
          </a:xfrm>
          <a:prstGeom prst="roundRect">
            <a:avLst>
              <a:gd name="adj" fmla="val 4669"/>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sz="2000">
              <a:latin typeface="+mj-ea"/>
              <a:ea typeface="+mj-ea"/>
            </a:endParaRPr>
          </a:p>
        </p:txBody>
      </p:sp>
      <p:cxnSp>
        <p:nvCxnSpPr>
          <p:cNvPr id="143" name="直接箭头连接符 142"/>
          <p:cNvCxnSpPr/>
          <p:nvPr/>
        </p:nvCxnSpPr>
        <p:spPr>
          <a:xfrm>
            <a:off x="9001891" y="1206285"/>
            <a:ext cx="0" cy="671124"/>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8991230" y="5239248"/>
            <a:ext cx="10662" cy="538391"/>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Text Box 623"/>
          <p:cNvSpPr txBox="1">
            <a:spLocks noChangeArrowheads="1"/>
          </p:cNvSpPr>
          <p:nvPr/>
        </p:nvSpPr>
        <p:spPr bwMode="auto">
          <a:xfrm>
            <a:off x="9107179" y="1332259"/>
            <a:ext cx="904415"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j-ea"/>
                <a:ea typeface="+mj-ea"/>
                <a:cs typeface="Arial" charset="0"/>
              </a:rPr>
              <a:t>ABUS</a:t>
            </a:r>
            <a:endParaRPr lang="zh-CN" altLang="en-US" sz="2000" b="1" dirty="0">
              <a:solidFill>
                <a:srgbClr val="008000"/>
              </a:solidFill>
              <a:latin typeface="+mj-ea"/>
              <a:ea typeface="+mj-ea"/>
              <a:cs typeface="Arial" charset="0"/>
            </a:endParaRPr>
          </a:p>
        </p:txBody>
      </p:sp>
      <p:grpSp>
        <p:nvGrpSpPr>
          <p:cNvPr id="146" name="组合 145"/>
          <p:cNvGrpSpPr/>
          <p:nvPr/>
        </p:nvGrpSpPr>
        <p:grpSpPr>
          <a:xfrm rot="16200000">
            <a:off x="8793776" y="3032107"/>
            <a:ext cx="415372" cy="3539586"/>
            <a:chOff x="7112148" y="2144741"/>
            <a:chExt cx="369487" cy="2495099"/>
          </a:xfrm>
        </p:grpSpPr>
        <p:sp>
          <p:nvSpPr>
            <p:cNvPr id="147" name="矩形 146"/>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8" name="矩形 147"/>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9" name="矩形 148"/>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50" name="矩形 149"/>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grpSp>
      <p:grpSp>
        <p:nvGrpSpPr>
          <p:cNvPr id="151" name="组合 150"/>
          <p:cNvGrpSpPr/>
          <p:nvPr/>
        </p:nvGrpSpPr>
        <p:grpSpPr>
          <a:xfrm>
            <a:off x="7231667" y="2951050"/>
            <a:ext cx="3547994" cy="1283979"/>
            <a:chOff x="1113353" y="3438987"/>
            <a:chExt cx="3156057" cy="360040"/>
          </a:xfrm>
        </p:grpSpPr>
        <p:sp>
          <p:nvSpPr>
            <p:cNvPr id="152" name="矩形 151"/>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0</a:t>
              </a:r>
              <a:endParaRPr lang="zh-CN" altLang="en-US" sz="1600" baseline="-25000" dirty="0">
                <a:solidFill>
                  <a:schemeClr val="tx1"/>
                </a:solidFill>
                <a:latin typeface="+mj-ea"/>
                <a:ea typeface="+mj-ea"/>
              </a:endParaRPr>
            </a:p>
          </p:txBody>
        </p:sp>
        <p:sp>
          <p:nvSpPr>
            <p:cNvPr id="153" name="矩形 152"/>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1</a:t>
              </a:r>
              <a:endParaRPr lang="zh-CN" altLang="en-US" sz="1600" baseline="-25000" dirty="0">
                <a:solidFill>
                  <a:schemeClr val="tx1"/>
                </a:solidFill>
                <a:latin typeface="+mj-ea"/>
                <a:ea typeface="+mj-ea"/>
              </a:endParaRPr>
            </a:p>
          </p:txBody>
        </p:sp>
        <p:sp>
          <p:nvSpPr>
            <p:cNvPr id="154" name="矩形 153"/>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2</a:t>
              </a:r>
              <a:endParaRPr lang="zh-CN" altLang="en-US" sz="1600" baseline="-25000" dirty="0">
                <a:solidFill>
                  <a:schemeClr val="tx1"/>
                </a:solidFill>
                <a:latin typeface="+mj-ea"/>
                <a:ea typeface="+mj-ea"/>
              </a:endParaRPr>
            </a:p>
          </p:txBody>
        </p:sp>
        <p:sp>
          <p:nvSpPr>
            <p:cNvPr id="155" name="矩形 154"/>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3</a:t>
              </a:r>
              <a:endParaRPr lang="zh-CN" altLang="en-US" sz="1600" baseline="-25000" dirty="0">
                <a:solidFill>
                  <a:schemeClr val="tx1"/>
                </a:solidFill>
                <a:latin typeface="+mj-ea"/>
                <a:ea typeface="+mj-ea"/>
              </a:endParaRPr>
            </a:p>
          </p:txBody>
        </p:sp>
      </p:grpSp>
      <p:cxnSp>
        <p:nvCxnSpPr>
          <p:cNvPr id="156" name="直接箭头连接符 155"/>
          <p:cNvCxnSpPr/>
          <p:nvPr/>
        </p:nvCxnSpPr>
        <p:spPr>
          <a:xfrm>
            <a:off x="7606222" y="4248749"/>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8527837" y="4235030"/>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a:off x="9458281" y="4235031"/>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a:off x="10388729" y="4235031"/>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0" name="组合 159"/>
          <p:cNvGrpSpPr/>
          <p:nvPr/>
        </p:nvGrpSpPr>
        <p:grpSpPr>
          <a:xfrm>
            <a:off x="7631428" y="4998966"/>
            <a:ext cx="2782508" cy="244212"/>
            <a:chOff x="5431658" y="4824576"/>
            <a:chExt cx="2475132" cy="331710"/>
          </a:xfrm>
        </p:grpSpPr>
        <p:cxnSp>
          <p:nvCxnSpPr>
            <p:cNvPr id="161" name="直接箭头连接符 160"/>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5" name="Text Box 623"/>
          <p:cNvSpPr txBox="1">
            <a:spLocks noChangeArrowheads="1"/>
          </p:cNvSpPr>
          <p:nvPr/>
        </p:nvSpPr>
        <p:spPr bwMode="auto">
          <a:xfrm>
            <a:off x="9090528" y="5496818"/>
            <a:ext cx="1762023" cy="307777"/>
          </a:xfrm>
          <a:prstGeom prst="rect">
            <a:avLst/>
          </a:prstGeom>
          <a:solidFill>
            <a:schemeClr val="bg1">
              <a:alpha val="0"/>
            </a:schemeClr>
          </a:solidFill>
          <a:ln w="9525">
            <a:noFill/>
            <a:miter lim="800000"/>
            <a:headEnd/>
            <a:tailEnd/>
          </a:ln>
        </p:spPr>
        <p:txBody>
          <a:bodyPr wrap="none" tIns="0" bIns="0">
            <a:spAutoFit/>
          </a:bodyPr>
          <a:lstStyle>
            <a:defPPr>
              <a:defRPr lang="zh-CN"/>
            </a:defPPr>
            <a:lvl1pPr marL="354013" indent="-354013" algn="r" defTabSz="941388">
              <a:buClr>
                <a:srgbClr val="003580"/>
              </a:buClr>
              <a:defRPr sz="2000" b="1">
                <a:solidFill>
                  <a:srgbClr val="C00000"/>
                </a:solidFill>
                <a:latin typeface="+mn-ea"/>
                <a:cs typeface="Arial" charset="0"/>
              </a:defRPr>
            </a:lvl1pPr>
          </a:lstStyle>
          <a:p>
            <a:r>
              <a:rPr lang="zh-CN" altLang="en-US" dirty="0"/>
              <a:t>单字长 </a:t>
            </a:r>
            <a:r>
              <a:rPr lang="en-US" altLang="zh-CN" dirty="0"/>
              <a:t>DBUS</a:t>
            </a:r>
            <a:endParaRPr lang="zh-CN" altLang="en-US" dirty="0"/>
          </a:p>
        </p:txBody>
      </p:sp>
      <p:cxnSp>
        <p:nvCxnSpPr>
          <p:cNvPr id="166" name="直接连接符 165"/>
          <p:cNvCxnSpPr/>
          <p:nvPr/>
        </p:nvCxnSpPr>
        <p:spPr>
          <a:xfrm>
            <a:off x="7631428" y="5234193"/>
            <a:ext cx="2782508"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178" name="组合 177"/>
          <p:cNvGrpSpPr/>
          <p:nvPr/>
        </p:nvGrpSpPr>
        <p:grpSpPr>
          <a:xfrm>
            <a:off x="7598047" y="2607404"/>
            <a:ext cx="2791338" cy="351708"/>
            <a:chOff x="2953110" y="2980800"/>
            <a:chExt cx="2482987" cy="312856"/>
          </a:xfrm>
        </p:grpSpPr>
        <p:cxnSp>
          <p:nvCxnSpPr>
            <p:cNvPr id="179" name="直接箭头连接符 1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3" name="文本框 182"/>
          <p:cNvSpPr txBox="1"/>
          <p:nvPr/>
        </p:nvSpPr>
        <p:spPr>
          <a:xfrm>
            <a:off x="7232319" y="2218058"/>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4" name="文本框 183"/>
          <p:cNvSpPr txBox="1"/>
          <p:nvPr/>
        </p:nvSpPr>
        <p:spPr>
          <a:xfrm>
            <a:off x="8172374" y="2212698"/>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5" name="文本框 184"/>
          <p:cNvSpPr txBox="1"/>
          <p:nvPr/>
        </p:nvSpPr>
        <p:spPr>
          <a:xfrm>
            <a:off x="9117943" y="2197255"/>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6" name="文本框 185"/>
          <p:cNvSpPr txBox="1"/>
          <p:nvPr/>
        </p:nvSpPr>
        <p:spPr>
          <a:xfrm>
            <a:off x="10048867" y="2197255"/>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187" name="直接连接符 186"/>
          <p:cNvCxnSpPr/>
          <p:nvPr/>
        </p:nvCxnSpPr>
        <p:spPr>
          <a:xfrm>
            <a:off x="7606875" y="1851680"/>
            <a:ext cx="27913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a:off x="7614850"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nvCxnSpPr>
        <p:spPr>
          <a:xfrm>
            <a:off x="8545296" y="1851680"/>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a:off x="9475740"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p:nvPr/>
        </p:nvCxnSpPr>
        <p:spPr>
          <a:xfrm>
            <a:off x="10406188"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AutoShape 2"/>
          <p:cNvSpPr>
            <a:spLocks noChangeArrowheads="1"/>
          </p:cNvSpPr>
          <p:nvPr/>
        </p:nvSpPr>
        <p:spPr bwMode="auto">
          <a:xfrm>
            <a:off x="952856" y="1640036"/>
            <a:ext cx="4286600" cy="3720329"/>
          </a:xfrm>
          <a:prstGeom prst="roundRect">
            <a:avLst>
              <a:gd name="adj" fmla="val 380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sz="2000">
              <a:latin typeface="+mn-ea"/>
            </a:endParaRPr>
          </a:p>
        </p:txBody>
      </p:sp>
      <p:cxnSp>
        <p:nvCxnSpPr>
          <p:cNvPr id="84" name="直接箭头连接符 83"/>
          <p:cNvCxnSpPr/>
          <p:nvPr/>
        </p:nvCxnSpPr>
        <p:spPr>
          <a:xfrm>
            <a:off x="3125922" y="1179398"/>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3115270" y="5208820"/>
            <a:ext cx="10652" cy="537918"/>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 Box 623"/>
          <p:cNvSpPr txBox="1">
            <a:spLocks noChangeArrowheads="1"/>
          </p:cNvSpPr>
          <p:nvPr/>
        </p:nvSpPr>
        <p:spPr bwMode="auto">
          <a:xfrm>
            <a:off x="3284479" y="1305261"/>
            <a:ext cx="850261" cy="28934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grpSp>
        <p:nvGrpSpPr>
          <p:cNvPr id="87" name="组合 86"/>
          <p:cNvGrpSpPr/>
          <p:nvPr/>
        </p:nvGrpSpPr>
        <p:grpSpPr>
          <a:xfrm rot="16200000">
            <a:off x="2917990" y="3003616"/>
            <a:ext cx="415007" cy="3536478"/>
            <a:chOff x="7112148" y="2144741"/>
            <a:chExt cx="369487" cy="2495099"/>
          </a:xfrm>
        </p:grpSpPr>
        <p:sp>
          <p:nvSpPr>
            <p:cNvPr id="88" name="矩形 87"/>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89" name="矩形 88"/>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90" name="矩形 89"/>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91" name="矩形 90"/>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grpSp>
      <p:grpSp>
        <p:nvGrpSpPr>
          <p:cNvPr id="92" name="组合 91"/>
          <p:cNvGrpSpPr/>
          <p:nvPr/>
        </p:nvGrpSpPr>
        <p:grpSpPr>
          <a:xfrm>
            <a:off x="1357252" y="2922631"/>
            <a:ext cx="3544878" cy="1282851"/>
            <a:chOff x="1113353" y="3438987"/>
            <a:chExt cx="3156057" cy="360040"/>
          </a:xfrm>
        </p:grpSpPr>
        <p:sp>
          <p:nvSpPr>
            <p:cNvPr id="93" name="矩形 92"/>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94" name="矩形 93"/>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95" name="矩形 94"/>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96" name="矩形 95"/>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97" name="直接箭头连接符 96"/>
          <p:cNvCxnSpPr/>
          <p:nvPr/>
        </p:nvCxnSpPr>
        <p:spPr>
          <a:xfrm>
            <a:off x="1731478" y="4219190"/>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652284" y="4205483"/>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3581912" y="420548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4511543" y="420548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756663" y="4968748"/>
            <a:ext cx="2780064" cy="243998"/>
            <a:chOff x="5431658" y="4824576"/>
            <a:chExt cx="2475132" cy="331710"/>
          </a:xfrm>
        </p:grpSpPr>
        <p:cxnSp>
          <p:nvCxnSpPr>
            <p:cNvPr id="168" name="直接箭头连接符 167"/>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2" name="Text Box 623"/>
          <p:cNvSpPr txBox="1">
            <a:spLocks noChangeArrowheads="1"/>
          </p:cNvSpPr>
          <p:nvPr/>
        </p:nvSpPr>
        <p:spPr bwMode="auto">
          <a:xfrm>
            <a:off x="3212937" y="5466163"/>
            <a:ext cx="1762021"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C00000"/>
                </a:solidFill>
                <a:latin typeface="+mn-ea"/>
                <a:cs typeface="Arial" charset="0"/>
              </a:rPr>
              <a:t>单字长 </a:t>
            </a:r>
            <a:r>
              <a:rPr lang="en-US" altLang="zh-CN" sz="2000" b="1" dirty="0">
                <a:solidFill>
                  <a:srgbClr val="C00000"/>
                </a:solidFill>
                <a:latin typeface="+mn-ea"/>
                <a:cs typeface="Arial" charset="0"/>
              </a:rPr>
              <a:t>DBUS</a:t>
            </a:r>
            <a:endParaRPr lang="zh-CN" altLang="en-US" sz="2000" b="1" dirty="0">
              <a:solidFill>
                <a:srgbClr val="C00000"/>
              </a:solidFill>
              <a:latin typeface="+mn-ea"/>
              <a:cs typeface="Arial" charset="0"/>
            </a:endParaRPr>
          </a:p>
        </p:txBody>
      </p:sp>
      <p:cxnSp>
        <p:nvCxnSpPr>
          <p:cNvPr id="173" name="直接连接符 172"/>
          <p:cNvCxnSpPr/>
          <p:nvPr/>
        </p:nvCxnSpPr>
        <p:spPr>
          <a:xfrm>
            <a:off x="1756663" y="5203769"/>
            <a:ext cx="2780064"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175" name="组合 174"/>
          <p:cNvGrpSpPr/>
          <p:nvPr/>
        </p:nvGrpSpPr>
        <p:grpSpPr>
          <a:xfrm>
            <a:off x="1720764" y="2609324"/>
            <a:ext cx="2788888" cy="333257"/>
            <a:chOff x="2953109" y="2996952"/>
            <a:chExt cx="2482988" cy="296704"/>
          </a:xfrm>
        </p:grpSpPr>
        <p:cxnSp>
          <p:nvCxnSpPr>
            <p:cNvPr id="176" name="直接箭头连接符 175"/>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95" name="直接箭头连接符 194"/>
          <p:cNvCxnSpPr/>
          <p:nvPr/>
        </p:nvCxnSpPr>
        <p:spPr>
          <a:xfrm>
            <a:off x="3114739" y="2276069"/>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6" name="文本框 195"/>
          <p:cNvSpPr txBox="1"/>
          <p:nvPr/>
        </p:nvSpPr>
        <p:spPr>
          <a:xfrm>
            <a:off x="2388051" y="186669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sp>
        <p:nvSpPr>
          <p:cNvPr id="75" name="Text Box 623">
            <a:extLst>
              <a:ext uri="{FF2B5EF4-FFF2-40B4-BE49-F238E27FC236}">
                <a16:creationId xmlns:a16="http://schemas.microsoft.com/office/drawing/2014/main" id="{FDEE0EA9-BE01-47DE-B652-1A4BD96DD04C}"/>
              </a:ext>
            </a:extLst>
          </p:cNvPr>
          <p:cNvSpPr txBox="1">
            <a:spLocks noChangeArrowheads="1"/>
          </p:cNvSpPr>
          <p:nvPr/>
        </p:nvSpPr>
        <p:spPr bwMode="auto">
          <a:xfrm>
            <a:off x="2126528" y="6125146"/>
            <a:ext cx="1723550"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latin typeface="+mn-ea"/>
                <a:cs typeface="Arial" charset="0"/>
              </a:rPr>
              <a:t>适合顺序访问</a:t>
            </a:r>
          </a:p>
        </p:txBody>
      </p:sp>
      <p:sp>
        <p:nvSpPr>
          <p:cNvPr id="76" name="Text Box 623">
            <a:extLst>
              <a:ext uri="{FF2B5EF4-FFF2-40B4-BE49-F238E27FC236}">
                <a16:creationId xmlns:a16="http://schemas.microsoft.com/office/drawing/2014/main" id="{6CA8AF94-0A9D-4F42-8F4B-C77F19532445}"/>
              </a:ext>
            </a:extLst>
          </p:cNvPr>
          <p:cNvSpPr txBox="1">
            <a:spLocks noChangeArrowheads="1"/>
          </p:cNvSpPr>
          <p:nvPr/>
        </p:nvSpPr>
        <p:spPr bwMode="auto">
          <a:xfrm>
            <a:off x="8406117" y="6125145"/>
            <a:ext cx="1723550"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latin typeface="+mn-ea"/>
                <a:cs typeface="Arial" charset="0"/>
              </a:rPr>
              <a:t>适合随机访问</a:t>
            </a:r>
          </a:p>
        </p:txBody>
      </p:sp>
    </p:spTree>
    <p:extLst>
      <p:ext uri="{BB962C8B-B14F-4D97-AF65-F5344CB8AC3E}">
        <p14:creationId xmlns:p14="http://schemas.microsoft.com/office/powerpoint/2010/main" val="20401731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lstStyle/>
          <a:p>
            <a:r>
              <a:rPr lang="zh-CN" altLang="en-US" dirty="0"/>
              <a:t>交叉编址顺序访问时可按流水方式存取</a:t>
            </a:r>
          </a:p>
        </p:txBody>
      </p:sp>
      <p:sp>
        <p:nvSpPr>
          <p:cNvPr id="199682" name="Rectangle 3"/>
          <p:cNvSpPr>
            <a:spLocks noChangeArrowheads="1"/>
          </p:cNvSpPr>
          <p:nvPr/>
        </p:nvSpPr>
        <p:spPr bwMode="auto">
          <a:xfrm>
            <a:off x="2355286" y="3598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0</a:t>
            </a:r>
            <a:endParaRPr lang="en-US" altLang="zh-CN" sz="1200" b="1">
              <a:solidFill>
                <a:schemeClr val="bg1"/>
              </a:solidFill>
              <a:latin typeface="Tahoma" pitchFamily="34" charset="0"/>
              <a:ea typeface="宋体" charset="-122"/>
            </a:endParaRPr>
          </a:p>
        </p:txBody>
      </p:sp>
      <p:sp>
        <p:nvSpPr>
          <p:cNvPr id="199683" name="Text Box 4"/>
          <p:cNvSpPr txBox="1">
            <a:spLocks noChangeArrowheads="1"/>
          </p:cNvSpPr>
          <p:nvPr/>
        </p:nvSpPr>
        <p:spPr bwMode="auto">
          <a:xfrm>
            <a:off x="3041086" y="4512644"/>
            <a:ext cx="457200" cy="304800"/>
          </a:xfrm>
          <a:prstGeom prst="rect">
            <a:avLst/>
          </a:prstGeom>
          <a:noFill/>
          <a:ln w="9525">
            <a:noFill/>
            <a:miter lim="800000"/>
            <a:headEnd/>
            <a:tailEnd/>
          </a:ln>
        </p:spPr>
        <p:txBody>
          <a:bodyPr>
            <a:spAutoFit/>
          </a:bodyPr>
          <a:lstStyle/>
          <a:p>
            <a:pPr algn="ctr"/>
            <a:r>
              <a:rPr lang="en-US" altLang="zh-CN" sz="1400" b="1">
                <a:solidFill>
                  <a:schemeClr val="folHlink"/>
                </a:solidFill>
                <a:latin typeface="Tahoma" pitchFamily="34" charset="0"/>
                <a:ea typeface="宋体" charset="-122"/>
              </a:rPr>
              <a:t>T</a:t>
            </a:r>
            <a:endParaRPr lang="en-US" altLang="zh-CN" sz="1400" b="1" baseline="-25000">
              <a:solidFill>
                <a:schemeClr val="folHlink"/>
              </a:solidFill>
              <a:latin typeface="Tahoma" pitchFamily="34" charset="0"/>
              <a:ea typeface="宋体" charset="-122"/>
            </a:endParaRPr>
          </a:p>
        </p:txBody>
      </p:sp>
      <p:sp>
        <p:nvSpPr>
          <p:cNvPr id="199684" name="Rectangle 5"/>
          <p:cNvSpPr>
            <a:spLocks noChangeArrowheads="1"/>
          </p:cNvSpPr>
          <p:nvPr/>
        </p:nvSpPr>
        <p:spPr bwMode="auto">
          <a:xfrm>
            <a:off x="2812486" y="3217244"/>
            <a:ext cx="1600200" cy="3810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Tahoma" pitchFamily="34" charset="0"/>
                <a:ea typeface="宋体" charset="-122"/>
              </a:rPr>
              <a:t>M</a:t>
            </a:r>
            <a:r>
              <a:rPr lang="en-US" altLang="zh-CN" sz="1400" b="1" baseline="-25000" dirty="0">
                <a:solidFill>
                  <a:schemeClr val="bg1"/>
                </a:solidFill>
                <a:latin typeface="Tahoma" pitchFamily="34" charset="0"/>
                <a:ea typeface="宋体" charset="-122"/>
              </a:rPr>
              <a:t>1</a:t>
            </a:r>
            <a:endParaRPr lang="en-US" altLang="zh-CN" sz="1200" b="1" dirty="0">
              <a:solidFill>
                <a:schemeClr val="bg1"/>
              </a:solidFill>
              <a:latin typeface="Tahoma" pitchFamily="34" charset="0"/>
              <a:ea typeface="宋体" charset="-122"/>
            </a:endParaRPr>
          </a:p>
        </p:txBody>
      </p:sp>
      <p:sp>
        <p:nvSpPr>
          <p:cNvPr id="199685" name="Rectangle 6"/>
          <p:cNvSpPr>
            <a:spLocks noChangeArrowheads="1"/>
          </p:cNvSpPr>
          <p:nvPr/>
        </p:nvSpPr>
        <p:spPr bwMode="auto">
          <a:xfrm>
            <a:off x="3193486" y="2836244"/>
            <a:ext cx="1600200" cy="381000"/>
          </a:xfrm>
          <a:prstGeom prst="rect">
            <a:avLst/>
          </a:prstGeom>
          <a:solidFill>
            <a:srgbClr val="9933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2</a:t>
            </a:r>
            <a:endParaRPr lang="en-US" altLang="zh-CN" sz="1200" b="1">
              <a:solidFill>
                <a:schemeClr val="bg1"/>
              </a:solidFill>
              <a:latin typeface="Tahoma" pitchFamily="34" charset="0"/>
              <a:ea typeface="宋体" charset="-122"/>
            </a:endParaRPr>
          </a:p>
        </p:txBody>
      </p:sp>
      <p:sp>
        <p:nvSpPr>
          <p:cNvPr id="199686" name="Rectangle 7"/>
          <p:cNvSpPr>
            <a:spLocks noChangeArrowheads="1"/>
          </p:cNvSpPr>
          <p:nvPr/>
        </p:nvSpPr>
        <p:spPr bwMode="auto">
          <a:xfrm>
            <a:off x="3574486" y="2455244"/>
            <a:ext cx="1600200" cy="3810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3</a:t>
            </a:r>
            <a:endParaRPr lang="en-US" altLang="zh-CN" sz="1200" b="1">
              <a:solidFill>
                <a:schemeClr val="bg1"/>
              </a:solidFill>
              <a:latin typeface="Tahoma" pitchFamily="34" charset="0"/>
              <a:ea typeface="宋体" charset="-122"/>
            </a:endParaRPr>
          </a:p>
        </p:txBody>
      </p:sp>
      <p:sp>
        <p:nvSpPr>
          <p:cNvPr id="199687" name="Rectangle 8"/>
          <p:cNvSpPr>
            <a:spLocks noChangeArrowheads="1"/>
          </p:cNvSpPr>
          <p:nvPr/>
        </p:nvSpPr>
        <p:spPr bwMode="auto">
          <a:xfrm>
            <a:off x="3955486" y="2074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0</a:t>
            </a:r>
            <a:endParaRPr lang="en-US" altLang="zh-CN" sz="1200" b="1">
              <a:solidFill>
                <a:schemeClr val="bg1"/>
              </a:solidFill>
              <a:latin typeface="Tahoma" pitchFamily="34" charset="0"/>
              <a:ea typeface="宋体" charset="-122"/>
            </a:endParaRPr>
          </a:p>
        </p:txBody>
      </p:sp>
      <p:sp>
        <p:nvSpPr>
          <p:cNvPr id="199688" name="Line 9"/>
          <p:cNvSpPr>
            <a:spLocks noChangeShapeType="1"/>
          </p:cNvSpPr>
          <p:nvPr/>
        </p:nvSpPr>
        <p:spPr bwMode="auto">
          <a:xfrm>
            <a:off x="1974286" y="4436444"/>
            <a:ext cx="4038600" cy="0"/>
          </a:xfrm>
          <a:prstGeom prst="line">
            <a:avLst/>
          </a:prstGeom>
          <a:noFill/>
          <a:ln w="3175">
            <a:solidFill>
              <a:schemeClr val="tx1"/>
            </a:solidFill>
            <a:round/>
            <a:headEnd/>
            <a:tailEnd type="triangle" w="med" len="med"/>
          </a:ln>
        </p:spPr>
        <p:txBody>
          <a:bodyPr/>
          <a:lstStyle/>
          <a:p>
            <a:endParaRPr lang="zh-CN" altLang="en-US"/>
          </a:p>
        </p:txBody>
      </p:sp>
      <p:sp>
        <p:nvSpPr>
          <p:cNvPr id="199689" name="Line 10"/>
          <p:cNvSpPr>
            <a:spLocks noChangeShapeType="1"/>
          </p:cNvSpPr>
          <p:nvPr/>
        </p:nvSpPr>
        <p:spPr bwMode="auto">
          <a:xfrm flipV="1">
            <a:off x="1974286" y="1540844"/>
            <a:ext cx="0" cy="2895600"/>
          </a:xfrm>
          <a:prstGeom prst="line">
            <a:avLst/>
          </a:prstGeom>
          <a:noFill/>
          <a:ln w="3175">
            <a:solidFill>
              <a:schemeClr val="tx1"/>
            </a:solidFill>
            <a:round/>
            <a:headEnd/>
            <a:tailEnd type="triangle" w="med" len="med"/>
          </a:ln>
        </p:spPr>
        <p:txBody>
          <a:bodyPr/>
          <a:lstStyle/>
          <a:p>
            <a:endParaRPr lang="zh-CN" altLang="en-US"/>
          </a:p>
        </p:txBody>
      </p:sp>
      <p:sp>
        <p:nvSpPr>
          <p:cNvPr id="199690" name="Line 11"/>
          <p:cNvSpPr>
            <a:spLocks noChangeShapeType="1"/>
          </p:cNvSpPr>
          <p:nvPr/>
        </p:nvSpPr>
        <p:spPr bwMode="auto">
          <a:xfrm>
            <a:off x="2355286" y="3979244"/>
            <a:ext cx="0" cy="609600"/>
          </a:xfrm>
          <a:prstGeom prst="line">
            <a:avLst/>
          </a:prstGeom>
          <a:noFill/>
          <a:ln w="19050">
            <a:solidFill>
              <a:schemeClr val="tx1"/>
            </a:solidFill>
            <a:prstDash val="sysDot"/>
            <a:round/>
            <a:headEnd/>
            <a:tailEnd/>
          </a:ln>
        </p:spPr>
        <p:txBody>
          <a:bodyPr/>
          <a:lstStyle/>
          <a:p>
            <a:endParaRPr lang="zh-CN" altLang="en-US"/>
          </a:p>
        </p:txBody>
      </p:sp>
      <p:sp>
        <p:nvSpPr>
          <p:cNvPr id="199691" name="Line 12"/>
          <p:cNvSpPr>
            <a:spLocks noChangeShapeType="1"/>
          </p:cNvSpPr>
          <p:nvPr/>
        </p:nvSpPr>
        <p:spPr bwMode="auto">
          <a:xfrm>
            <a:off x="3955486" y="3979244"/>
            <a:ext cx="0" cy="609600"/>
          </a:xfrm>
          <a:prstGeom prst="line">
            <a:avLst/>
          </a:prstGeom>
          <a:noFill/>
          <a:ln w="19050">
            <a:solidFill>
              <a:schemeClr val="tx1"/>
            </a:solidFill>
            <a:prstDash val="sysDot"/>
            <a:round/>
            <a:headEnd/>
            <a:tailEnd/>
          </a:ln>
        </p:spPr>
        <p:txBody>
          <a:bodyPr/>
          <a:lstStyle/>
          <a:p>
            <a:endParaRPr lang="zh-CN" altLang="en-US"/>
          </a:p>
        </p:txBody>
      </p:sp>
      <p:sp>
        <p:nvSpPr>
          <p:cNvPr id="199692" name="Line 13"/>
          <p:cNvSpPr>
            <a:spLocks noChangeShapeType="1"/>
          </p:cNvSpPr>
          <p:nvPr/>
        </p:nvSpPr>
        <p:spPr bwMode="auto">
          <a:xfrm>
            <a:off x="4412686" y="3598244"/>
            <a:ext cx="0" cy="990600"/>
          </a:xfrm>
          <a:prstGeom prst="line">
            <a:avLst/>
          </a:prstGeom>
          <a:noFill/>
          <a:ln w="19050">
            <a:solidFill>
              <a:schemeClr val="tx1"/>
            </a:solidFill>
            <a:prstDash val="sysDot"/>
            <a:round/>
            <a:headEnd/>
            <a:tailEnd/>
          </a:ln>
        </p:spPr>
        <p:txBody>
          <a:bodyPr/>
          <a:lstStyle/>
          <a:p>
            <a:endParaRPr lang="zh-CN" altLang="en-US"/>
          </a:p>
        </p:txBody>
      </p:sp>
      <p:sp>
        <p:nvSpPr>
          <p:cNvPr id="199693" name="Line 14"/>
          <p:cNvSpPr>
            <a:spLocks noChangeShapeType="1"/>
          </p:cNvSpPr>
          <p:nvPr/>
        </p:nvSpPr>
        <p:spPr bwMode="auto">
          <a:xfrm>
            <a:off x="4793686" y="3217244"/>
            <a:ext cx="0" cy="1219200"/>
          </a:xfrm>
          <a:prstGeom prst="line">
            <a:avLst/>
          </a:prstGeom>
          <a:noFill/>
          <a:ln w="19050">
            <a:solidFill>
              <a:schemeClr val="tx1"/>
            </a:solidFill>
            <a:prstDash val="sysDot"/>
            <a:round/>
            <a:headEnd/>
            <a:tailEnd/>
          </a:ln>
        </p:spPr>
        <p:txBody>
          <a:bodyPr/>
          <a:lstStyle/>
          <a:p>
            <a:endParaRPr lang="zh-CN" altLang="en-US"/>
          </a:p>
        </p:txBody>
      </p:sp>
      <p:sp>
        <p:nvSpPr>
          <p:cNvPr id="199694" name="Line 15"/>
          <p:cNvSpPr>
            <a:spLocks noChangeShapeType="1"/>
          </p:cNvSpPr>
          <p:nvPr/>
        </p:nvSpPr>
        <p:spPr bwMode="auto">
          <a:xfrm>
            <a:off x="5174686" y="2836244"/>
            <a:ext cx="0" cy="1600200"/>
          </a:xfrm>
          <a:prstGeom prst="line">
            <a:avLst/>
          </a:prstGeom>
          <a:noFill/>
          <a:ln w="19050">
            <a:solidFill>
              <a:schemeClr val="tx1"/>
            </a:solidFill>
            <a:prstDash val="sysDot"/>
            <a:round/>
            <a:headEnd/>
            <a:tailEnd/>
          </a:ln>
        </p:spPr>
        <p:txBody>
          <a:bodyPr/>
          <a:lstStyle/>
          <a:p>
            <a:endParaRPr lang="zh-CN" altLang="en-US"/>
          </a:p>
        </p:txBody>
      </p:sp>
      <p:sp>
        <p:nvSpPr>
          <p:cNvPr id="199695" name="Line 16"/>
          <p:cNvSpPr>
            <a:spLocks noChangeShapeType="1"/>
          </p:cNvSpPr>
          <p:nvPr/>
        </p:nvSpPr>
        <p:spPr bwMode="auto">
          <a:xfrm>
            <a:off x="5555686" y="2455244"/>
            <a:ext cx="0" cy="1981200"/>
          </a:xfrm>
          <a:prstGeom prst="line">
            <a:avLst/>
          </a:prstGeom>
          <a:noFill/>
          <a:ln w="19050">
            <a:solidFill>
              <a:schemeClr val="tx1"/>
            </a:solidFill>
            <a:prstDash val="sysDot"/>
            <a:round/>
            <a:headEnd/>
            <a:tailEnd/>
          </a:ln>
        </p:spPr>
        <p:txBody>
          <a:bodyPr/>
          <a:lstStyle/>
          <a:p>
            <a:endParaRPr lang="zh-CN" altLang="en-US"/>
          </a:p>
        </p:txBody>
      </p:sp>
      <p:sp>
        <p:nvSpPr>
          <p:cNvPr id="199696" name="Line 17"/>
          <p:cNvSpPr>
            <a:spLocks noChangeShapeType="1"/>
          </p:cNvSpPr>
          <p:nvPr/>
        </p:nvSpPr>
        <p:spPr bwMode="auto">
          <a:xfrm>
            <a:off x="2355286" y="4588844"/>
            <a:ext cx="609600" cy="0"/>
          </a:xfrm>
          <a:prstGeom prst="line">
            <a:avLst/>
          </a:prstGeom>
          <a:noFill/>
          <a:ln w="3175">
            <a:solidFill>
              <a:schemeClr val="tx1"/>
            </a:solidFill>
            <a:round/>
            <a:headEnd type="triangle" w="med" len="med"/>
            <a:tailEnd/>
          </a:ln>
        </p:spPr>
        <p:txBody>
          <a:bodyPr/>
          <a:lstStyle/>
          <a:p>
            <a:endParaRPr lang="zh-CN" altLang="en-US"/>
          </a:p>
        </p:txBody>
      </p:sp>
      <p:sp>
        <p:nvSpPr>
          <p:cNvPr id="199697" name="Line 18"/>
          <p:cNvSpPr>
            <a:spLocks noChangeShapeType="1"/>
          </p:cNvSpPr>
          <p:nvPr/>
        </p:nvSpPr>
        <p:spPr bwMode="auto">
          <a:xfrm flipH="1">
            <a:off x="3345886" y="4588844"/>
            <a:ext cx="609600" cy="0"/>
          </a:xfrm>
          <a:prstGeom prst="line">
            <a:avLst/>
          </a:prstGeom>
          <a:noFill/>
          <a:ln w="3175">
            <a:solidFill>
              <a:schemeClr val="tx1"/>
            </a:solidFill>
            <a:round/>
            <a:headEnd type="triangle" w="med" len="med"/>
            <a:tailEnd/>
          </a:ln>
        </p:spPr>
        <p:txBody>
          <a:bodyPr/>
          <a:lstStyle/>
          <a:p>
            <a:endParaRPr lang="zh-CN" altLang="en-US"/>
          </a:p>
        </p:txBody>
      </p:sp>
      <p:sp>
        <p:nvSpPr>
          <p:cNvPr id="21" name="Text Box 19"/>
          <p:cNvSpPr txBox="1">
            <a:spLocks noChangeArrowheads="1"/>
          </p:cNvSpPr>
          <p:nvPr/>
        </p:nvSpPr>
        <p:spPr bwMode="auto">
          <a:xfrm>
            <a:off x="4031686" y="4420569"/>
            <a:ext cx="457200" cy="369888"/>
          </a:xfrm>
          <a:prstGeom prst="rect">
            <a:avLst/>
          </a:prstGeom>
          <a:noFill/>
          <a:ln w="3175" algn="ctr">
            <a:noFill/>
            <a:miter lim="800000"/>
            <a:headEnd/>
            <a:tailEnd/>
          </a:ln>
          <a:effectLst/>
        </p:spPr>
        <p:txBody>
          <a:bodyPr>
            <a:spAutoFit/>
          </a:bodyPr>
          <a:lstStyle/>
          <a:p>
            <a:pPr algn="ctr">
              <a:defRPr/>
            </a:pPr>
            <a:r>
              <a:rPr lang="en-US" altLang="zh-CN">
                <a:solidFill>
                  <a:schemeClr val="folHlink"/>
                </a:solidFill>
                <a:effectLst>
                  <a:outerShdw blurRad="38100" dist="38100" dir="2700000" algn="tl">
                    <a:srgbClr val="C0C0C0"/>
                  </a:outerShdw>
                </a:effectLst>
                <a:latin typeface="Tahoma" pitchFamily="34" charset="0"/>
                <a:ea typeface="宋体" pitchFamily="2" charset="-122"/>
                <a:sym typeface="Symbol" pitchFamily="18" charset="2"/>
              </a:rPr>
              <a:t></a:t>
            </a:r>
          </a:p>
        </p:txBody>
      </p:sp>
      <p:sp>
        <p:nvSpPr>
          <p:cNvPr id="199699" name="Rectangle 20"/>
          <p:cNvSpPr txBox="1">
            <a:spLocks noChangeArrowheads="1"/>
          </p:cNvSpPr>
          <p:nvPr/>
        </p:nvSpPr>
        <p:spPr bwMode="auto">
          <a:xfrm>
            <a:off x="6645274" y="2133600"/>
            <a:ext cx="4654783" cy="3352800"/>
          </a:xfrm>
          <a:prstGeom prst="rect">
            <a:avLst/>
          </a:prstGeom>
          <a:noFill/>
          <a:ln w="9525">
            <a:noFill/>
            <a:miter lim="800000"/>
            <a:headEnd/>
            <a:tailEnd/>
          </a:ln>
        </p:spPr>
        <p:txBody>
          <a:bodyPr/>
          <a:lstStyle/>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rPr>
              <a:t>T  = m</a:t>
            </a:r>
            <a:r>
              <a:rPr lang="en-US" altLang="zh-CN" sz="2400" dirty="0">
                <a:solidFill>
                  <a:schemeClr val="folHlink"/>
                </a:solidFill>
                <a:latin typeface="微软雅黑" charset="-122"/>
                <a:ea typeface="微软雅黑" charset="-122"/>
                <a:sym typeface="Symbol" pitchFamily="18" charset="2"/>
              </a:rPr>
              <a:t></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rPr>
              <a:t>m = T/</a:t>
            </a:r>
            <a:r>
              <a:rPr lang="en-US" altLang="zh-CN" sz="2400" dirty="0">
                <a:solidFill>
                  <a:schemeClr val="folHlink"/>
                </a:solidFill>
                <a:latin typeface="微软雅黑" charset="-122"/>
                <a:ea typeface="微软雅黑" charset="-122"/>
                <a:sym typeface="Symbol" pitchFamily="18" charset="2"/>
              </a:rPr>
              <a:t>  </a:t>
            </a:r>
            <a:r>
              <a:rPr lang="zh-CN" altLang="en-US" sz="2100" dirty="0">
                <a:solidFill>
                  <a:schemeClr val="folHlink"/>
                </a:solidFill>
                <a:latin typeface="微软雅黑" charset="-122"/>
                <a:ea typeface="微软雅黑" charset="-122"/>
                <a:sym typeface="Symbol" pitchFamily="18" charset="2"/>
              </a:rPr>
              <a:t>交叉存取度</a:t>
            </a:r>
          </a:p>
          <a:p>
            <a:pPr marL="342900" indent="-342900">
              <a:lnSpc>
                <a:spcPct val="150000"/>
              </a:lnSpc>
              <a:spcBef>
                <a:spcPct val="20000"/>
              </a:spcBef>
              <a:buClr>
                <a:srgbClr val="FFC000"/>
              </a:buClr>
              <a:buFont typeface="Wingdings" pitchFamily="2" charset="2"/>
              <a:buChar char="n"/>
            </a:pPr>
            <a:endParaRPr lang="zh-CN" altLang="en-US" sz="2400" dirty="0">
              <a:solidFill>
                <a:srgbClr val="66FF33"/>
              </a:solidFill>
              <a:latin typeface="微软雅黑" charset="-122"/>
              <a:ea typeface="微软雅黑" charset="-122"/>
              <a:sym typeface="Symbol" pitchFamily="18" charset="2"/>
            </a:endParaRPr>
          </a:p>
          <a:p>
            <a:pPr marL="342900" indent="-342900">
              <a:lnSpc>
                <a:spcPct val="150000"/>
              </a:lnSpc>
              <a:spcBef>
                <a:spcPct val="20000"/>
              </a:spcBef>
              <a:buClr>
                <a:srgbClr val="FFC000"/>
              </a:buClr>
            </a:pPr>
            <a:r>
              <a:rPr lang="zh-CN" altLang="en-US" sz="2100" dirty="0">
                <a:solidFill>
                  <a:schemeClr val="accent2"/>
                </a:solidFill>
                <a:latin typeface="微软雅黑" charset="-122"/>
                <a:ea typeface="微软雅黑" charset="-122"/>
                <a:sym typeface="Symbol" pitchFamily="18" charset="2"/>
              </a:rPr>
              <a:t>连续读取</a:t>
            </a:r>
            <a:r>
              <a:rPr lang="en-US" altLang="zh-CN" sz="2100" dirty="0">
                <a:solidFill>
                  <a:schemeClr val="accent2"/>
                </a:solidFill>
                <a:latin typeface="微软雅黑" charset="-122"/>
                <a:ea typeface="微软雅黑" charset="-122"/>
                <a:sym typeface="Symbol" pitchFamily="18" charset="2"/>
              </a:rPr>
              <a:t>n</a:t>
            </a:r>
            <a:r>
              <a:rPr lang="zh-CN" altLang="en-US" sz="2100" dirty="0">
                <a:solidFill>
                  <a:schemeClr val="accent2"/>
                </a:solidFill>
                <a:latin typeface="微软雅黑" charset="-122"/>
                <a:ea typeface="微软雅黑" charset="-122"/>
                <a:sym typeface="Symbol" pitchFamily="18" charset="2"/>
              </a:rPr>
              <a:t>个字的时间</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sym typeface="Symbol" pitchFamily="18" charset="2"/>
              </a:rPr>
              <a:t>t</a:t>
            </a:r>
            <a:r>
              <a:rPr lang="en-US" altLang="zh-CN" sz="2400" baseline="-25000" dirty="0">
                <a:solidFill>
                  <a:schemeClr val="folHlink"/>
                </a:solidFill>
                <a:latin typeface="微软雅黑" charset="-122"/>
                <a:ea typeface="微软雅黑" charset="-122"/>
                <a:sym typeface="Symbol" pitchFamily="18" charset="2"/>
              </a:rPr>
              <a:t>1</a:t>
            </a:r>
            <a:r>
              <a:rPr lang="en-US" altLang="zh-CN" sz="2400" dirty="0">
                <a:solidFill>
                  <a:schemeClr val="folHlink"/>
                </a:solidFill>
                <a:latin typeface="微软雅黑" charset="-122"/>
                <a:ea typeface="微软雅黑" charset="-122"/>
                <a:sym typeface="Symbol" pitchFamily="18" charset="2"/>
              </a:rPr>
              <a:t>=T+(n-1)  </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sym typeface="Symbol" pitchFamily="18" charset="2"/>
              </a:rPr>
              <a:t>t</a:t>
            </a:r>
            <a:r>
              <a:rPr lang="en-US" altLang="zh-CN" sz="2400" baseline="-25000" dirty="0">
                <a:solidFill>
                  <a:schemeClr val="folHlink"/>
                </a:solidFill>
                <a:latin typeface="微软雅黑" charset="-122"/>
                <a:ea typeface="微软雅黑" charset="-122"/>
                <a:sym typeface="Symbol" pitchFamily="18" charset="2"/>
              </a:rPr>
              <a:t>2</a:t>
            </a:r>
            <a:r>
              <a:rPr lang="en-US" altLang="zh-CN" sz="2400" dirty="0">
                <a:solidFill>
                  <a:schemeClr val="folHlink"/>
                </a:solidFill>
                <a:latin typeface="微软雅黑" charset="-122"/>
                <a:ea typeface="微软雅黑" charset="-122"/>
                <a:sym typeface="Symbol" pitchFamily="18" charset="2"/>
              </a:rPr>
              <a:t>=</a:t>
            </a:r>
            <a:r>
              <a:rPr lang="en-US" altLang="zh-CN" sz="2400" dirty="0" err="1">
                <a:solidFill>
                  <a:schemeClr val="folHlink"/>
                </a:solidFill>
                <a:latin typeface="微软雅黑" charset="-122"/>
                <a:ea typeface="微软雅黑" charset="-122"/>
                <a:sym typeface="Symbol" pitchFamily="18" charset="2"/>
              </a:rPr>
              <a:t>nT</a:t>
            </a:r>
            <a:endParaRPr lang="en-US" altLang="zh-CN" sz="2400" dirty="0">
              <a:solidFill>
                <a:schemeClr val="folHlink"/>
              </a:solidFill>
              <a:latin typeface="微软雅黑" charset="-122"/>
              <a:ea typeface="微软雅黑" charset="-122"/>
            </a:endParaRPr>
          </a:p>
        </p:txBody>
      </p:sp>
      <p:sp>
        <p:nvSpPr>
          <p:cNvPr id="23" name="Text Box 21"/>
          <p:cNvSpPr txBox="1">
            <a:spLocks noChangeArrowheads="1"/>
          </p:cNvSpPr>
          <p:nvPr/>
        </p:nvSpPr>
        <p:spPr bwMode="auto">
          <a:xfrm>
            <a:off x="1250386" y="4930774"/>
            <a:ext cx="5410200" cy="708025"/>
          </a:xfrm>
          <a:prstGeom prst="rect">
            <a:avLst/>
          </a:prstGeom>
          <a:noFill/>
          <a:ln w="3175" algn="ctr">
            <a:noFill/>
            <a:miter lim="800000"/>
            <a:headEnd/>
            <a:tailEnd/>
          </a:ln>
          <a:effectLst/>
        </p:spPr>
        <p:txBody>
          <a:bodyPr>
            <a:spAutoFit/>
          </a:bodyPr>
          <a:lstStyle/>
          <a:p>
            <a:pPr algn="ctr">
              <a:defRPr/>
            </a:pPr>
            <a:r>
              <a:rPr lang="en-US" altLang="zh-CN" sz="2000" dirty="0">
                <a:solidFill>
                  <a:schemeClr val="accent2"/>
                </a:solidFill>
                <a:latin typeface="Arial" pitchFamily="34" charset="0"/>
              </a:rPr>
              <a:t>T:  </a:t>
            </a:r>
            <a:r>
              <a:rPr lang="zh-CN" altLang="en-US" sz="2000" dirty="0">
                <a:solidFill>
                  <a:schemeClr val="accent2"/>
                </a:solidFill>
                <a:latin typeface="Arial" pitchFamily="34" charset="0"/>
              </a:rPr>
              <a:t>模块存取周期</a:t>
            </a:r>
            <a:r>
              <a:rPr lang="zh-CN" altLang="en-US" sz="2000" b="1" dirty="0">
                <a:solidFill>
                  <a:schemeClr val="accent2"/>
                </a:solidFill>
                <a:latin typeface="Arial" pitchFamily="34" charset="0"/>
              </a:rPr>
              <a:t> </a:t>
            </a:r>
            <a:r>
              <a:rPr lang="zh-CN" altLang="en-US" sz="2000" dirty="0">
                <a:solidFill>
                  <a:schemeClr val="accent2"/>
                </a:solidFill>
                <a:effectLst>
                  <a:outerShdw blurRad="38100" dist="38100" dir="2700000" algn="tl">
                    <a:srgbClr val="C0C0C0"/>
                  </a:outerShdw>
                </a:effectLst>
                <a:latin typeface="Arial" pitchFamily="34" charset="0"/>
                <a:sym typeface="Symbol" pitchFamily="18" charset="2"/>
              </a:rPr>
              <a:t>：</a:t>
            </a:r>
            <a:r>
              <a:rPr lang="zh-CN" altLang="en-US" sz="2000" dirty="0">
                <a:solidFill>
                  <a:schemeClr val="accent2"/>
                </a:solidFill>
                <a:latin typeface="Arial" pitchFamily="34" charset="0"/>
              </a:rPr>
              <a:t>总线传输周期 </a:t>
            </a:r>
          </a:p>
          <a:p>
            <a:pPr algn="ctr">
              <a:defRPr/>
            </a:pPr>
            <a:r>
              <a:rPr lang="en-US" altLang="zh-CN" sz="2000" dirty="0">
                <a:solidFill>
                  <a:schemeClr val="accent2"/>
                </a:solidFill>
                <a:latin typeface="Arial" pitchFamily="34" charset="0"/>
              </a:rPr>
              <a:t>m: </a:t>
            </a:r>
            <a:r>
              <a:rPr lang="zh-CN" altLang="en-US" sz="2000" dirty="0">
                <a:solidFill>
                  <a:schemeClr val="accent2"/>
                </a:solidFill>
                <a:latin typeface="Arial" pitchFamily="34" charset="0"/>
              </a:rPr>
              <a:t>存储器交叉模块数</a:t>
            </a:r>
          </a:p>
        </p:txBody>
      </p:sp>
      <p:sp>
        <p:nvSpPr>
          <p:cNvPr id="199701" name="Text Box 22"/>
          <p:cNvSpPr txBox="1">
            <a:spLocks noChangeArrowheads="1"/>
          </p:cNvSpPr>
          <p:nvPr/>
        </p:nvSpPr>
        <p:spPr bwMode="auto">
          <a:xfrm>
            <a:off x="5631886" y="4436444"/>
            <a:ext cx="685800" cy="304800"/>
          </a:xfrm>
          <a:prstGeom prst="rect">
            <a:avLst/>
          </a:prstGeom>
          <a:noFill/>
          <a:ln w="9525">
            <a:noFill/>
            <a:miter lim="800000"/>
            <a:headEnd/>
            <a:tailEnd/>
          </a:ln>
        </p:spPr>
        <p:txBody>
          <a:bodyPr>
            <a:spAutoFit/>
          </a:bodyPr>
          <a:lstStyle/>
          <a:p>
            <a:pPr algn="ctr"/>
            <a:r>
              <a:rPr lang="zh-CN" altLang="en-US" sz="1400">
                <a:solidFill>
                  <a:schemeClr val="folHlink"/>
                </a:solidFill>
                <a:latin typeface="Tahoma" pitchFamily="34" charset="0"/>
                <a:ea typeface="宋体" charset="-122"/>
              </a:rPr>
              <a:t>时间</a:t>
            </a:r>
            <a:endParaRPr lang="zh-CN" altLang="en-US" sz="1400" baseline="-25000">
              <a:solidFill>
                <a:schemeClr val="folHlink"/>
              </a:solidFill>
              <a:latin typeface="Tahoma" pitchFamily="34" charset="0"/>
              <a:ea typeface="宋体" charset="-122"/>
            </a:endParaRPr>
          </a:p>
        </p:txBody>
      </p:sp>
      <p:sp>
        <p:nvSpPr>
          <p:cNvPr id="199702" name="Text Box 23"/>
          <p:cNvSpPr txBox="1">
            <a:spLocks noChangeArrowheads="1"/>
          </p:cNvSpPr>
          <p:nvPr/>
        </p:nvSpPr>
        <p:spPr bwMode="auto">
          <a:xfrm>
            <a:off x="1974286" y="1540844"/>
            <a:ext cx="685800" cy="304800"/>
          </a:xfrm>
          <a:prstGeom prst="rect">
            <a:avLst/>
          </a:prstGeom>
          <a:noFill/>
          <a:ln w="9525">
            <a:noFill/>
            <a:miter lim="800000"/>
            <a:headEnd/>
            <a:tailEnd/>
          </a:ln>
        </p:spPr>
        <p:txBody>
          <a:bodyPr>
            <a:spAutoFit/>
          </a:bodyPr>
          <a:lstStyle/>
          <a:p>
            <a:pPr algn="ctr"/>
            <a:r>
              <a:rPr lang="zh-CN" altLang="en-US" sz="1400" dirty="0">
                <a:solidFill>
                  <a:schemeClr val="folHlink"/>
                </a:solidFill>
                <a:latin typeface="Tahoma" pitchFamily="34" charset="0"/>
                <a:ea typeface="宋体" charset="-122"/>
              </a:rPr>
              <a:t>字</a:t>
            </a:r>
            <a:endParaRPr lang="zh-CN" altLang="en-US" sz="1400" baseline="-25000" dirty="0">
              <a:solidFill>
                <a:schemeClr val="folHlink"/>
              </a:solidFill>
              <a:latin typeface="Tahoma" pitchFamily="34" charset="0"/>
              <a:ea typeface="宋体" charset="-122"/>
            </a:endParaRPr>
          </a:p>
        </p:txBody>
      </p:sp>
      <p:sp>
        <p:nvSpPr>
          <p:cNvPr id="26" name="Rectangle 24"/>
          <p:cNvSpPr>
            <a:spLocks noChangeArrowheads="1"/>
          </p:cNvSpPr>
          <p:nvPr/>
        </p:nvSpPr>
        <p:spPr bwMode="auto">
          <a:xfrm>
            <a:off x="8520572" y="4686301"/>
            <a:ext cx="2482850" cy="533400"/>
          </a:xfrm>
          <a:prstGeom prst="rect">
            <a:avLst/>
          </a:prstGeom>
          <a:noFill/>
          <a:ln w="9525">
            <a:noFill/>
            <a:miter lim="800000"/>
            <a:headEnd/>
            <a:tailEnd/>
          </a:ln>
        </p:spPr>
        <p:txBody>
          <a:bodyPr/>
          <a:lstStyle/>
          <a:p>
            <a:pPr marL="469900" indent="-469900" algn="ctr">
              <a:lnSpc>
                <a:spcPct val="80000"/>
              </a:lnSpc>
              <a:spcBef>
                <a:spcPct val="20000"/>
              </a:spcBef>
              <a:buClr>
                <a:schemeClr val="accent2"/>
              </a:buClr>
            </a:pPr>
            <a:r>
              <a:rPr lang="en-US" altLang="zh-CN" sz="2600" dirty="0">
                <a:solidFill>
                  <a:schemeClr val="folHlink"/>
                </a:solidFill>
                <a:latin typeface="Verdana" pitchFamily="34" charset="0"/>
                <a:sym typeface="Symbol" pitchFamily="18" charset="2"/>
              </a:rPr>
              <a:t>t</a:t>
            </a:r>
            <a:r>
              <a:rPr lang="en-US" altLang="zh-CN" sz="2600" baseline="-25000" dirty="0">
                <a:solidFill>
                  <a:schemeClr val="folHlink"/>
                </a:solidFill>
                <a:latin typeface="Verdana" pitchFamily="34" charset="0"/>
                <a:sym typeface="Symbol" pitchFamily="18" charset="2"/>
              </a:rPr>
              <a:t>1</a:t>
            </a:r>
            <a:r>
              <a:rPr lang="en-US" altLang="zh-CN" sz="2600" dirty="0">
                <a:solidFill>
                  <a:schemeClr val="folHlink"/>
                </a:solidFill>
                <a:latin typeface="Verdana" pitchFamily="34" charset="0"/>
                <a:sym typeface="Symbol" pitchFamily="18" charset="2"/>
              </a:rPr>
              <a:t>&lt;t</a:t>
            </a:r>
            <a:r>
              <a:rPr lang="en-US" altLang="zh-CN" sz="2600" baseline="-25000" dirty="0">
                <a:solidFill>
                  <a:schemeClr val="folHlink"/>
                </a:solidFill>
                <a:latin typeface="Verdana" pitchFamily="34" charset="0"/>
                <a:sym typeface="Symbol" pitchFamily="18" charset="2"/>
              </a:rPr>
              <a:t>2</a:t>
            </a:r>
            <a:endParaRPr lang="en-US" altLang="zh-CN" sz="2600" dirty="0">
              <a:solidFill>
                <a:schemeClr val="folHlink"/>
              </a:solidFill>
              <a:latin typeface="Verdana" pitchFamily="34" charset="0"/>
            </a:endParaRPr>
          </a:p>
        </p:txBody>
      </p:sp>
      <p:grpSp>
        <p:nvGrpSpPr>
          <p:cNvPr id="199704" name="Group 25"/>
          <p:cNvGrpSpPr>
            <a:grpSpLocks/>
          </p:cNvGrpSpPr>
          <p:nvPr/>
        </p:nvGrpSpPr>
        <p:grpSpPr bwMode="auto">
          <a:xfrm>
            <a:off x="2812486" y="3979244"/>
            <a:ext cx="762000" cy="457200"/>
            <a:chOff x="960" y="2784"/>
            <a:chExt cx="480" cy="384"/>
          </a:xfrm>
        </p:grpSpPr>
        <p:sp>
          <p:nvSpPr>
            <p:cNvPr id="199706" name="Line 26"/>
            <p:cNvSpPr>
              <a:spLocks noChangeShapeType="1"/>
            </p:cNvSpPr>
            <p:nvPr/>
          </p:nvSpPr>
          <p:spPr bwMode="auto">
            <a:xfrm>
              <a:off x="96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7" name="Line 27"/>
            <p:cNvSpPr>
              <a:spLocks noChangeShapeType="1"/>
            </p:cNvSpPr>
            <p:nvPr/>
          </p:nvSpPr>
          <p:spPr bwMode="auto">
            <a:xfrm>
              <a:off x="120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8" name="Line 28"/>
            <p:cNvSpPr>
              <a:spLocks noChangeShapeType="1"/>
            </p:cNvSpPr>
            <p:nvPr/>
          </p:nvSpPr>
          <p:spPr bwMode="auto">
            <a:xfrm>
              <a:off x="1440" y="2784"/>
              <a:ext cx="0" cy="384"/>
            </a:xfrm>
            <a:prstGeom prst="line">
              <a:avLst/>
            </a:prstGeom>
            <a:noFill/>
            <a:ln w="19050">
              <a:solidFill>
                <a:schemeClr val="tx1"/>
              </a:solidFill>
              <a:prstDash val="sysDot"/>
              <a:round/>
              <a:headEnd/>
              <a:tailEnd/>
            </a:ln>
          </p:spPr>
          <p:txBody>
            <a:bodyPr/>
            <a:lstStyle/>
            <a:p>
              <a:endParaRPr lang="zh-CN" altLang="en-US"/>
            </a:p>
          </p:txBody>
        </p:sp>
      </p:grpSp>
    </p:spTree>
    <p:extLst>
      <p:ext uri="{BB962C8B-B14F-4D97-AF65-F5344CB8AC3E}">
        <p14:creationId xmlns:p14="http://schemas.microsoft.com/office/powerpoint/2010/main" val="159995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p>
          <a:p>
            <a:r>
              <a:rPr lang="en-US" altLang="zh-CN" b="1" dirty="0">
                <a:latin typeface="+mj-lt"/>
              </a:rPr>
              <a:t>4.2 </a:t>
            </a:r>
            <a:r>
              <a:rPr lang="zh-CN" altLang="en-US" b="1" dirty="0">
                <a:latin typeface="+mj-lt"/>
              </a:rPr>
              <a:t>半导体存储器</a:t>
            </a: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p>
          <a:p>
            <a:r>
              <a:rPr lang="en-US" altLang="zh-CN" b="1" dirty="0">
                <a:latin typeface="+mj-lt"/>
              </a:rPr>
              <a:t>4.4 </a:t>
            </a:r>
            <a:r>
              <a:rPr lang="zh-CN" altLang="en-US" b="1" dirty="0">
                <a:latin typeface="+mj-lt"/>
              </a:rPr>
              <a:t>并行主存系统</a:t>
            </a:r>
          </a:p>
          <a:p>
            <a:r>
              <a:rPr lang="en-US" altLang="zh-CN" b="1" dirty="0">
                <a:solidFill>
                  <a:srgbClr val="C00000"/>
                </a:solidFill>
                <a:effectLst>
                  <a:outerShdw blurRad="38100" dist="38100" dir="2700000" algn="tl">
                    <a:srgbClr val="000000">
                      <a:alpha val="43137"/>
                    </a:srgbClr>
                  </a:outerShdw>
                </a:effectLst>
                <a:latin typeface="+mj-lt"/>
              </a:rPr>
              <a:t>4.5 </a:t>
            </a:r>
            <a:r>
              <a:rPr lang="zh-CN" altLang="en-US" b="1" dirty="0">
                <a:solidFill>
                  <a:srgbClr val="C00000"/>
                </a:solidFill>
                <a:effectLst>
                  <a:outerShdw blurRad="38100" dist="38100" dir="2700000" algn="tl">
                    <a:srgbClr val="000000">
                      <a:alpha val="43137"/>
                    </a:srgbClr>
                  </a:outerShdw>
                </a:effectLst>
                <a:latin typeface="+mj-lt"/>
              </a:rPr>
              <a:t>高速缓冲存储器</a:t>
            </a:r>
            <a:endParaRPr lang="en-US" altLang="zh-CN"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4.6 </a:t>
            </a:r>
            <a:r>
              <a:rPr lang="zh-CN" altLang="en-US" b="1" dirty="0">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8381490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p>
        </p:txBody>
      </p:sp>
      <p:sp>
        <p:nvSpPr>
          <p:cNvPr id="3" name="内容占位符 2"/>
          <p:cNvSpPr>
            <a:spLocks noGrp="1"/>
          </p:cNvSpPr>
          <p:nvPr>
            <p:ph idx="1"/>
          </p:nvPr>
        </p:nvSpPr>
        <p:spPr/>
        <p:txBody>
          <a:bodyPr>
            <a:normAutofit/>
          </a:bodyPr>
          <a:lstStyle/>
          <a:p>
            <a:r>
              <a:rPr lang="en-US" altLang="zh-CN" b="1" dirty="0">
                <a:solidFill>
                  <a:srgbClr val="C00000"/>
                </a:solidFill>
                <a:effectLst>
                  <a:outerShdw blurRad="38100" dist="38100" dir="2700000" algn="tl">
                    <a:srgbClr val="000000">
                      <a:alpha val="43137"/>
                    </a:srgbClr>
                  </a:outerShdw>
                </a:effectLst>
                <a:latin typeface="+mn-lt"/>
              </a:rPr>
              <a:t>4.5.1 cache</a:t>
            </a:r>
            <a:r>
              <a:rPr lang="zh-CN" altLang="en-US" b="1" dirty="0">
                <a:solidFill>
                  <a:srgbClr val="C00000"/>
                </a:solidFill>
                <a:effectLst>
                  <a:outerShdw blurRad="38100" dist="38100" dir="2700000" algn="tl">
                    <a:srgbClr val="000000">
                      <a:alpha val="43137"/>
                    </a:srgbClr>
                  </a:outerShdw>
                </a:effectLst>
                <a:latin typeface="+mn-lt"/>
              </a:rPr>
              <a:t>工作原理</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latin typeface="+mn-lt"/>
              </a:rPr>
              <a:t>4.5.9 cache</a:t>
            </a:r>
            <a:r>
              <a:rPr lang="zh-CN" altLang="en-US" b="1" dirty="0">
                <a:latin typeface="+mn-lt"/>
              </a:rPr>
              <a:t>应用</a:t>
            </a:r>
            <a:endParaRPr lang="en-US" altLang="zh-CN" b="1" dirty="0">
              <a:latin typeface="+mn-lt"/>
            </a:endParaRPr>
          </a:p>
        </p:txBody>
      </p:sp>
    </p:spTree>
    <p:extLst>
      <p:ext uri="{BB962C8B-B14F-4D97-AF65-F5344CB8AC3E}">
        <p14:creationId xmlns:p14="http://schemas.microsoft.com/office/powerpoint/2010/main" val="18627336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2BA31-2ECE-41F9-9345-A824FD951DD2}"/>
              </a:ext>
            </a:extLst>
          </p:cNvPr>
          <p:cNvSpPr>
            <a:spLocks noGrp="1"/>
          </p:cNvSpPr>
          <p:nvPr>
            <p:ph type="title"/>
          </p:nvPr>
        </p:nvSpPr>
        <p:spPr/>
        <p:txBody>
          <a:bodyPr/>
          <a:lstStyle/>
          <a:p>
            <a:r>
              <a:rPr lang="zh-CN" altLang="en-US" dirty="0"/>
              <a:t>从</a:t>
            </a:r>
            <a:r>
              <a:rPr lang="en-US" altLang="zh-CN" dirty="0"/>
              <a:t>U</a:t>
            </a:r>
            <a:r>
              <a:rPr lang="zh-CN" altLang="en-US" dirty="0"/>
              <a:t>盘说开去</a:t>
            </a:r>
          </a:p>
        </p:txBody>
      </p:sp>
      <p:pic>
        <p:nvPicPr>
          <p:cNvPr id="8" name="内容占位符 7">
            <a:extLst>
              <a:ext uri="{FF2B5EF4-FFF2-40B4-BE49-F238E27FC236}">
                <a16:creationId xmlns:a16="http://schemas.microsoft.com/office/drawing/2014/main" id="{5A2445DF-2B45-4119-8A7B-4A706A0F4F64}"/>
              </a:ext>
            </a:extLst>
          </p:cNvPr>
          <p:cNvPicPr>
            <a:picLocks noGrp="1" noChangeAspect="1"/>
          </p:cNvPicPr>
          <p:nvPr>
            <p:ph idx="1"/>
          </p:nvPr>
        </p:nvPicPr>
        <p:blipFill>
          <a:blip r:embed="rId3"/>
          <a:stretch>
            <a:fillRect/>
          </a:stretch>
        </p:blipFill>
        <p:spPr>
          <a:xfrm>
            <a:off x="838200" y="968247"/>
            <a:ext cx="10515600" cy="5459669"/>
          </a:xfrm>
          <a:prstGeom prst="rect">
            <a:avLst/>
          </a:prstGeom>
          <a:ln>
            <a:solidFill>
              <a:schemeClr val="accent1"/>
            </a:solidFill>
          </a:ln>
          <a:effectLst>
            <a:outerShdw blurRad="50800" dist="38100" dir="2700000" algn="tl" rotWithShape="0">
              <a:prstClr val="black">
                <a:alpha val="40000"/>
              </a:prstClr>
            </a:outerShdw>
          </a:effectLst>
        </p:spPr>
      </p:pic>
      <p:grpSp>
        <p:nvGrpSpPr>
          <p:cNvPr id="4" name="组合 3">
            <a:extLst>
              <a:ext uri="{FF2B5EF4-FFF2-40B4-BE49-F238E27FC236}">
                <a16:creationId xmlns:a16="http://schemas.microsoft.com/office/drawing/2014/main" id="{805FE7CD-F90E-4575-BD02-2D200E9E37AE}"/>
              </a:ext>
            </a:extLst>
          </p:cNvPr>
          <p:cNvGrpSpPr/>
          <p:nvPr/>
        </p:nvGrpSpPr>
        <p:grpSpPr>
          <a:xfrm>
            <a:off x="1238250" y="1543050"/>
            <a:ext cx="3219450" cy="747042"/>
            <a:chOff x="1638300" y="1397000"/>
            <a:chExt cx="3219450" cy="747042"/>
          </a:xfrm>
          <a:effectLst>
            <a:outerShdw blurRad="50800" dist="38100" dir="2700000" algn="tl" rotWithShape="0">
              <a:prstClr val="black">
                <a:alpha val="40000"/>
              </a:prstClr>
            </a:outerShdw>
          </a:effectLst>
        </p:grpSpPr>
        <p:sp>
          <p:nvSpPr>
            <p:cNvPr id="7" name="矩形 6">
              <a:extLst>
                <a:ext uri="{FF2B5EF4-FFF2-40B4-BE49-F238E27FC236}">
                  <a16:creationId xmlns:a16="http://schemas.microsoft.com/office/drawing/2014/main" id="{A51393A5-F4A6-465F-A82D-30F1427D2302}"/>
                </a:ext>
              </a:extLst>
            </p:cNvPr>
            <p:cNvSpPr/>
            <p:nvPr/>
          </p:nvSpPr>
          <p:spPr>
            <a:xfrm>
              <a:off x="1638300" y="1397000"/>
              <a:ext cx="3219450"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t>U</a:t>
              </a:r>
              <a:r>
                <a:rPr lang="zh-CN" altLang="en-US" sz="2200" b="1" dirty="0"/>
                <a:t>盘为什么只标读速率？</a:t>
              </a:r>
            </a:p>
          </p:txBody>
        </p:sp>
        <p:sp>
          <p:nvSpPr>
            <p:cNvPr id="3" name="等腰三角形 2">
              <a:extLst>
                <a:ext uri="{FF2B5EF4-FFF2-40B4-BE49-F238E27FC236}">
                  <a16:creationId xmlns:a16="http://schemas.microsoft.com/office/drawing/2014/main" id="{A06D030E-2F88-4770-BD3F-C0323D081F41}"/>
                </a:ext>
              </a:extLst>
            </p:cNvPr>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7BC026F0-45B0-4F21-996B-4A180B3A187D}"/>
              </a:ext>
            </a:extLst>
          </p:cNvPr>
          <p:cNvGrpSpPr/>
          <p:nvPr/>
        </p:nvGrpSpPr>
        <p:grpSpPr>
          <a:xfrm>
            <a:off x="8051800" y="2681958"/>
            <a:ext cx="2951622" cy="747042"/>
            <a:chOff x="1638300" y="1397000"/>
            <a:chExt cx="2951622" cy="747042"/>
          </a:xfrm>
          <a:effectLst>
            <a:outerShdw blurRad="50800" dist="38100" dir="2700000" algn="tl" rotWithShape="0">
              <a:prstClr val="black">
                <a:alpha val="40000"/>
              </a:prstClr>
            </a:outerShdw>
          </a:effectLst>
        </p:grpSpPr>
        <p:sp>
          <p:nvSpPr>
            <p:cNvPr id="17" name="矩形 16">
              <a:extLst>
                <a:ext uri="{FF2B5EF4-FFF2-40B4-BE49-F238E27FC236}">
                  <a16:creationId xmlns:a16="http://schemas.microsoft.com/office/drawing/2014/main" id="{7852FA26-A727-4C06-8592-3BCE3C1F8BF3}"/>
                </a:ext>
              </a:extLst>
            </p:cNvPr>
            <p:cNvSpPr/>
            <p:nvPr/>
          </p:nvSpPr>
          <p:spPr>
            <a:xfrm>
              <a:off x="1638300" y="1397000"/>
              <a:ext cx="2951622"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不同</a:t>
              </a:r>
              <a:r>
                <a:rPr lang="en-US" altLang="zh-CN" sz="2200" b="1" dirty="0"/>
                <a:t>USB</a:t>
              </a:r>
              <a:r>
                <a:rPr lang="zh-CN" altLang="en-US" sz="2200" b="1" dirty="0"/>
                <a:t>接口意义？</a:t>
              </a:r>
            </a:p>
          </p:txBody>
        </p:sp>
        <p:sp>
          <p:nvSpPr>
            <p:cNvPr id="18" name="等腰三角形 17">
              <a:extLst>
                <a:ext uri="{FF2B5EF4-FFF2-40B4-BE49-F238E27FC236}">
                  <a16:creationId xmlns:a16="http://schemas.microsoft.com/office/drawing/2014/main" id="{B69CD609-D467-40AE-8D1F-62B0532075AF}"/>
                </a:ext>
              </a:extLst>
            </p:cNvPr>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E9FFC306-0648-4599-B312-0C1F11590F6B}"/>
              </a:ext>
            </a:extLst>
          </p:cNvPr>
          <p:cNvGrpSpPr/>
          <p:nvPr/>
        </p:nvGrpSpPr>
        <p:grpSpPr>
          <a:xfrm>
            <a:off x="4235450" y="2681958"/>
            <a:ext cx="2744788" cy="747042"/>
            <a:chOff x="2112962" y="1397000"/>
            <a:chExt cx="2744788" cy="747042"/>
          </a:xfrm>
          <a:effectLst>
            <a:outerShdw blurRad="50800" dist="38100" dir="2700000" algn="tl" rotWithShape="0">
              <a:prstClr val="black">
                <a:alpha val="40000"/>
              </a:prstClr>
            </a:outerShdw>
          </a:effectLst>
        </p:grpSpPr>
        <p:sp>
          <p:nvSpPr>
            <p:cNvPr id="20" name="矩形 19">
              <a:extLst>
                <a:ext uri="{FF2B5EF4-FFF2-40B4-BE49-F238E27FC236}">
                  <a16:creationId xmlns:a16="http://schemas.microsoft.com/office/drawing/2014/main" id="{AA5235A2-29E7-4C1A-8FA6-67AB0EB31786}"/>
                </a:ext>
              </a:extLst>
            </p:cNvPr>
            <p:cNvSpPr/>
            <p:nvPr/>
          </p:nvSpPr>
          <p:spPr>
            <a:xfrm>
              <a:off x="2112962" y="1397000"/>
              <a:ext cx="2744788"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超极速固态</a:t>
              </a:r>
              <a:r>
                <a:rPr lang="en-US" altLang="zh-CN" sz="2200" b="1" dirty="0"/>
                <a:t>U</a:t>
              </a:r>
              <a:r>
                <a:rPr lang="zh-CN" altLang="en-US" sz="2200" b="1" dirty="0"/>
                <a:t>盘？</a:t>
              </a:r>
            </a:p>
          </p:txBody>
        </p:sp>
        <p:sp>
          <p:nvSpPr>
            <p:cNvPr id="21" name="等腰三角形 20">
              <a:extLst>
                <a:ext uri="{FF2B5EF4-FFF2-40B4-BE49-F238E27FC236}">
                  <a16:creationId xmlns:a16="http://schemas.microsoft.com/office/drawing/2014/main" id="{C7F14DDA-0299-4875-9386-80D8F532189A}"/>
                </a:ext>
              </a:extLst>
            </p:cNvPr>
            <p:cNvSpPr/>
            <p:nvPr/>
          </p:nvSpPr>
          <p:spPr>
            <a:xfrm rot="10800000">
              <a:off x="429895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0CA388F8-5962-43EB-9229-EBA49A8AE575}"/>
              </a:ext>
            </a:extLst>
          </p:cNvPr>
          <p:cNvGrpSpPr/>
          <p:nvPr/>
        </p:nvGrpSpPr>
        <p:grpSpPr>
          <a:xfrm>
            <a:off x="5994400" y="4201077"/>
            <a:ext cx="2951622" cy="747042"/>
            <a:chOff x="1638300" y="1397000"/>
            <a:chExt cx="2951622" cy="747042"/>
          </a:xfrm>
          <a:effectLst>
            <a:outerShdw blurRad="50800" dist="38100" dir="2700000" algn="tl" rotWithShape="0">
              <a:prstClr val="black">
                <a:alpha val="40000"/>
              </a:prstClr>
            </a:outerShdw>
          </a:effectLst>
        </p:grpSpPr>
        <p:sp>
          <p:nvSpPr>
            <p:cNvPr id="23" name="矩形 22">
              <a:extLst>
                <a:ext uri="{FF2B5EF4-FFF2-40B4-BE49-F238E27FC236}">
                  <a16:creationId xmlns:a16="http://schemas.microsoft.com/office/drawing/2014/main" id="{3FB422F9-2955-462E-A5E4-AACA42CA99EE}"/>
                </a:ext>
              </a:extLst>
            </p:cNvPr>
            <p:cNvSpPr/>
            <p:nvPr/>
          </p:nvSpPr>
          <p:spPr>
            <a:xfrm>
              <a:off x="1638300" y="1397000"/>
              <a:ext cx="2951622"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t>U</a:t>
              </a:r>
              <a:r>
                <a:rPr lang="zh-CN" altLang="en-US" sz="2200" b="1" dirty="0"/>
                <a:t>盘有专利吗？</a:t>
              </a:r>
            </a:p>
          </p:txBody>
        </p:sp>
        <p:sp>
          <p:nvSpPr>
            <p:cNvPr id="24" name="等腰三角形 23">
              <a:extLst>
                <a:ext uri="{FF2B5EF4-FFF2-40B4-BE49-F238E27FC236}">
                  <a16:creationId xmlns:a16="http://schemas.microsoft.com/office/drawing/2014/main" id="{C6BCEFAE-CE83-4060-B5BE-426856DBDB42}"/>
                </a:ext>
              </a:extLst>
            </p:cNvPr>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256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2BA31-2ECE-41F9-9345-A824FD951DD2}"/>
              </a:ext>
            </a:extLst>
          </p:cNvPr>
          <p:cNvSpPr>
            <a:spLocks noGrp="1"/>
          </p:cNvSpPr>
          <p:nvPr>
            <p:ph type="title"/>
          </p:nvPr>
        </p:nvSpPr>
        <p:spPr/>
        <p:txBody>
          <a:bodyPr/>
          <a:lstStyle/>
          <a:p>
            <a:r>
              <a:rPr lang="zh-CN" altLang="en-US" dirty="0"/>
              <a:t>从</a:t>
            </a:r>
            <a:r>
              <a:rPr lang="en-US" altLang="zh-CN" dirty="0"/>
              <a:t>U</a:t>
            </a:r>
            <a:r>
              <a:rPr lang="zh-CN" altLang="en-US" dirty="0"/>
              <a:t>盘说开去</a:t>
            </a:r>
          </a:p>
        </p:txBody>
      </p:sp>
      <p:pic>
        <p:nvPicPr>
          <p:cNvPr id="9" name="图片 8">
            <a:extLst>
              <a:ext uri="{FF2B5EF4-FFF2-40B4-BE49-F238E27FC236}">
                <a16:creationId xmlns:a16="http://schemas.microsoft.com/office/drawing/2014/main" id="{62474158-2D79-41F2-9422-18B6BB2C85EB}"/>
              </a:ext>
            </a:extLst>
          </p:cNvPr>
          <p:cNvPicPr>
            <a:picLocks noChangeAspect="1"/>
          </p:cNvPicPr>
          <p:nvPr/>
        </p:nvPicPr>
        <p:blipFill>
          <a:blip r:embed="rId3"/>
          <a:stretch>
            <a:fillRect/>
          </a:stretch>
        </p:blipFill>
        <p:spPr>
          <a:xfrm>
            <a:off x="487822" y="875255"/>
            <a:ext cx="11384138" cy="5488604"/>
          </a:xfrm>
          <a:prstGeom prst="rect">
            <a:avLst/>
          </a:prstGeom>
          <a:ln>
            <a:solidFill>
              <a:schemeClr val="accent1"/>
            </a:solidFill>
          </a:ln>
          <a:effectLst>
            <a:outerShdw blurRad="50800" dist="38100" dir="2700000" algn="tl" rotWithShape="0">
              <a:prstClr val="black">
                <a:alpha val="40000"/>
              </a:prstClr>
            </a:outerShdw>
          </a:effectLst>
        </p:spPr>
      </p:pic>
      <p:grpSp>
        <p:nvGrpSpPr>
          <p:cNvPr id="24" name="组合 23">
            <a:extLst>
              <a:ext uri="{FF2B5EF4-FFF2-40B4-BE49-F238E27FC236}">
                <a16:creationId xmlns:a16="http://schemas.microsoft.com/office/drawing/2014/main" id="{B38FFF78-31CE-4994-AF71-DC1B77AA9E66}"/>
              </a:ext>
            </a:extLst>
          </p:cNvPr>
          <p:cNvGrpSpPr/>
          <p:nvPr/>
        </p:nvGrpSpPr>
        <p:grpSpPr>
          <a:xfrm>
            <a:off x="8504532" y="998867"/>
            <a:ext cx="3086401" cy="5266665"/>
            <a:chOff x="8498182" y="1032534"/>
            <a:chExt cx="3086401" cy="5266665"/>
          </a:xfrm>
        </p:grpSpPr>
        <p:pic>
          <p:nvPicPr>
            <p:cNvPr id="13" name="图片 12">
              <a:extLst>
                <a:ext uri="{FF2B5EF4-FFF2-40B4-BE49-F238E27FC236}">
                  <a16:creationId xmlns:a16="http://schemas.microsoft.com/office/drawing/2014/main" id="{159D29DA-BB59-489C-961B-8026E2396D3A}"/>
                </a:ext>
              </a:extLst>
            </p:cNvPr>
            <p:cNvPicPr>
              <a:picLocks noChangeAspect="1"/>
            </p:cNvPicPr>
            <p:nvPr/>
          </p:nvPicPr>
          <p:blipFill>
            <a:blip r:embed="rId4"/>
            <a:stretch>
              <a:fillRect/>
            </a:stretch>
          </p:blipFill>
          <p:spPr>
            <a:xfrm>
              <a:off x="8498182" y="4087078"/>
              <a:ext cx="3064308" cy="2212121"/>
            </a:xfrm>
            <a:prstGeom prst="rect">
              <a:avLst/>
            </a:prstGeom>
            <a:effectLst>
              <a:outerShdw blurRad="50800" dist="38100" dir="2700000" algn="tl" rotWithShape="0">
                <a:prstClr val="black">
                  <a:alpha val="40000"/>
                </a:prstClr>
              </a:outerShdw>
            </a:effectLst>
          </p:spPr>
        </p:pic>
        <p:grpSp>
          <p:nvGrpSpPr>
            <p:cNvPr id="23" name="组合 22">
              <a:extLst>
                <a:ext uri="{FF2B5EF4-FFF2-40B4-BE49-F238E27FC236}">
                  <a16:creationId xmlns:a16="http://schemas.microsoft.com/office/drawing/2014/main" id="{F69C9BF8-498C-4C3C-B242-F27EC86505D2}"/>
                </a:ext>
              </a:extLst>
            </p:cNvPr>
            <p:cNvGrpSpPr/>
            <p:nvPr/>
          </p:nvGrpSpPr>
          <p:grpSpPr>
            <a:xfrm>
              <a:off x="8498182" y="1032534"/>
              <a:ext cx="3086401" cy="2831665"/>
              <a:chOff x="8280099" y="1284616"/>
              <a:chExt cx="3086401" cy="2831665"/>
            </a:xfrm>
          </p:grpSpPr>
          <p:grpSp>
            <p:nvGrpSpPr>
              <p:cNvPr id="19" name="组合 18">
                <a:extLst>
                  <a:ext uri="{FF2B5EF4-FFF2-40B4-BE49-F238E27FC236}">
                    <a16:creationId xmlns:a16="http://schemas.microsoft.com/office/drawing/2014/main" id="{A1256B54-AA5E-49D5-864E-C2BFB667865E}"/>
                  </a:ext>
                </a:extLst>
              </p:cNvPr>
              <p:cNvGrpSpPr/>
              <p:nvPr/>
            </p:nvGrpSpPr>
            <p:grpSpPr>
              <a:xfrm>
                <a:off x="8285197" y="1284616"/>
                <a:ext cx="3081303" cy="2831665"/>
                <a:chOff x="7124699" y="184150"/>
                <a:chExt cx="2838452" cy="2831665"/>
              </a:xfrm>
              <a:effectLst>
                <a:outerShdw blurRad="50800" dist="38100" dir="2700000" algn="tl" rotWithShape="0">
                  <a:prstClr val="black">
                    <a:alpha val="40000"/>
                  </a:prstClr>
                </a:outerShdw>
              </a:effectLst>
            </p:grpSpPr>
            <p:sp>
              <p:nvSpPr>
                <p:cNvPr id="18" name="矩形: 圆角 17">
                  <a:extLst>
                    <a:ext uri="{FF2B5EF4-FFF2-40B4-BE49-F238E27FC236}">
                      <a16:creationId xmlns:a16="http://schemas.microsoft.com/office/drawing/2014/main" id="{D5F7DA24-1D99-4577-820F-86114C261C87}"/>
                    </a:ext>
                  </a:extLst>
                </p:cNvPr>
                <p:cNvSpPr/>
                <p:nvPr/>
              </p:nvSpPr>
              <p:spPr>
                <a:xfrm>
                  <a:off x="7124699" y="506840"/>
                  <a:ext cx="2838450" cy="2508975"/>
                </a:xfrm>
                <a:prstGeom prst="roundRect">
                  <a:avLst>
                    <a:gd name="adj" fmla="val 20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 name="矩形 14">
                  <a:extLst>
                    <a:ext uri="{FF2B5EF4-FFF2-40B4-BE49-F238E27FC236}">
                      <a16:creationId xmlns:a16="http://schemas.microsoft.com/office/drawing/2014/main" id="{D1A6B298-B1B3-40C8-89DD-6BE078147F7D}"/>
                    </a:ext>
                  </a:extLst>
                </p:cNvPr>
                <p:cNvSpPr/>
                <p:nvPr/>
              </p:nvSpPr>
              <p:spPr>
                <a:xfrm>
                  <a:off x="7124700" y="283960"/>
                  <a:ext cx="2838450" cy="420362"/>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圆角 11">
                  <a:extLst>
                    <a:ext uri="{FF2B5EF4-FFF2-40B4-BE49-F238E27FC236}">
                      <a16:creationId xmlns:a16="http://schemas.microsoft.com/office/drawing/2014/main" id="{1F5D16C4-074C-4535-93EA-F7DDBE9C7804}"/>
                    </a:ext>
                  </a:extLst>
                </p:cNvPr>
                <p:cNvSpPr/>
                <p:nvPr/>
              </p:nvSpPr>
              <p:spPr>
                <a:xfrm>
                  <a:off x="7124701" y="184150"/>
                  <a:ext cx="2838450" cy="508000"/>
                </a:xfrm>
                <a:prstGeom prst="roundRect">
                  <a:avLst>
                    <a:gd name="adj" fmla="val 6667"/>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1999~2019</a:t>
                  </a:r>
                  <a:r>
                    <a:rPr lang="zh-CN" altLang="en-US" b="1" dirty="0"/>
                    <a:t>年   </a:t>
                  </a:r>
                  <a:r>
                    <a:rPr lang="en-US" altLang="zh-CN" b="1" dirty="0"/>
                    <a:t>3</a:t>
                  </a:r>
                  <a:r>
                    <a:rPr lang="zh-CN" altLang="en-US" b="1" dirty="0"/>
                    <a:t>亿授权费</a:t>
                  </a:r>
                </a:p>
              </p:txBody>
            </p:sp>
          </p:grpSp>
          <p:sp>
            <p:nvSpPr>
              <p:cNvPr id="20" name="文本框 19">
                <a:extLst>
                  <a:ext uri="{FF2B5EF4-FFF2-40B4-BE49-F238E27FC236}">
                    <a16:creationId xmlns:a16="http://schemas.microsoft.com/office/drawing/2014/main" id="{7A647B4D-9890-43BC-98B6-F3AC6C6E4693}"/>
                  </a:ext>
                </a:extLst>
              </p:cNvPr>
              <p:cNvSpPr txBox="1"/>
              <p:nvPr/>
            </p:nvSpPr>
            <p:spPr>
              <a:xfrm>
                <a:off x="8285197" y="1851657"/>
                <a:ext cx="3013571" cy="1346907"/>
              </a:xfrm>
              <a:prstGeom prst="rect">
                <a:avLst/>
              </a:prstGeom>
              <a:noFill/>
            </p:spPr>
            <p:txBody>
              <a:bodyPr wrap="square" rtlCol="0">
                <a:spAutoFit/>
              </a:bodyPr>
              <a:lstStyle/>
              <a:p>
                <a:pPr>
                  <a:lnSpc>
                    <a:spcPct val="150000"/>
                  </a:lnSpc>
                </a:pPr>
                <a:r>
                  <a:rPr lang="en-US" altLang="zh-CN" sz="1400" dirty="0">
                    <a:solidFill>
                      <a:schemeClr val="bg2">
                        <a:lumMod val="50000"/>
                      </a:schemeClr>
                    </a:solidFill>
                  </a:rPr>
                  <a:t>1999</a:t>
                </a:r>
                <a:r>
                  <a:rPr lang="zh-CN" altLang="en-US" sz="1400" dirty="0">
                    <a:solidFill>
                      <a:schemeClr val="bg2">
                        <a:lumMod val="50000"/>
                      </a:schemeClr>
                    </a:solidFill>
                  </a:rPr>
                  <a:t>年邓国顺、成晓华研发出全球第一款</a:t>
                </a:r>
                <a:r>
                  <a:rPr lang="en-US" altLang="zh-CN" sz="1400" dirty="0">
                    <a:solidFill>
                      <a:schemeClr val="bg2">
                        <a:lumMod val="50000"/>
                      </a:schemeClr>
                    </a:solidFill>
                  </a:rPr>
                  <a:t>USB</a:t>
                </a:r>
                <a:r>
                  <a:rPr lang="zh-CN" altLang="en-US" sz="1400" dirty="0">
                    <a:solidFill>
                      <a:schemeClr val="bg2">
                        <a:lumMod val="50000"/>
                      </a:schemeClr>
                    </a:solidFill>
                  </a:rPr>
                  <a:t>闪存盘，成立朗科公司</a:t>
                </a:r>
                <a:r>
                  <a:rPr lang="en-US" altLang="zh-CN" sz="1400" dirty="0">
                    <a:solidFill>
                      <a:schemeClr val="bg2">
                        <a:lumMod val="50000"/>
                      </a:schemeClr>
                    </a:solidFill>
                  </a:rPr>
                  <a:t>,</a:t>
                </a:r>
              </a:p>
              <a:p>
                <a:pPr>
                  <a:lnSpc>
                    <a:spcPct val="150000"/>
                  </a:lnSpc>
                </a:pPr>
                <a:r>
                  <a:rPr lang="zh-CN" altLang="en-US" sz="1400" dirty="0">
                    <a:solidFill>
                      <a:schemeClr val="bg2">
                        <a:lumMod val="50000"/>
                      </a:schemeClr>
                    </a:solidFill>
                  </a:rPr>
                  <a:t>申请中国专利，</a:t>
                </a:r>
                <a:r>
                  <a:rPr lang="en-US" altLang="zh-CN" sz="1400" dirty="0">
                    <a:solidFill>
                      <a:schemeClr val="bg2">
                        <a:lumMod val="50000"/>
                      </a:schemeClr>
                    </a:solidFill>
                  </a:rPr>
                  <a:t>2002</a:t>
                </a:r>
                <a:r>
                  <a:rPr lang="zh-CN" altLang="en-US" sz="1400" dirty="0">
                    <a:solidFill>
                      <a:schemeClr val="bg2">
                        <a:lumMod val="50000"/>
                      </a:schemeClr>
                    </a:solidFill>
                  </a:rPr>
                  <a:t>获授权，</a:t>
                </a:r>
                <a:r>
                  <a:rPr lang="en-US" altLang="zh-CN" sz="1400" dirty="0">
                    <a:solidFill>
                      <a:schemeClr val="bg2">
                        <a:lumMod val="50000"/>
                      </a:schemeClr>
                    </a:solidFill>
                  </a:rPr>
                  <a:t>2004</a:t>
                </a:r>
                <a:r>
                  <a:rPr lang="zh-CN" altLang="en-US" sz="1400" dirty="0">
                    <a:solidFill>
                      <a:schemeClr val="bg2">
                        <a:lumMod val="50000"/>
                      </a:schemeClr>
                    </a:solidFill>
                  </a:rPr>
                  <a:t>获美国专利授权。</a:t>
                </a:r>
              </a:p>
            </p:txBody>
          </p:sp>
          <p:sp>
            <p:nvSpPr>
              <p:cNvPr id="22" name="文本框 21">
                <a:extLst>
                  <a:ext uri="{FF2B5EF4-FFF2-40B4-BE49-F238E27FC236}">
                    <a16:creationId xmlns:a16="http://schemas.microsoft.com/office/drawing/2014/main" id="{67BF1DF5-F6C8-468C-A253-1B73A206A17B}"/>
                  </a:ext>
                </a:extLst>
              </p:cNvPr>
              <p:cNvSpPr txBox="1"/>
              <p:nvPr/>
            </p:nvSpPr>
            <p:spPr>
              <a:xfrm>
                <a:off x="8280099" y="3160198"/>
                <a:ext cx="3013571" cy="700576"/>
              </a:xfrm>
              <a:prstGeom prst="rect">
                <a:avLst/>
              </a:prstGeom>
              <a:noFill/>
            </p:spPr>
            <p:txBody>
              <a:bodyPr wrap="square" rtlCol="0">
                <a:spAutoFit/>
              </a:bodyPr>
              <a:lstStyle/>
              <a:p>
                <a:pPr>
                  <a:lnSpc>
                    <a:spcPct val="150000"/>
                  </a:lnSpc>
                </a:pPr>
                <a:r>
                  <a:rPr lang="zh-CN" altLang="en-US" sz="1400" dirty="0">
                    <a:solidFill>
                      <a:srgbClr val="1387B7"/>
                    </a:solidFill>
                  </a:rPr>
                  <a:t>起诉</a:t>
                </a:r>
                <a:r>
                  <a:rPr lang="en-US" altLang="zh-CN" sz="1400" dirty="0">
                    <a:solidFill>
                      <a:srgbClr val="1387B7"/>
                    </a:solidFill>
                  </a:rPr>
                  <a:t>SONY</a:t>
                </a:r>
                <a:r>
                  <a:rPr lang="zh-CN" altLang="en-US" sz="1400" dirty="0">
                    <a:solidFill>
                      <a:srgbClr val="1387B7"/>
                    </a:solidFill>
                  </a:rPr>
                  <a:t>公司，获赔</a:t>
                </a:r>
                <a:r>
                  <a:rPr lang="en-US" altLang="zh-CN" sz="1400" dirty="0">
                    <a:solidFill>
                      <a:srgbClr val="1387B7"/>
                    </a:solidFill>
                  </a:rPr>
                  <a:t>1000</a:t>
                </a:r>
                <a:r>
                  <a:rPr lang="zh-CN" altLang="en-US" sz="1400" dirty="0">
                    <a:solidFill>
                      <a:srgbClr val="1387B7"/>
                    </a:solidFill>
                  </a:rPr>
                  <a:t>万美金</a:t>
                </a:r>
                <a:endParaRPr lang="en-US" altLang="zh-CN" sz="1400" dirty="0">
                  <a:solidFill>
                    <a:srgbClr val="1387B7"/>
                  </a:solidFill>
                </a:endParaRPr>
              </a:p>
              <a:p>
                <a:pPr>
                  <a:lnSpc>
                    <a:spcPct val="150000"/>
                  </a:lnSpc>
                </a:pPr>
                <a:r>
                  <a:rPr lang="zh-CN" altLang="en-US" sz="1400" dirty="0">
                    <a:solidFill>
                      <a:srgbClr val="1387B7"/>
                    </a:solidFill>
                  </a:rPr>
                  <a:t>起诉  </a:t>
                </a:r>
                <a:r>
                  <a:rPr lang="en-US" altLang="zh-CN" sz="1400" dirty="0">
                    <a:solidFill>
                      <a:srgbClr val="1387B7"/>
                    </a:solidFill>
                  </a:rPr>
                  <a:t>PNY </a:t>
                </a:r>
                <a:r>
                  <a:rPr lang="zh-CN" altLang="en-US" sz="1400" dirty="0">
                    <a:solidFill>
                      <a:srgbClr val="1387B7"/>
                    </a:solidFill>
                  </a:rPr>
                  <a:t>公司，获赔</a:t>
                </a:r>
                <a:r>
                  <a:rPr lang="en-US" altLang="zh-CN" sz="1400" dirty="0">
                    <a:solidFill>
                      <a:srgbClr val="1387B7"/>
                    </a:solidFill>
                  </a:rPr>
                  <a:t>771</a:t>
                </a:r>
                <a:r>
                  <a:rPr lang="zh-CN" altLang="en-US" sz="1400" dirty="0">
                    <a:solidFill>
                      <a:srgbClr val="1387B7"/>
                    </a:solidFill>
                  </a:rPr>
                  <a:t>万美金</a:t>
                </a:r>
              </a:p>
            </p:txBody>
          </p:sp>
        </p:grpSp>
      </p:grpSp>
      <p:grpSp>
        <p:nvGrpSpPr>
          <p:cNvPr id="25" name="组合 24">
            <a:extLst>
              <a:ext uri="{FF2B5EF4-FFF2-40B4-BE49-F238E27FC236}">
                <a16:creationId xmlns:a16="http://schemas.microsoft.com/office/drawing/2014/main" id="{6CFE3B54-AD96-415B-A85B-47335CFDD9E1}"/>
              </a:ext>
            </a:extLst>
          </p:cNvPr>
          <p:cNvGrpSpPr/>
          <p:nvPr/>
        </p:nvGrpSpPr>
        <p:grpSpPr>
          <a:xfrm>
            <a:off x="1238250" y="1543050"/>
            <a:ext cx="3219450" cy="747042"/>
            <a:chOff x="1638300" y="1397000"/>
            <a:chExt cx="3219450" cy="747042"/>
          </a:xfrm>
          <a:effectLst>
            <a:outerShdw blurRad="50800" dist="38100" dir="2700000" algn="tl" rotWithShape="0">
              <a:prstClr val="black">
                <a:alpha val="40000"/>
              </a:prstClr>
            </a:outerShdw>
          </a:effectLst>
        </p:grpSpPr>
        <p:sp>
          <p:nvSpPr>
            <p:cNvPr id="26" name="矩形 25">
              <a:extLst>
                <a:ext uri="{FF2B5EF4-FFF2-40B4-BE49-F238E27FC236}">
                  <a16:creationId xmlns:a16="http://schemas.microsoft.com/office/drawing/2014/main" id="{40C05275-4B9B-4E68-B2C2-275919EF8769}"/>
                </a:ext>
              </a:extLst>
            </p:cNvPr>
            <p:cNvSpPr/>
            <p:nvPr/>
          </p:nvSpPr>
          <p:spPr>
            <a:xfrm>
              <a:off x="1638300" y="1397000"/>
              <a:ext cx="3219450"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产品优势今何在？</a:t>
              </a:r>
            </a:p>
          </p:txBody>
        </p:sp>
        <p:sp>
          <p:nvSpPr>
            <p:cNvPr id="27" name="等腰三角形 26">
              <a:extLst>
                <a:ext uri="{FF2B5EF4-FFF2-40B4-BE49-F238E27FC236}">
                  <a16:creationId xmlns:a16="http://schemas.microsoft.com/office/drawing/2014/main" id="{CA49E2B0-0971-45E8-A16C-9ECCBB0BD968}"/>
                </a:ext>
              </a:extLst>
            </p:cNvPr>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895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存储系统主要技术指标</a:t>
            </a:r>
          </a:p>
        </p:txBody>
      </p:sp>
      <p:sp>
        <p:nvSpPr>
          <p:cNvPr id="3" name="内容占位符 2"/>
          <p:cNvSpPr>
            <a:spLocks noGrp="1"/>
          </p:cNvSpPr>
          <p:nvPr>
            <p:ph idx="1"/>
          </p:nvPr>
        </p:nvSpPr>
        <p:spPr/>
        <p:txBody>
          <a:bodyPr/>
          <a:lstStyle/>
          <a:p>
            <a:r>
              <a:rPr lang="zh-CN" altLang="en-US" b="1" dirty="0"/>
              <a:t>存储时间</a:t>
            </a:r>
          </a:p>
          <a:p>
            <a:pPr lvl="1"/>
            <a:r>
              <a:rPr lang="zh-CN" altLang="en-US" dirty="0"/>
              <a:t>接受到读写命令到从存储器中读出或写入信息所经历的时间</a:t>
            </a:r>
          </a:p>
          <a:p>
            <a:r>
              <a:rPr lang="zh-CN" altLang="en-US" b="1" dirty="0"/>
              <a:t>存储周期</a:t>
            </a:r>
          </a:p>
          <a:p>
            <a:pPr lvl="1"/>
            <a:r>
              <a:rPr lang="zh-CN" altLang="en-US" dirty="0"/>
              <a:t>连续两次访问存储器所需要的最小时间间隔</a:t>
            </a:r>
          </a:p>
          <a:p>
            <a:r>
              <a:rPr lang="zh-CN" altLang="en-US" b="1" dirty="0"/>
              <a:t>存储器带宽</a:t>
            </a:r>
          </a:p>
          <a:p>
            <a:pPr lvl="1"/>
            <a:r>
              <a:rPr lang="zh-CN" altLang="en-US" dirty="0"/>
              <a:t>单位时间内存储器存取的信息量</a:t>
            </a:r>
          </a:p>
          <a:p>
            <a:pPr lvl="1"/>
            <a:r>
              <a:rPr lang="en-US" altLang="zh-CN" dirty="0"/>
              <a:t>Byte/s</a:t>
            </a:r>
          </a:p>
          <a:p>
            <a:pPr lvl="1"/>
            <a:r>
              <a:rPr lang="zh-CN" altLang="en-US" b="1" dirty="0"/>
              <a:t>光盘、磁盘、</a:t>
            </a:r>
            <a:r>
              <a:rPr lang="en-US" altLang="zh-CN" b="1" dirty="0"/>
              <a:t>U</a:t>
            </a:r>
            <a:r>
              <a:rPr lang="zh-CN" altLang="en-US" b="1" dirty="0"/>
              <a:t>盘、固态盘的读写带宽？</a:t>
            </a:r>
            <a:endParaRPr lang="en-US" altLang="zh-CN" b="1" dirty="0"/>
          </a:p>
          <a:p>
            <a:endParaRPr lang="zh-CN" altLang="en-US" dirty="0"/>
          </a:p>
        </p:txBody>
      </p:sp>
    </p:spTree>
    <p:extLst>
      <p:ext uri="{BB962C8B-B14F-4D97-AF65-F5344CB8AC3E}">
        <p14:creationId xmlns:p14="http://schemas.microsoft.com/office/powerpoint/2010/main" val="27016144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1EE98-50EB-4853-8E48-0C6E981192C1}"/>
              </a:ext>
            </a:extLst>
          </p:cNvPr>
          <p:cNvSpPr>
            <a:spLocks noGrp="1"/>
          </p:cNvSpPr>
          <p:nvPr>
            <p:ph type="title"/>
          </p:nvPr>
        </p:nvSpPr>
        <p:spPr/>
        <p:txBody>
          <a:bodyPr/>
          <a:lstStyle/>
          <a:p>
            <a:r>
              <a:rPr lang="zh-CN" altLang="en-US" dirty="0"/>
              <a:t>从</a:t>
            </a:r>
            <a:r>
              <a:rPr lang="en-US" altLang="zh-CN" dirty="0"/>
              <a:t>U</a:t>
            </a:r>
            <a:r>
              <a:rPr lang="zh-CN" altLang="en-US" dirty="0"/>
              <a:t>盘说开去</a:t>
            </a:r>
          </a:p>
        </p:txBody>
      </p:sp>
      <p:grpSp>
        <p:nvGrpSpPr>
          <p:cNvPr id="12" name="组合 11">
            <a:extLst>
              <a:ext uri="{FF2B5EF4-FFF2-40B4-BE49-F238E27FC236}">
                <a16:creationId xmlns:a16="http://schemas.microsoft.com/office/drawing/2014/main" id="{918FA100-00FD-45EA-B034-A22D8621A68F}"/>
              </a:ext>
            </a:extLst>
          </p:cNvPr>
          <p:cNvGrpSpPr/>
          <p:nvPr/>
        </p:nvGrpSpPr>
        <p:grpSpPr>
          <a:xfrm>
            <a:off x="7383955" y="3968750"/>
            <a:ext cx="3403761" cy="2256427"/>
            <a:chOff x="665665" y="4759157"/>
            <a:chExt cx="1938232" cy="579957"/>
          </a:xfrm>
        </p:grpSpPr>
        <p:sp>
          <p:nvSpPr>
            <p:cNvPr id="13" name="矩形 12">
              <a:extLst>
                <a:ext uri="{FF2B5EF4-FFF2-40B4-BE49-F238E27FC236}">
                  <a16:creationId xmlns:a16="http://schemas.microsoft.com/office/drawing/2014/main" id="{D02B06A6-BCAE-4EBB-91B0-7D27C91B6A63}"/>
                </a:ext>
              </a:extLst>
            </p:cNvPr>
            <p:cNvSpPr/>
            <p:nvPr/>
          </p:nvSpPr>
          <p:spPr>
            <a:xfrm>
              <a:off x="665665" y="4759157"/>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A816D20-AF60-474C-B586-B25402880441}"/>
                </a:ext>
              </a:extLst>
            </p:cNvPr>
            <p:cNvSpPr/>
            <p:nvPr/>
          </p:nvSpPr>
          <p:spPr>
            <a:xfrm>
              <a:off x="716288" y="4817498"/>
              <a:ext cx="1887609" cy="502538"/>
            </a:xfrm>
            <a:prstGeom prst="rect">
              <a:avLst/>
            </a:prstGeom>
          </p:spPr>
          <p:txBody>
            <a:bodyPr wrap="square">
              <a:spAutoFit/>
            </a:bodyPr>
            <a:lstStyle/>
            <a:p>
              <a:pPr algn="ctr">
                <a:lnSpc>
                  <a:spcPct val="150000"/>
                </a:lnSpc>
                <a:defRPr/>
              </a:pPr>
              <a:r>
                <a:rPr lang="zh-CN" altLang="en-US" sz="2800" b="1" dirty="0">
                  <a:solidFill>
                    <a:srgbClr val="FF0000"/>
                  </a:solidFill>
                  <a:latin typeface="+mn-ea"/>
                </a:rPr>
                <a:t>计算机崩溃！</a:t>
              </a:r>
              <a:endParaRPr lang="en-US" altLang="zh-CN" sz="2800" b="1" dirty="0">
                <a:solidFill>
                  <a:srgbClr val="FF0000"/>
                </a:solidFill>
                <a:latin typeface="+mn-ea"/>
              </a:endParaRPr>
            </a:p>
            <a:p>
              <a:pPr algn="ctr">
                <a:lnSpc>
                  <a:spcPct val="150000"/>
                </a:lnSpc>
                <a:defRPr/>
              </a:pPr>
              <a:r>
                <a:rPr lang="zh-CN" altLang="en-US" sz="2800" b="1" dirty="0">
                  <a:solidFill>
                    <a:srgbClr val="FF0000"/>
                  </a:solidFill>
                  <a:latin typeface="+mn-ea"/>
                </a:rPr>
                <a:t>数据值丢失！</a:t>
              </a:r>
              <a:endParaRPr lang="en-US" altLang="zh-CN" sz="2800" b="1" dirty="0">
                <a:solidFill>
                  <a:srgbClr val="FF0000"/>
                </a:solidFill>
                <a:latin typeface="+mn-ea"/>
              </a:endParaRPr>
            </a:p>
            <a:p>
              <a:pPr algn="ctr">
                <a:lnSpc>
                  <a:spcPct val="150000"/>
                </a:lnSpc>
                <a:defRPr/>
              </a:pPr>
              <a:r>
                <a:rPr lang="en-US" altLang="zh-CN" sz="2800" b="1" dirty="0">
                  <a:solidFill>
                    <a:schemeClr val="bg1"/>
                  </a:solidFill>
                  <a:latin typeface="+mn-ea"/>
                </a:rPr>
                <a:t>???</a:t>
              </a:r>
            </a:p>
          </p:txBody>
        </p:sp>
      </p:grpSp>
      <p:pic>
        <p:nvPicPr>
          <p:cNvPr id="4" name="图片 3">
            <a:extLst>
              <a:ext uri="{FF2B5EF4-FFF2-40B4-BE49-F238E27FC236}">
                <a16:creationId xmlns:a16="http://schemas.microsoft.com/office/drawing/2014/main" id="{CB9814CA-11F9-453F-AF2D-7AC713E262A8}"/>
              </a:ext>
            </a:extLst>
          </p:cNvPr>
          <p:cNvPicPr>
            <a:picLocks noChangeAspect="1"/>
          </p:cNvPicPr>
          <p:nvPr/>
        </p:nvPicPr>
        <p:blipFill>
          <a:blip r:embed="rId3"/>
          <a:stretch>
            <a:fillRect/>
          </a:stretch>
        </p:blipFill>
        <p:spPr>
          <a:xfrm>
            <a:off x="855276" y="988889"/>
            <a:ext cx="5240724" cy="5240724"/>
          </a:xfrm>
          <a:prstGeom prst="rect">
            <a:avLst/>
          </a:prstGeom>
        </p:spPr>
      </p:pic>
      <p:grpSp>
        <p:nvGrpSpPr>
          <p:cNvPr id="15" name="组合 14">
            <a:extLst>
              <a:ext uri="{FF2B5EF4-FFF2-40B4-BE49-F238E27FC236}">
                <a16:creationId xmlns:a16="http://schemas.microsoft.com/office/drawing/2014/main" id="{AEAE3917-54D7-4181-BF3A-216CF113EF8C}"/>
              </a:ext>
            </a:extLst>
          </p:cNvPr>
          <p:cNvGrpSpPr/>
          <p:nvPr/>
        </p:nvGrpSpPr>
        <p:grpSpPr>
          <a:xfrm>
            <a:off x="1536842" y="3023086"/>
            <a:ext cx="3219450" cy="731963"/>
            <a:chOff x="1638300" y="1397000"/>
            <a:chExt cx="3219450" cy="731963"/>
          </a:xfrm>
          <a:effectLst>
            <a:outerShdw blurRad="50800" dist="38100" dir="2700000" algn="tl" rotWithShape="0">
              <a:prstClr val="black">
                <a:alpha val="40000"/>
              </a:prstClr>
            </a:outerShdw>
          </a:effectLst>
        </p:grpSpPr>
        <p:sp>
          <p:nvSpPr>
            <p:cNvPr id="16" name="矩形 15">
              <a:extLst>
                <a:ext uri="{FF2B5EF4-FFF2-40B4-BE49-F238E27FC236}">
                  <a16:creationId xmlns:a16="http://schemas.microsoft.com/office/drawing/2014/main" id="{7C7AF97A-85EE-4BE1-A091-75FB1C696483}"/>
                </a:ext>
              </a:extLst>
            </p:cNvPr>
            <p:cNvSpPr/>
            <p:nvPr/>
          </p:nvSpPr>
          <p:spPr>
            <a:xfrm>
              <a:off x="1638300" y="1397000"/>
              <a:ext cx="3219450"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为什么要拔出</a:t>
              </a:r>
              <a:r>
                <a:rPr lang="en-US" altLang="zh-CN" sz="2200" b="1" dirty="0"/>
                <a:t>U</a:t>
              </a:r>
              <a:r>
                <a:rPr lang="zh-CN" altLang="en-US" sz="2200" b="1" dirty="0"/>
                <a:t>盘？</a:t>
              </a:r>
            </a:p>
          </p:txBody>
        </p:sp>
        <p:sp>
          <p:nvSpPr>
            <p:cNvPr id="17" name="等腰三角形 16">
              <a:extLst>
                <a:ext uri="{FF2B5EF4-FFF2-40B4-BE49-F238E27FC236}">
                  <a16:creationId xmlns:a16="http://schemas.microsoft.com/office/drawing/2014/main" id="{B09CB9D1-BC5C-44B0-BE19-7A05FE597FA0}"/>
                </a:ext>
              </a:extLst>
            </p:cNvPr>
            <p:cNvSpPr/>
            <p:nvPr/>
          </p:nvSpPr>
          <p:spPr>
            <a:xfrm rot="10800000">
              <a:off x="3962400" y="1862263"/>
              <a:ext cx="349250" cy="2667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1DABA4E1-9D4B-459E-974E-0218F0093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738" y="1069202"/>
            <a:ext cx="2504554" cy="2504554"/>
          </a:xfrm>
          <a:prstGeom prst="rect">
            <a:avLst/>
          </a:prstGeom>
        </p:spPr>
      </p:pic>
      <p:grpSp>
        <p:nvGrpSpPr>
          <p:cNvPr id="7" name="组合 6">
            <a:extLst>
              <a:ext uri="{FF2B5EF4-FFF2-40B4-BE49-F238E27FC236}">
                <a16:creationId xmlns:a16="http://schemas.microsoft.com/office/drawing/2014/main" id="{DE30060D-9D3F-4684-B1FB-8424682011FF}"/>
              </a:ext>
            </a:extLst>
          </p:cNvPr>
          <p:cNvGrpSpPr/>
          <p:nvPr/>
        </p:nvGrpSpPr>
        <p:grpSpPr>
          <a:xfrm>
            <a:off x="855274" y="933450"/>
            <a:ext cx="5240726" cy="5375102"/>
            <a:chOff x="855274" y="933450"/>
            <a:chExt cx="5240726" cy="5375102"/>
          </a:xfrm>
        </p:grpSpPr>
        <p:pic>
          <p:nvPicPr>
            <p:cNvPr id="21" name="Picture 7">
              <a:extLst>
                <a:ext uri="{FF2B5EF4-FFF2-40B4-BE49-F238E27FC236}">
                  <a16:creationId xmlns:a16="http://schemas.microsoft.com/office/drawing/2014/main" id="{E64899FA-6DC3-4E59-B3EE-91BF10BA3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55274" y="933450"/>
              <a:ext cx="5240726" cy="5375102"/>
            </a:xfrm>
            <a:prstGeom prst="rect">
              <a:avLst/>
            </a:prstGeom>
          </p:spPr>
        </p:pic>
        <p:sp>
          <p:nvSpPr>
            <p:cNvPr id="3" name="矩形: 圆角 2">
              <a:extLst>
                <a:ext uri="{FF2B5EF4-FFF2-40B4-BE49-F238E27FC236}">
                  <a16:creationId xmlns:a16="http://schemas.microsoft.com/office/drawing/2014/main" id="{6BE9F427-13BF-49EE-95D9-1C7CED17F00C}"/>
                </a:ext>
              </a:extLst>
            </p:cNvPr>
            <p:cNvSpPr/>
            <p:nvPr/>
          </p:nvSpPr>
          <p:spPr>
            <a:xfrm>
              <a:off x="5023946" y="1384300"/>
              <a:ext cx="881554" cy="2984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B754049A-F779-49DD-B4EF-B71C51EDD2B0}"/>
                </a:ext>
              </a:extLst>
            </p:cNvPr>
            <p:cNvSpPr/>
            <p:nvPr/>
          </p:nvSpPr>
          <p:spPr>
            <a:xfrm>
              <a:off x="1773758" y="1574188"/>
              <a:ext cx="881554" cy="2984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918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盘缓冲原理</a:t>
            </a:r>
          </a:p>
        </p:txBody>
      </p:sp>
      <p:sp>
        <p:nvSpPr>
          <p:cNvPr id="3" name="内容占位符 2"/>
          <p:cNvSpPr>
            <a:spLocks noGrp="1"/>
          </p:cNvSpPr>
          <p:nvPr>
            <p:ph idx="1"/>
          </p:nvPr>
        </p:nvSpPr>
        <p:spPr>
          <a:xfrm>
            <a:off x="487822" y="942764"/>
            <a:ext cx="10515599" cy="3197328"/>
          </a:xfrm>
        </p:spPr>
        <p:txBody>
          <a:bodyPr>
            <a:normAutofit/>
          </a:bodyPr>
          <a:lstStyle/>
          <a:p>
            <a:r>
              <a:rPr lang="zh-CN" altLang="en-US" sz="2500" dirty="0"/>
              <a:t>早期</a:t>
            </a:r>
            <a:r>
              <a:rPr lang="en-US" altLang="zh-CN" sz="2500" dirty="0"/>
              <a:t>U</a:t>
            </a:r>
            <a:r>
              <a:rPr lang="zh-CN" altLang="en-US" sz="2500" dirty="0"/>
              <a:t>盘写速度慢，部分</a:t>
            </a:r>
            <a:r>
              <a:rPr lang="zh-CN" altLang="en-US" sz="2500" b="1" dirty="0">
                <a:solidFill>
                  <a:srgbClr val="1387B7"/>
                </a:solidFill>
              </a:rPr>
              <a:t>内存空间</a:t>
            </a:r>
            <a:r>
              <a:rPr lang="zh-CN" altLang="en-US" sz="2500" dirty="0"/>
              <a:t>为</a:t>
            </a:r>
            <a:r>
              <a:rPr lang="en-US" altLang="zh-CN" sz="2100" dirty="0"/>
              <a:t>U</a:t>
            </a:r>
            <a:r>
              <a:rPr lang="zh-CN" altLang="en-US" sz="2500" dirty="0"/>
              <a:t>盘作</a:t>
            </a:r>
            <a:r>
              <a:rPr lang="zh-CN" altLang="en-US" sz="2500" b="1" dirty="0">
                <a:solidFill>
                  <a:srgbClr val="1387B7"/>
                </a:solidFill>
              </a:rPr>
              <a:t>写缓冲</a:t>
            </a:r>
          </a:p>
          <a:p>
            <a:r>
              <a:rPr lang="zh-CN" altLang="en-US" sz="2500" dirty="0"/>
              <a:t>数据写入内存即报告完成</a:t>
            </a:r>
          </a:p>
          <a:p>
            <a:pPr lvl="1"/>
            <a:r>
              <a:rPr lang="zh-CN" altLang="en-US" sz="2100" dirty="0"/>
              <a:t>可有效提升写性能，改善用户等待体验</a:t>
            </a:r>
          </a:p>
          <a:p>
            <a:pPr lvl="1"/>
            <a:r>
              <a:rPr lang="zh-CN" altLang="en-US" sz="2100" dirty="0"/>
              <a:t>导致数据不一致性，产生</a:t>
            </a:r>
            <a:r>
              <a:rPr lang="zh-CN" altLang="en-US" sz="2100" b="1" dirty="0">
                <a:solidFill>
                  <a:srgbClr val="1387B7"/>
                </a:solidFill>
              </a:rPr>
              <a:t>脏数据</a:t>
            </a:r>
            <a:r>
              <a:rPr lang="en-US" altLang="zh-CN" sz="2100" dirty="0">
                <a:solidFill>
                  <a:srgbClr val="FF0000"/>
                </a:solidFill>
              </a:rPr>
              <a:t>---</a:t>
            </a:r>
            <a:r>
              <a:rPr lang="zh-CN" altLang="en-US" sz="2100" dirty="0"/>
              <a:t>还未写入</a:t>
            </a:r>
            <a:r>
              <a:rPr lang="en-US" altLang="zh-CN" sz="2100" dirty="0"/>
              <a:t>U</a:t>
            </a:r>
            <a:r>
              <a:rPr lang="zh-CN" altLang="en-US" sz="2100" dirty="0"/>
              <a:t>盘的数据</a:t>
            </a:r>
          </a:p>
          <a:p>
            <a:r>
              <a:rPr lang="zh-CN" altLang="en-US" sz="2500" dirty="0"/>
              <a:t>系统将</a:t>
            </a:r>
            <a:r>
              <a:rPr lang="zh-CN" altLang="en-US" sz="2500" b="1" dirty="0">
                <a:solidFill>
                  <a:srgbClr val="1387B7"/>
                </a:solidFill>
              </a:rPr>
              <a:t>定时</a:t>
            </a:r>
            <a:r>
              <a:rPr lang="zh-CN" altLang="en-US" sz="2500" dirty="0"/>
              <a:t>或</a:t>
            </a:r>
            <a:r>
              <a:rPr lang="zh-CN" altLang="en-US" sz="2500" b="1" dirty="0">
                <a:solidFill>
                  <a:srgbClr val="1387B7"/>
                </a:solidFill>
              </a:rPr>
              <a:t>被迫</a:t>
            </a:r>
            <a:r>
              <a:rPr lang="zh-CN" altLang="en-US" sz="2500" dirty="0"/>
              <a:t>将脏数据迁移到</a:t>
            </a:r>
            <a:r>
              <a:rPr lang="en-US" altLang="zh-CN" sz="2500" dirty="0"/>
              <a:t>U</a:t>
            </a:r>
            <a:r>
              <a:rPr lang="zh-CN" altLang="en-US" sz="2500" dirty="0"/>
              <a:t>盘，不安全的拔盘可能丢失脏数据</a:t>
            </a:r>
          </a:p>
          <a:p>
            <a:endParaRPr lang="zh-CN" altLang="en-US" dirty="0"/>
          </a:p>
        </p:txBody>
      </p:sp>
      <p:pic>
        <p:nvPicPr>
          <p:cNvPr id="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928932" y="4675533"/>
            <a:ext cx="1095375" cy="1463675"/>
          </a:xfrm>
          <a:prstGeom prst="rect">
            <a:avLst/>
          </a:prstGeom>
          <a:noFill/>
          <a:ln w="9525">
            <a:noFill/>
            <a:miter lim="800000"/>
            <a:headEnd/>
            <a:tailEnd/>
          </a:ln>
        </p:spPr>
      </p:pic>
      <p:pic>
        <p:nvPicPr>
          <p:cNvPr id="5" name="Picture 131" descr="j0242087[1]"/>
          <p:cNvPicPr>
            <a:picLocks noChangeAspect="1" noChangeArrowheads="1"/>
          </p:cNvPicPr>
          <p:nvPr/>
        </p:nvPicPr>
        <p:blipFill>
          <a:blip r:embed="rId4" cstate="print">
            <a:grayscl/>
            <a:biLevel thresh="50000"/>
          </a:blip>
          <a:srcRect/>
          <a:stretch>
            <a:fillRect/>
          </a:stretch>
        </p:blipFill>
        <p:spPr bwMode="auto">
          <a:xfrm>
            <a:off x="2931482" y="4961608"/>
            <a:ext cx="912813" cy="674688"/>
          </a:xfrm>
          <a:prstGeom prst="rect">
            <a:avLst/>
          </a:prstGeom>
          <a:noFill/>
          <a:ln w="9525">
            <a:noFill/>
            <a:miter lim="800000"/>
            <a:headEnd/>
            <a:tailEnd/>
          </a:ln>
        </p:spPr>
      </p:pic>
      <p:sp>
        <p:nvSpPr>
          <p:cNvPr id="6" name="Line 9"/>
          <p:cNvSpPr>
            <a:spLocks noChangeShapeType="1"/>
          </p:cNvSpPr>
          <p:nvPr/>
        </p:nvSpPr>
        <p:spPr bwMode="auto">
          <a:xfrm>
            <a:off x="3698245" y="535530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Text Box 10"/>
          <p:cNvSpPr txBox="1">
            <a:spLocks noChangeArrowheads="1"/>
          </p:cNvSpPr>
          <p:nvPr/>
        </p:nvSpPr>
        <p:spPr bwMode="auto">
          <a:xfrm>
            <a:off x="5567845" y="4564734"/>
            <a:ext cx="1033937"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b="1">
                <a:solidFill>
                  <a:srgbClr val="000204"/>
                </a:solidFill>
                <a:latin typeface="+mn-ea"/>
                <a:cs typeface="Arial" charset="0"/>
              </a:rPr>
              <a:t>内存缓冲区</a:t>
            </a:r>
          </a:p>
        </p:txBody>
      </p:sp>
      <p:sp>
        <p:nvSpPr>
          <p:cNvPr id="8" name="Line 13"/>
          <p:cNvSpPr>
            <a:spLocks noChangeShapeType="1"/>
          </p:cNvSpPr>
          <p:nvPr/>
        </p:nvSpPr>
        <p:spPr bwMode="auto">
          <a:xfrm>
            <a:off x="3660145" y="5228308"/>
            <a:ext cx="1920875" cy="0"/>
          </a:xfrm>
          <a:prstGeom prst="line">
            <a:avLst/>
          </a:prstGeom>
          <a:noFill/>
          <a:ln w="76200">
            <a:solidFill>
              <a:srgbClr val="FF0000"/>
            </a:solidFill>
            <a:round/>
            <a:headEnd/>
            <a:tailEnd type="triangle" w="med" len="med"/>
          </a:ln>
        </p:spPr>
        <p:txBody>
          <a:bodyPr lIns="0" tIns="0" rIns="0" bIns="0"/>
          <a:lstStyle/>
          <a:p>
            <a:endParaRPr lang="zh-CN" altLang="en-US">
              <a:latin typeface="+mn-ea"/>
            </a:endParaRPr>
          </a:p>
        </p:txBody>
      </p:sp>
      <p:sp>
        <p:nvSpPr>
          <p:cNvPr id="9" name="Line 14"/>
          <p:cNvSpPr>
            <a:spLocks noChangeShapeType="1"/>
          </p:cNvSpPr>
          <p:nvPr/>
        </p:nvSpPr>
        <p:spPr bwMode="auto">
          <a:xfrm>
            <a:off x="6412870" y="5355308"/>
            <a:ext cx="1920875" cy="0"/>
          </a:xfrm>
          <a:prstGeom prst="line">
            <a:avLst/>
          </a:prstGeom>
          <a:noFill/>
          <a:ln w="76200">
            <a:solidFill>
              <a:srgbClr val="FF0000"/>
            </a:solidFill>
            <a:round/>
            <a:headEnd/>
            <a:tailEnd type="triangle" w="med" len="med"/>
          </a:ln>
        </p:spPr>
        <p:txBody>
          <a:bodyPr lIns="0" tIns="0" rIns="0" bIns="0"/>
          <a:lstStyle/>
          <a:p>
            <a:endParaRPr lang="zh-CN" altLang="en-US">
              <a:latin typeface="+mn-ea"/>
            </a:endParaRPr>
          </a:p>
        </p:txBody>
      </p:sp>
      <p:sp>
        <p:nvSpPr>
          <p:cNvPr id="10" name="Oval 40"/>
          <p:cNvSpPr>
            <a:spLocks noChangeArrowheads="1"/>
          </p:cNvSpPr>
          <p:nvPr/>
        </p:nvSpPr>
        <p:spPr bwMode="auto">
          <a:xfrm>
            <a:off x="8235319" y="5158458"/>
            <a:ext cx="431800" cy="4318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11" name="Text Box 42"/>
          <p:cNvSpPr txBox="1">
            <a:spLocks noChangeArrowheads="1"/>
          </p:cNvSpPr>
          <p:nvPr/>
        </p:nvSpPr>
        <p:spPr bwMode="auto">
          <a:xfrm>
            <a:off x="4212594" y="488064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FF0000"/>
                </a:solidFill>
                <a:latin typeface="+mn-ea"/>
                <a:cs typeface="Arial" charset="0"/>
              </a:rPr>
              <a:t>写请求</a:t>
            </a:r>
          </a:p>
        </p:txBody>
      </p:sp>
      <p:sp>
        <p:nvSpPr>
          <p:cNvPr id="12" name="Text Box 43"/>
          <p:cNvSpPr txBox="1">
            <a:spLocks noChangeArrowheads="1"/>
          </p:cNvSpPr>
          <p:nvPr/>
        </p:nvSpPr>
        <p:spPr bwMode="auto">
          <a:xfrm>
            <a:off x="4257044" y="557279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FF0000"/>
                </a:solidFill>
                <a:latin typeface="+mn-ea"/>
                <a:cs typeface="Arial" charset="0"/>
              </a:rPr>
              <a:t>写响应</a:t>
            </a:r>
          </a:p>
        </p:txBody>
      </p:sp>
      <p:sp>
        <p:nvSpPr>
          <p:cNvPr id="13" name="Line 44"/>
          <p:cNvSpPr>
            <a:spLocks noChangeShapeType="1"/>
          </p:cNvSpPr>
          <p:nvPr/>
        </p:nvSpPr>
        <p:spPr bwMode="auto">
          <a:xfrm>
            <a:off x="3698245" y="5507708"/>
            <a:ext cx="1819275" cy="0"/>
          </a:xfrm>
          <a:prstGeom prst="line">
            <a:avLst/>
          </a:prstGeom>
          <a:noFill/>
          <a:ln w="38100">
            <a:solidFill>
              <a:srgbClr val="FF0000"/>
            </a:solidFill>
            <a:prstDash val="sysDot"/>
            <a:round/>
            <a:headEnd type="triangle" w="med" len="med"/>
            <a:tailEnd/>
          </a:ln>
        </p:spPr>
        <p:txBody>
          <a:bodyPr lIns="0" tIns="0" rIns="0" bIns="0"/>
          <a:lstStyle/>
          <a:p>
            <a:endParaRPr lang="zh-CN" altLang="en-US">
              <a:latin typeface="+mn-ea"/>
            </a:endParaRPr>
          </a:p>
        </p:txBody>
      </p:sp>
      <p:sp>
        <p:nvSpPr>
          <p:cNvPr id="14" name="Rectangle 47"/>
          <p:cNvSpPr>
            <a:spLocks noChangeArrowheads="1"/>
          </p:cNvSpPr>
          <p:nvPr/>
        </p:nvSpPr>
        <p:spPr bwMode="auto">
          <a:xfrm>
            <a:off x="6119117" y="5250147"/>
            <a:ext cx="65" cy="276999"/>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latin typeface="+mn-ea"/>
            </a:endParaRPr>
          </a:p>
        </p:txBody>
      </p:sp>
      <p:grpSp>
        <p:nvGrpSpPr>
          <p:cNvPr id="15" name="Group 48"/>
          <p:cNvGrpSpPr>
            <a:grpSpLocks/>
          </p:cNvGrpSpPr>
          <p:nvPr/>
        </p:nvGrpSpPr>
        <p:grpSpPr bwMode="auto">
          <a:xfrm>
            <a:off x="5574669" y="4826671"/>
            <a:ext cx="1028700" cy="1028700"/>
            <a:chOff x="2922" y="2088"/>
            <a:chExt cx="648" cy="648"/>
          </a:xfrm>
        </p:grpSpPr>
        <p:grpSp>
          <p:nvGrpSpPr>
            <p:cNvPr id="16" name="Group 49"/>
            <p:cNvGrpSpPr>
              <a:grpSpLocks/>
            </p:cNvGrpSpPr>
            <p:nvPr/>
          </p:nvGrpSpPr>
          <p:grpSpPr bwMode="auto">
            <a:xfrm>
              <a:off x="2922" y="2088"/>
              <a:ext cx="648" cy="81"/>
              <a:chOff x="2922" y="2088"/>
              <a:chExt cx="648" cy="81"/>
            </a:xfrm>
          </p:grpSpPr>
          <p:sp>
            <p:nvSpPr>
              <p:cNvPr id="80"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4"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7"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7" name="Group 58"/>
            <p:cNvGrpSpPr>
              <a:grpSpLocks/>
            </p:cNvGrpSpPr>
            <p:nvPr/>
          </p:nvGrpSpPr>
          <p:grpSpPr bwMode="auto">
            <a:xfrm>
              <a:off x="2922" y="2169"/>
              <a:ext cx="648" cy="81"/>
              <a:chOff x="2922" y="2088"/>
              <a:chExt cx="648" cy="81"/>
            </a:xfrm>
          </p:grpSpPr>
          <p:sp>
            <p:nvSpPr>
              <p:cNvPr id="72"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6"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9"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8" name="Group 67"/>
            <p:cNvGrpSpPr>
              <a:grpSpLocks/>
            </p:cNvGrpSpPr>
            <p:nvPr/>
          </p:nvGrpSpPr>
          <p:grpSpPr bwMode="auto">
            <a:xfrm>
              <a:off x="2922" y="2250"/>
              <a:ext cx="648" cy="81"/>
              <a:chOff x="2922" y="2088"/>
              <a:chExt cx="648" cy="81"/>
            </a:xfrm>
          </p:grpSpPr>
          <p:sp>
            <p:nvSpPr>
              <p:cNvPr id="64"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8"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1"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9" name="Group 76"/>
            <p:cNvGrpSpPr>
              <a:grpSpLocks/>
            </p:cNvGrpSpPr>
            <p:nvPr/>
          </p:nvGrpSpPr>
          <p:grpSpPr bwMode="auto">
            <a:xfrm>
              <a:off x="2922" y="2331"/>
              <a:ext cx="648" cy="81"/>
              <a:chOff x="2922" y="2088"/>
              <a:chExt cx="648" cy="81"/>
            </a:xfrm>
          </p:grpSpPr>
          <p:sp>
            <p:nvSpPr>
              <p:cNvPr id="56"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0"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3"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0" name="Group 85"/>
            <p:cNvGrpSpPr>
              <a:grpSpLocks/>
            </p:cNvGrpSpPr>
            <p:nvPr/>
          </p:nvGrpSpPr>
          <p:grpSpPr bwMode="auto">
            <a:xfrm>
              <a:off x="2922" y="2412"/>
              <a:ext cx="648" cy="81"/>
              <a:chOff x="2922" y="2088"/>
              <a:chExt cx="648" cy="81"/>
            </a:xfrm>
          </p:grpSpPr>
          <p:sp>
            <p:nvSpPr>
              <p:cNvPr id="48"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9"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0"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1"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2"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5"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1" name="Group 94"/>
            <p:cNvGrpSpPr>
              <a:grpSpLocks/>
            </p:cNvGrpSpPr>
            <p:nvPr/>
          </p:nvGrpSpPr>
          <p:grpSpPr bwMode="auto">
            <a:xfrm>
              <a:off x="2922" y="2493"/>
              <a:ext cx="648" cy="81"/>
              <a:chOff x="2922" y="2088"/>
              <a:chExt cx="648" cy="81"/>
            </a:xfrm>
          </p:grpSpPr>
          <p:sp>
            <p:nvSpPr>
              <p:cNvPr id="40"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2" name="Group 103"/>
            <p:cNvGrpSpPr>
              <a:grpSpLocks/>
            </p:cNvGrpSpPr>
            <p:nvPr/>
          </p:nvGrpSpPr>
          <p:grpSpPr bwMode="auto">
            <a:xfrm>
              <a:off x="2922" y="2574"/>
              <a:ext cx="648" cy="81"/>
              <a:chOff x="2922" y="2088"/>
              <a:chExt cx="648" cy="81"/>
            </a:xfrm>
          </p:grpSpPr>
          <p:sp>
            <p:nvSpPr>
              <p:cNvPr id="32"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3" name="Group 112"/>
            <p:cNvGrpSpPr>
              <a:grpSpLocks/>
            </p:cNvGrpSpPr>
            <p:nvPr/>
          </p:nvGrpSpPr>
          <p:grpSpPr bwMode="auto">
            <a:xfrm>
              <a:off x="2922" y="2655"/>
              <a:ext cx="648" cy="81"/>
              <a:chOff x="2922" y="2088"/>
              <a:chExt cx="648" cy="81"/>
            </a:xfrm>
          </p:grpSpPr>
          <p:sp>
            <p:nvSpPr>
              <p:cNvPr id="24"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88" name="Rectangle 125"/>
          <p:cNvSpPr>
            <a:spLocks noChangeArrowheads="1"/>
          </p:cNvSpPr>
          <p:nvPr/>
        </p:nvSpPr>
        <p:spPr bwMode="auto">
          <a:xfrm>
            <a:off x="5574670" y="482825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126"/>
          <p:cNvSpPr>
            <a:spLocks noChangeArrowheads="1"/>
          </p:cNvSpPr>
          <p:nvPr/>
        </p:nvSpPr>
        <p:spPr bwMode="auto">
          <a:xfrm>
            <a:off x="5703256"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128"/>
          <p:cNvSpPr>
            <a:spLocks noChangeArrowheads="1"/>
          </p:cNvSpPr>
          <p:nvPr/>
        </p:nvSpPr>
        <p:spPr bwMode="auto">
          <a:xfrm>
            <a:off x="5960431"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129"/>
          <p:cNvSpPr>
            <a:spLocks noChangeArrowheads="1"/>
          </p:cNvSpPr>
          <p:nvPr/>
        </p:nvSpPr>
        <p:spPr bwMode="auto">
          <a:xfrm>
            <a:off x="6089020" y="482825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2" name="Rectangle 130"/>
          <p:cNvSpPr>
            <a:spLocks noChangeArrowheads="1"/>
          </p:cNvSpPr>
          <p:nvPr/>
        </p:nvSpPr>
        <p:spPr bwMode="auto">
          <a:xfrm>
            <a:off x="6217606" y="4828258"/>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pic>
        <p:nvPicPr>
          <p:cNvPr id="93" name="Picture 5" descr="02aXeRam"/>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2563281">
            <a:off x="5081751" y="5419090"/>
            <a:ext cx="1976437" cy="1557337"/>
          </a:xfrm>
          <a:prstGeom prst="rect">
            <a:avLst/>
          </a:prstGeom>
          <a:noFill/>
          <a:ln w="9525">
            <a:noFill/>
            <a:miter lim="800000"/>
            <a:headEnd/>
            <a:tailEnd/>
          </a:ln>
        </p:spPr>
      </p:pic>
      <p:sp>
        <p:nvSpPr>
          <p:cNvPr id="94" name="Text Box 10"/>
          <p:cNvSpPr txBox="1">
            <a:spLocks noChangeArrowheads="1"/>
          </p:cNvSpPr>
          <p:nvPr/>
        </p:nvSpPr>
        <p:spPr bwMode="auto">
          <a:xfrm>
            <a:off x="3192795" y="4831434"/>
            <a:ext cx="392736"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CPU</a:t>
            </a:r>
            <a:endParaRPr lang="en-US" altLang="zh-CN" sz="1600" b="1" dirty="0">
              <a:solidFill>
                <a:srgbClr val="000204"/>
              </a:solidFill>
              <a:latin typeface="+mn-ea"/>
              <a:cs typeface="Arial" charset="0"/>
            </a:endParaRPr>
          </a:p>
        </p:txBody>
      </p:sp>
      <p:sp>
        <p:nvSpPr>
          <p:cNvPr id="95" name="Text Box 10"/>
          <p:cNvSpPr txBox="1">
            <a:spLocks noChangeArrowheads="1"/>
          </p:cNvSpPr>
          <p:nvPr/>
        </p:nvSpPr>
        <p:spPr bwMode="auto">
          <a:xfrm>
            <a:off x="8970144" y="5276729"/>
            <a:ext cx="349455"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dirty="0">
                <a:solidFill>
                  <a:srgbClr val="000204"/>
                </a:solidFill>
                <a:latin typeface="+mn-ea"/>
                <a:cs typeface="Arial" charset="0"/>
              </a:rPr>
              <a:t>U</a:t>
            </a:r>
            <a:r>
              <a:rPr lang="zh-CN" altLang="en-US" sz="1600" b="1" dirty="0">
                <a:solidFill>
                  <a:srgbClr val="000204"/>
                </a:solidFill>
                <a:latin typeface="+mn-ea"/>
                <a:cs typeface="Arial" charset="0"/>
              </a:rPr>
              <a:t>盘</a:t>
            </a:r>
          </a:p>
        </p:txBody>
      </p:sp>
      <p:sp>
        <p:nvSpPr>
          <p:cNvPr id="96" name="Rectangle 128"/>
          <p:cNvSpPr>
            <a:spLocks noChangeArrowheads="1"/>
          </p:cNvSpPr>
          <p:nvPr/>
        </p:nvSpPr>
        <p:spPr bwMode="auto">
          <a:xfrm>
            <a:off x="6087431"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7" name="Rectangle 128"/>
          <p:cNvSpPr>
            <a:spLocks noChangeArrowheads="1"/>
          </p:cNvSpPr>
          <p:nvPr/>
        </p:nvSpPr>
        <p:spPr bwMode="auto">
          <a:xfrm>
            <a:off x="5833431"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nvGrpSpPr>
          <p:cNvPr id="98" name="组合 97">
            <a:extLst>
              <a:ext uri="{FF2B5EF4-FFF2-40B4-BE49-F238E27FC236}">
                <a16:creationId xmlns:a16="http://schemas.microsoft.com/office/drawing/2014/main" id="{8290AFFA-5954-43B2-9E25-77DB5E178460}"/>
              </a:ext>
            </a:extLst>
          </p:cNvPr>
          <p:cNvGrpSpPr/>
          <p:nvPr/>
        </p:nvGrpSpPr>
        <p:grpSpPr>
          <a:xfrm>
            <a:off x="7946826" y="1800492"/>
            <a:ext cx="3446387" cy="710238"/>
            <a:chOff x="665666" y="4732301"/>
            <a:chExt cx="1934812" cy="579957"/>
          </a:xfrm>
        </p:grpSpPr>
        <p:sp>
          <p:nvSpPr>
            <p:cNvPr id="99" name="矩形 98">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0" name="矩形 99">
              <a:extLst>
                <a:ext uri="{FF2B5EF4-FFF2-40B4-BE49-F238E27FC236}">
                  <a16:creationId xmlns:a16="http://schemas.microsoft.com/office/drawing/2014/main" id="{BAC7BD4A-A4F1-46FD-B146-38590863C8B2}"/>
                </a:ext>
              </a:extLst>
            </p:cNvPr>
            <p:cNvSpPr/>
            <p:nvPr/>
          </p:nvSpPr>
          <p:spPr>
            <a:xfrm>
              <a:off x="712869" y="4827463"/>
              <a:ext cx="1887609" cy="461665"/>
            </a:xfrm>
            <a:prstGeom prst="rect">
              <a:avLst/>
            </a:prstGeom>
          </p:spPr>
          <p:txBody>
            <a:bodyPr wrap="square">
              <a:spAutoFit/>
            </a:bodyPr>
            <a:lstStyle/>
            <a:p>
              <a:pPr algn="ctr">
                <a:defRPr/>
              </a:pPr>
              <a:r>
                <a:rPr lang="zh-CN" altLang="en-US" sz="2400" b="1" dirty="0">
                  <a:solidFill>
                    <a:schemeClr val="bg1"/>
                  </a:solidFill>
                  <a:latin typeface="+mn-ea"/>
                </a:rPr>
                <a:t>缓冲区满了会如何？</a:t>
              </a:r>
              <a:endParaRPr lang="en-US" altLang="zh-CN" sz="2400" b="1" dirty="0">
                <a:solidFill>
                  <a:srgbClr val="FF0000"/>
                </a:solidFill>
                <a:latin typeface="+mn-ea"/>
              </a:endParaRPr>
            </a:p>
          </p:txBody>
        </p:sp>
      </p:grpSp>
    </p:spTree>
    <p:extLst>
      <p:ext uri="{BB962C8B-B14F-4D97-AF65-F5344CB8AC3E}">
        <p14:creationId xmlns:p14="http://schemas.microsoft.com/office/powerpoint/2010/main" val="411154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88"/>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10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xit" presetSubtype="0" fill="hold" nodeType="withEffect">
                                  <p:stCondLst>
                                    <p:cond delay="100"/>
                                  </p:stCondLst>
                                  <p:childTnLst>
                                    <p:set>
                                      <p:cBhvr>
                                        <p:cTn id="28" dur="1" fill="hold">
                                          <p:stCondLst>
                                            <p:cond delay="0"/>
                                          </p:stCondLst>
                                        </p:cTn>
                                        <p:tgtEl>
                                          <p:spTgt spid="88"/>
                                        </p:tgtEl>
                                        <p:attrNameLst>
                                          <p:attrName>style.visibility</p:attrName>
                                        </p:attrNameLst>
                                      </p:cBhvr>
                                      <p:to>
                                        <p:strVal val="hidden"/>
                                      </p:to>
                                    </p:set>
                                  </p:childTnLst>
                                </p:cTn>
                              </p:par>
                              <p:par>
                                <p:cTn id="29" presetID="1" presetClass="exit" presetSubtype="0" fill="hold" nodeType="withEffect">
                                  <p:stCondLst>
                                    <p:cond delay="100"/>
                                  </p:stCondLst>
                                  <p:childTnLst>
                                    <p:set>
                                      <p:cBhvr>
                                        <p:cTn id="30" dur="1" fill="hold">
                                          <p:stCondLst>
                                            <p:cond delay="0"/>
                                          </p:stCondLst>
                                        </p:cTn>
                                        <p:tgtEl>
                                          <p:spTgt spid="89"/>
                                        </p:tgtEl>
                                        <p:attrNameLst>
                                          <p:attrName>style.visibility</p:attrName>
                                        </p:attrNameLst>
                                      </p:cBhvr>
                                      <p:to>
                                        <p:strVal val="hidden"/>
                                      </p:to>
                                    </p:set>
                                  </p:childTnLst>
                                </p:cTn>
                              </p:par>
                            </p:childTnLst>
                          </p:cTn>
                        </p:par>
                        <p:par>
                          <p:cTn id="31" fill="hold">
                            <p:stCondLst>
                              <p:cond delay="1100"/>
                            </p:stCondLst>
                            <p:childTnLst>
                              <p:par>
                                <p:cTn id="32" presetID="1" presetClass="entr" presetSubtype="0" fill="hold" grpId="0" nodeType="afterEffect">
                                  <p:stCondLst>
                                    <p:cond delay="100"/>
                                  </p:stCondLst>
                                  <p:childTnLst>
                                    <p:set>
                                      <p:cBhvr>
                                        <p:cTn id="33" dur="1" fill="hold">
                                          <p:stCondLst>
                                            <p:cond delay="0"/>
                                          </p:stCondLst>
                                        </p:cTn>
                                        <p:tgtEl>
                                          <p:spTgt spid="90"/>
                                        </p:tgtEl>
                                        <p:attrNameLst>
                                          <p:attrName>style.visibility</p:attrName>
                                        </p:attrNameLst>
                                      </p:cBhvr>
                                      <p:to>
                                        <p:strVal val="visible"/>
                                      </p:to>
                                    </p:set>
                                  </p:childTnLst>
                                </p:cTn>
                              </p:par>
                            </p:childTnLst>
                          </p:cTn>
                        </p:par>
                        <p:par>
                          <p:cTn id="34" fill="hold">
                            <p:stCondLst>
                              <p:cond delay="1200"/>
                            </p:stCondLst>
                            <p:childTnLst>
                              <p:par>
                                <p:cTn id="35" presetID="1" presetClass="entr" presetSubtype="0" fill="hold" grpId="0" nodeType="afterEffect">
                                  <p:stCondLst>
                                    <p:cond delay="10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xit" presetSubtype="0" fill="hold" nodeType="withEffect">
                                  <p:stCondLst>
                                    <p:cond delay="100"/>
                                  </p:stCondLst>
                                  <p:childTnLst>
                                    <p:set>
                                      <p:cBhvr>
                                        <p:cTn id="38" dur="1" fill="hold">
                                          <p:stCondLst>
                                            <p:cond delay="0"/>
                                          </p:stCondLst>
                                        </p:cTn>
                                        <p:tgtEl>
                                          <p:spTgt spid="90"/>
                                        </p:tgtEl>
                                        <p:attrNameLst>
                                          <p:attrName>style.visibility</p:attrName>
                                        </p:attrNameLst>
                                      </p:cBhvr>
                                      <p:to>
                                        <p:strVal val="hidden"/>
                                      </p:to>
                                    </p:set>
                                  </p:childTnLst>
                                </p:cTn>
                              </p:par>
                            </p:childTnLst>
                          </p:cTn>
                        </p:par>
                        <p:par>
                          <p:cTn id="39" fill="hold">
                            <p:stCondLst>
                              <p:cond delay="1300"/>
                            </p:stCondLst>
                            <p:childTnLst>
                              <p:par>
                                <p:cTn id="40" presetID="1" presetClass="entr" presetSubtype="0" fill="hold" grpId="0" nodeType="afterEffect">
                                  <p:stCondLst>
                                    <p:cond delay="0"/>
                                  </p:stCondLst>
                                  <p:childTnLst>
                                    <p:set>
                                      <p:cBhvr>
                                        <p:cTn id="41" dur="1" fill="hold">
                                          <p:stCondLst>
                                            <p:cond delay="0"/>
                                          </p:stCondLst>
                                        </p:cTn>
                                        <p:tgtEl>
                                          <p:spTgt spid="97"/>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97"/>
                                        </p:tgtEl>
                                        <p:attrNameLst>
                                          <p:attrName>style.visibility</p:attrName>
                                        </p:attrNameLst>
                                      </p:cBhvr>
                                      <p:to>
                                        <p:strVal val="hidden"/>
                                      </p:to>
                                    </p:set>
                                  </p:childTnLst>
                                </p:cTn>
                              </p:par>
                            </p:childTnLst>
                          </p:cTn>
                        </p:par>
                        <p:par>
                          <p:cTn id="44" fill="hold">
                            <p:stCondLst>
                              <p:cond delay="1300"/>
                            </p:stCondLst>
                            <p:childTnLst>
                              <p:par>
                                <p:cTn id="45" presetID="1" presetClass="entr" presetSubtype="0" fill="hold" grpId="0" nodeType="after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96"/>
                                        </p:tgtEl>
                                        <p:attrNameLst>
                                          <p:attrName>style.visibility</p:attrName>
                                        </p:attrNameLst>
                                      </p:cBhvr>
                                      <p:to>
                                        <p:strVal val="hidden"/>
                                      </p:to>
                                    </p:set>
                                  </p:childTnLst>
                                </p:cTn>
                              </p:par>
                            </p:childTnLst>
                          </p:cTn>
                        </p:par>
                        <p:par>
                          <p:cTn id="49" fill="hold">
                            <p:stCondLst>
                              <p:cond delay="1300"/>
                            </p:stCondLst>
                            <p:childTnLst>
                              <p:par>
                                <p:cTn id="50" presetID="1" presetClass="entr" presetSubtype="0" fill="hold" grpId="0" nodeType="afterEffect">
                                  <p:stCondLst>
                                    <p:cond delay="100"/>
                                  </p:stCondLst>
                                  <p:childTnLst>
                                    <p:set>
                                      <p:cBhvr>
                                        <p:cTn id="51" dur="1" fill="hold">
                                          <p:stCondLst>
                                            <p:cond delay="0"/>
                                          </p:stCondLst>
                                        </p:cTn>
                                        <p:tgtEl>
                                          <p:spTgt spid="92"/>
                                        </p:tgtEl>
                                        <p:attrNameLst>
                                          <p:attrName>style.visibility</p:attrName>
                                        </p:attrNameLst>
                                      </p:cBhvr>
                                      <p:to>
                                        <p:strVal val="visible"/>
                                      </p:to>
                                    </p:set>
                                  </p:childTnLst>
                                </p:cTn>
                              </p:par>
                              <p:par>
                                <p:cTn id="52" presetID="1" presetClass="exit" presetSubtype="0" fill="hold" grpId="1" nodeType="withEffect">
                                  <p:stCondLst>
                                    <p:cond delay="100"/>
                                  </p:stCondLst>
                                  <p:childTnLst>
                                    <p:set>
                                      <p:cBhvr>
                                        <p:cTn id="53" dur="1" fill="hold">
                                          <p:stCondLst>
                                            <p:cond delay="0"/>
                                          </p:stCondLst>
                                        </p:cTn>
                                        <p:tgtEl>
                                          <p:spTgt spid="9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1000"/>
                                        <p:tgtEl>
                                          <p:spTgt spid="13"/>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right)">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
                                            <p:txEl>
                                              <p:pRg st="2" end="2"/>
                                            </p:txEl>
                                          </p:spTgt>
                                        </p:tgtEl>
                                        <p:attrNameLst>
                                          <p:attrName>style.visibility</p:attrName>
                                        </p:attrNameLst>
                                      </p:cBhvr>
                                      <p:to>
                                        <p:strVal val="visible"/>
                                      </p:to>
                                    </p:set>
                                    <p:animEffect transition="in" filter="wipe(left)">
                                      <p:cBhvr>
                                        <p:cTn id="66" dur="500"/>
                                        <p:tgtEl>
                                          <p:spTgt spid="3">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animEffect transition="in" filter="wipe(left)">
                                      <p:cBhvr>
                                        <p:cTn id="71" dur="500"/>
                                        <p:tgtEl>
                                          <p:spTgt spid="3">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wipe(left)">
                                      <p:cBhvr>
                                        <p:cTn id="76" dur="500"/>
                                        <p:tgtEl>
                                          <p:spTgt spid="9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left)">
                                      <p:cBhvr>
                                        <p:cTn id="81" dur="500"/>
                                        <p:tgtEl>
                                          <p:spTgt spid="3">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1000"/>
                                        <p:tgtEl>
                                          <p:spTgt spid="9"/>
                                        </p:tgtEl>
                                      </p:cBhvr>
                                    </p:animEffec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childTnLst>
                                </p:cTn>
                              </p:par>
                            </p:childTnLst>
                          </p:cTn>
                        </p:par>
                        <p:par>
                          <p:cTn id="90" fill="hold">
                            <p:stCondLst>
                              <p:cond delay="1000"/>
                            </p:stCondLst>
                            <p:childTnLst>
                              <p:par>
                                <p:cTn id="91" presetID="35" presetClass="emph" presetSubtype="0" repeatCount="3000" fill="hold" grpId="1" nodeType="afterEffect">
                                  <p:stCondLst>
                                    <p:cond delay="0"/>
                                  </p:stCondLst>
                                  <p:childTnLst>
                                    <p:anim calcmode="discrete" valueType="str">
                                      <p:cBhvr>
                                        <p:cTn id="92"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P spid="10" grpId="1" animBg="1"/>
      <p:bldP spid="11" grpId="0"/>
      <p:bldP spid="12" grpId="0"/>
      <p:bldP spid="13" grpId="0" animBg="1"/>
      <p:bldP spid="88" grpId="0" animBg="1"/>
      <p:bldP spid="89" grpId="0" animBg="1"/>
      <p:bldP spid="90" grpId="0" animBg="1"/>
      <p:bldP spid="91" grpId="0" animBg="1"/>
      <p:bldP spid="91" grpId="1" animBg="1"/>
      <p:bldP spid="92" grpId="0" animBg="1"/>
      <p:bldP spid="96" grpId="0" animBg="1"/>
      <p:bldP spid="9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缓冲的意义</a:t>
            </a:r>
          </a:p>
        </p:txBody>
      </p:sp>
      <p:sp>
        <p:nvSpPr>
          <p:cNvPr id="3" name="内容占位符 2"/>
          <p:cNvSpPr>
            <a:spLocks noGrp="1"/>
          </p:cNvSpPr>
          <p:nvPr>
            <p:ph idx="1"/>
          </p:nvPr>
        </p:nvSpPr>
        <p:spPr/>
        <p:txBody>
          <a:bodyPr/>
          <a:lstStyle/>
          <a:p>
            <a:r>
              <a:rPr lang="zh-CN" altLang="en-US" b="1" dirty="0"/>
              <a:t>缓冲的意义</a:t>
            </a:r>
          </a:p>
          <a:p>
            <a:pPr lvl="1"/>
            <a:r>
              <a:rPr lang="zh-CN" altLang="en-US" sz="2400" dirty="0"/>
              <a:t>减缓（高空救援）</a:t>
            </a:r>
          </a:p>
          <a:p>
            <a:pPr lvl="1"/>
            <a:r>
              <a:rPr lang="zh-CN" altLang="en-US" sz="2400" dirty="0"/>
              <a:t>加速（车站广场）</a:t>
            </a:r>
          </a:p>
          <a:p>
            <a:r>
              <a:rPr lang="zh-CN" altLang="en-US" b="1" dirty="0"/>
              <a:t>缓冲前提</a:t>
            </a:r>
          </a:p>
          <a:p>
            <a:pPr lvl="1"/>
            <a:r>
              <a:rPr lang="zh-CN" altLang="en-US" sz="2400" dirty="0"/>
              <a:t>有较大性能差异</a:t>
            </a:r>
          </a:p>
          <a:p>
            <a:pPr lvl="1"/>
            <a:r>
              <a:rPr lang="zh-CN" altLang="en-US" sz="2400" dirty="0"/>
              <a:t>缓冲空间足够</a:t>
            </a:r>
          </a:p>
          <a:p>
            <a:r>
              <a:rPr lang="zh-CN" altLang="en-US" b="1" dirty="0">
                <a:solidFill>
                  <a:srgbClr val="1387B7"/>
                </a:solidFill>
              </a:rPr>
              <a:t>快</a:t>
            </a:r>
            <a:r>
              <a:rPr lang="zh-CN" altLang="en-US" dirty="0"/>
              <a:t>存为</a:t>
            </a:r>
            <a:r>
              <a:rPr lang="zh-CN" altLang="en-US" b="1" dirty="0">
                <a:solidFill>
                  <a:srgbClr val="1387B7"/>
                </a:solidFill>
              </a:rPr>
              <a:t>慢</a:t>
            </a:r>
            <a:r>
              <a:rPr lang="zh-CN" altLang="en-US" dirty="0"/>
              <a:t>存作</a:t>
            </a:r>
            <a:r>
              <a:rPr lang="zh-CN" altLang="en-US" b="1" dirty="0">
                <a:solidFill>
                  <a:srgbClr val="1387B7"/>
                </a:solidFill>
              </a:rPr>
              <a:t>写缓冲</a:t>
            </a:r>
            <a:r>
              <a:rPr lang="zh-CN" altLang="en-US" dirty="0"/>
              <a:t>优化写性能</a:t>
            </a:r>
            <a:endParaRPr lang="en-US" altLang="zh-CN" dirty="0"/>
          </a:p>
          <a:p>
            <a:pPr lvl="1"/>
            <a:r>
              <a:rPr lang="zh-CN" altLang="en-US" sz="2400" dirty="0"/>
              <a:t>写优化！读性能？</a:t>
            </a:r>
          </a:p>
          <a:p>
            <a:endParaRPr lang="zh-CN" altLang="en-US" dirty="0"/>
          </a:p>
        </p:txBody>
      </p:sp>
      <p:pic>
        <p:nvPicPr>
          <p:cNvPr id="4" name="Picture 8" descr="1"/>
          <p:cNvPicPr>
            <a:picLocks noChangeAspect="1" noChangeArrowheads="1"/>
          </p:cNvPicPr>
          <p:nvPr/>
        </p:nvPicPr>
        <p:blipFill>
          <a:blip r:embed="rId3" cstate="print"/>
          <a:srcRect/>
          <a:stretch>
            <a:fillRect/>
          </a:stretch>
        </p:blipFill>
        <p:spPr>
          <a:xfrm>
            <a:off x="7666143" y="1493271"/>
            <a:ext cx="3337278" cy="4431668"/>
          </a:xfrm>
          <a:prstGeom prst="round2DiagRect">
            <a:avLst>
              <a:gd name="adj1" fmla="val 12169"/>
              <a:gd name="adj2" fmla="val 4024"/>
            </a:avLst>
          </a:prstGeom>
          <a:ln w="88900" cap="sq">
            <a:solidFill>
              <a:srgbClr val="FFFFFF"/>
            </a:solidFill>
          </a:ln>
          <a:effectLst>
            <a:outerShdw blurRad="254000" algn="tl" rotWithShape="0">
              <a:srgbClr val="000000">
                <a:alpha val="43000"/>
              </a:srgbClr>
            </a:outerShdw>
          </a:effectLst>
        </p:spPr>
      </p:pic>
    </p:spTree>
    <p:extLst>
      <p:ext uri="{BB962C8B-B14F-4D97-AF65-F5344CB8AC3E}">
        <p14:creationId xmlns:p14="http://schemas.microsoft.com/office/powerpoint/2010/main" val="1948262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solidFill>
                  <a:srgbClr val="C00000"/>
                </a:solidFill>
                <a:effectLst>
                  <a:outerShdw blurRad="38100" dist="38100" dir="2700000" algn="tl">
                    <a:srgbClr val="000000">
                      <a:alpha val="43137"/>
                    </a:srgbClr>
                  </a:outerShdw>
                </a:effectLst>
                <a:latin typeface="+mn-lt"/>
              </a:rPr>
              <a:t>4.5.2 </a:t>
            </a:r>
            <a:r>
              <a:rPr lang="zh-CN" altLang="en-US" b="1" dirty="0">
                <a:solidFill>
                  <a:srgbClr val="C00000"/>
                </a:solidFill>
                <a:effectLst>
                  <a:outerShdw blurRad="38100" dist="38100" dir="2700000" algn="tl">
                    <a:srgbClr val="000000">
                      <a:alpha val="43137"/>
                    </a:srgbClr>
                  </a:outerShdw>
                </a:effectLst>
                <a:latin typeface="+mn-lt"/>
              </a:rPr>
              <a:t>程序局部性</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spTree>
    <p:extLst>
      <p:ext uri="{BB962C8B-B14F-4D97-AF65-F5344CB8AC3E}">
        <p14:creationId xmlns:p14="http://schemas.microsoft.com/office/powerpoint/2010/main" val="2641549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charset="0"/>
              </a:rPr>
              <a:t>如何进行系统级存储性能优化？</a:t>
            </a:r>
            <a:endParaRPr lang="zh-CN" altLang="en-US" dirty="0"/>
          </a:p>
        </p:txBody>
      </p:sp>
      <p:pic>
        <p:nvPicPr>
          <p:cNvPr id="4"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73524" y="4781550"/>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6"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7"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6077" y="2575193"/>
            <a:ext cx="2248704" cy="2248704"/>
          </a:xfrm>
          <a:prstGeom prst="rect">
            <a:avLst/>
          </a:prstGeom>
        </p:spPr>
      </p:pic>
      <p:grpSp>
        <p:nvGrpSpPr>
          <p:cNvPr id="17" name="组合 16">
            <a:extLst>
              <a:ext uri="{FF2B5EF4-FFF2-40B4-BE49-F238E27FC236}">
                <a16:creationId xmlns:a16="http://schemas.microsoft.com/office/drawing/2014/main" id="{5BE7310A-7C45-47C2-9DC4-AA1E7A472FBC}"/>
              </a:ext>
            </a:extLst>
          </p:cNvPr>
          <p:cNvGrpSpPr/>
          <p:nvPr/>
        </p:nvGrpSpPr>
        <p:grpSpPr>
          <a:xfrm>
            <a:off x="4043363" y="2383387"/>
            <a:ext cx="4195347" cy="2237429"/>
            <a:chOff x="8285197" y="1284616"/>
            <a:chExt cx="3081303" cy="1502736"/>
          </a:xfrm>
        </p:grpSpPr>
        <p:grpSp>
          <p:nvGrpSpPr>
            <p:cNvPr id="18" name="组合 17">
              <a:extLst>
                <a:ext uri="{FF2B5EF4-FFF2-40B4-BE49-F238E27FC236}">
                  <a16:creationId xmlns:a16="http://schemas.microsoft.com/office/drawing/2014/main" id="{A64A5CE7-736B-4BC6-84DC-DE8CA51C8370}"/>
                </a:ext>
              </a:extLst>
            </p:cNvPr>
            <p:cNvGrpSpPr/>
            <p:nvPr/>
          </p:nvGrpSpPr>
          <p:grpSpPr>
            <a:xfrm>
              <a:off x="8285197" y="1284616"/>
              <a:ext cx="3081303" cy="1502736"/>
              <a:chOff x="7124699" y="184150"/>
              <a:chExt cx="2838452" cy="1502736"/>
            </a:xfrm>
            <a:effectLst>
              <a:outerShdw blurRad="50800" dist="38100" dir="2700000" algn="tl" rotWithShape="0">
                <a:prstClr val="black">
                  <a:alpha val="40000"/>
                </a:prstClr>
              </a:outerShdw>
            </a:effectLst>
          </p:grpSpPr>
          <p:sp>
            <p:nvSpPr>
              <p:cNvPr id="21" name="矩形: 圆角 20">
                <a:extLst>
                  <a:ext uri="{FF2B5EF4-FFF2-40B4-BE49-F238E27FC236}">
                    <a16:creationId xmlns:a16="http://schemas.microsoft.com/office/drawing/2014/main" id="{C25CF535-F351-46B9-820F-E80290B64D6C}"/>
                  </a:ext>
                </a:extLst>
              </p:cNvPr>
              <p:cNvSpPr/>
              <p:nvPr/>
            </p:nvSpPr>
            <p:spPr>
              <a:xfrm>
                <a:off x="7124699" y="506840"/>
                <a:ext cx="2838450" cy="1180046"/>
              </a:xfrm>
              <a:prstGeom prst="roundRect">
                <a:avLst>
                  <a:gd name="adj" fmla="val 20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p>
            </p:txBody>
          </p:sp>
          <p:sp>
            <p:nvSpPr>
              <p:cNvPr id="22" name="矩形 21">
                <a:extLst>
                  <a:ext uri="{FF2B5EF4-FFF2-40B4-BE49-F238E27FC236}">
                    <a16:creationId xmlns:a16="http://schemas.microsoft.com/office/drawing/2014/main" id="{CD4658B0-6C71-40D2-BAE9-DF91E4DC077C}"/>
                  </a:ext>
                </a:extLst>
              </p:cNvPr>
              <p:cNvSpPr/>
              <p:nvPr/>
            </p:nvSpPr>
            <p:spPr>
              <a:xfrm>
                <a:off x="7124700" y="283960"/>
                <a:ext cx="2838450" cy="420362"/>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p>
            </p:txBody>
          </p:sp>
          <p:sp>
            <p:nvSpPr>
              <p:cNvPr id="23" name="矩形: 圆角 22">
                <a:extLst>
                  <a:ext uri="{FF2B5EF4-FFF2-40B4-BE49-F238E27FC236}">
                    <a16:creationId xmlns:a16="http://schemas.microsoft.com/office/drawing/2014/main" id="{B6CA9A7E-D5FF-4EAF-A702-7B0FD65A576D}"/>
                  </a:ext>
                </a:extLst>
              </p:cNvPr>
              <p:cNvSpPr/>
              <p:nvPr/>
            </p:nvSpPr>
            <p:spPr>
              <a:xfrm>
                <a:off x="7124701" y="184150"/>
                <a:ext cx="2838450" cy="508000"/>
              </a:xfrm>
              <a:prstGeom prst="roundRect">
                <a:avLst>
                  <a:gd name="adj" fmla="val 6667"/>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理想存储器</a:t>
                </a:r>
              </a:p>
            </p:txBody>
          </p:sp>
        </p:grpSp>
        <p:sp>
          <p:nvSpPr>
            <p:cNvPr id="19" name="文本框 18">
              <a:extLst>
                <a:ext uri="{FF2B5EF4-FFF2-40B4-BE49-F238E27FC236}">
                  <a16:creationId xmlns:a16="http://schemas.microsoft.com/office/drawing/2014/main" id="{CDE6C333-9FCE-4407-B832-B95810FB9441}"/>
                </a:ext>
              </a:extLst>
            </p:cNvPr>
            <p:cNvSpPr txBox="1"/>
            <p:nvPr/>
          </p:nvSpPr>
          <p:spPr>
            <a:xfrm>
              <a:off x="8292238" y="1814257"/>
              <a:ext cx="3013571" cy="879093"/>
            </a:xfrm>
            <a:prstGeom prst="rect">
              <a:avLst/>
            </a:prstGeom>
            <a:noFill/>
          </p:spPr>
          <p:txBody>
            <a:bodyPr wrap="square" rtlCol="0">
              <a:spAutoFit/>
            </a:bodyPr>
            <a:lstStyle/>
            <a:p>
              <a:pPr algn="ctr">
                <a:lnSpc>
                  <a:spcPct val="150000"/>
                </a:lnSpc>
              </a:pPr>
              <a:r>
                <a:rPr lang="zh-CN" altLang="en-US" sz="2800" b="1" dirty="0">
                  <a:solidFill>
                    <a:srgbClr val="1387B7"/>
                  </a:solidFill>
                </a:rPr>
                <a:t>大容量、高性能</a:t>
              </a:r>
              <a:endParaRPr lang="en-US" altLang="zh-CN" sz="2800" b="1" dirty="0">
                <a:solidFill>
                  <a:srgbClr val="1387B7"/>
                </a:solidFill>
              </a:endParaRPr>
            </a:p>
            <a:p>
              <a:pPr algn="ctr">
                <a:lnSpc>
                  <a:spcPct val="150000"/>
                </a:lnSpc>
              </a:pPr>
              <a:r>
                <a:rPr lang="zh-CN" altLang="en-US" sz="2800" b="1" dirty="0">
                  <a:solidFill>
                    <a:srgbClr val="1387B7"/>
                  </a:solidFill>
                </a:rPr>
                <a:t>低成本、非易失</a:t>
              </a:r>
            </a:p>
          </p:txBody>
        </p:sp>
      </p:grpSp>
    </p:spTree>
    <p:extLst>
      <p:ext uri="{BB962C8B-B14F-4D97-AF65-F5344CB8AC3E}">
        <p14:creationId xmlns:p14="http://schemas.microsoft.com/office/powerpoint/2010/main" val="76282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层次性存储系统对读写性能的改善</a:t>
            </a:r>
          </a:p>
        </p:txBody>
      </p:sp>
      <p:sp>
        <p:nvSpPr>
          <p:cNvPr id="3" name="内容占位符 2"/>
          <p:cNvSpPr>
            <a:spLocks noGrp="1"/>
          </p:cNvSpPr>
          <p:nvPr>
            <p:ph idx="1"/>
          </p:nvPr>
        </p:nvSpPr>
        <p:spPr/>
        <p:txBody>
          <a:bodyPr/>
          <a:lstStyle/>
          <a:p>
            <a:pPr>
              <a:lnSpc>
                <a:spcPct val="150000"/>
              </a:lnSpc>
            </a:pPr>
            <a:r>
              <a:rPr lang="zh-CN" altLang="en-US" b="1" dirty="0"/>
              <a:t>写性能优化：</a:t>
            </a:r>
            <a:r>
              <a:rPr lang="zh-CN" altLang="en-US" dirty="0"/>
              <a:t>上层给下层作写缓冲</a:t>
            </a:r>
          </a:p>
          <a:p>
            <a:pPr>
              <a:lnSpc>
                <a:spcPct val="150000"/>
              </a:lnSpc>
            </a:pPr>
            <a:r>
              <a:rPr lang="zh-CN" altLang="en-US" b="1" dirty="0"/>
              <a:t>读性能如何优化</a:t>
            </a:r>
            <a:r>
              <a:rPr lang="zh-CN" altLang="en-US" dirty="0"/>
              <a:t>？</a:t>
            </a:r>
          </a:p>
          <a:p>
            <a:pPr marL="742950" lvl="1" indent="-285750">
              <a:lnSpc>
                <a:spcPct val="150000"/>
              </a:lnSpc>
            </a:pPr>
            <a:r>
              <a:rPr lang="zh-CN" altLang="en-US" sz="2400" dirty="0"/>
              <a:t>利用数据访问</a:t>
            </a:r>
            <a:r>
              <a:rPr lang="zh-CN" altLang="en-US" sz="2400" b="1" dirty="0">
                <a:solidFill>
                  <a:srgbClr val="1387B7"/>
                </a:solidFill>
              </a:rPr>
              <a:t>局部性</a:t>
            </a:r>
            <a:r>
              <a:rPr lang="zh-CN" altLang="en-US" sz="2400" dirty="0"/>
              <a:t>进行读优化</a:t>
            </a:r>
          </a:p>
          <a:p>
            <a:pPr marL="742950" lvl="1" indent="-285750">
              <a:lnSpc>
                <a:spcPct val="150000"/>
              </a:lnSpc>
            </a:pPr>
            <a:r>
              <a:rPr lang="zh-CN" altLang="en-US" sz="2400" dirty="0"/>
              <a:t>将</a:t>
            </a:r>
            <a:r>
              <a:rPr lang="zh-CN" altLang="en-US" sz="2400" b="1" dirty="0">
                <a:solidFill>
                  <a:srgbClr val="1387B7"/>
                </a:solidFill>
              </a:rPr>
              <a:t>热数据</a:t>
            </a:r>
            <a:r>
              <a:rPr lang="zh-CN" altLang="en-US" sz="2400" dirty="0"/>
              <a:t>或即将访问数据的</a:t>
            </a:r>
            <a:r>
              <a:rPr lang="zh-CN" altLang="en-US" sz="2400" b="1" dirty="0">
                <a:solidFill>
                  <a:srgbClr val="1387B7"/>
                </a:solidFill>
              </a:rPr>
              <a:t>副本</a:t>
            </a:r>
            <a:r>
              <a:rPr lang="zh-CN" altLang="en-US" sz="2400" dirty="0"/>
              <a:t>调度到上层</a:t>
            </a:r>
          </a:p>
          <a:p>
            <a:pPr marL="742950" lvl="1" indent="-285750">
              <a:lnSpc>
                <a:spcPct val="150000"/>
              </a:lnSpc>
            </a:pPr>
            <a:r>
              <a:rPr lang="zh-CN" altLang="en-US" sz="2400" b="1" dirty="0">
                <a:solidFill>
                  <a:srgbClr val="1387B7"/>
                </a:solidFill>
              </a:rPr>
              <a:t>仅访问上层快存</a:t>
            </a:r>
            <a:r>
              <a:rPr lang="zh-CN" altLang="en-US" sz="2400" dirty="0"/>
              <a:t>即可获得数据</a:t>
            </a:r>
          </a:p>
          <a:p>
            <a:endParaRPr lang="zh-CN" altLang="en-US" dirty="0"/>
          </a:p>
          <a:p>
            <a:endParaRPr lang="zh-CN" altLang="en-US" dirty="0"/>
          </a:p>
        </p:txBody>
      </p:sp>
      <p:grpSp>
        <p:nvGrpSpPr>
          <p:cNvPr id="4" name="组合 3">
            <a:extLst>
              <a:ext uri="{FF2B5EF4-FFF2-40B4-BE49-F238E27FC236}">
                <a16:creationId xmlns:a16="http://schemas.microsoft.com/office/drawing/2014/main" id="{0C747247-37F0-432F-B427-7B186069A0C6}"/>
              </a:ext>
            </a:extLst>
          </p:cNvPr>
          <p:cNvGrpSpPr/>
          <p:nvPr/>
        </p:nvGrpSpPr>
        <p:grpSpPr>
          <a:xfrm>
            <a:off x="5461975" y="3943758"/>
            <a:ext cx="6440933" cy="2464280"/>
            <a:chOff x="1844614" y="2273302"/>
            <a:chExt cx="7937564" cy="3036886"/>
          </a:xfrm>
        </p:grpSpPr>
        <p:grpSp>
          <p:nvGrpSpPr>
            <p:cNvPr id="5" name="Group 3">
              <a:extLst>
                <a:ext uri="{FF2B5EF4-FFF2-40B4-BE49-F238E27FC236}">
                  <a16:creationId xmlns:a16="http://schemas.microsoft.com/office/drawing/2014/main" id="{8D797D69-9A80-4C6A-A67D-355AA8F2BFA8}"/>
                </a:ext>
              </a:extLst>
            </p:cNvPr>
            <p:cNvGrpSpPr>
              <a:grpSpLocks/>
            </p:cNvGrpSpPr>
            <p:nvPr/>
          </p:nvGrpSpPr>
          <p:grpSpPr bwMode="auto">
            <a:xfrm>
              <a:off x="3657600" y="4673600"/>
              <a:ext cx="4635500" cy="636588"/>
              <a:chOff x="1296" y="3103"/>
              <a:chExt cx="2784" cy="401"/>
            </a:xfrm>
          </p:grpSpPr>
          <p:sp>
            <p:nvSpPr>
              <p:cNvPr id="30" name="AutoShape 4">
                <a:extLst>
                  <a:ext uri="{FF2B5EF4-FFF2-40B4-BE49-F238E27FC236}">
                    <a16:creationId xmlns:a16="http://schemas.microsoft.com/office/drawing/2014/main" id="{4D730615-0DA9-4F1F-AF21-67E0DAB9ABCE}"/>
                  </a:ext>
                </a:extLst>
              </p:cNvPr>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31" name="Rectangle 5">
                <a:extLst>
                  <a:ext uri="{FF2B5EF4-FFF2-40B4-BE49-F238E27FC236}">
                    <a16:creationId xmlns:a16="http://schemas.microsoft.com/office/drawing/2014/main" id="{E84482AE-EC96-4630-BDFE-05F93826D566}"/>
                  </a:ext>
                </a:extLst>
              </p:cNvPr>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sz="1600">
                    <a:solidFill>
                      <a:srgbClr val="66FF33"/>
                    </a:solidFill>
                    <a:latin typeface="微软雅黑" panose="020B0503020204020204" pitchFamily="34" charset="-122"/>
                    <a:ea typeface="微软雅黑" panose="020B0503020204020204" pitchFamily="34" charset="-122"/>
                  </a:rPr>
                  <a:t>磁带、光盘</a:t>
                </a:r>
              </a:p>
            </p:txBody>
          </p:sp>
        </p:grpSp>
        <p:grpSp>
          <p:nvGrpSpPr>
            <p:cNvPr id="6" name="Group 6">
              <a:extLst>
                <a:ext uri="{FF2B5EF4-FFF2-40B4-BE49-F238E27FC236}">
                  <a16:creationId xmlns:a16="http://schemas.microsoft.com/office/drawing/2014/main" id="{FE3D3C74-9F63-4626-AE6F-4FAD2E3AC228}"/>
                </a:ext>
              </a:extLst>
            </p:cNvPr>
            <p:cNvGrpSpPr>
              <a:grpSpLocks/>
            </p:cNvGrpSpPr>
            <p:nvPr/>
          </p:nvGrpSpPr>
          <p:grpSpPr bwMode="auto">
            <a:xfrm>
              <a:off x="3949700" y="4079876"/>
              <a:ext cx="4089400" cy="593725"/>
              <a:chOff x="1464" y="2748"/>
              <a:chExt cx="2448" cy="374"/>
            </a:xfrm>
          </p:grpSpPr>
          <p:sp>
            <p:nvSpPr>
              <p:cNvPr id="28" name="AutoShape 7">
                <a:extLst>
                  <a:ext uri="{FF2B5EF4-FFF2-40B4-BE49-F238E27FC236}">
                    <a16:creationId xmlns:a16="http://schemas.microsoft.com/office/drawing/2014/main" id="{652F659E-C275-46FF-938A-5399AC907557}"/>
                  </a:ext>
                </a:extLst>
              </p:cNvPr>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9" name="Rectangle 8">
                <a:extLst>
                  <a:ext uri="{FF2B5EF4-FFF2-40B4-BE49-F238E27FC236}">
                    <a16:creationId xmlns:a16="http://schemas.microsoft.com/office/drawing/2014/main" id="{9F48AC63-D187-4050-8D3A-94480842C248}"/>
                  </a:ext>
                </a:extLst>
              </p:cNvPr>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sz="1600">
                    <a:solidFill>
                      <a:srgbClr val="CCFF66"/>
                    </a:solidFill>
                    <a:latin typeface="微软雅黑" panose="020B0503020204020204" pitchFamily="34" charset="-122"/>
                    <a:ea typeface="微软雅黑" panose="020B0503020204020204" pitchFamily="34" charset="-122"/>
                  </a:rPr>
                  <a:t>磁盘</a:t>
                </a:r>
              </a:p>
            </p:txBody>
          </p:sp>
        </p:grpSp>
        <p:grpSp>
          <p:nvGrpSpPr>
            <p:cNvPr id="7" name="Group 9">
              <a:extLst>
                <a:ext uri="{FF2B5EF4-FFF2-40B4-BE49-F238E27FC236}">
                  <a16:creationId xmlns:a16="http://schemas.microsoft.com/office/drawing/2014/main" id="{E2F9D354-C015-4641-9BEE-59148C87636F}"/>
                </a:ext>
              </a:extLst>
            </p:cNvPr>
            <p:cNvGrpSpPr>
              <a:grpSpLocks/>
            </p:cNvGrpSpPr>
            <p:nvPr/>
          </p:nvGrpSpPr>
          <p:grpSpPr bwMode="auto">
            <a:xfrm>
              <a:off x="4403725" y="2933701"/>
              <a:ext cx="3168650" cy="574675"/>
              <a:chOff x="1718" y="2040"/>
              <a:chExt cx="1940" cy="362"/>
            </a:xfrm>
          </p:grpSpPr>
          <p:sp>
            <p:nvSpPr>
              <p:cNvPr id="26" name="AutoShape 10">
                <a:extLst>
                  <a:ext uri="{FF2B5EF4-FFF2-40B4-BE49-F238E27FC236}">
                    <a16:creationId xmlns:a16="http://schemas.microsoft.com/office/drawing/2014/main" id="{0C315AAA-AC33-4FB7-A2E0-ACD577FF9EFE}"/>
                  </a:ext>
                </a:extLst>
              </p:cNvPr>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7" name="Rectangle 11">
                <a:extLst>
                  <a:ext uri="{FF2B5EF4-FFF2-40B4-BE49-F238E27FC236}">
                    <a16:creationId xmlns:a16="http://schemas.microsoft.com/office/drawing/2014/main" id="{173AFA50-CFE6-4F65-AFF3-D6AB8D296B49}"/>
                  </a:ext>
                </a:extLst>
              </p:cNvPr>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sz="1600">
                    <a:solidFill>
                      <a:srgbClr val="CCFF66"/>
                    </a:solidFill>
                    <a:latin typeface="微软雅黑" panose="020B0503020204020204" pitchFamily="34" charset="-122"/>
                    <a:ea typeface="微软雅黑" panose="020B0503020204020204" pitchFamily="34" charset="-122"/>
                  </a:rPr>
                  <a:t>Cache(SRAM</a:t>
                </a:r>
                <a:r>
                  <a:rPr lang="en-US" altLang="zh-CN" sz="1600" dirty="0">
                    <a:solidFill>
                      <a:srgbClr val="CCFF66"/>
                    </a:solidFill>
                    <a:latin typeface="微软雅黑" panose="020B0503020204020204" pitchFamily="34" charset="-122"/>
                    <a:ea typeface="微软雅黑" panose="020B0503020204020204" pitchFamily="34" charset="-122"/>
                  </a:rPr>
                  <a:t>)</a:t>
                </a:r>
                <a:endParaRPr lang="en-US" altLang="zh-CN" sz="1400" dirty="0">
                  <a:solidFill>
                    <a:srgbClr val="CCFF66"/>
                  </a:solidFill>
                  <a:latin typeface="微软雅黑" panose="020B0503020204020204" pitchFamily="34" charset="-122"/>
                  <a:ea typeface="微软雅黑" panose="020B0503020204020204" pitchFamily="34" charset="-122"/>
                </a:endParaRPr>
              </a:p>
            </p:txBody>
          </p:sp>
        </p:grpSp>
        <p:grpSp>
          <p:nvGrpSpPr>
            <p:cNvPr id="8" name="Group 12">
              <a:extLst>
                <a:ext uri="{FF2B5EF4-FFF2-40B4-BE49-F238E27FC236}">
                  <a16:creationId xmlns:a16="http://schemas.microsoft.com/office/drawing/2014/main" id="{536595CB-CFBB-4F21-910A-16B2B16DF0AB}"/>
                </a:ext>
              </a:extLst>
            </p:cNvPr>
            <p:cNvGrpSpPr>
              <a:grpSpLocks/>
            </p:cNvGrpSpPr>
            <p:nvPr/>
          </p:nvGrpSpPr>
          <p:grpSpPr bwMode="auto">
            <a:xfrm>
              <a:off x="4178300" y="3508376"/>
              <a:ext cx="3619500" cy="606425"/>
              <a:chOff x="1592" y="2402"/>
              <a:chExt cx="2192" cy="382"/>
            </a:xfrm>
          </p:grpSpPr>
          <p:sp>
            <p:nvSpPr>
              <p:cNvPr id="23" name="AutoShape 13">
                <a:extLst>
                  <a:ext uri="{FF2B5EF4-FFF2-40B4-BE49-F238E27FC236}">
                    <a16:creationId xmlns:a16="http://schemas.microsoft.com/office/drawing/2014/main" id="{961CDF4B-1938-416C-B75D-A3351B027479}"/>
                  </a:ext>
                </a:extLst>
              </p:cNvPr>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sz="1600" b="1" dirty="0">
                  <a:solidFill>
                    <a:srgbClr val="CCFF66"/>
                  </a:solidFill>
                  <a:latin typeface="微软雅黑" panose="020B0503020204020204" pitchFamily="34" charset="-122"/>
                  <a:ea typeface="微软雅黑" panose="020B0503020204020204" pitchFamily="34" charset="-122"/>
                </a:endParaRPr>
              </a:p>
            </p:txBody>
          </p:sp>
          <p:sp>
            <p:nvSpPr>
              <p:cNvPr id="24" name="Rectangle 14">
                <a:extLst>
                  <a:ext uri="{FF2B5EF4-FFF2-40B4-BE49-F238E27FC236}">
                    <a16:creationId xmlns:a16="http://schemas.microsoft.com/office/drawing/2014/main" id="{F39A1229-CCCC-4200-BBC8-20FD5F86B597}"/>
                  </a:ext>
                </a:extLst>
              </p:cNvPr>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sz="1600">
                  <a:solidFill>
                    <a:srgbClr val="CCFF66"/>
                  </a:solidFill>
                  <a:latin typeface="微软雅黑" panose="020B0503020204020204" pitchFamily="34" charset="-122"/>
                  <a:ea typeface="微软雅黑" panose="020B0503020204020204" pitchFamily="34" charset="-122"/>
                </a:endParaRPr>
              </a:p>
            </p:txBody>
          </p:sp>
          <p:sp>
            <p:nvSpPr>
              <p:cNvPr id="25" name="Rectangle 15">
                <a:extLst>
                  <a:ext uri="{FF2B5EF4-FFF2-40B4-BE49-F238E27FC236}">
                    <a16:creationId xmlns:a16="http://schemas.microsoft.com/office/drawing/2014/main" id="{19245FEF-6270-4A2F-B698-AF1C5E20C389}"/>
                  </a:ext>
                </a:extLst>
              </p:cNvPr>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sz="1600" dirty="0">
                    <a:solidFill>
                      <a:srgbClr val="CCFF66"/>
                    </a:solidFill>
                    <a:latin typeface="微软雅黑" panose="020B0503020204020204" pitchFamily="34" charset="-122"/>
                    <a:ea typeface="微软雅黑" panose="020B0503020204020204" pitchFamily="34" charset="-122"/>
                  </a:rPr>
                  <a:t>主存</a:t>
                </a:r>
                <a:r>
                  <a:rPr lang="en-US" altLang="zh-CN" sz="1600" dirty="0">
                    <a:solidFill>
                      <a:srgbClr val="CCFF66"/>
                    </a:solidFill>
                    <a:latin typeface="微软雅黑" panose="020B0503020204020204" pitchFamily="34" charset="-122"/>
                    <a:ea typeface="微软雅黑" panose="020B0503020204020204" pitchFamily="34" charset="-122"/>
                  </a:rPr>
                  <a:t>(DRAM)</a:t>
                </a:r>
              </a:p>
            </p:txBody>
          </p:sp>
        </p:grpSp>
        <p:grpSp>
          <p:nvGrpSpPr>
            <p:cNvPr id="9" name="Group 16">
              <a:extLst>
                <a:ext uri="{FF2B5EF4-FFF2-40B4-BE49-F238E27FC236}">
                  <a16:creationId xmlns:a16="http://schemas.microsoft.com/office/drawing/2014/main" id="{7428E60A-71E4-47EC-9A7D-B9D98EC2B5F4}"/>
                </a:ext>
              </a:extLst>
            </p:cNvPr>
            <p:cNvGrpSpPr>
              <a:grpSpLocks/>
            </p:cNvGrpSpPr>
            <p:nvPr/>
          </p:nvGrpSpPr>
          <p:grpSpPr bwMode="auto">
            <a:xfrm>
              <a:off x="4641850" y="2349501"/>
              <a:ext cx="2679700" cy="536575"/>
              <a:chOff x="1844" y="1680"/>
              <a:chExt cx="1688" cy="338"/>
            </a:xfrm>
          </p:grpSpPr>
          <p:sp>
            <p:nvSpPr>
              <p:cNvPr id="21" name="AutoShape 17">
                <a:extLst>
                  <a:ext uri="{FF2B5EF4-FFF2-40B4-BE49-F238E27FC236}">
                    <a16:creationId xmlns:a16="http://schemas.microsoft.com/office/drawing/2014/main" id="{AA68AFC5-100B-456A-A453-4D6D05709F8A}"/>
                  </a:ext>
                </a:extLst>
              </p:cNvPr>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2" name="Rectangle 18">
                <a:extLst>
                  <a:ext uri="{FF2B5EF4-FFF2-40B4-BE49-F238E27FC236}">
                    <a16:creationId xmlns:a16="http://schemas.microsoft.com/office/drawing/2014/main" id="{939EA3B7-9059-463E-8B31-DC10846B2FBE}"/>
                  </a:ext>
                </a:extLst>
              </p:cNvPr>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sz="1600">
                    <a:solidFill>
                      <a:srgbClr val="003300"/>
                    </a:solidFill>
                    <a:latin typeface="微软雅黑" panose="020B0503020204020204" pitchFamily="34" charset="-122"/>
                    <a:ea typeface="微软雅黑" panose="020B0503020204020204" pitchFamily="34" charset="-122"/>
                  </a:rPr>
                  <a:t>CPU</a:t>
                </a:r>
                <a:r>
                  <a:rPr lang="zh-CN" altLang="en-US" sz="1600" dirty="0">
                    <a:solidFill>
                      <a:srgbClr val="003300"/>
                    </a:solidFill>
                    <a:latin typeface="微软雅黑" panose="020B0503020204020204" pitchFamily="34" charset="-122"/>
                    <a:ea typeface="微软雅黑" panose="020B0503020204020204" pitchFamily="34" charset="-122"/>
                  </a:rPr>
                  <a:t>寄存器</a:t>
                </a:r>
              </a:p>
            </p:txBody>
          </p:sp>
        </p:grpSp>
        <p:sp>
          <p:nvSpPr>
            <p:cNvPr id="10" name="Line 19">
              <a:extLst>
                <a:ext uri="{FF2B5EF4-FFF2-40B4-BE49-F238E27FC236}">
                  <a16:creationId xmlns:a16="http://schemas.microsoft.com/office/drawing/2014/main" id="{376BE46E-4C44-4195-90FD-507FB15FC7FF}"/>
                </a:ext>
              </a:extLst>
            </p:cNvPr>
            <p:cNvSpPr>
              <a:spLocks noChangeShapeType="1"/>
            </p:cNvSpPr>
            <p:nvPr/>
          </p:nvSpPr>
          <p:spPr bwMode="auto">
            <a:xfrm flipV="1">
              <a:off x="3556000" y="2886075"/>
              <a:ext cx="0" cy="2422523"/>
            </a:xfrm>
            <a:prstGeom prst="line">
              <a:avLst/>
            </a:prstGeom>
            <a:noFill/>
            <a:ln w="57150">
              <a:solidFill>
                <a:srgbClr val="008000"/>
              </a:solidFill>
              <a:round/>
              <a:headEnd/>
              <a:tailEnd type="triangle" w="med" len="me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1" name="Rectangle 20">
              <a:extLst>
                <a:ext uri="{FF2B5EF4-FFF2-40B4-BE49-F238E27FC236}">
                  <a16:creationId xmlns:a16="http://schemas.microsoft.com/office/drawing/2014/main" id="{EDC735A2-353F-48F5-B0F2-E66D13AD4566}"/>
                </a:ext>
              </a:extLst>
            </p:cNvPr>
            <p:cNvSpPr>
              <a:spLocks noChangeArrowheads="1"/>
            </p:cNvSpPr>
            <p:nvPr/>
          </p:nvSpPr>
          <p:spPr bwMode="auto">
            <a:xfrm>
              <a:off x="1844614" y="2816512"/>
              <a:ext cx="1371600" cy="823913"/>
            </a:xfrm>
            <a:prstGeom prst="rect">
              <a:avLst/>
            </a:prstGeom>
            <a:noFill/>
            <a:ln w="12700">
              <a:noFill/>
              <a:miter lim="800000"/>
              <a:headEnd/>
              <a:tailEnd/>
            </a:ln>
          </p:spPr>
          <p:txBody>
            <a:bodyPr lIns="12700" tIns="12700" rIns="12700" bIns="12700"/>
            <a:lstStyle/>
            <a:p>
              <a:pPr algn="r">
                <a:lnSpc>
                  <a:spcPct val="150000"/>
                </a:lnSpc>
                <a:defRPr/>
              </a:pPr>
              <a:r>
                <a:rPr lang="zh-CN" altLang="en-US" b="1" dirty="0">
                  <a:latin typeface="微软雅黑" panose="020B0503020204020204" pitchFamily="34" charset="-122"/>
                  <a:ea typeface="微软雅黑" panose="020B0503020204020204" pitchFamily="34" charset="-122"/>
                </a:rPr>
                <a:t>存储速度</a:t>
              </a:r>
            </a:p>
            <a:p>
              <a:pPr algn="r">
                <a:lnSpc>
                  <a:spcPct val="150000"/>
                </a:lnSpc>
                <a:defRPr/>
              </a:pPr>
              <a:r>
                <a:rPr lang="zh-CN" altLang="en-US" b="1" dirty="0">
                  <a:latin typeface="微软雅黑" panose="020B0503020204020204" pitchFamily="34" charset="-122"/>
                  <a:ea typeface="微软雅黑" panose="020B0503020204020204" pitchFamily="34" charset="-122"/>
                </a:rPr>
                <a:t>访问频率</a:t>
              </a:r>
              <a:endParaRPr lang="en-US" altLang="zh-CN" b="1" dirty="0">
                <a:latin typeface="微软雅黑" panose="020B0503020204020204" pitchFamily="34" charset="-122"/>
                <a:ea typeface="微软雅黑" panose="020B0503020204020204" pitchFamily="34" charset="-122"/>
              </a:endParaRPr>
            </a:p>
            <a:p>
              <a:pPr algn="r">
                <a:lnSpc>
                  <a:spcPct val="150000"/>
                </a:lnSpc>
                <a:defRPr/>
              </a:pPr>
              <a:r>
                <a:rPr lang="zh-CN" altLang="en-US" b="1" dirty="0">
                  <a:latin typeface="微软雅黑" panose="020B0503020204020204" pitchFamily="34" charset="-122"/>
                  <a:ea typeface="微软雅黑" panose="020B0503020204020204" pitchFamily="34" charset="-122"/>
                </a:rPr>
                <a:t>单位成本</a:t>
              </a: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2" name="Line 21">
              <a:extLst>
                <a:ext uri="{FF2B5EF4-FFF2-40B4-BE49-F238E27FC236}">
                  <a16:creationId xmlns:a16="http://schemas.microsoft.com/office/drawing/2014/main" id="{D44E0D6D-262A-43E1-8297-FC8143DD0524}"/>
                </a:ext>
              </a:extLst>
            </p:cNvPr>
            <p:cNvSpPr>
              <a:spLocks noChangeShapeType="1"/>
            </p:cNvSpPr>
            <p:nvPr/>
          </p:nvSpPr>
          <p:spPr bwMode="auto">
            <a:xfrm flipV="1">
              <a:off x="9207500" y="2657475"/>
              <a:ext cx="0" cy="2651122"/>
            </a:xfrm>
            <a:prstGeom prst="line">
              <a:avLst/>
            </a:prstGeom>
            <a:noFill/>
            <a:ln w="57150">
              <a:solidFill>
                <a:schemeClr val="accent1"/>
              </a:solidFill>
              <a:round/>
              <a:headEnd type="triangle" w="med" len="me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3" name="Rectangle 22">
              <a:extLst>
                <a:ext uri="{FF2B5EF4-FFF2-40B4-BE49-F238E27FC236}">
                  <a16:creationId xmlns:a16="http://schemas.microsoft.com/office/drawing/2014/main" id="{3B00CECC-B928-4DBA-A7EA-91C2DACBCB52}"/>
                </a:ext>
              </a:extLst>
            </p:cNvPr>
            <p:cNvSpPr>
              <a:spLocks noChangeArrowheads="1"/>
            </p:cNvSpPr>
            <p:nvPr/>
          </p:nvSpPr>
          <p:spPr bwMode="auto">
            <a:xfrm>
              <a:off x="8410578" y="2273302"/>
              <a:ext cx="1371600" cy="444500"/>
            </a:xfrm>
            <a:prstGeom prst="rect">
              <a:avLst/>
            </a:prstGeom>
            <a:noFill/>
            <a:ln w="12700">
              <a:noFill/>
              <a:miter lim="800000"/>
              <a:headEnd/>
              <a:tailEnd/>
            </a:ln>
          </p:spPr>
          <p:txBody>
            <a:bodyPr lIns="12700" tIns="12700" rIns="12700" bIns="12700"/>
            <a:lstStyle/>
            <a:p>
              <a:pPr algn="r">
                <a:defRPr/>
              </a:pPr>
              <a:r>
                <a:rPr lang="zh-CN" altLang="en-US" b="1" dirty="0">
                  <a:latin typeface="微软雅黑" panose="020B0503020204020204" pitchFamily="34" charset="-122"/>
                  <a:ea typeface="微软雅黑" panose="020B0503020204020204" pitchFamily="34" charset="-122"/>
                </a:rPr>
                <a:t>存储容量</a:t>
              </a:r>
              <a:endParaRPr lang="en-US" altLang="zh-CN" b="1" dirty="0">
                <a:latin typeface="微软雅黑" panose="020B0503020204020204" pitchFamily="34" charset="-122"/>
                <a:ea typeface="微软雅黑" panose="020B0503020204020204" pitchFamily="34" charset="-122"/>
              </a:endParaRPr>
            </a:p>
            <a:p>
              <a:pPr algn="r">
                <a:defRPr/>
              </a:pP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4" name="AutoShape 23">
              <a:extLst>
                <a:ext uri="{FF2B5EF4-FFF2-40B4-BE49-F238E27FC236}">
                  <a16:creationId xmlns:a16="http://schemas.microsoft.com/office/drawing/2014/main" id="{E4A1B95C-4DC9-4223-96EB-CDAE433A0415}"/>
                </a:ext>
              </a:extLst>
            </p:cNvPr>
            <p:cNvSpPr>
              <a:spLocks/>
            </p:cNvSpPr>
            <p:nvPr/>
          </p:nvSpPr>
          <p:spPr bwMode="auto">
            <a:xfrm>
              <a:off x="8318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grpSp>
          <p:nvGrpSpPr>
            <p:cNvPr id="15" name="Group 24">
              <a:extLst>
                <a:ext uri="{FF2B5EF4-FFF2-40B4-BE49-F238E27FC236}">
                  <a16:creationId xmlns:a16="http://schemas.microsoft.com/office/drawing/2014/main" id="{99EECBE3-1015-402C-8DC7-08B1924B7A0C}"/>
                </a:ext>
              </a:extLst>
            </p:cNvPr>
            <p:cNvGrpSpPr>
              <a:grpSpLocks/>
            </p:cNvGrpSpPr>
            <p:nvPr/>
          </p:nvGrpSpPr>
          <p:grpSpPr bwMode="auto">
            <a:xfrm>
              <a:off x="7467600" y="2946400"/>
              <a:ext cx="990600" cy="1143000"/>
              <a:chOff x="3552" y="2016"/>
              <a:chExt cx="624" cy="720"/>
            </a:xfrm>
          </p:grpSpPr>
          <p:sp>
            <p:nvSpPr>
              <p:cNvPr id="18" name="Line 25">
                <a:extLst>
                  <a:ext uri="{FF2B5EF4-FFF2-40B4-BE49-F238E27FC236}">
                    <a16:creationId xmlns:a16="http://schemas.microsoft.com/office/drawing/2014/main" id="{3EBC9B6A-5E23-48F0-A60F-BD79428F4A5E}"/>
                  </a:ext>
                </a:extLst>
              </p:cNvPr>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9" name="AutoShape 26">
                <a:extLst>
                  <a:ext uri="{FF2B5EF4-FFF2-40B4-BE49-F238E27FC236}">
                    <a16:creationId xmlns:a16="http://schemas.microsoft.com/office/drawing/2014/main" id="{71E27DF9-9593-4682-A6FC-5F3D915A324C}"/>
                  </a:ext>
                </a:extLst>
              </p:cNvPr>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20" name="Line 27">
                <a:extLst>
                  <a:ext uri="{FF2B5EF4-FFF2-40B4-BE49-F238E27FC236}">
                    <a16:creationId xmlns:a16="http://schemas.microsoft.com/office/drawing/2014/main" id="{F5EA1B5D-19DB-4D4C-8537-0E2E7CA05D36}"/>
                  </a:ext>
                </a:extLst>
              </p:cNvPr>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grpSp>
        <p:sp>
          <p:nvSpPr>
            <p:cNvPr id="16" name="Rectangle 28">
              <a:extLst>
                <a:ext uri="{FF2B5EF4-FFF2-40B4-BE49-F238E27FC236}">
                  <a16:creationId xmlns:a16="http://schemas.microsoft.com/office/drawing/2014/main" id="{45E7B969-DD79-498C-A17A-366259DAF46A}"/>
                </a:ext>
              </a:extLst>
            </p:cNvPr>
            <p:cNvSpPr>
              <a:spLocks noChangeArrowheads="1"/>
            </p:cNvSpPr>
            <p:nvPr/>
          </p:nvSpPr>
          <p:spPr bwMode="auto">
            <a:xfrm>
              <a:off x="8356599" y="4514956"/>
              <a:ext cx="1347673" cy="417221"/>
            </a:xfrm>
            <a:prstGeom prst="rect">
              <a:avLst/>
            </a:prstGeom>
            <a:noFill/>
            <a:ln w="19050" algn="ctr">
              <a:noFill/>
              <a:miter lim="800000"/>
              <a:headEnd/>
              <a:tailEnd/>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外存</a:t>
              </a:r>
              <a:r>
                <a:rPr lang="en-US" altLang="zh-CN" sz="1600" dirty="0">
                  <a:solidFill>
                    <a:schemeClr val="accent2"/>
                  </a:solidFill>
                  <a:latin typeface="微软雅黑" panose="020B0503020204020204" pitchFamily="34" charset="-122"/>
                  <a:ea typeface="微软雅黑" panose="020B0503020204020204" pitchFamily="34" charset="-122"/>
                </a:rPr>
                <a:t>/</a:t>
              </a:r>
              <a:r>
                <a:rPr lang="zh-CN" altLang="en-US" sz="1600" dirty="0">
                  <a:solidFill>
                    <a:schemeClr val="accent2"/>
                  </a:solidFill>
                  <a:latin typeface="微软雅黑" panose="020B0503020204020204" pitchFamily="34" charset="-122"/>
                  <a:ea typeface="微软雅黑" panose="020B0503020204020204" pitchFamily="34" charset="-122"/>
                </a:rPr>
                <a:t>辅存</a:t>
              </a:r>
            </a:p>
          </p:txBody>
        </p:sp>
        <p:sp>
          <p:nvSpPr>
            <p:cNvPr id="17" name="Rectangle 29">
              <a:extLst>
                <a:ext uri="{FF2B5EF4-FFF2-40B4-BE49-F238E27FC236}">
                  <a16:creationId xmlns:a16="http://schemas.microsoft.com/office/drawing/2014/main" id="{35FFECFD-0371-42C1-8A93-8AA74C6F2439}"/>
                </a:ext>
              </a:extLst>
            </p:cNvPr>
            <p:cNvSpPr>
              <a:spLocks noChangeArrowheads="1"/>
            </p:cNvSpPr>
            <p:nvPr/>
          </p:nvSpPr>
          <p:spPr bwMode="auto">
            <a:xfrm>
              <a:off x="8418537" y="3340906"/>
              <a:ext cx="733299" cy="417221"/>
            </a:xfrm>
            <a:prstGeom prst="rect">
              <a:avLst/>
            </a:prstGeom>
            <a:noFill/>
            <a:ln w="19050" algn="ctr">
              <a:noFill/>
              <a:miter lim="800000"/>
              <a:headEnd/>
              <a:tailEnd/>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内存</a:t>
              </a:r>
            </a:p>
          </p:txBody>
        </p:sp>
      </p:grpSp>
    </p:spTree>
    <p:extLst>
      <p:ext uri="{BB962C8B-B14F-4D97-AF65-F5344CB8AC3E}">
        <p14:creationId xmlns:p14="http://schemas.microsoft.com/office/powerpoint/2010/main" val="39690305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数据访问局部性（程序局部性）</a:t>
            </a:r>
          </a:p>
        </p:txBody>
      </p:sp>
      <p:sp>
        <p:nvSpPr>
          <p:cNvPr id="3" name="内容占位符 2"/>
          <p:cNvSpPr>
            <a:spLocks noGrp="1"/>
          </p:cNvSpPr>
          <p:nvPr>
            <p:ph idx="1"/>
          </p:nvPr>
        </p:nvSpPr>
        <p:spPr>
          <a:xfrm>
            <a:off x="487822" y="942764"/>
            <a:ext cx="11343394" cy="5637024"/>
          </a:xfrm>
        </p:spPr>
        <p:txBody>
          <a:bodyPr/>
          <a:lstStyle/>
          <a:p>
            <a:r>
              <a:rPr lang="zh-CN" altLang="en-US" sz="2500" b="1" dirty="0"/>
              <a:t>程序局部性</a:t>
            </a:r>
            <a:r>
              <a:rPr lang="en-US" altLang="zh-CN" sz="2500" dirty="0"/>
              <a:t>---</a:t>
            </a:r>
            <a:r>
              <a:rPr lang="zh-CN" altLang="en-US" sz="2500" dirty="0"/>
              <a:t>程序仅需访问内存很小一部分空间</a:t>
            </a:r>
          </a:p>
          <a:p>
            <a:pPr lvl="1"/>
            <a:r>
              <a:rPr lang="zh-CN" altLang="en-US" sz="2400" b="1" dirty="0"/>
              <a:t>空间局部性</a:t>
            </a:r>
            <a:r>
              <a:rPr lang="en-US" altLang="zh-CN" sz="2400" b="1" dirty="0"/>
              <a:t>:</a:t>
            </a:r>
            <a:r>
              <a:rPr lang="zh-CN" altLang="en-US" sz="2400" b="1" dirty="0"/>
              <a:t> </a:t>
            </a:r>
            <a:r>
              <a:rPr lang="zh-CN" altLang="en-US" sz="2400" dirty="0"/>
              <a:t>某内存区域刚被访问，很快其相邻区域有可能被访问</a:t>
            </a:r>
          </a:p>
          <a:p>
            <a:pPr lvl="1"/>
            <a:r>
              <a:rPr lang="zh-CN" altLang="en-US" sz="2400" b="1" dirty="0"/>
              <a:t>时间局部性</a:t>
            </a:r>
            <a:r>
              <a:rPr lang="en-US" altLang="zh-CN" sz="2400" b="1" dirty="0"/>
              <a:t>: </a:t>
            </a:r>
            <a:r>
              <a:rPr lang="zh-CN" altLang="en-US" sz="2400" dirty="0"/>
              <a:t>某内存区域刚被访问，很快该区域可能会被重复访问</a:t>
            </a:r>
          </a:p>
          <a:p>
            <a:r>
              <a:rPr lang="zh-CN" altLang="en-US" sz="2300" b="1" dirty="0"/>
              <a:t>优化手段</a:t>
            </a:r>
            <a:r>
              <a:rPr lang="en-US" altLang="zh-CN" sz="2300" b="1" dirty="0"/>
              <a:t>?</a:t>
            </a:r>
            <a:endParaRPr lang="zh-CN" altLang="en-US" sz="2300" b="1" dirty="0"/>
          </a:p>
          <a:p>
            <a:pPr lvl="1"/>
            <a:r>
              <a:rPr lang="zh-CN" altLang="en-US" sz="2400" b="1" dirty="0"/>
              <a:t>预读优化</a:t>
            </a:r>
            <a:r>
              <a:rPr lang="en-US" altLang="zh-CN" sz="2400" dirty="0"/>
              <a:t>---</a:t>
            </a:r>
            <a:r>
              <a:rPr lang="zh-CN" altLang="en-US" sz="2400" dirty="0"/>
              <a:t>空间局部性</a:t>
            </a:r>
          </a:p>
          <a:p>
            <a:pPr lvl="1"/>
            <a:r>
              <a:rPr lang="zh-CN" altLang="en-US" sz="2400" b="1" dirty="0"/>
              <a:t>调度算法</a:t>
            </a:r>
            <a:r>
              <a:rPr lang="en-US" altLang="zh-CN" sz="2400" dirty="0"/>
              <a:t>---</a:t>
            </a:r>
            <a:r>
              <a:rPr lang="zh-CN" altLang="en-US" sz="2400" dirty="0"/>
              <a:t>时间局部性</a:t>
            </a:r>
          </a:p>
          <a:p>
            <a:pPr marL="901700" lvl="2" indent="-4763"/>
            <a:r>
              <a:rPr lang="zh-CN" altLang="en-US" sz="2400" b="1" dirty="0">
                <a:solidFill>
                  <a:srgbClr val="1387B7"/>
                </a:solidFill>
              </a:rPr>
              <a:t>热数据</a:t>
            </a:r>
            <a:r>
              <a:rPr lang="zh-CN" altLang="en-US" sz="2400" dirty="0"/>
              <a:t>或</a:t>
            </a:r>
            <a:r>
              <a:rPr lang="zh-CN" altLang="en-US" sz="2400" b="1" dirty="0">
                <a:solidFill>
                  <a:srgbClr val="1387B7"/>
                </a:solidFill>
              </a:rPr>
              <a:t>即将访问</a:t>
            </a:r>
            <a:r>
              <a:rPr lang="zh-CN" altLang="en-US" sz="2400" dirty="0"/>
              <a:t>的数据的</a:t>
            </a:r>
            <a:r>
              <a:rPr lang="zh-CN" altLang="en-US" sz="2400" b="1" dirty="0">
                <a:solidFill>
                  <a:srgbClr val="1387B7"/>
                </a:solidFill>
              </a:rPr>
              <a:t>副本</a:t>
            </a:r>
            <a:r>
              <a:rPr lang="zh-CN" altLang="en-US" sz="2400" dirty="0"/>
              <a:t>调度到上层快速存储器</a:t>
            </a:r>
          </a:p>
          <a:p>
            <a:pPr marL="901700" lvl="2" indent="-4763"/>
            <a:r>
              <a:rPr lang="zh-CN" altLang="en-US" sz="2400" dirty="0"/>
              <a:t>让大部分数据都可以在上层存储器快速得到</a:t>
            </a:r>
          </a:p>
          <a:p>
            <a:endParaRPr lang="zh-CN" altLang="en-US" dirty="0"/>
          </a:p>
          <a:p>
            <a:endParaRPr lang="zh-CN" altLang="en-US" dirty="0"/>
          </a:p>
        </p:txBody>
      </p:sp>
    </p:spTree>
    <p:extLst>
      <p:ext uri="{BB962C8B-B14F-4D97-AF65-F5344CB8AC3E}">
        <p14:creationId xmlns:p14="http://schemas.microsoft.com/office/powerpoint/2010/main" val="13885113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p>
        </p:txBody>
      </p:sp>
      <p:sp>
        <p:nvSpPr>
          <p:cNvPr id="3" name="内容占位符 2"/>
          <p:cNvSpPr>
            <a:spLocks noGrp="1"/>
          </p:cNvSpPr>
          <p:nvPr>
            <p:ph idx="1"/>
          </p:nvPr>
        </p:nvSpPr>
        <p:spPr/>
        <p:txBody>
          <a:bodyPr/>
          <a:lstStyle/>
          <a:p>
            <a:r>
              <a:rPr lang="zh-CN" altLang="en-US" b="1" dirty="0"/>
              <a:t>数据</a:t>
            </a:r>
          </a:p>
          <a:p>
            <a:pPr lvl="1"/>
            <a:r>
              <a:rPr lang="zh-CN" altLang="en-US" dirty="0"/>
              <a:t>数组元素访问 </a:t>
            </a:r>
            <a:r>
              <a:rPr lang="en-US" altLang="zh-CN" dirty="0"/>
              <a:t>(</a:t>
            </a:r>
            <a:r>
              <a:rPr lang="zh-CN" altLang="en-US" dirty="0"/>
              <a:t>空间</a:t>
            </a:r>
            <a:r>
              <a:rPr lang="en-US" altLang="zh-CN" dirty="0"/>
              <a:t>)</a:t>
            </a:r>
          </a:p>
          <a:p>
            <a:pPr lvl="1"/>
            <a:r>
              <a:rPr lang="zh-CN" altLang="en-US" dirty="0"/>
              <a:t>结构体、数据库记录访问</a:t>
            </a:r>
            <a:r>
              <a:rPr lang="en-US" altLang="zh-CN" dirty="0"/>
              <a:t>(</a:t>
            </a:r>
            <a:r>
              <a:rPr lang="zh-CN" altLang="en-US" dirty="0"/>
              <a:t>空间</a:t>
            </a:r>
            <a:r>
              <a:rPr lang="en-US" altLang="zh-CN" dirty="0"/>
              <a:t>)</a:t>
            </a:r>
          </a:p>
          <a:p>
            <a:pPr lvl="1"/>
            <a:r>
              <a:rPr lang="zh-CN" altLang="en-US" dirty="0"/>
              <a:t>局部变量，计数器，指针等被重复使用 </a:t>
            </a:r>
            <a:r>
              <a:rPr lang="en-US" altLang="zh-CN" dirty="0"/>
              <a:t>(</a:t>
            </a:r>
            <a:r>
              <a:rPr lang="zh-CN" altLang="en-US" dirty="0"/>
              <a:t>时间</a:t>
            </a:r>
            <a:r>
              <a:rPr lang="en-US" altLang="zh-CN" dirty="0"/>
              <a:t>)</a:t>
            </a:r>
          </a:p>
          <a:p>
            <a:r>
              <a:rPr lang="zh-CN" altLang="en-US" b="1" dirty="0"/>
              <a:t>指令</a:t>
            </a:r>
          </a:p>
          <a:p>
            <a:pPr lvl="1"/>
            <a:r>
              <a:rPr lang="zh-CN" altLang="en-US" dirty="0"/>
              <a:t>顺序访问的指令 </a:t>
            </a:r>
            <a:r>
              <a:rPr lang="en-US" altLang="zh-CN" dirty="0"/>
              <a:t>(</a:t>
            </a:r>
            <a:r>
              <a:rPr lang="zh-CN" altLang="en-US" dirty="0"/>
              <a:t>空间</a:t>
            </a:r>
            <a:r>
              <a:rPr lang="en-US" altLang="zh-CN" dirty="0"/>
              <a:t>)</a:t>
            </a:r>
          </a:p>
          <a:p>
            <a:pPr lvl="1"/>
            <a:r>
              <a:rPr lang="zh-CN" altLang="en-US" dirty="0"/>
              <a:t>重复使用的循环体 </a:t>
            </a:r>
            <a:r>
              <a:rPr lang="en-US" altLang="zh-CN" dirty="0"/>
              <a:t>(</a:t>
            </a:r>
            <a:r>
              <a:rPr lang="zh-CN" altLang="en-US" dirty="0"/>
              <a:t>时间</a:t>
            </a:r>
            <a:r>
              <a:rPr lang="en-US" altLang="zh-CN" dirty="0"/>
              <a:t>)</a:t>
            </a:r>
          </a:p>
          <a:p>
            <a:pPr lvl="1"/>
            <a:r>
              <a:rPr lang="zh-CN" altLang="en-US" dirty="0"/>
              <a:t>子函数 </a:t>
            </a:r>
            <a:r>
              <a:rPr lang="en-US" altLang="zh-CN" dirty="0"/>
              <a:t>(</a:t>
            </a:r>
            <a:r>
              <a:rPr lang="zh-CN" altLang="en-US" dirty="0"/>
              <a:t>时间</a:t>
            </a:r>
            <a:r>
              <a:rPr lang="en-US" altLang="zh-CN" dirty="0"/>
              <a:t>)</a:t>
            </a:r>
          </a:p>
          <a:p>
            <a:endParaRPr lang="zh-CN" altLang="en-US" dirty="0"/>
          </a:p>
        </p:txBody>
      </p:sp>
      <p:sp>
        <p:nvSpPr>
          <p:cNvPr id="4" name="Rectangle 4"/>
          <p:cNvSpPr>
            <a:spLocks noChangeArrowheads="1"/>
          </p:cNvSpPr>
          <p:nvPr/>
        </p:nvSpPr>
        <p:spPr bwMode="auto">
          <a:xfrm>
            <a:off x="5745621" y="3709309"/>
            <a:ext cx="5623606" cy="2259593"/>
          </a:xfrm>
          <a:prstGeom prst="rect">
            <a:avLst/>
          </a:prstGeom>
          <a:solidFill>
            <a:srgbClr val="CCFF66">
              <a:alpha val="60001"/>
            </a:srgbClr>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p>
            <a:pPr eaLnBrk="0" hangingPunct="0">
              <a:lnSpc>
                <a:spcPct val="150000"/>
              </a:lnSpc>
              <a:tabLst>
                <a:tab pos="457200" algn="l"/>
              </a:tabLst>
              <a:defRPr/>
            </a:pPr>
            <a:r>
              <a:rPr lang="en-US" sz="2400" b="1" dirty="0">
                <a:latin typeface="Courier New" pitchFamily="49" charset="0"/>
                <a:ea typeface="宋体" pitchFamily="2" charset="-122"/>
              </a:rPr>
              <a:t>sum = 0;</a:t>
            </a:r>
          </a:p>
          <a:p>
            <a:pPr eaLnBrk="0" hangingPunct="0">
              <a:lnSpc>
                <a:spcPct val="150000"/>
              </a:lnSpc>
              <a:tabLst>
                <a:tab pos="457200" algn="l"/>
              </a:tabLst>
              <a:defRPr/>
            </a:pPr>
            <a:r>
              <a:rPr lang="en-US" sz="2400" b="1" dirty="0">
                <a:latin typeface="Courier New" pitchFamily="49" charset="0"/>
                <a:ea typeface="宋体" pitchFamily="2" charset="-122"/>
              </a:rPr>
              <a:t>for (i = 0; i &lt; n; i++)</a:t>
            </a:r>
          </a:p>
          <a:p>
            <a:pPr eaLnBrk="0" hangingPunct="0">
              <a:lnSpc>
                <a:spcPct val="150000"/>
              </a:lnSpc>
              <a:tabLst>
                <a:tab pos="457200" algn="l"/>
              </a:tabLst>
              <a:defRPr/>
            </a:pPr>
            <a:r>
              <a:rPr lang="en-US" sz="2400" b="1" dirty="0">
                <a:latin typeface="Courier New" pitchFamily="49" charset="0"/>
                <a:ea typeface="宋体" pitchFamily="2" charset="-122"/>
              </a:rPr>
              <a:t>	sum += a[i].x + </a:t>
            </a:r>
            <a:r>
              <a:rPr lang="en-US" altLang="zh-CN" sz="2400" b="1" dirty="0">
                <a:latin typeface="Courier New" pitchFamily="49" charset="0"/>
                <a:ea typeface="宋体" pitchFamily="2" charset="-122"/>
              </a:rPr>
              <a:t>a[i].y</a:t>
            </a:r>
            <a:r>
              <a:rPr lang="en-US" sz="2400" b="1" dirty="0">
                <a:latin typeface="Courier New" pitchFamily="49" charset="0"/>
                <a:ea typeface="宋体" pitchFamily="2" charset="-122"/>
              </a:rPr>
              <a:t>;</a:t>
            </a:r>
          </a:p>
          <a:p>
            <a:pPr eaLnBrk="0" hangingPunct="0">
              <a:lnSpc>
                <a:spcPct val="150000"/>
              </a:lnSpc>
              <a:tabLst>
                <a:tab pos="457200" algn="l"/>
              </a:tabLst>
              <a:defRPr/>
            </a:pPr>
            <a:r>
              <a:rPr lang="en-US" sz="2400" b="1" dirty="0">
                <a:latin typeface="Courier New" pitchFamily="49" charset="0"/>
                <a:ea typeface="宋体" pitchFamily="2" charset="-122"/>
              </a:rPr>
              <a:t>return sum;</a:t>
            </a:r>
          </a:p>
        </p:txBody>
      </p:sp>
    </p:spTree>
    <p:extLst>
      <p:ext uri="{BB962C8B-B14F-4D97-AF65-F5344CB8AC3E}">
        <p14:creationId xmlns:p14="http://schemas.microsoft.com/office/powerpoint/2010/main" val="574148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p>
        </p:txBody>
      </p:sp>
      <p:sp>
        <p:nvSpPr>
          <p:cNvPr id="3" name="内容占位符 2"/>
          <p:cNvSpPr>
            <a:spLocks noGrp="1"/>
          </p:cNvSpPr>
          <p:nvPr>
            <p:ph idx="1"/>
          </p:nvPr>
        </p:nvSpPr>
        <p:spPr>
          <a:xfrm>
            <a:off x="487822" y="942764"/>
            <a:ext cx="10515599" cy="5610436"/>
          </a:xfrm>
        </p:spPr>
        <p:txBody>
          <a:bodyPr/>
          <a:lstStyle/>
          <a:p>
            <a:r>
              <a:rPr lang="zh-CN" altLang="en-US" b="1" dirty="0"/>
              <a:t>哪个程序具有更好的局部性？</a:t>
            </a:r>
          </a:p>
          <a:p>
            <a:endParaRPr lang="zh-CN" altLang="en-US" dirty="0"/>
          </a:p>
        </p:txBody>
      </p:sp>
      <p:sp>
        <p:nvSpPr>
          <p:cNvPr id="4" name="Text Box 4"/>
          <p:cNvSpPr txBox="1">
            <a:spLocks noChangeArrowheads="1"/>
          </p:cNvSpPr>
          <p:nvPr/>
        </p:nvSpPr>
        <p:spPr bwMode="auto">
          <a:xfrm>
            <a:off x="673100" y="2311400"/>
            <a:ext cx="5307772" cy="2425699"/>
          </a:xfrm>
          <a:prstGeom prst="rect">
            <a:avLst/>
          </a:prstGeom>
          <a:solidFill>
            <a:srgbClr val="CCFF66"/>
          </a:solidFill>
          <a:ln w="25400">
            <a:solidFill>
              <a:schemeClr val="tx1"/>
            </a:solidFill>
            <a:miter lim="800000"/>
            <a:headEnd/>
            <a:tailEnd/>
          </a:ln>
          <a:effectLst>
            <a:outerShdw blurRad="50800" dist="38100" dir="5400000" algn="t" rotWithShape="0">
              <a:prstClr val="black">
                <a:alpha val="40000"/>
              </a:prstClr>
            </a:outerShdw>
          </a:effectLst>
        </p:spPr>
        <p:txBody>
          <a:bodyPr>
            <a:noAutofit/>
          </a:bodyPr>
          <a:lstStyle/>
          <a:p>
            <a:pPr eaLnBrk="0" hangingPunct="0">
              <a:lnSpc>
                <a:spcPct val="150000"/>
              </a:lnSpc>
              <a:defRPr/>
            </a:pPr>
            <a:r>
              <a:rPr lang="en-US" sz="2400" b="1" dirty="0" err="1">
                <a:latin typeface="Courier New" pitchFamily="49" charset="0"/>
              </a:rPr>
              <a:t>int</a:t>
            </a:r>
            <a:r>
              <a:rPr lang="en-US" sz="2400" b="1" dirty="0">
                <a:latin typeface="Courier New" pitchFamily="49" charset="0"/>
              </a:rPr>
              <a:t> a[M][N]</a:t>
            </a:r>
            <a:r>
              <a:rPr lang="en-US" altLang="zh-CN" sz="2400" b="1" dirty="0">
                <a:latin typeface="Courier New" pitchFamily="49" charset="0"/>
              </a:rPr>
              <a:t>;</a:t>
            </a:r>
            <a:endParaRPr lang="en-US" altLang="zh-CN" sz="2400" b="1" dirty="0">
              <a:latin typeface="Courier New" pitchFamily="49" charset="0"/>
              <a:ea typeface="宋体" pitchFamily="2" charset="-122"/>
            </a:endParaRPr>
          </a:p>
          <a:p>
            <a:pPr eaLnBrk="0" hangingPunct="0">
              <a:lnSpc>
                <a:spcPct val="150000"/>
              </a:lnSpc>
              <a:defRPr/>
            </a:pPr>
            <a:r>
              <a:rPr lang="en-US" sz="2400" b="1" dirty="0">
                <a:latin typeface="Courier New" pitchFamily="49" charset="0"/>
                <a:ea typeface="宋体" pitchFamily="2" charset="-122"/>
              </a:rPr>
              <a:t>for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 0;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&lt; M;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a:t>
            </a:r>
          </a:p>
          <a:p>
            <a:pPr eaLnBrk="0" hangingPunct="0">
              <a:lnSpc>
                <a:spcPct val="150000"/>
              </a:lnSpc>
              <a:defRPr/>
            </a:pPr>
            <a:r>
              <a:rPr lang="en-US" sz="2400" b="1" dirty="0">
                <a:solidFill>
                  <a:srgbClr val="0000FF"/>
                </a:solidFill>
                <a:latin typeface="Courier New" pitchFamily="49" charset="0"/>
                <a:ea typeface="宋体" pitchFamily="2" charset="-122"/>
              </a:rPr>
              <a:t> for (j = 0; j &lt; N; </a:t>
            </a:r>
            <a:r>
              <a:rPr lang="en-US" sz="2400" b="1" dirty="0" err="1">
                <a:solidFill>
                  <a:srgbClr val="0000FF"/>
                </a:solidFill>
                <a:latin typeface="Courier New" pitchFamily="49" charset="0"/>
                <a:ea typeface="宋体" pitchFamily="2" charset="-122"/>
              </a:rPr>
              <a:t>j++</a:t>
            </a:r>
            <a:r>
              <a:rPr lang="en-US" sz="2400" b="1" dirty="0">
                <a:solidFill>
                  <a:srgbClr val="0000FF"/>
                </a:solidFill>
                <a:latin typeface="Courier New" pitchFamily="49" charset="0"/>
                <a:ea typeface="宋体" pitchFamily="2" charset="-122"/>
              </a:rPr>
              <a:t>)</a:t>
            </a:r>
          </a:p>
          <a:p>
            <a:pPr eaLnBrk="0" hangingPunct="0">
              <a:lnSpc>
                <a:spcPct val="150000"/>
              </a:lnSpc>
              <a:defRPr/>
            </a:pPr>
            <a:r>
              <a:rPr lang="en-US" sz="2400" b="1" dirty="0">
                <a:latin typeface="Courier New" pitchFamily="49" charset="0"/>
                <a:ea typeface="宋体" pitchFamily="2" charset="-122"/>
              </a:rPr>
              <a:t>   sum += a[</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][j];</a:t>
            </a:r>
          </a:p>
        </p:txBody>
      </p:sp>
      <p:sp>
        <p:nvSpPr>
          <p:cNvPr id="5" name="Text Box 5"/>
          <p:cNvSpPr txBox="1">
            <a:spLocks noChangeArrowheads="1"/>
          </p:cNvSpPr>
          <p:nvPr/>
        </p:nvSpPr>
        <p:spPr bwMode="auto">
          <a:xfrm>
            <a:off x="6324233" y="2311401"/>
            <a:ext cx="5207367" cy="2425698"/>
          </a:xfrm>
          <a:prstGeom prst="rect">
            <a:avLst/>
          </a:prstGeom>
          <a:solidFill>
            <a:srgbClr val="99FFCC"/>
          </a:solidFill>
          <a:ln w="25400">
            <a:solidFill>
              <a:schemeClr val="tx1"/>
            </a:solidFill>
            <a:miter lim="800000"/>
            <a:headEnd/>
            <a:tailEnd/>
          </a:ln>
          <a:effectLst>
            <a:outerShdw blurRad="50800" dist="38100" dir="5400000" algn="t" rotWithShape="0">
              <a:prstClr val="black">
                <a:alpha val="40000"/>
              </a:prstClr>
            </a:outerShdw>
          </a:effectLst>
        </p:spPr>
        <p:txBody>
          <a:bodyPr wrap="none">
            <a:noAutofit/>
          </a:bodyPr>
          <a:lstStyle/>
          <a:p>
            <a:pPr eaLnBrk="0" hangingPunct="0">
              <a:lnSpc>
                <a:spcPct val="150000"/>
              </a:lnSpc>
              <a:defRPr/>
            </a:pPr>
            <a:r>
              <a:rPr lang="en-US" sz="2400" b="1" dirty="0" err="1">
                <a:latin typeface="Courier New" pitchFamily="49" charset="0"/>
              </a:rPr>
              <a:t>int</a:t>
            </a:r>
            <a:r>
              <a:rPr lang="en-US" sz="2400" b="1" dirty="0">
                <a:latin typeface="Courier New" pitchFamily="49" charset="0"/>
              </a:rPr>
              <a:t> a[M][N]</a:t>
            </a:r>
            <a:r>
              <a:rPr lang="en-US" altLang="zh-CN" sz="2400" b="1" dirty="0">
                <a:latin typeface="Courier New" pitchFamily="49" charset="0"/>
              </a:rPr>
              <a:t>;</a:t>
            </a:r>
          </a:p>
          <a:p>
            <a:pPr eaLnBrk="0" hangingPunct="0">
              <a:lnSpc>
                <a:spcPct val="150000"/>
              </a:lnSpc>
              <a:defRPr/>
            </a:pPr>
            <a:r>
              <a:rPr lang="en-US" sz="2400" b="1" dirty="0">
                <a:solidFill>
                  <a:srgbClr val="0000FF"/>
                </a:solidFill>
                <a:latin typeface="Courier New" pitchFamily="49" charset="0"/>
                <a:ea typeface="宋体" pitchFamily="2" charset="-122"/>
              </a:rPr>
              <a:t>for (j = 0; j &lt; N; </a:t>
            </a:r>
            <a:r>
              <a:rPr lang="en-US" sz="2400" b="1" dirty="0" err="1">
                <a:solidFill>
                  <a:srgbClr val="0000FF"/>
                </a:solidFill>
                <a:latin typeface="Courier New" pitchFamily="49" charset="0"/>
                <a:ea typeface="宋体" pitchFamily="2" charset="-122"/>
              </a:rPr>
              <a:t>j++</a:t>
            </a:r>
            <a:r>
              <a:rPr lang="en-US" sz="2400" b="1" dirty="0">
                <a:solidFill>
                  <a:srgbClr val="0000FF"/>
                </a:solidFill>
                <a:latin typeface="Courier New" pitchFamily="49" charset="0"/>
                <a:ea typeface="宋体" pitchFamily="2" charset="-122"/>
              </a:rPr>
              <a:t>)</a:t>
            </a:r>
          </a:p>
          <a:p>
            <a:pPr eaLnBrk="0" hangingPunct="0">
              <a:lnSpc>
                <a:spcPct val="150000"/>
              </a:lnSpc>
              <a:defRPr/>
            </a:pPr>
            <a:r>
              <a:rPr lang="en-US" altLang="zh-CN" sz="2400" b="1" dirty="0">
                <a:latin typeface="Courier New" pitchFamily="49" charset="0"/>
                <a:ea typeface="宋体" pitchFamily="2" charset="-122"/>
              </a:rPr>
              <a:t> </a:t>
            </a:r>
            <a:r>
              <a:rPr lang="en-US" sz="2400" b="1" dirty="0">
                <a:latin typeface="Courier New" pitchFamily="49" charset="0"/>
                <a:ea typeface="宋体" pitchFamily="2" charset="-122"/>
              </a:rPr>
              <a:t> for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 0;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&lt; M;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a:t>
            </a:r>
          </a:p>
          <a:p>
            <a:pPr eaLnBrk="0" hangingPunct="0">
              <a:lnSpc>
                <a:spcPct val="150000"/>
              </a:lnSpc>
              <a:defRPr/>
            </a:pPr>
            <a:r>
              <a:rPr lang="en-US" sz="2400" b="1" dirty="0">
                <a:latin typeface="Courier New" pitchFamily="49" charset="0"/>
                <a:ea typeface="宋体" pitchFamily="2" charset="-122"/>
              </a:rPr>
              <a:t>    sum += a[</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][j];</a:t>
            </a:r>
          </a:p>
        </p:txBody>
      </p:sp>
    </p:spTree>
    <p:extLst>
      <p:ext uri="{BB962C8B-B14F-4D97-AF65-F5344CB8AC3E}">
        <p14:creationId xmlns:p14="http://schemas.microsoft.com/office/powerpoint/2010/main" val="20526609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95042" name="Picture 2" descr="MCj02299130000[1]"/>
          <p:cNvPicPr>
            <a:picLocks noChangeAspect="1" noChangeArrowheads="1"/>
          </p:cNvPicPr>
          <p:nvPr/>
        </p:nvPicPr>
        <p:blipFill>
          <a:blip r:embed="rId2" cstate="print"/>
          <a:srcRect/>
          <a:stretch>
            <a:fillRect/>
          </a:stretch>
        </p:blipFill>
        <p:spPr bwMode="auto">
          <a:xfrm>
            <a:off x="2100182" y="3468704"/>
            <a:ext cx="1603375" cy="1957388"/>
          </a:xfrm>
          <a:prstGeom prst="rect">
            <a:avLst/>
          </a:prstGeom>
          <a:noFill/>
          <a:ln w="9525">
            <a:noFill/>
            <a:miter lim="800000"/>
            <a:headEnd/>
            <a:tailEnd/>
          </a:ln>
        </p:spPr>
      </p:pic>
      <p:sp>
        <p:nvSpPr>
          <p:cNvPr id="221186" name="Rectangle 3"/>
          <p:cNvSpPr>
            <a:spLocks noGrp="1" noChangeArrowheads="1"/>
          </p:cNvSpPr>
          <p:nvPr>
            <p:ph type="title"/>
          </p:nvPr>
        </p:nvSpPr>
        <p:spPr/>
        <p:txBody>
          <a:bodyPr/>
          <a:lstStyle/>
          <a:p>
            <a:pPr eaLnBrk="1" hangingPunct="1"/>
            <a:r>
              <a:rPr lang="zh-CN" altLang="en-US" dirty="0"/>
              <a:t>图书馆与</a:t>
            </a:r>
            <a:r>
              <a:rPr lang="en-US" altLang="zh-CN" dirty="0"/>
              <a:t>cache</a:t>
            </a:r>
            <a:r>
              <a:rPr lang="zh-CN" altLang="en-US" dirty="0"/>
              <a:t>的类比</a:t>
            </a:r>
          </a:p>
        </p:txBody>
      </p:sp>
      <p:pic>
        <p:nvPicPr>
          <p:cNvPr id="1495044" name="Picture 4" descr="MCj03356820000[1]"/>
          <p:cNvPicPr>
            <a:picLocks noChangeAspect="1" noChangeArrowheads="1"/>
          </p:cNvPicPr>
          <p:nvPr/>
        </p:nvPicPr>
        <p:blipFill>
          <a:blip r:embed="rId3" cstate="print"/>
          <a:srcRect/>
          <a:stretch>
            <a:fillRect/>
          </a:stretch>
        </p:blipFill>
        <p:spPr bwMode="auto">
          <a:xfrm>
            <a:off x="7927893" y="3539308"/>
            <a:ext cx="2146300" cy="2327308"/>
          </a:xfrm>
          <a:prstGeom prst="rect">
            <a:avLst/>
          </a:prstGeom>
          <a:noFill/>
          <a:ln w="9525">
            <a:noFill/>
            <a:miter lim="800000"/>
            <a:headEnd/>
            <a:tailEnd/>
          </a:ln>
        </p:spPr>
      </p:pic>
      <p:pic>
        <p:nvPicPr>
          <p:cNvPr id="1495045" name="Picture 5" descr="MCj02807310000[1]"/>
          <p:cNvPicPr>
            <a:picLocks noChangeAspect="1" noChangeArrowheads="1"/>
          </p:cNvPicPr>
          <p:nvPr/>
        </p:nvPicPr>
        <p:blipFill>
          <a:blip r:embed="rId4" cstate="print"/>
          <a:srcRect/>
          <a:stretch>
            <a:fillRect/>
          </a:stretch>
        </p:blipFill>
        <p:spPr bwMode="auto">
          <a:xfrm flipH="1">
            <a:off x="6060993" y="3060717"/>
            <a:ext cx="971550" cy="1441450"/>
          </a:xfrm>
          <a:prstGeom prst="rect">
            <a:avLst/>
          </a:prstGeom>
          <a:noFill/>
          <a:ln w="9525">
            <a:noFill/>
            <a:miter lim="800000"/>
            <a:headEnd/>
            <a:tailEnd/>
          </a:ln>
        </p:spPr>
      </p:pic>
      <p:pic>
        <p:nvPicPr>
          <p:cNvPr id="1495046" name="Picture 6" descr="MCj02807310000[1]"/>
          <p:cNvPicPr>
            <a:picLocks noChangeAspect="1" noChangeArrowheads="1"/>
          </p:cNvPicPr>
          <p:nvPr/>
        </p:nvPicPr>
        <p:blipFill>
          <a:blip r:embed="rId4" cstate="print"/>
          <a:srcRect/>
          <a:stretch>
            <a:fillRect/>
          </a:stretch>
        </p:blipFill>
        <p:spPr bwMode="auto">
          <a:xfrm>
            <a:off x="6187993" y="4940317"/>
            <a:ext cx="971550" cy="1441450"/>
          </a:xfrm>
          <a:prstGeom prst="rect">
            <a:avLst/>
          </a:prstGeom>
          <a:noFill/>
          <a:ln w="9525">
            <a:noFill/>
            <a:miter lim="800000"/>
            <a:headEnd/>
            <a:tailEnd/>
          </a:ln>
        </p:spPr>
      </p:pic>
      <p:sp>
        <p:nvSpPr>
          <p:cNvPr id="1495047" name="AutoShape 7"/>
          <p:cNvSpPr>
            <a:spLocks noChangeArrowheads="1"/>
          </p:cNvSpPr>
          <p:nvPr/>
        </p:nvSpPr>
        <p:spPr bwMode="auto">
          <a:xfrm flipH="1">
            <a:off x="6883318" y="2965467"/>
            <a:ext cx="1841500" cy="469900"/>
          </a:xfrm>
          <a:prstGeom prst="curvedDownArrow">
            <a:avLst>
              <a:gd name="adj1" fmla="val 61578"/>
              <a:gd name="adj2" fmla="val 156757"/>
              <a:gd name="adj3" fmla="val 33333"/>
            </a:avLst>
          </a:prstGeom>
          <a:solidFill>
            <a:srgbClr val="CCFF66"/>
          </a:solidFill>
          <a:ln w="19050">
            <a:solidFill>
              <a:schemeClr val="tx2"/>
            </a:solidFill>
            <a:miter lim="800000"/>
            <a:headEnd/>
            <a:tailEnd/>
          </a:ln>
        </p:spPr>
        <p:txBody>
          <a:bodyPr wrap="none" anchor="ctr"/>
          <a:lstStyle/>
          <a:p>
            <a:pPr algn="r"/>
            <a:endParaRPr lang="zh-CN" altLang="en-US">
              <a:solidFill>
                <a:srgbClr val="C00000"/>
              </a:solidFill>
            </a:endParaRPr>
          </a:p>
        </p:txBody>
      </p:sp>
      <p:sp>
        <p:nvSpPr>
          <p:cNvPr id="1495048" name="AutoShape 8"/>
          <p:cNvSpPr>
            <a:spLocks noChangeArrowheads="1"/>
          </p:cNvSpPr>
          <p:nvPr/>
        </p:nvSpPr>
        <p:spPr bwMode="auto">
          <a:xfrm flipV="1">
            <a:off x="7099218" y="5988067"/>
            <a:ext cx="1841500" cy="469900"/>
          </a:xfrm>
          <a:prstGeom prst="curvedDownArrow">
            <a:avLst>
              <a:gd name="adj1" fmla="val 61578"/>
              <a:gd name="adj2" fmla="val 156757"/>
              <a:gd name="adj3" fmla="val 33333"/>
            </a:avLst>
          </a:prstGeom>
          <a:solidFill>
            <a:srgbClr val="FFCC00"/>
          </a:solidFill>
          <a:ln w="19050">
            <a:solidFill>
              <a:schemeClr val="tx2"/>
            </a:solidFill>
            <a:miter lim="800000"/>
            <a:headEnd/>
            <a:tailEnd/>
          </a:ln>
        </p:spPr>
        <p:txBody>
          <a:bodyPr wrap="none" anchor="ctr"/>
          <a:lstStyle/>
          <a:p>
            <a:pPr algn="r"/>
            <a:endParaRPr lang="zh-CN" altLang="en-US">
              <a:solidFill>
                <a:srgbClr val="C00000"/>
              </a:solidFill>
            </a:endParaRPr>
          </a:p>
        </p:txBody>
      </p:sp>
      <p:sp>
        <p:nvSpPr>
          <p:cNvPr id="1495049" name="AutoShape 9"/>
          <p:cNvSpPr>
            <a:spLocks noChangeArrowheads="1"/>
          </p:cNvSpPr>
          <p:nvPr/>
        </p:nvSpPr>
        <p:spPr bwMode="auto">
          <a:xfrm flipH="1">
            <a:off x="4775118" y="3663967"/>
            <a:ext cx="1358900" cy="355600"/>
          </a:xfrm>
          <a:prstGeom prst="curvedDownArrow">
            <a:avLst>
              <a:gd name="adj1" fmla="val 60046"/>
              <a:gd name="adj2" fmla="val 152857"/>
              <a:gd name="adj3" fmla="val 33333"/>
            </a:avLst>
          </a:prstGeom>
          <a:solidFill>
            <a:srgbClr val="CCFF66"/>
          </a:solidFill>
          <a:ln w="19050">
            <a:solidFill>
              <a:schemeClr val="tx2"/>
            </a:solidFill>
            <a:miter lim="800000"/>
            <a:headEnd/>
            <a:tailEnd/>
          </a:ln>
        </p:spPr>
        <p:txBody>
          <a:bodyPr wrap="none" anchor="ctr"/>
          <a:lstStyle/>
          <a:p>
            <a:pPr algn="r"/>
            <a:endParaRPr lang="zh-CN" altLang="en-US">
              <a:solidFill>
                <a:srgbClr val="C00000"/>
              </a:solidFill>
            </a:endParaRPr>
          </a:p>
        </p:txBody>
      </p:sp>
      <p:sp>
        <p:nvSpPr>
          <p:cNvPr id="1495050" name="AutoShape 10"/>
          <p:cNvSpPr>
            <a:spLocks noChangeArrowheads="1"/>
          </p:cNvSpPr>
          <p:nvPr/>
        </p:nvSpPr>
        <p:spPr bwMode="auto">
          <a:xfrm flipV="1">
            <a:off x="4864018" y="5200667"/>
            <a:ext cx="1358900" cy="393700"/>
          </a:xfrm>
          <a:prstGeom prst="curvedDownArrow">
            <a:avLst>
              <a:gd name="adj1" fmla="val 54235"/>
              <a:gd name="adj2" fmla="val 138065"/>
              <a:gd name="adj3" fmla="val 33333"/>
            </a:avLst>
          </a:prstGeom>
          <a:solidFill>
            <a:srgbClr val="FFCC00"/>
          </a:solidFill>
          <a:ln w="19050">
            <a:solidFill>
              <a:schemeClr val="tx2"/>
            </a:solidFill>
            <a:miter lim="800000"/>
            <a:headEnd/>
            <a:tailEnd/>
          </a:ln>
        </p:spPr>
        <p:txBody>
          <a:bodyPr wrap="none" anchor="ctr"/>
          <a:lstStyle/>
          <a:p>
            <a:pPr algn="r"/>
            <a:endParaRPr lang="zh-CN" altLang="en-US" b="1">
              <a:solidFill>
                <a:srgbClr val="C00000"/>
              </a:solidFill>
            </a:endParaRPr>
          </a:p>
        </p:txBody>
      </p:sp>
      <p:sp>
        <p:nvSpPr>
          <p:cNvPr id="1495051" name="AutoShape 11"/>
          <p:cNvSpPr>
            <a:spLocks noChangeArrowheads="1"/>
          </p:cNvSpPr>
          <p:nvPr/>
        </p:nvSpPr>
        <p:spPr bwMode="auto">
          <a:xfrm>
            <a:off x="3670218" y="4451367"/>
            <a:ext cx="596900" cy="330200"/>
          </a:xfrm>
          <a:prstGeom prst="leftRightArrow">
            <a:avLst>
              <a:gd name="adj1" fmla="val 50000"/>
              <a:gd name="adj2" fmla="val 36154"/>
            </a:avLst>
          </a:prstGeom>
          <a:solidFill>
            <a:srgbClr val="99FFCC"/>
          </a:solidFill>
          <a:ln w="19050" algn="ctr">
            <a:solidFill>
              <a:schemeClr val="tx2"/>
            </a:solidFill>
            <a:miter lim="800000"/>
            <a:headEnd/>
            <a:tailEnd/>
          </a:ln>
        </p:spPr>
        <p:txBody>
          <a:bodyPr wrap="none" anchor="ctr"/>
          <a:lstStyle/>
          <a:p>
            <a:pPr algn="r"/>
            <a:endParaRPr lang="zh-CN" altLang="en-US">
              <a:solidFill>
                <a:srgbClr val="C00000"/>
              </a:solidFill>
            </a:endParaRPr>
          </a:p>
        </p:txBody>
      </p:sp>
      <p:sp>
        <p:nvSpPr>
          <p:cNvPr id="1495052" name="Rectangle 12"/>
          <p:cNvSpPr>
            <a:spLocks noChangeArrowheads="1"/>
          </p:cNvSpPr>
          <p:nvPr/>
        </p:nvSpPr>
        <p:spPr bwMode="auto">
          <a:xfrm>
            <a:off x="8574178" y="6069030"/>
            <a:ext cx="1919116" cy="389466"/>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b="1">
                <a:solidFill>
                  <a:srgbClr val="C00000"/>
                </a:solidFill>
                <a:latin typeface="Verdana" pitchFamily="34" charset="0"/>
              </a:rPr>
              <a:t>Main Memory</a:t>
            </a:r>
          </a:p>
        </p:txBody>
      </p:sp>
      <p:sp>
        <p:nvSpPr>
          <p:cNvPr id="1495053" name="Rectangle 13"/>
          <p:cNvSpPr>
            <a:spLocks noChangeArrowheads="1"/>
          </p:cNvSpPr>
          <p:nvPr/>
        </p:nvSpPr>
        <p:spPr bwMode="auto">
          <a:xfrm>
            <a:off x="3762766" y="5548330"/>
            <a:ext cx="2052165" cy="389466"/>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b="1">
                <a:solidFill>
                  <a:srgbClr val="C00000"/>
                </a:solidFill>
                <a:latin typeface="Verdana" pitchFamily="34" charset="0"/>
              </a:rPr>
              <a:t>Off-chip cache</a:t>
            </a:r>
          </a:p>
        </p:txBody>
      </p:sp>
      <p:sp>
        <p:nvSpPr>
          <p:cNvPr id="1495054" name="Rectangle 14"/>
          <p:cNvSpPr>
            <a:spLocks noChangeArrowheads="1"/>
          </p:cNvSpPr>
          <p:nvPr/>
        </p:nvSpPr>
        <p:spPr bwMode="auto">
          <a:xfrm>
            <a:off x="1577992" y="5544595"/>
            <a:ext cx="1984839" cy="389466"/>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b="1" dirty="0">
                <a:solidFill>
                  <a:srgbClr val="C00000"/>
                </a:solidFill>
                <a:latin typeface="Verdana" pitchFamily="34" charset="0"/>
              </a:rPr>
              <a:t>on-chip cache</a:t>
            </a:r>
          </a:p>
        </p:txBody>
      </p:sp>
      <p:pic>
        <p:nvPicPr>
          <p:cNvPr id="1495055" name="Picture 15" descr="MCj03536850000[1]"/>
          <p:cNvPicPr>
            <a:picLocks noChangeAspect="1" noChangeArrowheads="1"/>
          </p:cNvPicPr>
          <p:nvPr/>
        </p:nvPicPr>
        <p:blipFill>
          <a:blip r:embed="rId5" cstate="print"/>
          <a:srcRect/>
          <a:stretch>
            <a:fillRect/>
          </a:stretch>
        </p:blipFill>
        <p:spPr bwMode="auto">
          <a:xfrm>
            <a:off x="4055982" y="4010042"/>
            <a:ext cx="1514475" cy="1243012"/>
          </a:xfrm>
          <a:prstGeom prst="rect">
            <a:avLst/>
          </a:prstGeom>
          <a:noFill/>
          <a:ln w="9525">
            <a:noFill/>
            <a:miter lim="800000"/>
            <a:headEnd/>
            <a:tailEnd/>
          </a:ln>
        </p:spPr>
      </p:pic>
      <p:pic>
        <p:nvPicPr>
          <p:cNvPr id="1495056" name="Picture 16" descr="MCBD06927_0000[1]"/>
          <p:cNvPicPr>
            <a:picLocks noChangeAspect="1" noChangeArrowheads="1"/>
          </p:cNvPicPr>
          <p:nvPr/>
        </p:nvPicPr>
        <p:blipFill>
          <a:blip r:embed="rId6" cstate="print"/>
          <a:srcRect/>
          <a:stretch>
            <a:fillRect/>
          </a:stretch>
        </p:blipFill>
        <p:spPr bwMode="auto">
          <a:xfrm>
            <a:off x="8422568" y="976855"/>
            <a:ext cx="2403475" cy="1644650"/>
          </a:xfrm>
          <a:prstGeom prst="rect">
            <a:avLst/>
          </a:prstGeom>
          <a:noFill/>
          <a:ln w="9525">
            <a:noFill/>
            <a:miter lim="800000"/>
            <a:headEnd/>
            <a:tailEnd/>
          </a:ln>
        </p:spPr>
      </p:pic>
      <p:sp>
        <p:nvSpPr>
          <p:cNvPr id="1495057" name="Rectangle 17"/>
          <p:cNvSpPr>
            <a:spLocks noChangeArrowheads="1"/>
          </p:cNvSpPr>
          <p:nvPr/>
        </p:nvSpPr>
        <p:spPr bwMode="auto">
          <a:xfrm>
            <a:off x="7500855" y="1611110"/>
            <a:ext cx="1038225" cy="389466"/>
          </a:xfrm>
          <a:prstGeom prst="rect">
            <a:avLst/>
          </a:prstGeom>
          <a:noFill/>
          <a:ln w="9525">
            <a:noFill/>
            <a:miter lim="800000"/>
            <a:headEnd/>
            <a:tailEnd/>
          </a:ln>
        </p:spPr>
        <p:txBody>
          <a:bodyPr>
            <a:spAutoFit/>
          </a:bodyPr>
          <a:lstStyle/>
          <a:p>
            <a:pPr algn="r">
              <a:lnSpc>
                <a:spcPct val="120000"/>
              </a:lnSpc>
              <a:spcBef>
                <a:spcPct val="20000"/>
              </a:spcBef>
              <a:buClr>
                <a:schemeClr val="accent2"/>
              </a:buClr>
              <a:buFont typeface="Wingdings" pitchFamily="2" charset="2"/>
              <a:buNone/>
            </a:pPr>
            <a:r>
              <a:rPr lang="en-US" altLang="zh-CN" b="1">
                <a:solidFill>
                  <a:srgbClr val="C00000"/>
                </a:solidFill>
                <a:latin typeface="Verdana" pitchFamily="34" charset="0"/>
              </a:rPr>
              <a:t>DISK</a:t>
            </a:r>
          </a:p>
        </p:txBody>
      </p:sp>
      <p:sp>
        <p:nvSpPr>
          <p:cNvPr id="1495058" name="AutoShape 18"/>
          <p:cNvSpPr>
            <a:spLocks noChangeArrowheads="1"/>
          </p:cNvSpPr>
          <p:nvPr/>
        </p:nvSpPr>
        <p:spPr bwMode="auto">
          <a:xfrm>
            <a:off x="9372518" y="2482867"/>
            <a:ext cx="317500" cy="927100"/>
          </a:xfrm>
          <a:prstGeom prst="upDownArrow">
            <a:avLst>
              <a:gd name="adj1" fmla="val 50000"/>
              <a:gd name="adj2" fmla="val 58400"/>
            </a:avLst>
          </a:prstGeom>
          <a:solidFill>
            <a:srgbClr val="99FFCC"/>
          </a:solidFill>
          <a:ln w="19050" algn="ctr">
            <a:solidFill>
              <a:schemeClr val="tx2"/>
            </a:solidFill>
            <a:miter lim="800000"/>
            <a:headEnd/>
            <a:tailEnd/>
          </a:ln>
        </p:spPr>
        <p:txBody>
          <a:bodyPr wrap="none" anchor="ctr"/>
          <a:lstStyle/>
          <a:p>
            <a:pPr algn="r"/>
            <a:endParaRPr lang="zh-CN" altLang="en-US">
              <a:solidFill>
                <a:srgbClr val="C00000"/>
              </a:solidFill>
            </a:endParaRPr>
          </a:p>
        </p:txBody>
      </p:sp>
      <p:sp>
        <p:nvSpPr>
          <p:cNvPr id="22" name="内容占位符 2"/>
          <p:cNvSpPr>
            <a:spLocks noGrp="1"/>
          </p:cNvSpPr>
          <p:nvPr>
            <p:ph idx="1"/>
          </p:nvPr>
        </p:nvSpPr>
        <p:spPr>
          <a:xfrm>
            <a:off x="487822" y="1313405"/>
            <a:ext cx="6713078" cy="1789131"/>
          </a:xfrm>
        </p:spPr>
        <p:txBody>
          <a:bodyPr>
            <a:noAutofit/>
          </a:bodyPr>
          <a:lstStyle/>
          <a:p>
            <a:r>
              <a:rPr lang="zh-CN" altLang="en-US" sz="2400" dirty="0"/>
              <a:t>反复看同一本书、同一章节，概率随时间变低</a:t>
            </a:r>
            <a:endParaRPr lang="en-US" altLang="zh-CN" sz="2400" dirty="0"/>
          </a:p>
          <a:p>
            <a:r>
              <a:rPr lang="zh-CN" altLang="en-US" sz="2400" dirty="0"/>
              <a:t>看第</a:t>
            </a:r>
            <a:r>
              <a:rPr lang="en-US" altLang="zh-CN" sz="2400" dirty="0"/>
              <a:t>n</a:t>
            </a:r>
            <a:r>
              <a:rPr lang="zh-CN" altLang="en-US" sz="2400" dirty="0"/>
              <a:t>章，可能会看</a:t>
            </a:r>
            <a:r>
              <a:rPr lang="en-US" altLang="zh-CN" sz="2400" dirty="0"/>
              <a:t>n+1</a:t>
            </a:r>
            <a:r>
              <a:rPr lang="zh-CN" altLang="en-US" sz="2400" dirty="0"/>
              <a:t>章</a:t>
            </a:r>
          </a:p>
        </p:txBody>
      </p:sp>
    </p:spTree>
    <p:extLst>
      <p:ext uri="{BB962C8B-B14F-4D97-AF65-F5344CB8AC3E}">
        <p14:creationId xmlns:p14="http://schemas.microsoft.com/office/powerpoint/2010/main" val="198665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repeatCount="2000" fill="hold" nodeType="clickEffect">
                                  <p:stCondLst>
                                    <p:cond delay="0"/>
                                  </p:stCondLst>
                                  <p:childTnLst>
                                    <p:set>
                                      <p:cBhvr>
                                        <p:cTn id="6" dur="1" fill="hold">
                                          <p:stCondLst>
                                            <p:cond delay="0"/>
                                          </p:stCondLst>
                                        </p:cTn>
                                        <p:tgtEl>
                                          <p:spTgt spid="1495056"/>
                                        </p:tgtEl>
                                        <p:attrNameLst>
                                          <p:attrName>style.visibility</p:attrName>
                                        </p:attrNameLst>
                                      </p:cBhvr>
                                      <p:to>
                                        <p:strVal val="visible"/>
                                      </p:to>
                                    </p:set>
                                    <p:anim calcmode="lin" valueType="num">
                                      <p:cBhvr additive="base">
                                        <p:cTn id="7" dur="500" fill="hold"/>
                                        <p:tgtEl>
                                          <p:spTgt spid="1495056"/>
                                        </p:tgtEl>
                                        <p:attrNameLst>
                                          <p:attrName>ppt_x</p:attrName>
                                        </p:attrNameLst>
                                      </p:cBhvr>
                                      <p:tavLst>
                                        <p:tav tm="0">
                                          <p:val>
                                            <p:strVal val="#ppt_x"/>
                                          </p:val>
                                        </p:tav>
                                        <p:tav tm="100000">
                                          <p:val>
                                            <p:strVal val="#ppt_x"/>
                                          </p:val>
                                        </p:tav>
                                      </p:tavLst>
                                    </p:anim>
                                    <p:anim calcmode="lin" valueType="num">
                                      <p:cBhvr additive="base">
                                        <p:cTn id="8" dur="500" fill="hold"/>
                                        <p:tgtEl>
                                          <p:spTgt spid="14950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repeatCount="2000" fill="hold" grpId="0" nodeType="clickEffect">
                                  <p:stCondLst>
                                    <p:cond delay="0"/>
                                  </p:stCondLst>
                                  <p:childTnLst>
                                    <p:set>
                                      <p:cBhvr>
                                        <p:cTn id="12" dur="1" fill="hold">
                                          <p:stCondLst>
                                            <p:cond delay="0"/>
                                          </p:stCondLst>
                                        </p:cTn>
                                        <p:tgtEl>
                                          <p:spTgt spid="1495058"/>
                                        </p:tgtEl>
                                        <p:attrNameLst>
                                          <p:attrName>style.visibility</p:attrName>
                                        </p:attrNameLst>
                                      </p:cBhvr>
                                      <p:to>
                                        <p:strVal val="visible"/>
                                      </p:to>
                                    </p:set>
                                    <p:animEffect transition="in" filter="wipe(up)">
                                      <p:cBhvr>
                                        <p:cTn id="13" dur="500"/>
                                        <p:tgtEl>
                                          <p:spTgt spid="149505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repeatCount="2000" fill="hold" nodeType="clickEffect">
                                  <p:stCondLst>
                                    <p:cond delay="0"/>
                                  </p:stCondLst>
                                  <p:childTnLst>
                                    <p:set>
                                      <p:cBhvr>
                                        <p:cTn id="17" dur="1" fill="hold">
                                          <p:stCondLst>
                                            <p:cond delay="0"/>
                                          </p:stCondLst>
                                        </p:cTn>
                                        <p:tgtEl>
                                          <p:spTgt spid="1495044"/>
                                        </p:tgtEl>
                                        <p:attrNameLst>
                                          <p:attrName>style.visibility</p:attrName>
                                        </p:attrNameLst>
                                      </p:cBhvr>
                                      <p:to>
                                        <p:strVal val="visible"/>
                                      </p:to>
                                    </p:set>
                                    <p:animEffect transition="in" filter="wipe(right)">
                                      <p:cBhvr>
                                        <p:cTn id="18" dur="500"/>
                                        <p:tgtEl>
                                          <p:spTgt spid="149504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repeatCount="2000" fill="hold" grpId="0" nodeType="clickEffect">
                                  <p:stCondLst>
                                    <p:cond delay="0"/>
                                  </p:stCondLst>
                                  <p:childTnLst>
                                    <p:set>
                                      <p:cBhvr>
                                        <p:cTn id="22" dur="1" fill="hold">
                                          <p:stCondLst>
                                            <p:cond delay="0"/>
                                          </p:stCondLst>
                                        </p:cTn>
                                        <p:tgtEl>
                                          <p:spTgt spid="1495047"/>
                                        </p:tgtEl>
                                        <p:attrNameLst>
                                          <p:attrName>style.visibility</p:attrName>
                                        </p:attrNameLst>
                                      </p:cBhvr>
                                      <p:to>
                                        <p:strVal val="visible"/>
                                      </p:to>
                                    </p:set>
                                    <p:animEffect transition="in" filter="wipe(right)">
                                      <p:cBhvr>
                                        <p:cTn id="23" dur="500"/>
                                        <p:tgtEl>
                                          <p:spTgt spid="149504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repeatCount="2000" fill="hold" nodeType="clickEffect">
                                  <p:stCondLst>
                                    <p:cond delay="0"/>
                                  </p:stCondLst>
                                  <p:childTnLst>
                                    <p:set>
                                      <p:cBhvr>
                                        <p:cTn id="27" dur="1" fill="hold">
                                          <p:stCondLst>
                                            <p:cond delay="0"/>
                                          </p:stCondLst>
                                        </p:cTn>
                                        <p:tgtEl>
                                          <p:spTgt spid="1495045"/>
                                        </p:tgtEl>
                                        <p:attrNameLst>
                                          <p:attrName>style.visibility</p:attrName>
                                        </p:attrNameLst>
                                      </p:cBhvr>
                                      <p:to>
                                        <p:strVal val="visible"/>
                                      </p:to>
                                    </p:set>
                                    <p:animEffect transition="in" filter="wipe(right)">
                                      <p:cBhvr>
                                        <p:cTn id="28" dur="500"/>
                                        <p:tgtEl>
                                          <p:spTgt spid="14950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repeatCount="2000" fill="hold" grpId="0" nodeType="clickEffect">
                                  <p:stCondLst>
                                    <p:cond delay="0"/>
                                  </p:stCondLst>
                                  <p:childTnLst>
                                    <p:set>
                                      <p:cBhvr>
                                        <p:cTn id="32" dur="1" fill="hold">
                                          <p:stCondLst>
                                            <p:cond delay="0"/>
                                          </p:stCondLst>
                                        </p:cTn>
                                        <p:tgtEl>
                                          <p:spTgt spid="1495049"/>
                                        </p:tgtEl>
                                        <p:attrNameLst>
                                          <p:attrName>style.visibility</p:attrName>
                                        </p:attrNameLst>
                                      </p:cBhvr>
                                      <p:to>
                                        <p:strVal val="visible"/>
                                      </p:to>
                                    </p:set>
                                    <p:animEffect transition="in" filter="wipe(right)">
                                      <p:cBhvr>
                                        <p:cTn id="33" dur="500"/>
                                        <p:tgtEl>
                                          <p:spTgt spid="14950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repeatCount="2000" fill="hold" nodeType="clickEffect">
                                  <p:stCondLst>
                                    <p:cond delay="0"/>
                                  </p:stCondLst>
                                  <p:childTnLst>
                                    <p:set>
                                      <p:cBhvr>
                                        <p:cTn id="37" dur="1" fill="hold">
                                          <p:stCondLst>
                                            <p:cond delay="0"/>
                                          </p:stCondLst>
                                        </p:cTn>
                                        <p:tgtEl>
                                          <p:spTgt spid="1495055"/>
                                        </p:tgtEl>
                                        <p:attrNameLst>
                                          <p:attrName>style.visibility</p:attrName>
                                        </p:attrNameLst>
                                      </p:cBhvr>
                                      <p:to>
                                        <p:strVal val="visible"/>
                                      </p:to>
                                    </p:set>
                                    <p:animEffect transition="in" filter="wipe(right)">
                                      <p:cBhvr>
                                        <p:cTn id="38" dur="500"/>
                                        <p:tgtEl>
                                          <p:spTgt spid="149505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repeatCount="2000" fill="hold" grpId="0" nodeType="clickEffect">
                                  <p:stCondLst>
                                    <p:cond delay="0"/>
                                  </p:stCondLst>
                                  <p:childTnLst>
                                    <p:set>
                                      <p:cBhvr>
                                        <p:cTn id="42" dur="1" fill="hold">
                                          <p:stCondLst>
                                            <p:cond delay="0"/>
                                          </p:stCondLst>
                                        </p:cTn>
                                        <p:tgtEl>
                                          <p:spTgt spid="1495051"/>
                                        </p:tgtEl>
                                        <p:attrNameLst>
                                          <p:attrName>style.visibility</p:attrName>
                                        </p:attrNameLst>
                                      </p:cBhvr>
                                      <p:to>
                                        <p:strVal val="visible"/>
                                      </p:to>
                                    </p:set>
                                    <p:animEffect transition="in" filter="wipe(right)">
                                      <p:cBhvr>
                                        <p:cTn id="43" dur="500"/>
                                        <p:tgtEl>
                                          <p:spTgt spid="149505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repeatCount="2000" fill="hold" nodeType="clickEffect">
                                  <p:stCondLst>
                                    <p:cond delay="0"/>
                                  </p:stCondLst>
                                  <p:childTnLst>
                                    <p:set>
                                      <p:cBhvr>
                                        <p:cTn id="47" dur="1" fill="hold">
                                          <p:stCondLst>
                                            <p:cond delay="0"/>
                                          </p:stCondLst>
                                        </p:cTn>
                                        <p:tgtEl>
                                          <p:spTgt spid="1495042"/>
                                        </p:tgtEl>
                                        <p:attrNameLst>
                                          <p:attrName>style.visibility</p:attrName>
                                        </p:attrNameLst>
                                      </p:cBhvr>
                                      <p:to>
                                        <p:strVal val="visible"/>
                                      </p:to>
                                    </p:set>
                                    <p:animEffect transition="in" filter="wipe(right)">
                                      <p:cBhvr>
                                        <p:cTn id="48" dur="500"/>
                                        <p:tgtEl>
                                          <p:spTgt spid="149504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repeatCount="2000" fill="hold" grpId="0" nodeType="clickEffect">
                                  <p:stCondLst>
                                    <p:cond delay="0"/>
                                  </p:stCondLst>
                                  <p:childTnLst>
                                    <p:set>
                                      <p:cBhvr>
                                        <p:cTn id="52" dur="1" fill="hold">
                                          <p:stCondLst>
                                            <p:cond delay="0"/>
                                          </p:stCondLst>
                                        </p:cTn>
                                        <p:tgtEl>
                                          <p:spTgt spid="1495050"/>
                                        </p:tgtEl>
                                        <p:attrNameLst>
                                          <p:attrName>style.visibility</p:attrName>
                                        </p:attrNameLst>
                                      </p:cBhvr>
                                      <p:to>
                                        <p:strVal val="visible"/>
                                      </p:to>
                                    </p:set>
                                    <p:animEffect transition="in" filter="wipe(left)">
                                      <p:cBhvr>
                                        <p:cTn id="53" dur="500"/>
                                        <p:tgtEl>
                                          <p:spTgt spid="149505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repeatCount="2000" fill="hold" nodeType="clickEffect">
                                  <p:stCondLst>
                                    <p:cond delay="0"/>
                                  </p:stCondLst>
                                  <p:childTnLst>
                                    <p:set>
                                      <p:cBhvr>
                                        <p:cTn id="57" dur="1" fill="hold">
                                          <p:stCondLst>
                                            <p:cond delay="0"/>
                                          </p:stCondLst>
                                        </p:cTn>
                                        <p:tgtEl>
                                          <p:spTgt spid="1495046"/>
                                        </p:tgtEl>
                                        <p:attrNameLst>
                                          <p:attrName>style.visibility</p:attrName>
                                        </p:attrNameLst>
                                      </p:cBhvr>
                                      <p:to>
                                        <p:strVal val="visible"/>
                                      </p:to>
                                    </p:set>
                                    <p:animEffect transition="in" filter="wipe(left)">
                                      <p:cBhvr>
                                        <p:cTn id="58" dur="500"/>
                                        <p:tgtEl>
                                          <p:spTgt spid="14950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repeatCount="2000" fill="hold" grpId="0" nodeType="clickEffect">
                                  <p:stCondLst>
                                    <p:cond delay="0"/>
                                  </p:stCondLst>
                                  <p:childTnLst>
                                    <p:set>
                                      <p:cBhvr>
                                        <p:cTn id="62" dur="1" fill="hold">
                                          <p:stCondLst>
                                            <p:cond delay="0"/>
                                          </p:stCondLst>
                                        </p:cTn>
                                        <p:tgtEl>
                                          <p:spTgt spid="1495048"/>
                                        </p:tgtEl>
                                        <p:attrNameLst>
                                          <p:attrName>style.visibility</p:attrName>
                                        </p:attrNameLst>
                                      </p:cBhvr>
                                      <p:to>
                                        <p:strVal val="visible"/>
                                      </p:to>
                                    </p:set>
                                    <p:animEffect transition="in" filter="wipe(left)">
                                      <p:cBhvr>
                                        <p:cTn id="63" dur="500"/>
                                        <p:tgtEl>
                                          <p:spTgt spid="149504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5" presetClass="emph" presetSubtype="0" repeatCount="4000" fill="hold" nodeType="clickEffect">
                                  <p:stCondLst>
                                    <p:cond delay="0"/>
                                  </p:stCondLst>
                                  <p:childTnLst>
                                    <p:anim calcmode="discrete" valueType="str">
                                      <p:cBhvr>
                                        <p:cTn id="67" dur="1000" fill="hold"/>
                                        <p:tgtEl>
                                          <p:spTgt spid="1495044"/>
                                        </p:tgtEl>
                                        <p:attrNameLst>
                                          <p:attrName>style.visibility</p:attrName>
                                        </p:attrNameLst>
                                      </p:cBhvr>
                                      <p:tavLst>
                                        <p:tav tm="0">
                                          <p:val>
                                            <p:strVal val="hidden"/>
                                          </p:val>
                                        </p:tav>
                                        <p:tav tm="50000">
                                          <p:val>
                                            <p:strVal val="visible"/>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5" presetClass="emph" presetSubtype="0" repeatCount="4000" fill="hold" grpId="1" nodeType="clickEffect">
                                  <p:stCondLst>
                                    <p:cond delay="0"/>
                                  </p:stCondLst>
                                  <p:childTnLst>
                                    <p:anim calcmode="discrete" valueType="str">
                                      <p:cBhvr>
                                        <p:cTn id="71" dur="1000" fill="hold"/>
                                        <p:tgtEl>
                                          <p:spTgt spid="1495047"/>
                                        </p:tgtEl>
                                        <p:attrNameLst>
                                          <p:attrName>style.visibility</p:attrName>
                                        </p:attrNameLst>
                                      </p:cBhvr>
                                      <p:tavLst>
                                        <p:tav tm="0">
                                          <p:val>
                                            <p:strVal val="hidden"/>
                                          </p:val>
                                        </p:tav>
                                        <p:tav tm="50000">
                                          <p:val>
                                            <p:strVal val="visible"/>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5" presetClass="emph" presetSubtype="0" repeatCount="4000" fill="hold" nodeType="clickEffect">
                                  <p:stCondLst>
                                    <p:cond delay="0"/>
                                  </p:stCondLst>
                                  <p:childTnLst>
                                    <p:anim calcmode="discrete" valueType="str">
                                      <p:cBhvr>
                                        <p:cTn id="75" dur="1000" fill="hold"/>
                                        <p:tgtEl>
                                          <p:spTgt spid="1495045"/>
                                        </p:tgtEl>
                                        <p:attrNameLst>
                                          <p:attrName>style.visibility</p:attrName>
                                        </p:attrNameLst>
                                      </p:cBhvr>
                                      <p:tavLst>
                                        <p:tav tm="0">
                                          <p:val>
                                            <p:strVal val="hidden"/>
                                          </p:val>
                                        </p:tav>
                                        <p:tav tm="50000">
                                          <p:val>
                                            <p:strVal val="visible"/>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35" presetClass="emph" presetSubtype="0" repeatCount="4000" fill="hold" grpId="1" nodeType="clickEffect">
                                  <p:stCondLst>
                                    <p:cond delay="0"/>
                                  </p:stCondLst>
                                  <p:childTnLst>
                                    <p:anim calcmode="discrete" valueType="str">
                                      <p:cBhvr>
                                        <p:cTn id="79" dur="1000" fill="hold"/>
                                        <p:tgtEl>
                                          <p:spTgt spid="1495049"/>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35" presetClass="emph" presetSubtype="0" repeatCount="3000" fill="hold" nodeType="clickEffect">
                                  <p:stCondLst>
                                    <p:cond delay="0"/>
                                  </p:stCondLst>
                                  <p:childTnLst>
                                    <p:anim calcmode="discrete" valueType="str">
                                      <p:cBhvr>
                                        <p:cTn id="83" dur="1000" fill="hold"/>
                                        <p:tgtEl>
                                          <p:spTgt spid="1495055"/>
                                        </p:tgtEl>
                                        <p:attrNameLst>
                                          <p:attrName>style.visibility</p:attrName>
                                        </p:attrNameLst>
                                      </p:cBhvr>
                                      <p:tavLst>
                                        <p:tav tm="0">
                                          <p:val>
                                            <p:strVal val="hidden"/>
                                          </p:val>
                                        </p:tav>
                                        <p:tav tm="50000">
                                          <p:val>
                                            <p:strVal val="visible"/>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2">
                                            <p:txEl>
                                              <p:pRg st="0" end="0"/>
                                            </p:txEl>
                                          </p:spTgt>
                                        </p:tgtEl>
                                        <p:attrNameLst>
                                          <p:attrName>style.visibility</p:attrName>
                                        </p:attrNameLst>
                                      </p:cBhvr>
                                      <p:to>
                                        <p:strVal val="visible"/>
                                      </p:to>
                                    </p:set>
                                    <p:animEffect transition="in" filter="wipe(left)">
                                      <p:cBhvr>
                                        <p:cTn id="88" dur="500"/>
                                        <p:tgtEl>
                                          <p:spTgt spid="22">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2">
                                            <p:txEl>
                                              <p:pRg st="1" end="1"/>
                                            </p:txEl>
                                          </p:spTgt>
                                        </p:tgtEl>
                                        <p:attrNameLst>
                                          <p:attrName>style.visibility</p:attrName>
                                        </p:attrNameLst>
                                      </p:cBhvr>
                                      <p:to>
                                        <p:strVal val="visible"/>
                                      </p:to>
                                    </p:set>
                                    <p:animEffect transition="in" filter="wipe(left)">
                                      <p:cBhvr>
                                        <p:cTn id="93" dur="500"/>
                                        <p:tgtEl>
                                          <p:spTgt spid="22">
                                            <p:txEl>
                                              <p:pRg st="1" end="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repeatCount="2000" fill="hold" grpId="0" nodeType="clickEffect">
                                  <p:stCondLst>
                                    <p:cond delay="0"/>
                                  </p:stCondLst>
                                  <p:childTnLst>
                                    <p:set>
                                      <p:cBhvr>
                                        <p:cTn id="97" dur="1" fill="hold">
                                          <p:stCondLst>
                                            <p:cond delay="0"/>
                                          </p:stCondLst>
                                        </p:cTn>
                                        <p:tgtEl>
                                          <p:spTgt spid="1495054"/>
                                        </p:tgtEl>
                                        <p:attrNameLst>
                                          <p:attrName>style.visibility</p:attrName>
                                        </p:attrNameLst>
                                      </p:cBhvr>
                                      <p:to>
                                        <p:strVal val="visible"/>
                                      </p:to>
                                    </p:set>
                                    <p:anim calcmode="lin" valueType="num">
                                      <p:cBhvr additive="base">
                                        <p:cTn id="98" dur="500" fill="hold"/>
                                        <p:tgtEl>
                                          <p:spTgt spid="1495054"/>
                                        </p:tgtEl>
                                        <p:attrNameLst>
                                          <p:attrName>ppt_x</p:attrName>
                                        </p:attrNameLst>
                                      </p:cBhvr>
                                      <p:tavLst>
                                        <p:tav tm="0">
                                          <p:val>
                                            <p:strVal val="#ppt_x"/>
                                          </p:val>
                                        </p:tav>
                                        <p:tav tm="100000">
                                          <p:val>
                                            <p:strVal val="#ppt_x"/>
                                          </p:val>
                                        </p:tav>
                                      </p:tavLst>
                                    </p:anim>
                                    <p:anim calcmode="lin" valueType="num">
                                      <p:cBhvr additive="base">
                                        <p:cTn id="99" dur="500" fill="hold"/>
                                        <p:tgtEl>
                                          <p:spTgt spid="1495054"/>
                                        </p:tgtEl>
                                        <p:attrNameLst>
                                          <p:attrName>ppt_y</p:attrName>
                                        </p:attrNameLst>
                                      </p:cBhvr>
                                      <p:tavLst>
                                        <p:tav tm="0">
                                          <p:val>
                                            <p:strVal val="1+#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4" repeatCount="2000" fill="hold" grpId="0" nodeType="clickEffect">
                                  <p:stCondLst>
                                    <p:cond delay="0"/>
                                  </p:stCondLst>
                                  <p:childTnLst>
                                    <p:set>
                                      <p:cBhvr>
                                        <p:cTn id="103" dur="1" fill="hold">
                                          <p:stCondLst>
                                            <p:cond delay="0"/>
                                          </p:stCondLst>
                                        </p:cTn>
                                        <p:tgtEl>
                                          <p:spTgt spid="1495053"/>
                                        </p:tgtEl>
                                        <p:attrNameLst>
                                          <p:attrName>style.visibility</p:attrName>
                                        </p:attrNameLst>
                                      </p:cBhvr>
                                      <p:to>
                                        <p:strVal val="visible"/>
                                      </p:to>
                                    </p:set>
                                    <p:anim calcmode="lin" valueType="num">
                                      <p:cBhvr additive="base">
                                        <p:cTn id="104" dur="500" fill="hold"/>
                                        <p:tgtEl>
                                          <p:spTgt spid="1495053"/>
                                        </p:tgtEl>
                                        <p:attrNameLst>
                                          <p:attrName>ppt_x</p:attrName>
                                        </p:attrNameLst>
                                      </p:cBhvr>
                                      <p:tavLst>
                                        <p:tav tm="0">
                                          <p:val>
                                            <p:strVal val="#ppt_x"/>
                                          </p:val>
                                        </p:tav>
                                        <p:tav tm="100000">
                                          <p:val>
                                            <p:strVal val="#ppt_x"/>
                                          </p:val>
                                        </p:tav>
                                      </p:tavLst>
                                    </p:anim>
                                    <p:anim calcmode="lin" valueType="num">
                                      <p:cBhvr additive="base">
                                        <p:cTn id="105" dur="500" fill="hold"/>
                                        <p:tgtEl>
                                          <p:spTgt spid="1495053"/>
                                        </p:tgtEl>
                                        <p:attrNameLst>
                                          <p:attrName>ppt_y</p:attrName>
                                        </p:attrNameLst>
                                      </p:cBhvr>
                                      <p:tavLst>
                                        <p:tav tm="0">
                                          <p:val>
                                            <p:strVal val="1+#ppt_h/2"/>
                                          </p:val>
                                        </p:tav>
                                        <p:tav tm="100000">
                                          <p:val>
                                            <p:strVal val="#ppt_y"/>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4" repeatCount="2000" fill="hold" grpId="0" nodeType="clickEffect">
                                  <p:stCondLst>
                                    <p:cond delay="0"/>
                                  </p:stCondLst>
                                  <p:childTnLst>
                                    <p:set>
                                      <p:cBhvr>
                                        <p:cTn id="109" dur="1" fill="hold">
                                          <p:stCondLst>
                                            <p:cond delay="0"/>
                                          </p:stCondLst>
                                        </p:cTn>
                                        <p:tgtEl>
                                          <p:spTgt spid="1495052"/>
                                        </p:tgtEl>
                                        <p:attrNameLst>
                                          <p:attrName>style.visibility</p:attrName>
                                        </p:attrNameLst>
                                      </p:cBhvr>
                                      <p:to>
                                        <p:strVal val="visible"/>
                                      </p:to>
                                    </p:set>
                                    <p:anim calcmode="lin" valueType="num">
                                      <p:cBhvr additive="base">
                                        <p:cTn id="110" dur="500" fill="hold"/>
                                        <p:tgtEl>
                                          <p:spTgt spid="1495052"/>
                                        </p:tgtEl>
                                        <p:attrNameLst>
                                          <p:attrName>ppt_x</p:attrName>
                                        </p:attrNameLst>
                                      </p:cBhvr>
                                      <p:tavLst>
                                        <p:tav tm="0">
                                          <p:val>
                                            <p:strVal val="#ppt_x"/>
                                          </p:val>
                                        </p:tav>
                                        <p:tav tm="100000">
                                          <p:val>
                                            <p:strVal val="#ppt_x"/>
                                          </p:val>
                                        </p:tav>
                                      </p:tavLst>
                                    </p:anim>
                                    <p:anim calcmode="lin" valueType="num">
                                      <p:cBhvr additive="base">
                                        <p:cTn id="111" dur="500" fill="hold"/>
                                        <p:tgtEl>
                                          <p:spTgt spid="1495052"/>
                                        </p:tgtEl>
                                        <p:attrNameLst>
                                          <p:attrName>ppt_y</p:attrName>
                                        </p:attrNameLst>
                                      </p:cBhvr>
                                      <p:tavLst>
                                        <p:tav tm="0">
                                          <p:val>
                                            <p:strVal val="1+#ppt_h/2"/>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 presetClass="entr" presetSubtype="4" repeatCount="2000" fill="hold" grpId="0" nodeType="clickEffect">
                                  <p:stCondLst>
                                    <p:cond delay="0"/>
                                  </p:stCondLst>
                                  <p:childTnLst>
                                    <p:set>
                                      <p:cBhvr>
                                        <p:cTn id="115" dur="1" fill="hold">
                                          <p:stCondLst>
                                            <p:cond delay="0"/>
                                          </p:stCondLst>
                                        </p:cTn>
                                        <p:tgtEl>
                                          <p:spTgt spid="1495057"/>
                                        </p:tgtEl>
                                        <p:attrNameLst>
                                          <p:attrName>style.visibility</p:attrName>
                                        </p:attrNameLst>
                                      </p:cBhvr>
                                      <p:to>
                                        <p:strVal val="visible"/>
                                      </p:to>
                                    </p:set>
                                    <p:anim calcmode="lin" valueType="num">
                                      <p:cBhvr additive="base">
                                        <p:cTn id="116" dur="500" fill="hold"/>
                                        <p:tgtEl>
                                          <p:spTgt spid="1495057"/>
                                        </p:tgtEl>
                                        <p:attrNameLst>
                                          <p:attrName>ppt_x</p:attrName>
                                        </p:attrNameLst>
                                      </p:cBhvr>
                                      <p:tavLst>
                                        <p:tav tm="0">
                                          <p:val>
                                            <p:strVal val="#ppt_x"/>
                                          </p:val>
                                        </p:tav>
                                        <p:tav tm="100000">
                                          <p:val>
                                            <p:strVal val="#ppt_x"/>
                                          </p:val>
                                        </p:tav>
                                      </p:tavLst>
                                    </p:anim>
                                    <p:anim calcmode="lin" valueType="num">
                                      <p:cBhvr additive="base">
                                        <p:cTn id="117" dur="500" fill="hold"/>
                                        <p:tgtEl>
                                          <p:spTgt spid="1495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47" grpId="0" animBg="1"/>
      <p:bldP spid="1495047" grpId="1" animBg="1"/>
      <p:bldP spid="1495048" grpId="0" animBg="1"/>
      <p:bldP spid="1495049" grpId="0" animBg="1"/>
      <p:bldP spid="1495049" grpId="1" animBg="1"/>
      <p:bldP spid="1495050" grpId="0" animBg="1"/>
      <p:bldP spid="1495051" grpId="0" animBg="1"/>
      <p:bldP spid="1495052" grpId="0"/>
      <p:bldP spid="1495053" grpId="0"/>
      <p:bldP spid="1495054" grpId="0"/>
      <p:bldP spid="1495057" grpId="0"/>
      <p:bldP spid="1495058" grpId="0" animBg="1"/>
      <p:bldP spid="2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zh-CN" altLang="en-US"/>
              <a:t>存储系统分层结构</a:t>
            </a:r>
          </a:p>
        </p:txBody>
      </p:sp>
      <p:sp>
        <p:nvSpPr>
          <p:cNvPr id="865299" name="Line 19"/>
          <p:cNvSpPr>
            <a:spLocks noChangeShapeType="1"/>
          </p:cNvSpPr>
          <p:nvPr/>
        </p:nvSpPr>
        <p:spPr bwMode="auto">
          <a:xfrm flipV="1">
            <a:off x="3556000" y="2260600"/>
            <a:ext cx="0" cy="3048000"/>
          </a:xfrm>
          <a:prstGeom prst="line">
            <a:avLst/>
          </a:prstGeom>
          <a:noFill/>
          <a:ln w="57150">
            <a:solidFill>
              <a:srgbClr val="008000"/>
            </a:solidFill>
            <a:round/>
            <a:headEnd/>
            <a:tailEnd type="triangle" w="med" len="me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865300" name="Rectangle 20"/>
          <p:cNvSpPr>
            <a:spLocks noChangeArrowheads="1"/>
          </p:cNvSpPr>
          <p:nvPr/>
        </p:nvSpPr>
        <p:spPr bwMode="auto">
          <a:xfrm>
            <a:off x="1784351" y="4027489"/>
            <a:ext cx="1371600" cy="823913"/>
          </a:xfrm>
          <a:prstGeom prst="rect">
            <a:avLst/>
          </a:prstGeom>
          <a:noFill/>
          <a:ln w="12700">
            <a:noFill/>
            <a:miter lim="800000"/>
            <a:headEnd/>
            <a:tailEnd/>
          </a:ln>
        </p:spPr>
        <p:txBody>
          <a:bodyPr lIns="12700" tIns="12700" rIns="12700" bIns="12700"/>
          <a:lstStyle/>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存储速度</a:t>
            </a: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访问频率</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单位成本</a:t>
            </a: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865301" name="Line 21"/>
          <p:cNvSpPr>
            <a:spLocks noChangeShapeType="1"/>
          </p:cNvSpPr>
          <p:nvPr/>
        </p:nvSpPr>
        <p:spPr bwMode="auto">
          <a:xfrm flipV="1">
            <a:off x="9474200" y="2339976"/>
            <a:ext cx="0" cy="3044825"/>
          </a:xfrm>
          <a:prstGeom prst="line">
            <a:avLst/>
          </a:prstGeom>
          <a:noFill/>
          <a:ln w="57150">
            <a:solidFill>
              <a:srgbClr val="0000FF"/>
            </a:solidFill>
            <a:round/>
            <a:headEnd type="triangle" w="med" len="med"/>
            <a:tailE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2" name="Rectangle 22"/>
          <p:cNvSpPr>
            <a:spLocks noChangeArrowheads="1"/>
          </p:cNvSpPr>
          <p:nvPr/>
        </p:nvSpPr>
        <p:spPr bwMode="auto">
          <a:xfrm>
            <a:off x="8521700" y="1905000"/>
            <a:ext cx="1371600" cy="444500"/>
          </a:xfrm>
          <a:prstGeom prst="rect">
            <a:avLst/>
          </a:prstGeom>
          <a:noFill/>
          <a:ln w="12700">
            <a:noFill/>
            <a:miter lim="800000"/>
            <a:headEnd/>
            <a:tailEnd/>
          </a:ln>
        </p:spPr>
        <p:txBody>
          <a:bodyPr lIns="12700" tIns="12700" rIns="12700" bIns="12700"/>
          <a:lstStyle/>
          <a:p>
            <a:pPr algn="r">
              <a:defRPr/>
            </a:pPr>
            <a:r>
              <a:rPr lang="zh-CN" altLang="en-US" sz="2000" dirty="0">
                <a:solidFill>
                  <a:srgbClr val="FF0000"/>
                </a:solidFill>
                <a:latin typeface="微软雅黑" panose="020B0503020204020204" pitchFamily="34" charset="-122"/>
                <a:ea typeface="微软雅黑" panose="020B0503020204020204" pitchFamily="34" charset="-122"/>
              </a:rPr>
              <a:t>存储容量</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defRPr/>
            </a:pP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65303" name="AutoShape 23"/>
          <p:cNvSpPr>
            <a:spLocks/>
          </p:cNvSpPr>
          <p:nvPr/>
        </p:nvSpPr>
        <p:spPr bwMode="auto">
          <a:xfrm>
            <a:off x="8318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b="1">
              <a:latin typeface="微软雅黑" panose="020B0503020204020204" pitchFamily="34" charset="-122"/>
              <a:ea typeface="微软雅黑" panose="020B0503020204020204" pitchFamily="34" charset="-122"/>
            </a:endParaRPr>
          </a:p>
        </p:txBody>
      </p:sp>
      <p:grpSp>
        <p:nvGrpSpPr>
          <p:cNvPr id="7" name="Group 24"/>
          <p:cNvGrpSpPr>
            <a:grpSpLocks/>
          </p:cNvGrpSpPr>
          <p:nvPr/>
        </p:nvGrpSpPr>
        <p:grpSpPr bwMode="auto">
          <a:xfrm>
            <a:off x="7467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26642" name="AutoShape 26"/>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grpSp>
      <p:sp>
        <p:nvSpPr>
          <p:cNvPr id="865308" name="Rectangle 28"/>
          <p:cNvSpPr>
            <a:spLocks noChangeArrowheads="1"/>
          </p:cNvSpPr>
          <p:nvPr/>
        </p:nvSpPr>
        <p:spPr bwMode="auto">
          <a:xfrm>
            <a:off x="8319900" y="4571203"/>
            <a:ext cx="1208087" cy="369888"/>
          </a:xfrm>
          <a:prstGeom prst="rect">
            <a:avLst/>
          </a:prstGeom>
          <a:noFill/>
          <a:ln w="19050" algn="ctr">
            <a:noFill/>
            <a:miter lim="800000"/>
            <a:headEnd/>
            <a:tailEnd/>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外存</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辅存</a:t>
            </a:r>
          </a:p>
        </p:txBody>
      </p:sp>
      <p:sp>
        <p:nvSpPr>
          <p:cNvPr id="865309" name="Rectangle 29"/>
          <p:cNvSpPr>
            <a:spLocks noChangeArrowheads="1"/>
          </p:cNvSpPr>
          <p:nvPr/>
        </p:nvSpPr>
        <p:spPr bwMode="auto">
          <a:xfrm>
            <a:off x="8343900" y="3352801"/>
            <a:ext cx="641350" cy="366713"/>
          </a:xfrm>
          <a:prstGeom prst="rect">
            <a:avLst/>
          </a:prstGeom>
          <a:noFill/>
          <a:ln w="19050" algn="ctr">
            <a:noFill/>
            <a:miter lim="800000"/>
            <a:headEnd/>
            <a:tailEnd/>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内存</a:t>
            </a:r>
          </a:p>
        </p:txBody>
      </p:sp>
      <p:grpSp>
        <p:nvGrpSpPr>
          <p:cNvPr id="90" name="Group 3"/>
          <p:cNvGrpSpPr>
            <a:grpSpLocks/>
          </p:cNvGrpSpPr>
          <p:nvPr/>
        </p:nvGrpSpPr>
        <p:grpSpPr bwMode="auto">
          <a:xfrm>
            <a:off x="3674250" y="4673600"/>
            <a:ext cx="4635500" cy="636588"/>
            <a:chOff x="1306" y="3103"/>
            <a:chExt cx="2784" cy="401"/>
          </a:xfrm>
          <a:solidFill>
            <a:schemeClr val="bg1"/>
          </a:solidFill>
        </p:grpSpPr>
        <p:sp>
          <p:nvSpPr>
            <p:cNvPr id="91" name="AutoShape 4"/>
            <p:cNvSpPr>
              <a:spLocks noChangeAspect="1" noChangeArrowheads="1"/>
            </p:cNvSpPr>
            <p:nvPr/>
          </p:nvSpPr>
          <p:spPr bwMode="auto">
            <a:xfrm flipV="1">
              <a:off x="130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grpFill/>
            <a:ln w="19050" algn="ctr">
              <a:solidFill>
                <a:schemeClr val="tx1"/>
              </a:solidFill>
              <a:miter lim="800000"/>
              <a:headEnd/>
              <a:tailEnd/>
            </a:ln>
          </p:spPr>
          <p:txBody>
            <a:bodyPr wrap="none" anchor="ctr" anchorCtr="1"/>
            <a:lstStyle/>
            <a:p>
              <a:pPr algn="ctr">
                <a:defRPr/>
              </a:pPr>
              <a:endParaRPr lang="zh-CN" altLang="en-US" b="1">
                <a:latin typeface="宋体" panose="02010600030101010101" pitchFamily="2" charset="-122"/>
                <a:ea typeface="宋体" panose="02010600030101010101" pitchFamily="2" charset="-122"/>
              </a:endParaRPr>
            </a:p>
          </p:txBody>
        </p:sp>
        <p:sp>
          <p:nvSpPr>
            <p:cNvPr id="92" name="Rectangle 5"/>
            <p:cNvSpPr>
              <a:spLocks noChangeArrowheads="1"/>
            </p:cNvSpPr>
            <p:nvPr/>
          </p:nvSpPr>
          <p:spPr bwMode="auto">
            <a:xfrm>
              <a:off x="1870" y="3154"/>
              <a:ext cx="1683" cy="290"/>
            </a:xfrm>
            <a:prstGeom prst="rect">
              <a:avLst/>
            </a:prstGeom>
            <a:grpFill/>
            <a:ln w="12700">
              <a:noFill/>
              <a:miter lim="800000"/>
              <a:headEnd/>
              <a:tailEnd/>
            </a:ln>
          </p:spPr>
          <p:txBody>
            <a:bodyPr lIns="12700" tIns="12700" rIns="12700" bIns="12700" anchor="ctr" anchorCtr="1"/>
            <a:lstStyle/>
            <a:p>
              <a:pPr algn="ctr">
                <a:defRPr/>
              </a:pPr>
              <a:r>
                <a:rPr lang="zh-CN" altLang="en-US" b="1" dirty="0">
                  <a:latin typeface="微软雅黑" panose="020B0503020204020204" pitchFamily="34" charset="-122"/>
                  <a:ea typeface="微软雅黑" panose="020B0503020204020204" pitchFamily="34" charset="-122"/>
                </a:rPr>
                <a:t>磁带、光盘、网络存储系统</a:t>
              </a:r>
            </a:p>
          </p:txBody>
        </p:sp>
      </p:grpSp>
      <p:grpSp>
        <p:nvGrpSpPr>
          <p:cNvPr id="93" name="Group 6"/>
          <p:cNvGrpSpPr>
            <a:grpSpLocks/>
          </p:cNvGrpSpPr>
          <p:nvPr/>
        </p:nvGrpSpPr>
        <p:grpSpPr bwMode="auto">
          <a:xfrm>
            <a:off x="3949700" y="4079876"/>
            <a:ext cx="4089400" cy="546100"/>
            <a:chOff x="1464" y="2748"/>
            <a:chExt cx="2448" cy="344"/>
          </a:xfrm>
          <a:solidFill>
            <a:schemeClr val="bg1"/>
          </a:solidFill>
        </p:grpSpPr>
        <p:sp>
          <p:nvSpPr>
            <p:cNvPr id="94"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grpFill/>
            <a:ln w="19050" algn="ctr">
              <a:solidFill>
                <a:schemeClr val="tx1"/>
              </a:solidFill>
              <a:miter lim="800000"/>
              <a:headEnd/>
              <a:tailEnd/>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95" name="Rectangle 8"/>
            <p:cNvSpPr>
              <a:spLocks noChangeArrowheads="1"/>
            </p:cNvSpPr>
            <p:nvPr/>
          </p:nvSpPr>
          <p:spPr bwMode="auto">
            <a:xfrm>
              <a:off x="2112" y="2808"/>
              <a:ext cx="1152" cy="179"/>
            </a:xfrm>
            <a:prstGeom prst="rect">
              <a:avLst/>
            </a:prstGeom>
            <a:noFill/>
            <a:ln w="12700">
              <a:noFill/>
              <a:miter lim="800000"/>
              <a:headEnd/>
              <a:tailEnd/>
            </a:ln>
          </p:spPr>
          <p:txBody>
            <a:bodyPr lIns="12700" tIns="12700" rIns="12700" bIns="12700"/>
            <a:lstStyle/>
            <a:p>
              <a:pPr algn="ctr">
                <a:defRPr/>
              </a:pPr>
              <a:r>
                <a:rPr lang="zh-CN" altLang="en-US" b="1">
                  <a:latin typeface="+mj-ea"/>
                  <a:ea typeface="+mj-ea"/>
                </a:rPr>
                <a:t>磁盘</a:t>
              </a:r>
            </a:p>
          </p:txBody>
        </p:sp>
      </p:grpSp>
      <p:grpSp>
        <p:nvGrpSpPr>
          <p:cNvPr id="96" name="Group 9"/>
          <p:cNvGrpSpPr>
            <a:grpSpLocks/>
          </p:cNvGrpSpPr>
          <p:nvPr/>
        </p:nvGrpSpPr>
        <p:grpSpPr bwMode="auto">
          <a:xfrm>
            <a:off x="4403725" y="2933701"/>
            <a:ext cx="3168650" cy="565150"/>
            <a:chOff x="1718" y="2040"/>
            <a:chExt cx="1940" cy="356"/>
          </a:xfrm>
          <a:solidFill>
            <a:schemeClr val="bg1"/>
          </a:solidFill>
        </p:grpSpPr>
        <p:sp>
          <p:nvSpPr>
            <p:cNvPr id="97"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9CDCF8"/>
            </a:solidFill>
            <a:ln w="19050" algn="ctr">
              <a:solidFill>
                <a:schemeClr val="tx1"/>
              </a:solidFill>
              <a:miter lim="800000"/>
              <a:headEnd/>
              <a:tailEnd/>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98" name="Rectangle 11"/>
            <p:cNvSpPr>
              <a:spLocks noChangeArrowheads="1"/>
            </p:cNvSpPr>
            <p:nvPr/>
          </p:nvSpPr>
          <p:spPr bwMode="auto">
            <a:xfrm>
              <a:off x="2110" y="2106"/>
              <a:ext cx="1152" cy="290"/>
            </a:xfrm>
            <a:prstGeom prst="rect">
              <a:avLst/>
            </a:prstGeom>
            <a:noFill/>
            <a:ln w="12700">
              <a:noFill/>
              <a:miter lim="800000"/>
              <a:headEnd/>
              <a:tailEnd/>
            </a:ln>
          </p:spPr>
          <p:txBody>
            <a:bodyPr lIns="12700" tIns="12700" rIns="12700" bIns="12700"/>
            <a:lstStyle/>
            <a:p>
              <a:pPr algn="ctr">
                <a:defRPr/>
              </a:pPr>
              <a:r>
                <a:rPr lang="zh-CN" altLang="en-US" b="1">
                  <a:latin typeface="+mn-ea"/>
                </a:rPr>
                <a:t>高速缓存</a:t>
              </a:r>
              <a:r>
                <a:rPr lang="en-US" altLang="zh-CN" b="1">
                  <a:latin typeface="+mn-ea"/>
                </a:rPr>
                <a:t>(SRAM</a:t>
              </a:r>
              <a:r>
                <a:rPr lang="en-US" altLang="zh-CN" b="1" dirty="0">
                  <a:latin typeface="+mn-ea"/>
                </a:rPr>
                <a:t>)</a:t>
              </a:r>
              <a:endParaRPr lang="en-US" altLang="zh-CN" sz="1600" b="1" dirty="0">
                <a:latin typeface="+mn-ea"/>
              </a:endParaRPr>
            </a:p>
          </p:txBody>
        </p:sp>
      </p:grpSp>
      <p:grpSp>
        <p:nvGrpSpPr>
          <p:cNvPr id="99" name="Group 12"/>
          <p:cNvGrpSpPr>
            <a:grpSpLocks/>
          </p:cNvGrpSpPr>
          <p:nvPr/>
        </p:nvGrpSpPr>
        <p:grpSpPr bwMode="auto">
          <a:xfrm>
            <a:off x="4178300" y="3508379"/>
            <a:ext cx="3619500" cy="550863"/>
            <a:chOff x="1592" y="2402"/>
            <a:chExt cx="2192" cy="347"/>
          </a:xfrm>
          <a:solidFill>
            <a:schemeClr val="bg1"/>
          </a:solidFill>
        </p:grpSpPr>
        <p:sp>
          <p:nvSpPr>
            <p:cNvPr id="100"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9CDCF8"/>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b="1" dirty="0">
                <a:latin typeface="宋体" panose="02010600030101010101" pitchFamily="2" charset="-122"/>
                <a:ea typeface="宋体" panose="02010600030101010101" pitchFamily="2" charset="-122"/>
              </a:endParaRPr>
            </a:p>
          </p:txBody>
        </p:sp>
        <p:sp>
          <p:nvSpPr>
            <p:cNvPr id="101" name="Rectangle 14"/>
            <p:cNvSpPr>
              <a:spLocks noChangeArrowheads="1"/>
            </p:cNvSpPr>
            <p:nvPr/>
          </p:nvSpPr>
          <p:spPr bwMode="auto">
            <a:xfrm>
              <a:off x="2160" y="2494"/>
              <a:ext cx="1152" cy="163"/>
            </a:xfrm>
            <a:prstGeom prst="rect">
              <a:avLst/>
            </a:prstGeom>
            <a:noFill/>
            <a:ln w="12700">
              <a:noFill/>
              <a:miter lim="800000"/>
              <a:headEnd/>
              <a:tailEnd/>
            </a:ln>
          </p:spPr>
          <p:txBody>
            <a:bodyPr lIns="12700" tIns="12700" rIns="12700" bIns="12700"/>
            <a:lstStyle/>
            <a:p>
              <a:pPr algn="ctr">
                <a:defRPr/>
              </a:pPr>
              <a:endParaRPr lang="zh-CN" altLang="zh-CN" b="1">
                <a:latin typeface="宋体" panose="02010600030101010101" pitchFamily="2" charset="-122"/>
                <a:ea typeface="宋体" panose="02010600030101010101" pitchFamily="2" charset="-122"/>
              </a:endParaRPr>
            </a:p>
          </p:txBody>
        </p:sp>
        <p:sp>
          <p:nvSpPr>
            <p:cNvPr id="102" name="Rectangle 15"/>
            <p:cNvSpPr>
              <a:spLocks noChangeArrowheads="1"/>
            </p:cNvSpPr>
            <p:nvPr/>
          </p:nvSpPr>
          <p:spPr bwMode="auto">
            <a:xfrm>
              <a:off x="2115" y="2459"/>
              <a:ext cx="1152" cy="290"/>
            </a:xfrm>
            <a:prstGeom prst="rect">
              <a:avLst/>
            </a:prstGeom>
            <a:noFill/>
            <a:ln w="12700">
              <a:noFill/>
              <a:miter lim="800000"/>
              <a:headEnd/>
              <a:tailEnd/>
            </a:ln>
          </p:spPr>
          <p:txBody>
            <a:bodyPr lIns="12700" tIns="12700" rIns="12700" bIns="12700"/>
            <a:lstStyle/>
            <a:p>
              <a:pPr algn="ctr">
                <a:defRPr/>
              </a:pPr>
              <a:r>
                <a:rPr lang="zh-CN" altLang="en-US" b="1" dirty="0">
                  <a:latin typeface="+mn-ea"/>
                </a:rPr>
                <a:t>主存</a:t>
              </a:r>
              <a:r>
                <a:rPr lang="en-US" altLang="zh-CN" b="1" dirty="0">
                  <a:latin typeface="+mn-ea"/>
                </a:rPr>
                <a:t>(DRAM)</a:t>
              </a:r>
            </a:p>
          </p:txBody>
        </p:sp>
      </p:grpSp>
      <p:grpSp>
        <p:nvGrpSpPr>
          <p:cNvPr id="103" name="Group 16"/>
          <p:cNvGrpSpPr>
            <a:grpSpLocks/>
          </p:cNvGrpSpPr>
          <p:nvPr/>
        </p:nvGrpSpPr>
        <p:grpSpPr bwMode="auto">
          <a:xfrm>
            <a:off x="4641850" y="2349504"/>
            <a:ext cx="2679700" cy="525463"/>
            <a:chOff x="1844" y="1680"/>
            <a:chExt cx="1688" cy="331"/>
          </a:xfrm>
          <a:solidFill>
            <a:schemeClr val="bg1"/>
          </a:solidFill>
        </p:grpSpPr>
        <p:sp>
          <p:nvSpPr>
            <p:cNvPr id="10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grpFill/>
            <a:ln w="19050" algn="ctr">
              <a:solidFill>
                <a:schemeClr val="tx1"/>
              </a:solidFill>
              <a:miter lim="800000"/>
              <a:headEnd/>
              <a:tailEnd/>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105" name="Rectangle 18"/>
            <p:cNvSpPr>
              <a:spLocks noChangeArrowheads="1"/>
            </p:cNvSpPr>
            <p:nvPr/>
          </p:nvSpPr>
          <p:spPr bwMode="auto">
            <a:xfrm>
              <a:off x="2120" y="1739"/>
              <a:ext cx="1152" cy="160"/>
            </a:xfrm>
            <a:prstGeom prst="rect">
              <a:avLst/>
            </a:prstGeom>
            <a:noFill/>
            <a:ln w="12700">
              <a:noFill/>
              <a:miter lim="800000"/>
              <a:headEnd/>
              <a:tailEnd/>
            </a:ln>
          </p:spPr>
          <p:txBody>
            <a:bodyPr lIns="12700" tIns="12700" rIns="12700" bIns="12700"/>
            <a:lstStyle/>
            <a:p>
              <a:pPr algn="ctr">
                <a:defRPr/>
              </a:pPr>
              <a:r>
                <a:rPr lang="zh-CN" altLang="en-US" b="1">
                  <a:latin typeface="+mn-ea"/>
                </a:rPr>
                <a:t>寄存器</a:t>
              </a:r>
              <a:endParaRPr lang="zh-CN" altLang="en-US" b="1" dirty="0">
                <a:latin typeface="+mn-ea"/>
              </a:endParaRPr>
            </a:p>
          </p:txBody>
        </p:sp>
      </p:grpSp>
      <p:sp>
        <p:nvSpPr>
          <p:cNvPr id="106" name="Rectangle 22"/>
          <p:cNvSpPr>
            <a:spLocks noChangeArrowheads="1"/>
          </p:cNvSpPr>
          <p:nvPr/>
        </p:nvSpPr>
        <p:spPr bwMode="auto">
          <a:xfrm>
            <a:off x="3861926" y="4849202"/>
            <a:ext cx="1179880" cy="316524"/>
          </a:xfrm>
          <a:prstGeom prst="rect">
            <a:avLst/>
          </a:prstGeom>
          <a:noFill/>
          <a:ln w="12700">
            <a:noFill/>
            <a:miter lim="800000"/>
            <a:headEnd/>
            <a:tailEnd/>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22"/>
          <p:cNvSpPr>
            <a:spLocks noChangeArrowheads="1"/>
          </p:cNvSpPr>
          <p:nvPr/>
        </p:nvSpPr>
        <p:spPr bwMode="auto">
          <a:xfrm>
            <a:off x="4114352" y="4178306"/>
            <a:ext cx="507032" cy="316524"/>
          </a:xfrm>
          <a:prstGeom prst="rect">
            <a:avLst/>
          </a:prstGeom>
          <a:noFill/>
          <a:ln w="12700">
            <a:noFill/>
            <a:miter lim="800000"/>
            <a:headEnd/>
            <a:tailEnd/>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ms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Rectangle 22"/>
          <p:cNvSpPr>
            <a:spLocks noChangeArrowheads="1"/>
          </p:cNvSpPr>
          <p:nvPr/>
        </p:nvSpPr>
        <p:spPr bwMode="auto">
          <a:xfrm>
            <a:off x="4318499" y="3618890"/>
            <a:ext cx="507032" cy="316524"/>
          </a:xfrm>
          <a:prstGeom prst="rect">
            <a:avLst/>
          </a:prstGeom>
          <a:noFill/>
          <a:ln w="12700">
            <a:noFill/>
            <a:miter lim="800000"/>
            <a:headEnd/>
            <a:tailEnd/>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9" name="Rectangle 22"/>
          <p:cNvSpPr>
            <a:spLocks noChangeArrowheads="1"/>
          </p:cNvSpPr>
          <p:nvPr/>
        </p:nvSpPr>
        <p:spPr bwMode="auto">
          <a:xfrm>
            <a:off x="4827686" y="2480722"/>
            <a:ext cx="642438" cy="316524"/>
          </a:xfrm>
          <a:prstGeom prst="rect">
            <a:avLst/>
          </a:prstGeom>
          <a:noFill/>
          <a:ln w="12700">
            <a:noFill/>
            <a:miter lim="800000"/>
            <a:headEnd/>
            <a:tailEnd/>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&lt;1</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0" name="Rectangle 22"/>
          <p:cNvSpPr>
            <a:spLocks noChangeArrowheads="1"/>
          </p:cNvSpPr>
          <p:nvPr/>
        </p:nvSpPr>
        <p:spPr bwMode="auto">
          <a:xfrm>
            <a:off x="4561872" y="3050569"/>
            <a:ext cx="723120" cy="278421"/>
          </a:xfrm>
          <a:prstGeom prst="rect">
            <a:avLst/>
          </a:prstGeom>
          <a:noFill/>
          <a:ln w="12700">
            <a:noFill/>
            <a:miter lim="800000"/>
            <a:headEnd/>
            <a:tailEnd/>
          </a:ln>
        </p:spPr>
        <p:txBody>
          <a:bodyPr lIns="12700" tIns="12700" rIns="12700" bIns="12700"/>
          <a:lstStyle/>
          <a:p>
            <a:pPr>
              <a:defRPr/>
            </a:pPr>
            <a:r>
              <a:rPr lang="en-US" altLang="zh-CN" sz="1600" b="1">
                <a:latin typeface="Times New Roman" panose="02020603050405020304" pitchFamily="18" charset="0"/>
                <a:ea typeface="宋体" panose="02010600030101010101" pitchFamily="2" charset="-122"/>
                <a:cs typeface="Times New Roman" panose="02020603050405020304" pitchFamily="18" charset="0"/>
              </a:rPr>
              <a:t>1-2</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 name="Rectangle 22"/>
          <p:cNvSpPr>
            <a:spLocks noChangeArrowheads="1"/>
          </p:cNvSpPr>
          <p:nvPr/>
        </p:nvSpPr>
        <p:spPr bwMode="auto">
          <a:xfrm>
            <a:off x="7596257" y="4205777"/>
            <a:ext cx="330200" cy="316524"/>
          </a:xfrm>
          <a:prstGeom prst="rect">
            <a:avLst/>
          </a:prstGeom>
          <a:noFill/>
          <a:ln w="12700">
            <a:noFill/>
            <a:miter lim="800000"/>
            <a:headEnd/>
            <a:tailEnd/>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TB</a:t>
            </a:r>
            <a:endParaRPr lang="en-US" altLang="zh-CN" sz="1600" b="1" dirty="0">
              <a:latin typeface="宋体" panose="02010600030101010101" pitchFamily="2" charset="-122"/>
              <a:ea typeface="宋体" panose="02010600030101010101" pitchFamily="2" charset="-122"/>
            </a:endParaRPr>
          </a:p>
        </p:txBody>
      </p:sp>
      <p:sp>
        <p:nvSpPr>
          <p:cNvPr id="112" name="Rectangle 22"/>
          <p:cNvSpPr>
            <a:spLocks noChangeArrowheads="1"/>
          </p:cNvSpPr>
          <p:nvPr/>
        </p:nvSpPr>
        <p:spPr bwMode="auto">
          <a:xfrm>
            <a:off x="7613163" y="4857626"/>
            <a:ext cx="964952" cy="316524"/>
          </a:xfrm>
          <a:prstGeom prst="rect">
            <a:avLst/>
          </a:prstGeom>
          <a:noFill/>
          <a:ln w="12700">
            <a:noFill/>
            <a:miter lim="800000"/>
            <a:headEnd/>
            <a:tailEnd/>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TB~PB</a:t>
            </a:r>
            <a:endParaRPr lang="en-US" altLang="zh-CN" sz="1600" b="1" dirty="0">
              <a:latin typeface="宋体" panose="02010600030101010101" pitchFamily="2" charset="-122"/>
              <a:ea typeface="宋体" panose="02010600030101010101" pitchFamily="2" charset="-122"/>
            </a:endParaRPr>
          </a:p>
        </p:txBody>
      </p:sp>
      <p:sp>
        <p:nvSpPr>
          <p:cNvPr id="113" name="Rectangle 22"/>
          <p:cNvSpPr>
            <a:spLocks noChangeArrowheads="1"/>
          </p:cNvSpPr>
          <p:nvPr/>
        </p:nvSpPr>
        <p:spPr bwMode="auto">
          <a:xfrm>
            <a:off x="7376197" y="3612051"/>
            <a:ext cx="330200" cy="316524"/>
          </a:xfrm>
          <a:prstGeom prst="rect">
            <a:avLst/>
          </a:prstGeom>
          <a:noFill/>
          <a:ln w="12700">
            <a:noFill/>
            <a:miter lim="800000"/>
            <a:headEnd/>
            <a:tailEnd/>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GB</a:t>
            </a:r>
            <a:endParaRPr lang="en-US" altLang="zh-CN" sz="1600" b="1" dirty="0">
              <a:latin typeface="宋体" panose="02010600030101010101" pitchFamily="2" charset="-122"/>
              <a:ea typeface="宋体" panose="02010600030101010101" pitchFamily="2" charset="-122"/>
            </a:endParaRPr>
          </a:p>
        </p:txBody>
      </p:sp>
      <p:sp>
        <p:nvSpPr>
          <p:cNvPr id="114" name="Rectangle 22"/>
          <p:cNvSpPr>
            <a:spLocks noChangeArrowheads="1"/>
          </p:cNvSpPr>
          <p:nvPr/>
        </p:nvSpPr>
        <p:spPr bwMode="auto">
          <a:xfrm>
            <a:off x="7186817" y="3043428"/>
            <a:ext cx="330200" cy="316524"/>
          </a:xfrm>
          <a:prstGeom prst="rect">
            <a:avLst/>
          </a:prstGeom>
          <a:noFill/>
          <a:ln w="12700">
            <a:noFill/>
            <a:miter lim="800000"/>
            <a:headEnd/>
            <a:tailEnd/>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MB</a:t>
            </a:r>
            <a:endParaRPr lang="en-US" altLang="zh-CN" sz="1600" b="1" dirty="0">
              <a:latin typeface="宋体" panose="02010600030101010101" pitchFamily="2" charset="-122"/>
              <a:ea typeface="宋体" panose="02010600030101010101" pitchFamily="2" charset="-122"/>
            </a:endParaRPr>
          </a:p>
        </p:txBody>
      </p:sp>
      <p:sp>
        <p:nvSpPr>
          <p:cNvPr id="115" name="Rectangle 22"/>
          <p:cNvSpPr>
            <a:spLocks noChangeArrowheads="1"/>
          </p:cNvSpPr>
          <p:nvPr/>
        </p:nvSpPr>
        <p:spPr bwMode="auto">
          <a:xfrm>
            <a:off x="6912678" y="2448418"/>
            <a:ext cx="330200" cy="316524"/>
          </a:xfrm>
          <a:prstGeom prst="rect">
            <a:avLst/>
          </a:prstGeom>
          <a:noFill/>
          <a:ln w="12700">
            <a:noFill/>
            <a:miter lim="800000"/>
            <a:headEnd/>
            <a:tailEnd/>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KB</a:t>
            </a:r>
            <a:endParaRPr lang="en-US" altLang="zh-CN"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701587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additive="base">
                                        <p:cTn id="13" dur="500" fill="hold"/>
                                        <p:tgtEl>
                                          <p:spTgt spid="96"/>
                                        </p:tgtEl>
                                        <p:attrNameLst>
                                          <p:attrName>ppt_x</p:attrName>
                                        </p:attrNameLst>
                                      </p:cBhvr>
                                      <p:tavLst>
                                        <p:tav tm="0">
                                          <p:val>
                                            <p:strVal val="0-#ppt_w/2"/>
                                          </p:val>
                                        </p:tav>
                                        <p:tav tm="100000">
                                          <p:val>
                                            <p:strVal val="#ppt_x"/>
                                          </p:val>
                                        </p:tav>
                                      </p:tavLst>
                                    </p:anim>
                                    <p:anim calcmode="lin" valueType="num">
                                      <p:cBhvr additive="base">
                                        <p:cTn id="14"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0-#ppt_w/2"/>
                                          </p:val>
                                        </p:tav>
                                        <p:tav tm="100000">
                                          <p:val>
                                            <p:strVal val="#ppt_x"/>
                                          </p:val>
                                        </p:tav>
                                      </p:tavLst>
                                    </p:anim>
                                    <p:anim calcmode="lin" valueType="num">
                                      <p:cBhvr additive="base">
                                        <p:cTn id="20"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500" fill="hold"/>
                                        <p:tgtEl>
                                          <p:spTgt spid="93"/>
                                        </p:tgtEl>
                                        <p:attrNameLst>
                                          <p:attrName>ppt_x</p:attrName>
                                        </p:attrNameLst>
                                      </p:cBhvr>
                                      <p:tavLst>
                                        <p:tav tm="0">
                                          <p:val>
                                            <p:strVal val="0-#ppt_w/2"/>
                                          </p:val>
                                        </p:tav>
                                        <p:tav tm="100000">
                                          <p:val>
                                            <p:strVal val="#ppt_x"/>
                                          </p:val>
                                        </p:tav>
                                      </p:tavLst>
                                    </p:anim>
                                    <p:anim calcmode="lin" valueType="num">
                                      <p:cBhvr additive="base">
                                        <p:cTn id="26"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500" fill="hold"/>
                                        <p:tgtEl>
                                          <p:spTgt spid="90"/>
                                        </p:tgtEl>
                                        <p:attrNameLst>
                                          <p:attrName>ppt_x</p:attrName>
                                        </p:attrNameLst>
                                      </p:cBhvr>
                                      <p:tavLst>
                                        <p:tav tm="0">
                                          <p:val>
                                            <p:strVal val="0-#ppt_w/2"/>
                                          </p:val>
                                        </p:tav>
                                        <p:tav tm="100000">
                                          <p:val>
                                            <p:strVal val="#ppt_x"/>
                                          </p:val>
                                        </p:tav>
                                      </p:tavLst>
                                    </p:anim>
                                    <p:anim calcmode="lin" valueType="num">
                                      <p:cBhvr additive="base">
                                        <p:cTn id="32" dur="500" fill="hold"/>
                                        <p:tgtEl>
                                          <p:spTgt spid="9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6"/>
                                        </p:tgtEl>
                                        <p:attrNameLst>
                                          <p:attrName>style.visibility</p:attrName>
                                        </p:attrNameLst>
                                      </p:cBhvr>
                                      <p:to>
                                        <p:strVal val="visible"/>
                                      </p:to>
                                    </p:set>
                                    <p:anim calcmode="lin" valueType="num">
                                      <p:cBhvr additive="base">
                                        <p:cTn id="37" dur="500" fill="hold"/>
                                        <p:tgtEl>
                                          <p:spTgt spid="106"/>
                                        </p:tgtEl>
                                        <p:attrNameLst>
                                          <p:attrName>ppt_x</p:attrName>
                                        </p:attrNameLst>
                                      </p:cBhvr>
                                      <p:tavLst>
                                        <p:tav tm="0">
                                          <p:val>
                                            <p:strVal val="#ppt_x"/>
                                          </p:val>
                                        </p:tav>
                                        <p:tav tm="100000">
                                          <p:val>
                                            <p:strVal val="#ppt_x"/>
                                          </p:val>
                                        </p:tav>
                                      </p:tavLst>
                                    </p:anim>
                                    <p:anim calcmode="lin" valueType="num">
                                      <p:cBhvr additive="base">
                                        <p:cTn id="38" dur="500" fill="hold"/>
                                        <p:tgtEl>
                                          <p:spTgt spid="10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107"/>
                                        </p:tgtEl>
                                        <p:attrNameLst>
                                          <p:attrName>style.visibility</p:attrName>
                                        </p:attrNameLst>
                                      </p:cBhvr>
                                      <p:to>
                                        <p:strVal val="visible"/>
                                      </p:to>
                                    </p:set>
                                    <p:anim calcmode="lin" valueType="num">
                                      <p:cBhvr additive="base">
                                        <p:cTn id="42" dur="500" fill="hold"/>
                                        <p:tgtEl>
                                          <p:spTgt spid="107"/>
                                        </p:tgtEl>
                                        <p:attrNameLst>
                                          <p:attrName>ppt_x</p:attrName>
                                        </p:attrNameLst>
                                      </p:cBhvr>
                                      <p:tavLst>
                                        <p:tav tm="0">
                                          <p:val>
                                            <p:strVal val="#ppt_x"/>
                                          </p:val>
                                        </p:tav>
                                        <p:tav tm="100000">
                                          <p:val>
                                            <p:strVal val="#ppt_x"/>
                                          </p:val>
                                        </p:tav>
                                      </p:tavLst>
                                    </p:anim>
                                    <p:anim calcmode="lin" valueType="num">
                                      <p:cBhvr additive="base">
                                        <p:cTn id="43" dur="500" fill="hold"/>
                                        <p:tgtEl>
                                          <p:spTgt spid="107"/>
                                        </p:tgtEl>
                                        <p:attrNameLst>
                                          <p:attrName>ppt_y</p:attrName>
                                        </p:attrNameLst>
                                      </p:cBhvr>
                                      <p:tavLst>
                                        <p:tav tm="0">
                                          <p:val>
                                            <p:strVal val="1+#ppt_h/2"/>
                                          </p:val>
                                        </p:tav>
                                        <p:tav tm="100000">
                                          <p:val>
                                            <p:strVal val="#ppt_y"/>
                                          </p:val>
                                        </p:tav>
                                      </p:tavLst>
                                    </p:anim>
                                  </p:childTnLst>
                                </p:cTn>
                              </p:par>
                            </p:childTnLst>
                          </p:cTn>
                        </p:par>
                        <p:par>
                          <p:cTn id="44" fill="hold">
                            <p:stCondLst>
                              <p:cond delay="1000"/>
                            </p:stCondLst>
                            <p:childTnLst>
                              <p:par>
                                <p:cTn id="45" presetID="2" presetClass="entr" presetSubtype="4" fill="hold" grpId="0" nodeType="after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additive="base">
                                        <p:cTn id="47" dur="500" fill="hold"/>
                                        <p:tgtEl>
                                          <p:spTgt spid="108"/>
                                        </p:tgtEl>
                                        <p:attrNameLst>
                                          <p:attrName>ppt_x</p:attrName>
                                        </p:attrNameLst>
                                      </p:cBhvr>
                                      <p:tavLst>
                                        <p:tav tm="0">
                                          <p:val>
                                            <p:strVal val="#ppt_x"/>
                                          </p:val>
                                        </p:tav>
                                        <p:tav tm="100000">
                                          <p:val>
                                            <p:strVal val="#ppt_x"/>
                                          </p:val>
                                        </p:tav>
                                      </p:tavLst>
                                    </p:anim>
                                    <p:anim calcmode="lin" valueType="num">
                                      <p:cBhvr additive="base">
                                        <p:cTn id="48" dur="500" fill="hold"/>
                                        <p:tgtEl>
                                          <p:spTgt spid="108"/>
                                        </p:tgtEl>
                                        <p:attrNameLst>
                                          <p:attrName>ppt_y</p:attrName>
                                        </p:attrNameLst>
                                      </p:cBhvr>
                                      <p:tavLst>
                                        <p:tav tm="0">
                                          <p:val>
                                            <p:strVal val="1+#ppt_h/2"/>
                                          </p:val>
                                        </p:tav>
                                        <p:tav tm="100000">
                                          <p:val>
                                            <p:strVal val="#ppt_y"/>
                                          </p:val>
                                        </p:tav>
                                      </p:tavLst>
                                    </p:anim>
                                  </p:childTnLst>
                                </p:cTn>
                              </p:par>
                            </p:childTnLst>
                          </p:cTn>
                        </p:par>
                        <p:par>
                          <p:cTn id="49" fill="hold">
                            <p:stCondLst>
                              <p:cond delay="1500"/>
                            </p:stCondLst>
                            <p:childTnLst>
                              <p:par>
                                <p:cTn id="50" presetID="2" presetClass="entr" presetSubtype="4" fill="hold" grpId="0" nodeType="afterEffect">
                                  <p:stCondLst>
                                    <p:cond delay="0"/>
                                  </p:stCondLst>
                                  <p:childTnLst>
                                    <p:set>
                                      <p:cBhvr>
                                        <p:cTn id="51" dur="1" fill="hold">
                                          <p:stCondLst>
                                            <p:cond delay="0"/>
                                          </p:stCondLst>
                                        </p:cTn>
                                        <p:tgtEl>
                                          <p:spTgt spid="110"/>
                                        </p:tgtEl>
                                        <p:attrNameLst>
                                          <p:attrName>style.visibility</p:attrName>
                                        </p:attrNameLst>
                                      </p:cBhvr>
                                      <p:to>
                                        <p:strVal val="visible"/>
                                      </p:to>
                                    </p:set>
                                    <p:anim calcmode="lin" valueType="num">
                                      <p:cBhvr additive="base">
                                        <p:cTn id="52" dur="500" fill="hold"/>
                                        <p:tgtEl>
                                          <p:spTgt spid="110"/>
                                        </p:tgtEl>
                                        <p:attrNameLst>
                                          <p:attrName>ppt_x</p:attrName>
                                        </p:attrNameLst>
                                      </p:cBhvr>
                                      <p:tavLst>
                                        <p:tav tm="0">
                                          <p:val>
                                            <p:strVal val="#ppt_x"/>
                                          </p:val>
                                        </p:tav>
                                        <p:tav tm="100000">
                                          <p:val>
                                            <p:strVal val="#ppt_x"/>
                                          </p:val>
                                        </p:tav>
                                      </p:tavLst>
                                    </p:anim>
                                    <p:anim calcmode="lin" valueType="num">
                                      <p:cBhvr additive="base">
                                        <p:cTn id="53" dur="500" fill="hold"/>
                                        <p:tgtEl>
                                          <p:spTgt spid="110"/>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stCondLst>
                                    <p:cond delay="0"/>
                                  </p:stCondLst>
                                  <p:childTnLst>
                                    <p:set>
                                      <p:cBhvr>
                                        <p:cTn id="56" dur="1" fill="hold">
                                          <p:stCondLst>
                                            <p:cond delay="0"/>
                                          </p:stCondLst>
                                        </p:cTn>
                                        <p:tgtEl>
                                          <p:spTgt spid="109"/>
                                        </p:tgtEl>
                                        <p:attrNameLst>
                                          <p:attrName>style.visibility</p:attrName>
                                        </p:attrNameLst>
                                      </p:cBhvr>
                                      <p:to>
                                        <p:strVal val="visible"/>
                                      </p:to>
                                    </p:set>
                                    <p:anim calcmode="lin" valueType="num">
                                      <p:cBhvr additive="base">
                                        <p:cTn id="57" dur="500" fill="hold"/>
                                        <p:tgtEl>
                                          <p:spTgt spid="109"/>
                                        </p:tgtEl>
                                        <p:attrNameLst>
                                          <p:attrName>ppt_x</p:attrName>
                                        </p:attrNameLst>
                                      </p:cBhvr>
                                      <p:tavLst>
                                        <p:tav tm="0">
                                          <p:val>
                                            <p:strVal val="#ppt_x"/>
                                          </p:val>
                                        </p:tav>
                                        <p:tav tm="100000">
                                          <p:val>
                                            <p:strVal val="#ppt_x"/>
                                          </p:val>
                                        </p:tav>
                                      </p:tavLst>
                                    </p:anim>
                                    <p:anim calcmode="lin" valueType="num">
                                      <p:cBhvr additive="base">
                                        <p:cTn id="5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4" fill="hold" nodeType="clickEffect">
                                  <p:stCondLst>
                                    <p:cond delay="0"/>
                                  </p:stCondLst>
                                  <p:childTnLst>
                                    <p:set>
                                      <p:cBhvr>
                                        <p:cTn id="62" dur="1" fill="hold">
                                          <p:stCondLst>
                                            <p:cond delay="0"/>
                                          </p:stCondLst>
                                        </p:cTn>
                                        <p:tgtEl>
                                          <p:spTgt spid="865299"/>
                                        </p:tgtEl>
                                        <p:attrNameLst>
                                          <p:attrName>style.visibility</p:attrName>
                                        </p:attrNameLst>
                                      </p:cBhvr>
                                      <p:to>
                                        <p:strVal val="visible"/>
                                      </p:to>
                                    </p:set>
                                    <p:anim calcmode="lin" valueType="num">
                                      <p:cBhvr>
                                        <p:cTn id="63" dur="2000" fill="hold"/>
                                        <p:tgtEl>
                                          <p:spTgt spid="865299"/>
                                        </p:tgtEl>
                                        <p:attrNameLst>
                                          <p:attrName>ppt_x</p:attrName>
                                        </p:attrNameLst>
                                      </p:cBhvr>
                                      <p:tavLst>
                                        <p:tav tm="0">
                                          <p:val>
                                            <p:strVal val="#ppt_x"/>
                                          </p:val>
                                        </p:tav>
                                        <p:tav tm="100000">
                                          <p:val>
                                            <p:strVal val="#ppt_x"/>
                                          </p:val>
                                        </p:tav>
                                      </p:tavLst>
                                    </p:anim>
                                    <p:anim calcmode="lin" valueType="num">
                                      <p:cBhvr>
                                        <p:cTn id="64" dur="2000" fill="hold"/>
                                        <p:tgtEl>
                                          <p:spTgt spid="865299"/>
                                        </p:tgtEl>
                                        <p:attrNameLst>
                                          <p:attrName>ppt_y</p:attrName>
                                        </p:attrNameLst>
                                      </p:cBhvr>
                                      <p:tavLst>
                                        <p:tav tm="0">
                                          <p:val>
                                            <p:strVal val="#ppt_y+#ppt_h/2"/>
                                          </p:val>
                                        </p:tav>
                                        <p:tav tm="100000">
                                          <p:val>
                                            <p:strVal val="#ppt_y"/>
                                          </p:val>
                                        </p:tav>
                                      </p:tavLst>
                                    </p:anim>
                                    <p:anim calcmode="lin" valueType="num">
                                      <p:cBhvr>
                                        <p:cTn id="65" dur="2000" fill="hold"/>
                                        <p:tgtEl>
                                          <p:spTgt spid="865299"/>
                                        </p:tgtEl>
                                        <p:attrNameLst>
                                          <p:attrName>ppt_w</p:attrName>
                                        </p:attrNameLst>
                                      </p:cBhvr>
                                      <p:tavLst>
                                        <p:tav tm="0">
                                          <p:val>
                                            <p:strVal val="#ppt_w"/>
                                          </p:val>
                                        </p:tav>
                                        <p:tav tm="100000">
                                          <p:val>
                                            <p:strVal val="#ppt_w"/>
                                          </p:val>
                                        </p:tav>
                                      </p:tavLst>
                                    </p:anim>
                                    <p:anim calcmode="lin" valueType="num">
                                      <p:cBhvr>
                                        <p:cTn id="66"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65300"/>
                                        </p:tgtEl>
                                        <p:attrNameLst>
                                          <p:attrName>style.visibility</p:attrName>
                                        </p:attrNameLst>
                                      </p:cBhvr>
                                      <p:to>
                                        <p:strVal val="visible"/>
                                      </p:to>
                                    </p:set>
                                    <p:anim calcmode="lin" valueType="num">
                                      <p:cBhvr additive="base">
                                        <p:cTn id="71" dur="500" fill="hold"/>
                                        <p:tgtEl>
                                          <p:spTgt spid="865300"/>
                                        </p:tgtEl>
                                        <p:attrNameLst>
                                          <p:attrName>ppt_x</p:attrName>
                                        </p:attrNameLst>
                                      </p:cBhvr>
                                      <p:tavLst>
                                        <p:tav tm="0">
                                          <p:val>
                                            <p:strVal val="#ppt_x"/>
                                          </p:val>
                                        </p:tav>
                                        <p:tav tm="100000">
                                          <p:val>
                                            <p:strVal val="#ppt_x"/>
                                          </p:val>
                                        </p:tav>
                                      </p:tavLst>
                                    </p:anim>
                                    <p:anim calcmode="lin" valueType="num">
                                      <p:cBhvr additive="base">
                                        <p:cTn id="72"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12"/>
                                        </p:tgtEl>
                                        <p:attrNameLst>
                                          <p:attrName>style.visibility</p:attrName>
                                        </p:attrNameLst>
                                      </p:cBhvr>
                                      <p:to>
                                        <p:strVal val="visible"/>
                                      </p:to>
                                    </p:set>
                                    <p:anim calcmode="lin" valueType="num">
                                      <p:cBhvr additive="base">
                                        <p:cTn id="77" dur="500" fill="hold"/>
                                        <p:tgtEl>
                                          <p:spTgt spid="112"/>
                                        </p:tgtEl>
                                        <p:attrNameLst>
                                          <p:attrName>ppt_x</p:attrName>
                                        </p:attrNameLst>
                                      </p:cBhvr>
                                      <p:tavLst>
                                        <p:tav tm="0">
                                          <p:val>
                                            <p:strVal val="#ppt_x"/>
                                          </p:val>
                                        </p:tav>
                                        <p:tav tm="100000">
                                          <p:val>
                                            <p:strVal val="#ppt_x"/>
                                          </p:val>
                                        </p:tav>
                                      </p:tavLst>
                                    </p:anim>
                                    <p:anim calcmode="lin" valueType="num">
                                      <p:cBhvr additive="base">
                                        <p:cTn id="78" dur="500" fill="hold"/>
                                        <p:tgtEl>
                                          <p:spTgt spid="112"/>
                                        </p:tgtEl>
                                        <p:attrNameLst>
                                          <p:attrName>ppt_y</p:attrName>
                                        </p:attrNameLst>
                                      </p:cBhvr>
                                      <p:tavLst>
                                        <p:tav tm="0">
                                          <p:val>
                                            <p:strVal val="1+#ppt_h/2"/>
                                          </p:val>
                                        </p:tav>
                                        <p:tav tm="100000">
                                          <p:val>
                                            <p:strVal val="#ppt_y"/>
                                          </p:val>
                                        </p:tav>
                                      </p:tavLst>
                                    </p:anim>
                                  </p:childTnLst>
                                </p:cTn>
                              </p:par>
                            </p:childTnLst>
                          </p:cTn>
                        </p:par>
                        <p:par>
                          <p:cTn id="79" fill="hold">
                            <p:stCondLst>
                              <p:cond delay="500"/>
                            </p:stCondLst>
                            <p:childTnLst>
                              <p:par>
                                <p:cTn id="80" presetID="2" presetClass="entr" presetSubtype="4" fill="hold" grpId="0" nodeType="afterEffect">
                                  <p:stCondLst>
                                    <p:cond delay="0"/>
                                  </p:stCondLst>
                                  <p:childTnLst>
                                    <p:set>
                                      <p:cBhvr>
                                        <p:cTn id="81" dur="1" fill="hold">
                                          <p:stCondLst>
                                            <p:cond delay="0"/>
                                          </p:stCondLst>
                                        </p:cTn>
                                        <p:tgtEl>
                                          <p:spTgt spid="111"/>
                                        </p:tgtEl>
                                        <p:attrNameLst>
                                          <p:attrName>style.visibility</p:attrName>
                                        </p:attrNameLst>
                                      </p:cBhvr>
                                      <p:to>
                                        <p:strVal val="visible"/>
                                      </p:to>
                                    </p:set>
                                    <p:anim calcmode="lin" valueType="num">
                                      <p:cBhvr additive="base">
                                        <p:cTn id="82" dur="500" fill="hold"/>
                                        <p:tgtEl>
                                          <p:spTgt spid="111"/>
                                        </p:tgtEl>
                                        <p:attrNameLst>
                                          <p:attrName>ppt_x</p:attrName>
                                        </p:attrNameLst>
                                      </p:cBhvr>
                                      <p:tavLst>
                                        <p:tav tm="0">
                                          <p:val>
                                            <p:strVal val="#ppt_x"/>
                                          </p:val>
                                        </p:tav>
                                        <p:tav tm="100000">
                                          <p:val>
                                            <p:strVal val="#ppt_x"/>
                                          </p:val>
                                        </p:tav>
                                      </p:tavLst>
                                    </p:anim>
                                    <p:anim calcmode="lin" valueType="num">
                                      <p:cBhvr additive="base">
                                        <p:cTn id="83" dur="500" fill="hold"/>
                                        <p:tgtEl>
                                          <p:spTgt spid="111"/>
                                        </p:tgtEl>
                                        <p:attrNameLst>
                                          <p:attrName>ppt_y</p:attrName>
                                        </p:attrNameLst>
                                      </p:cBhvr>
                                      <p:tavLst>
                                        <p:tav tm="0">
                                          <p:val>
                                            <p:strVal val="1+#ppt_h/2"/>
                                          </p:val>
                                        </p:tav>
                                        <p:tav tm="100000">
                                          <p:val>
                                            <p:strVal val="#ppt_y"/>
                                          </p:val>
                                        </p:tav>
                                      </p:tavLst>
                                    </p:anim>
                                  </p:childTnLst>
                                </p:cTn>
                              </p:par>
                            </p:childTnLst>
                          </p:cTn>
                        </p:par>
                        <p:par>
                          <p:cTn id="84" fill="hold">
                            <p:stCondLst>
                              <p:cond delay="1000"/>
                            </p:stCondLst>
                            <p:childTnLst>
                              <p:par>
                                <p:cTn id="85" presetID="2" presetClass="entr" presetSubtype="4" fill="hold" grpId="0" nodeType="afterEffect">
                                  <p:stCondLst>
                                    <p:cond delay="0"/>
                                  </p:stCondLst>
                                  <p:childTnLst>
                                    <p:set>
                                      <p:cBhvr>
                                        <p:cTn id="86" dur="1" fill="hold">
                                          <p:stCondLst>
                                            <p:cond delay="0"/>
                                          </p:stCondLst>
                                        </p:cTn>
                                        <p:tgtEl>
                                          <p:spTgt spid="113"/>
                                        </p:tgtEl>
                                        <p:attrNameLst>
                                          <p:attrName>style.visibility</p:attrName>
                                        </p:attrNameLst>
                                      </p:cBhvr>
                                      <p:to>
                                        <p:strVal val="visible"/>
                                      </p:to>
                                    </p:set>
                                    <p:anim calcmode="lin" valueType="num">
                                      <p:cBhvr additive="base">
                                        <p:cTn id="87" dur="500" fill="hold"/>
                                        <p:tgtEl>
                                          <p:spTgt spid="113"/>
                                        </p:tgtEl>
                                        <p:attrNameLst>
                                          <p:attrName>ppt_x</p:attrName>
                                        </p:attrNameLst>
                                      </p:cBhvr>
                                      <p:tavLst>
                                        <p:tav tm="0">
                                          <p:val>
                                            <p:strVal val="#ppt_x"/>
                                          </p:val>
                                        </p:tav>
                                        <p:tav tm="100000">
                                          <p:val>
                                            <p:strVal val="#ppt_x"/>
                                          </p:val>
                                        </p:tav>
                                      </p:tavLst>
                                    </p:anim>
                                    <p:anim calcmode="lin" valueType="num">
                                      <p:cBhvr additive="base">
                                        <p:cTn id="88" dur="500" fill="hold"/>
                                        <p:tgtEl>
                                          <p:spTgt spid="113"/>
                                        </p:tgtEl>
                                        <p:attrNameLst>
                                          <p:attrName>ppt_y</p:attrName>
                                        </p:attrNameLst>
                                      </p:cBhvr>
                                      <p:tavLst>
                                        <p:tav tm="0">
                                          <p:val>
                                            <p:strVal val="1+#ppt_h/2"/>
                                          </p:val>
                                        </p:tav>
                                        <p:tav tm="100000">
                                          <p:val>
                                            <p:strVal val="#ppt_y"/>
                                          </p:val>
                                        </p:tav>
                                      </p:tavLst>
                                    </p:anim>
                                  </p:childTnLst>
                                </p:cTn>
                              </p:par>
                            </p:childTnLst>
                          </p:cTn>
                        </p:par>
                        <p:par>
                          <p:cTn id="89" fill="hold">
                            <p:stCondLst>
                              <p:cond delay="1500"/>
                            </p:stCondLst>
                            <p:childTnLst>
                              <p:par>
                                <p:cTn id="90" presetID="2" presetClass="entr" presetSubtype="4" fill="hold" grpId="0" nodeType="afterEffect">
                                  <p:stCondLst>
                                    <p:cond delay="0"/>
                                  </p:stCondLst>
                                  <p:childTnLst>
                                    <p:set>
                                      <p:cBhvr>
                                        <p:cTn id="91" dur="1" fill="hold">
                                          <p:stCondLst>
                                            <p:cond delay="0"/>
                                          </p:stCondLst>
                                        </p:cTn>
                                        <p:tgtEl>
                                          <p:spTgt spid="114"/>
                                        </p:tgtEl>
                                        <p:attrNameLst>
                                          <p:attrName>style.visibility</p:attrName>
                                        </p:attrNameLst>
                                      </p:cBhvr>
                                      <p:to>
                                        <p:strVal val="visible"/>
                                      </p:to>
                                    </p:set>
                                    <p:anim calcmode="lin" valueType="num">
                                      <p:cBhvr additive="base">
                                        <p:cTn id="92" dur="500" fill="hold"/>
                                        <p:tgtEl>
                                          <p:spTgt spid="114"/>
                                        </p:tgtEl>
                                        <p:attrNameLst>
                                          <p:attrName>ppt_x</p:attrName>
                                        </p:attrNameLst>
                                      </p:cBhvr>
                                      <p:tavLst>
                                        <p:tav tm="0">
                                          <p:val>
                                            <p:strVal val="#ppt_x"/>
                                          </p:val>
                                        </p:tav>
                                        <p:tav tm="100000">
                                          <p:val>
                                            <p:strVal val="#ppt_x"/>
                                          </p:val>
                                        </p:tav>
                                      </p:tavLst>
                                    </p:anim>
                                    <p:anim calcmode="lin" valueType="num">
                                      <p:cBhvr additive="base">
                                        <p:cTn id="93" dur="500" fill="hold"/>
                                        <p:tgtEl>
                                          <p:spTgt spid="114"/>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 presetClass="entr" presetSubtype="4" fill="hold" grpId="0" nodeType="afterEffect">
                                  <p:stCondLst>
                                    <p:cond delay="0"/>
                                  </p:stCondLst>
                                  <p:childTnLst>
                                    <p:set>
                                      <p:cBhvr>
                                        <p:cTn id="96" dur="1" fill="hold">
                                          <p:stCondLst>
                                            <p:cond delay="0"/>
                                          </p:stCondLst>
                                        </p:cTn>
                                        <p:tgtEl>
                                          <p:spTgt spid="115"/>
                                        </p:tgtEl>
                                        <p:attrNameLst>
                                          <p:attrName>style.visibility</p:attrName>
                                        </p:attrNameLst>
                                      </p:cBhvr>
                                      <p:to>
                                        <p:strVal val="visible"/>
                                      </p:to>
                                    </p:set>
                                    <p:anim calcmode="lin" valueType="num">
                                      <p:cBhvr additive="base">
                                        <p:cTn id="97" dur="500" fill="hold"/>
                                        <p:tgtEl>
                                          <p:spTgt spid="115"/>
                                        </p:tgtEl>
                                        <p:attrNameLst>
                                          <p:attrName>ppt_x</p:attrName>
                                        </p:attrNameLst>
                                      </p:cBhvr>
                                      <p:tavLst>
                                        <p:tav tm="0">
                                          <p:val>
                                            <p:strVal val="#ppt_x"/>
                                          </p:val>
                                        </p:tav>
                                        <p:tav tm="100000">
                                          <p:val>
                                            <p:strVal val="#ppt_x"/>
                                          </p:val>
                                        </p:tav>
                                      </p:tavLst>
                                    </p:anim>
                                    <p:anim calcmode="lin" valueType="num">
                                      <p:cBhvr additive="base">
                                        <p:cTn id="9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865302"/>
                                        </p:tgtEl>
                                        <p:attrNameLst>
                                          <p:attrName>style.visibility</p:attrName>
                                        </p:attrNameLst>
                                      </p:cBhvr>
                                      <p:to>
                                        <p:strVal val="visible"/>
                                      </p:to>
                                    </p:set>
                                    <p:anim calcmode="lin" valueType="num">
                                      <p:cBhvr additive="base">
                                        <p:cTn id="103" dur="500" fill="hold"/>
                                        <p:tgtEl>
                                          <p:spTgt spid="865302"/>
                                        </p:tgtEl>
                                        <p:attrNameLst>
                                          <p:attrName>ppt_x</p:attrName>
                                        </p:attrNameLst>
                                      </p:cBhvr>
                                      <p:tavLst>
                                        <p:tav tm="0">
                                          <p:val>
                                            <p:strVal val="#ppt_x"/>
                                          </p:val>
                                        </p:tav>
                                        <p:tav tm="100000">
                                          <p:val>
                                            <p:strVal val="#ppt_x"/>
                                          </p:val>
                                        </p:tav>
                                      </p:tavLst>
                                    </p:anim>
                                    <p:anim calcmode="lin" valueType="num">
                                      <p:cBhvr additive="base">
                                        <p:cTn id="104"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7" presetClass="entr" presetSubtype="1" fill="hold" nodeType="clickEffect">
                                  <p:stCondLst>
                                    <p:cond delay="0"/>
                                  </p:stCondLst>
                                  <p:childTnLst>
                                    <p:set>
                                      <p:cBhvr>
                                        <p:cTn id="108" dur="1" fill="hold">
                                          <p:stCondLst>
                                            <p:cond delay="0"/>
                                          </p:stCondLst>
                                        </p:cTn>
                                        <p:tgtEl>
                                          <p:spTgt spid="865301"/>
                                        </p:tgtEl>
                                        <p:attrNameLst>
                                          <p:attrName>style.visibility</p:attrName>
                                        </p:attrNameLst>
                                      </p:cBhvr>
                                      <p:to>
                                        <p:strVal val="visible"/>
                                      </p:to>
                                    </p:set>
                                    <p:anim calcmode="lin" valueType="num">
                                      <p:cBhvr>
                                        <p:cTn id="109" dur="2000" fill="hold"/>
                                        <p:tgtEl>
                                          <p:spTgt spid="865301"/>
                                        </p:tgtEl>
                                        <p:attrNameLst>
                                          <p:attrName>ppt_x</p:attrName>
                                        </p:attrNameLst>
                                      </p:cBhvr>
                                      <p:tavLst>
                                        <p:tav tm="0">
                                          <p:val>
                                            <p:strVal val="#ppt_x"/>
                                          </p:val>
                                        </p:tav>
                                        <p:tav tm="100000">
                                          <p:val>
                                            <p:strVal val="#ppt_x"/>
                                          </p:val>
                                        </p:tav>
                                      </p:tavLst>
                                    </p:anim>
                                    <p:anim calcmode="lin" valueType="num">
                                      <p:cBhvr>
                                        <p:cTn id="110" dur="2000" fill="hold"/>
                                        <p:tgtEl>
                                          <p:spTgt spid="865301"/>
                                        </p:tgtEl>
                                        <p:attrNameLst>
                                          <p:attrName>ppt_y</p:attrName>
                                        </p:attrNameLst>
                                      </p:cBhvr>
                                      <p:tavLst>
                                        <p:tav tm="0">
                                          <p:val>
                                            <p:strVal val="#ppt_y-#ppt_h/2"/>
                                          </p:val>
                                        </p:tav>
                                        <p:tav tm="100000">
                                          <p:val>
                                            <p:strVal val="#ppt_y"/>
                                          </p:val>
                                        </p:tav>
                                      </p:tavLst>
                                    </p:anim>
                                    <p:anim calcmode="lin" valueType="num">
                                      <p:cBhvr>
                                        <p:cTn id="111" dur="2000" fill="hold"/>
                                        <p:tgtEl>
                                          <p:spTgt spid="865301"/>
                                        </p:tgtEl>
                                        <p:attrNameLst>
                                          <p:attrName>ppt_w</p:attrName>
                                        </p:attrNameLst>
                                      </p:cBhvr>
                                      <p:tavLst>
                                        <p:tav tm="0">
                                          <p:val>
                                            <p:strVal val="#ppt_w"/>
                                          </p:val>
                                        </p:tav>
                                        <p:tav tm="100000">
                                          <p:val>
                                            <p:strVal val="#ppt_w"/>
                                          </p:val>
                                        </p:tav>
                                      </p:tavLst>
                                    </p:anim>
                                    <p:anim calcmode="lin" valueType="num">
                                      <p:cBhvr>
                                        <p:cTn id="112" dur="2000" fill="hold"/>
                                        <p:tgtEl>
                                          <p:spTgt spid="865301"/>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7"/>
                                        </p:tgtEl>
                                        <p:attrNameLst>
                                          <p:attrName>style.visibility</p:attrName>
                                        </p:attrNameLst>
                                      </p:cBhvr>
                                      <p:to>
                                        <p:strVal val="visible"/>
                                      </p:to>
                                    </p:set>
                                    <p:animEffect transition="in" filter="wipe(up)">
                                      <p:cBhvr>
                                        <p:cTn id="117" dur="500"/>
                                        <p:tgtEl>
                                          <p:spTgt spid="7"/>
                                        </p:tgtEl>
                                      </p:cBhvr>
                                    </p:animEffect>
                                  </p:childTnLst>
                                </p:cTn>
                              </p:par>
                            </p:childTnLst>
                          </p:cTn>
                        </p:par>
                        <p:par>
                          <p:cTn id="118" fill="hold">
                            <p:stCondLst>
                              <p:cond delay="1500"/>
                            </p:stCondLst>
                            <p:childTnLst>
                              <p:par>
                                <p:cTn id="119" presetID="2" presetClass="entr" presetSubtype="4" fill="hold" grpId="0" nodeType="afterEffect">
                                  <p:stCondLst>
                                    <p:cond delay="0"/>
                                  </p:stCondLst>
                                  <p:childTnLst>
                                    <p:set>
                                      <p:cBhvr>
                                        <p:cTn id="120" dur="1" fill="hold">
                                          <p:stCondLst>
                                            <p:cond delay="0"/>
                                          </p:stCondLst>
                                        </p:cTn>
                                        <p:tgtEl>
                                          <p:spTgt spid="865309"/>
                                        </p:tgtEl>
                                        <p:attrNameLst>
                                          <p:attrName>style.visibility</p:attrName>
                                        </p:attrNameLst>
                                      </p:cBhvr>
                                      <p:to>
                                        <p:strVal val="visible"/>
                                      </p:to>
                                    </p:set>
                                    <p:anim calcmode="lin" valueType="num">
                                      <p:cBhvr additive="base">
                                        <p:cTn id="121" dur="500" fill="hold"/>
                                        <p:tgtEl>
                                          <p:spTgt spid="865309"/>
                                        </p:tgtEl>
                                        <p:attrNameLst>
                                          <p:attrName>ppt_x</p:attrName>
                                        </p:attrNameLst>
                                      </p:cBhvr>
                                      <p:tavLst>
                                        <p:tav tm="0">
                                          <p:val>
                                            <p:strVal val="#ppt_x"/>
                                          </p:val>
                                        </p:tav>
                                        <p:tav tm="100000">
                                          <p:val>
                                            <p:strVal val="#ppt_x"/>
                                          </p:val>
                                        </p:tav>
                                      </p:tavLst>
                                    </p:anim>
                                    <p:anim calcmode="lin" valueType="num">
                                      <p:cBhvr additive="base">
                                        <p:cTn id="122"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1" repeatCount="3000" fill="hold" grpId="0" nodeType="clickEffect">
                                  <p:stCondLst>
                                    <p:cond delay="0"/>
                                  </p:stCondLst>
                                  <p:childTnLst>
                                    <p:set>
                                      <p:cBhvr>
                                        <p:cTn id="126" dur="1" fill="hold">
                                          <p:stCondLst>
                                            <p:cond delay="0"/>
                                          </p:stCondLst>
                                        </p:cTn>
                                        <p:tgtEl>
                                          <p:spTgt spid="865303"/>
                                        </p:tgtEl>
                                        <p:attrNameLst>
                                          <p:attrName>style.visibility</p:attrName>
                                        </p:attrNameLst>
                                      </p:cBhvr>
                                      <p:to>
                                        <p:strVal val="visible"/>
                                      </p:to>
                                    </p:set>
                                    <p:animEffect transition="in" filter="wipe(up)">
                                      <p:cBhvr>
                                        <p:cTn id="127" dur="500"/>
                                        <p:tgtEl>
                                          <p:spTgt spid="865303"/>
                                        </p:tgtEl>
                                      </p:cBhvr>
                                    </p:animEffect>
                                  </p:childTnLst>
                                </p:cTn>
                              </p:par>
                              <p:par>
                                <p:cTn id="128" presetID="22" presetClass="entr" presetSubtype="1" repeatCount="3000" fill="hold" grpId="0" nodeType="withEffect">
                                  <p:stCondLst>
                                    <p:cond delay="0"/>
                                  </p:stCondLst>
                                  <p:childTnLst>
                                    <p:set>
                                      <p:cBhvr>
                                        <p:cTn id="129" dur="1" fill="hold">
                                          <p:stCondLst>
                                            <p:cond delay="0"/>
                                          </p:stCondLst>
                                        </p:cTn>
                                        <p:tgtEl>
                                          <p:spTgt spid="865308"/>
                                        </p:tgtEl>
                                        <p:attrNameLst>
                                          <p:attrName>style.visibility</p:attrName>
                                        </p:attrNameLst>
                                      </p:cBhvr>
                                      <p:to>
                                        <p:strVal val="visible"/>
                                      </p:to>
                                    </p:set>
                                    <p:animEffect transition="in" filter="wipe(up)">
                                      <p:cBhvr>
                                        <p:cTn id="130" dur="500"/>
                                        <p:tgtEl>
                                          <p:spTgt spid="865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P spid="106" grpId="0"/>
      <p:bldP spid="107" grpId="0"/>
      <p:bldP spid="108" grpId="0"/>
      <p:bldP spid="109" grpId="0"/>
      <p:bldP spid="110" grpId="0"/>
      <p:bldP spid="111" grpId="0"/>
      <p:bldP spid="112" grpId="0"/>
      <p:bldP spid="113" grpId="0"/>
      <p:bldP spid="114" grpId="0"/>
      <p:bldP spid="11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基本思想</a:t>
            </a:r>
          </a:p>
        </p:txBody>
      </p:sp>
      <p:sp>
        <p:nvSpPr>
          <p:cNvPr id="3" name="内容占位符 2"/>
          <p:cNvSpPr>
            <a:spLocks noGrp="1"/>
          </p:cNvSpPr>
          <p:nvPr>
            <p:ph idx="1"/>
          </p:nvPr>
        </p:nvSpPr>
        <p:spPr>
          <a:xfrm>
            <a:off x="487822" y="942764"/>
            <a:ext cx="10515599" cy="5637024"/>
          </a:xfrm>
        </p:spPr>
        <p:txBody>
          <a:bodyPr/>
          <a:lstStyle/>
          <a:p>
            <a:r>
              <a:rPr lang="zh-CN" altLang="en-US" dirty="0">
                <a:latin typeface="华文新魏" pitchFamily="2" charset="-122"/>
              </a:rPr>
              <a:t>在</a:t>
            </a:r>
            <a:r>
              <a:rPr lang="zh-CN" altLang="en-US" b="1" dirty="0">
                <a:solidFill>
                  <a:srgbClr val="1387B7"/>
                </a:solidFill>
                <a:latin typeface="华文新魏" pitchFamily="2" charset="-122"/>
              </a:rPr>
              <a:t>处理器</a:t>
            </a:r>
            <a:r>
              <a:rPr lang="zh-CN" altLang="en-US" dirty="0">
                <a:latin typeface="华文新魏" pitchFamily="2" charset="-122"/>
              </a:rPr>
              <a:t>附近增加一个</a:t>
            </a:r>
            <a:r>
              <a:rPr lang="zh-CN" altLang="en-US" b="1" dirty="0">
                <a:solidFill>
                  <a:srgbClr val="00B050"/>
                </a:solidFill>
                <a:latin typeface="华文新魏" pitchFamily="2" charset="-122"/>
              </a:rPr>
              <a:t>隐藏</a:t>
            </a:r>
            <a:r>
              <a:rPr lang="zh-CN" altLang="en-US" dirty="0">
                <a:latin typeface="华文新魏" pitchFamily="2" charset="-122"/>
              </a:rPr>
              <a:t>的</a:t>
            </a:r>
            <a:r>
              <a:rPr lang="zh-CN" altLang="en-US" b="1" dirty="0">
                <a:solidFill>
                  <a:srgbClr val="00B050"/>
                </a:solidFill>
                <a:latin typeface="华文新魏" pitchFamily="2" charset="-122"/>
              </a:rPr>
              <a:t>小</a:t>
            </a:r>
            <a:r>
              <a:rPr lang="zh-CN" altLang="en-US" dirty="0">
                <a:latin typeface="华文新魏" pitchFamily="2" charset="-122"/>
              </a:rPr>
              <a:t>容量</a:t>
            </a:r>
            <a:r>
              <a:rPr lang="zh-CN" altLang="en-US" b="1" dirty="0">
                <a:solidFill>
                  <a:srgbClr val="00B050"/>
                </a:solidFill>
                <a:latin typeface="华文新魏" pitchFamily="2" charset="-122"/>
              </a:rPr>
              <a:t>快速</a:t>
            </a:r>
            <a:r>
              <a:rPr lang="zh-CN" altLang="en-US" dirty="0">
                <a:latin typeface="华文新魏" pitchFamily="2" charset="-122"/>
              </a:rPr>
              <a:t>存储器</a:t>
            </a:r>
          </a:p>
          <a:p>
            <a:pPr lvl="1"/>
            <a:r>
              <a:rPr lang="zh-CN" altLang="en-US" sz="2400" dirty="0">
                <a:latin typeface="华文新魏" pitchFamily="2" charset="-122"/>
              </a:rPr>
              <a:t>对程序员透明</a:t>
            </a:r>
          </a:p>
          <a:p>
            <a:pPr lvl="1"/>
            <a:r>
              <a:rPr lang="zh-CN" altLang="en-US" sz="2400" dirty="0">
                <a:latin typeface="华文新魏" pitchFamily="2" charset="-122"/>
              </a:rPr>
              <a:t>将经常访问的</a:t>
            </a:r>
            <a:r>
              <a:rPr lang="zh-CN" altLang="en-US" sz="2400" b="1" dirty="0">
                <a:solidFill>
                  <a:srgbClr val="1387B7"/>
                </a:solidFill>
                <a:latin typeface="华文新魏" pitchFamily="2" charset="-122"/>
              </a:rPr>
              <a:t>热数据</a:t>
            </a:r>
            <a:r>
              <a:rPr lang="zh-CN" altLang="en-US" sz="2400" dirty="0">
                <a:latin typeface="华文新魏" pitchFamily="2" charset="-122"/>
              </a:rPr>
              <a:t>的</a:t>
            </a:r>
            <a:r>
              <a:rPr lang="zh-CN" altLang="en-US" sz="2400" b="1" dirty="0">
                <a:solidFill>
                  <a:srgbClr val="1387B7"/>
                </a:solidFill>
                <a:latin typeface="华文新魏" pitchFamily="2" charset="-122"/>
              </a:rPr>
              <a:t>副本</a:t>
            </a:r>
            <a:r>
              <a:rPr lang="zh-CN" altLang="en-US" sz="2400" dirty="0">
                <a:latin typeface="华文新魏" pitchFamily="2" charset="-122"/>
              </a:rPr>
              <a:t>存放在</a:t>
            </a:r>
            <a:r>
              <a:rPr lang="en-US" altLang="zh-CN" sz="2400" dirty="0">
                <a:latin typeface="华文新魏" pitchFamily="2" charset="-122"/>
              </a:rPr>
              <a:t>cache</a:t>
            </a:r>
            <a:r>
              <a:rPr lang="zh-CN" altLang="en-US" sz="2400" dirty="0">
                <a:latin typeface="华文新魏" pitchFamily="2" charset="-122"/>
              </a:rPr>
              <a:t>中</a:t>
            </a:r>
          </a:p>
          <a:p>
            <a:pPr lvl="1"/>
            <a:r>
              <a:rPr lang="zh-CN" altLang="en-US" sz="2400" dirty="0">
                <a:latin typeface="华文新魏" pitchFamily="2" charset="-122"/>
              </a:rPr>
              <a:t>提高命中率优化读性能</a:t>
            </a:r>
          </a:p>
          <a:p>
            <a:pPr lvl="2"/>
            <a:r>
              <a:rPr lang="zh-CN" altLang="en-US" sz="2400" dirty="0">
                <a:latin typeface="华文新魏" pitchFamily="2" charset="-122"/>
              </a:rPr>
              <a:t>预读处理  </a:t>
            </a:r>
            <a:r>
              <a:rPr lang="en-US" altLang="zh-CN" sz="2400" dirty="0">
                <a:latin typeface="华文新魏" pitchFamily="2" charset="-122"/>
              </a:rPr>
              <a:t>---   </a:t>
            </a:r>
            <a:r>
              <a:rPr lang="zh-CN" altLang="en-US" sz="2400" dirty="0">
                <a:latin typeface="华文新魏" pitchFamily="2" charset="-122"/>
              </a:rPr>
              <a:t>空间局部性</a:t>
            </a:r>
          </a:p>
          <a:p>
            <a:pPr lvl="2"/>
            <a:r>
              <a:rPr lang="zh-CN" altLang="en-US" sz="2400" dirty="0">
                <a:latin typeface="华文新魏" pitchFamily="2" charset="-122"/>
              </a:rPr>
              <a:t>淘汰算法  </a:t>
            </a:r>
            <a:r>
              <a:rPr lang="en-US" altLang="zh-CN" sz="2400" dirty="0">
                <a:latin typeface="华文新魏" pitchFamily="2" charset="-122"/>
              </a:rPr>
              <a:t>---   </a:t>
            </a:r>
            <a:r>
              <a:rPr lang="zh-CN" altLang="en-US" sz="2400" dirty="0">
                <a:latin typeface="华文新魏" pitchFamily="2" charset="-122"/>
              </a:rPr>
              <a:t>时间局部性                     </a:t>
            </a:r>
          </a:p>
          <a:p>
            <a:endParaRPr lang="zh-CN" altLang="en-US" dirty="0"/>
          </a:p>
        </p:txBody>
      </p:sp>
      <p:pic>
        <p:nvPicPr>
          <p:cNvPr id="4" name="Picture 131" descr="j0242087[1]"/>
          <p:cNvPicPr>
            <a:picLocks noChangeAspect="1" noChangeArrowheads="1"/>
          </p:cNvPicPr>
          <p:nvPr/>
        </p:nvPicPr>
        <p:blipFill>
          <a:blip r:embed="rId2" cstate="print">
            <a:grayscl/>
            <a:biLevel thresh="50000"/>
          </a:blip>
          <a:srcRect/>
          <a:stretch>
            <a:fillRect/>
          </a:stretch>
        </p:blipFill>
        <p:spPr bwMode="auto">
          <a:xfrm>
            <a:off x="2991149" y="5157068"/>
            <a:ext cx="912813" cy="674688"/>
          </a:xfrm>
          <a:prstGeom prst="rect">
            <a:avLst/>
          </a:prstGeom>
          <a:noFill/>
          <a:ln w="9525">
            <a:noFill/>
            <a:miter lim="800000"/>
            <a:headEnd/>
            <a:tailEnd/>
          </a:ln>
        </p:spPr>
      </p:pic>
      <p:sp>
        <p:nvSpPr>
          <p:cNvPr id="5" name="Line 9"/>
          <p:cNvSpPr>
            <a:spLocks noChangeShapeType="1"/>
          </p:cNvSpPr>
          <p:nvPr/>
        </p:nvSpPr>
        <p:spPr bwMode="auto">
          <a:xfrm>
            <a:off x="3757912" y="555076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6" name="Text Box 10"/>
          <p:cNvSpPr txBox="1">
            <a:spLocks noChangeArrowheads="1"/>
          </p:cNvSpPr>
          <p:nvPr/>
        </p:nvSpPr>
        <p:spPr bwMode="auto">
          <a:xfrm>
            <a:off x="5869994" y="4760194"/>
            <a:ext cx="583493"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dirty="0">
                <a:solidFill>
                  <a:srgbClr val="000204"/>
                </a:solidFill>
                <a:latin typeface="+mn-ea"/>
                <a:cs typeface="Arial" charset="0"/>
              </a:rPr>
              <a:t>cache</a:t>
            </a:r>
          </a:p>
        </p:txBody>
      </p:sp>
      <p:sp>
        <p:nvSpPr>
          <p:cNvPr id="7" name="Line 11"/>
          <p:cNvSpPr>
            <a:spLocks noChangeShapeType="1"/>
          </p:cNvSpPr>
          <p:nvPr/>
        </p:nvSpPr>
        <p:spPr bwMode="auto">
          <a:xfrm>
            <a:off x="3757912" y="5550768"/>
            <a:ext cx="1920875" cy="0"/>
          </a:xfrm>
          <a:prstGeom prst="line">
            <a:avLst/>
          </a:prstGeom>
          <a:noFill/>
          <a:ln w="76200">
            <a:solidFill>
              <a:srgbClr val="0099FF"/>
            </a:solidFill>
            <a:prstDash val="sysDot"/>
            <a:round/>
            <a:headEnd/>
            <a:tailEnd type="none" w="lg" len="med"/>
          </a:ln>
        </p:spPr>
        <p:txBody>
          <a:bodyPr lIns="0" tIns="0" rIns="0" bIns="0"/>
          <a:lstStyle/>
          <a:p>
            <a:endParaRPr lang="zh-CN" altLang="en-US">
              <a:latin typeface="+mn-ea"/>
            </a:endParaRPr>
          </a:p>
        </p:txBody>
      </p:sp>
      <p:sp>
        <p:nvSpPr>
          <p:cNvPr id="8" name="Line 12"/>
          <p:cNvSpPr>
            <a:spLocks noChangeShapeType="1"/>
          </p:cNvSpPr>
          <p:nvPr/>
        </p:nvSpPr>
        <p:spPr bwMode="auto">
          <a:xfrm>
            <a:off x="3757912" y="5550768"/>
            <a:ext cx="1920875" cy="0"/>
          </a:xfrm>
          <a:prstGeom prst="line">
            <a:avLst/>
          </a:prstGeom>
          <a:noFill/>
          <a:ln w="76200">
            <a:solidFill>
              <a:srgbClr val="0099FF"/>
            </a:solidFill>
            <a:round/>
            <a:headEnd/>
            <a:tailEnd type="none" w="lg" len="med"/>
          </a:ln>
        </p:spPr>
        <p:txBody>
          <a:bodyPr lIns="0" tIns="0" rIns="0" bIns="0"/>
          <a:lstStyle/>
          <a:p>
            <a:endParaRPr lang="zh-CN" altLang="en-US">
              <a:latin typeface="+mn-ea"/>
            </a:endParaRPr>
          </a:p>
        </p:txBody>
      </p:sp>
      <p:sp>
        <p:nvSpPr>
          <p:cNvPr id="9" name="Line 13"/>
          <p:cNvSpPr>
            <a:spLocks noChangeShapeType="1"/>
          </p:cNvSpPr>
          <p:nvPr/>
        </p:nvSpPr>
        <p:spPr bwMode="auto">
          <a:xfrm>
            <a:off x="3757912" y="5550768"/>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0" name="Line 14"/>
          <p:cNvSpPr>
            <a:spLocks noChangeShapeType="1"/>
          </p:cNvSpPr>
          <p:nvPr/>
        </p:nvSpPr>
        <p:spPr bwMode="auto">
          <a:xfrm>
            <a:off x="6472537" y="5550768"/>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grpSp>
        <p:nvGrpSpPr>
          <p:cNvPr id="11" name="Group 15"/>
          <p:cNvGrpSpPr>
            <a:grpSpLocks/>
          </p:cNvGrpSpPr>
          <p:nvPr/>
        </p:nvGrpSpPr>
        <p:grpSpPr bwMode="auto">
          <a:xfrm>
            <a:off x="8126711" y="5071343"/>
            <a:ext cx="1020762" cy="958850"/>
            <a:chOff x="3480" y="2350"/>
            <a:chExt cx="901" cy="846"/>
          </a:xfrm>
        </p:grpSpPr>
        <p:grpSp>
          <p:nvGrpSpPr>
            <p:cNvPr id="12" name="Group 16"/>
            <p:cNvGrpSpPr>
              <a:grpSpLocks/>
            </p:cNvGrpSpPr>
            <p:nvPr/>
          </p:nvGrpSpPr>
          <p:grpSpPr bwMode="auto">
            <a:xfrm>
              <a:off x="3480" y="2803"/>
              <a:ext cx="901" cy="393"/>
              <a:chOff x="3480" y="2982"/>
              <a:chExt cx="901" cy="393"/>
            </a:xfrm>
          </p:grpSpPr>
          <p:sp>
            <p:nvSpPr>
              <p:cNvPr id="33" name="Oval 1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4" name="Rectangle 1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5" name="Oval 1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3" name="Group 20"/>
            <p:cNvGrpSpPr>
              <a:grpSpLocks/>
            </p:cNvGrpSpPr>
            <p:nvPr/>
          </p:nvGrpSpPr>
          <p:grpSpPr bwMode="auto">
            <a:xfrm>
              <a:off x="3480" y="2713"/>
              <a:ext cx="901" cy="393"/>
              <a:chOff x="3480" y="2982"/>
              <a:chExt cx="901" cy="393"/>
            </a:xfrm>
          </p:grpSpPr>
          <p:sp>
            <p:nvSpPr>
              <p:cNvPr id="30" name="Oval 2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1" name="Rectangle 2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 name="Oval 2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 name="Group 24"/>
            <p:cNvGrpSpPr>
              <a:grpSpLocks/>
            </p:cNvGrpSpPr>
            <p:nvPr/>
          </p:nvGrpSpPr>
          <p:grpSpPr bwMode="auto">
            <a:xfrm>
              <a:off x="3480" y="2622"/>
              <a:ext cx="901" cy="393"/>
              <a:chOff x="3480" y="2982"/>
              <a:chExt cx="901" cy="393"/>
            </a:xfrm>
          </p:grpSpPr>
          <p:sp>
            <p:nvSpPr>
              <p:cNvPr id="27" name="Oval 2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8" name="Rectangle 2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 name="Oval 2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5" name="Group 28"/>
            <p:cNvGrpSpPr>
              <a:grpSpLocks/>
            </p:cNvGrpSpPr>
            <p:nvPr/>
          </p:nvGrpSpPr>
          <p:grpSpPr bwMode="auto">
            <a:xfrm>
              <a:off x="3480" y="2532"/>
              <a:ext cx="901" cy="393"/>
              <a:chOff x="3480" y="2982"/>
              <a:chExt cx="901" cy="393"/>
            </a:xfrm>
          </p:grpSpPr>
          <p:sp>
            <p:nvSpPr>
              <p:cNvPr id="24" name="Oval 2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 name="Rectangle 3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6" name="Oval 3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 name="Group 32"/>
            <p:cNvGrpSpPr>
              <a:grpSpLocks/>
            </p:cNvGrpSpPr>
            <p:nvPr/>
          </p:nvGrpSpPr>
          <p:grpSpPr bwMode="auto">
            <a:xfrm>
              <a:off x="3480" y="2441"/>
              <a:ext cx="901" cy="393"/>
              <a:chOff x="3480" y="2982"/>
              <a:chExt cx="901" cy="393"/>
            </a:xfrm>
          </p:grpSpPr>
          <p:sp>
            <p:nvSpPr>
              <p:cNvPr id="21" name="Oval 3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 name="Rectangle 3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 name="Oval 3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7" name="Group 36"/>
            <p:cNvGrpSpPr>
              <a:grpSpLocks/>
            </p:cNvGrpSpPr>
            <p:nvPr/>
          </p:nvGrpSpPr>
          <p:grpSpPr bwMode="auto">
            <a:xfrm>
              <a:off x="3480" y="2350"/>
              <a:ext cx="901" cy="393"/>
              <a:chOff x="3480" y="2982"/>
              <a:chExt cx="901" cy="393"/>
            </a:xfrm>
          </p:grpSpPr>
          <p:sp>
            <p:nvSpPr>
              <p:cNvPr id="18" name="Oval 3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 name="Rectangle 3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 name="Oval 3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36" name="Oval 40"/>
          <p:cNvSpPr>
            <a:spLocks noChangeArrowheads="1"/>
          </p:cNvSpPr>
          <p:nvPr/>
        </p:nvSpPr>
        <p:spPr bwMode="auto">
          <a:xfrm>
            <a:off x="8523586" y="5455518"/>
            <a:ext cx="228600" cy="2286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37" name="Text Box 41"/>
          <p:cNvSpPr txBox="1">
            <a:spLocks noChangeArrowheads="1"/>
          </p:cNvSpPr>
          <p:nvPr/>
        </p:nvSpPr>
        <p:spPr bwMode="auto">
          <a:xfrm>
            <a:off x="4462761" y="516500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99FF"/>
                </a:solidFill>
                <a:latin typeface="+mn-ea"/>
                <a:cs typeface="Arial" charset="0"/>
              </a:rPr>
              <a:t>读请求</a:t>
            </a:r>
          </a:p>
        </p:txBody>
      </p:sp>
      <p:sp>
        <p:nvSpPr>
          <p:cNvPr id="38" name="Text Box 42"/>
          <p:cNvSpPr txBox="1">
            <a:spLocks noChangeArrowheads="1"/>
          </p:cNvSpPr>
          <p:nvPr/>
        </p:nvSpPr>
        <p:spPr bwMode="auto">
          <a:xfrm>
            <a:off x="4437361" y="515230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dirty="0">
                <a:solidFill>
                  <a:srgbClr val="FF0000"/>
                </a:solidFill>
                <a:latin typeface="+mn-ea"/>
                <a:cs typeface="Arial" charset="0"/>
              </a:rPr>
              <a:t>写请求</a:t>
            </a:r>
          </a:p>
        </p:txBody>
      </p:sp>
      <p:sp>
        <p:nvSpPr>
          <p:cNvPr id="39" name="Text Box 43"/>
          <p:cNvSpPr txBox="1">
            <a:spLocks noChangeArrowheads="1"/>
          </p:cNvSpPr>
          <p:nvPr/>
        </p:nvSpPr>
        <p:spPr bwMode="auto">
          <a:xfrm>
            <a:off x="4425049" y="5679357"/>
            <a:ext cx="780663" cy="2492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a:solidFill>
                  <a:srgbClr val="FF0000"/>
                </a:solidFill>
                <a:latin typeface="+mn-ea"/>
                <a:cs typeface="Arial" charset="0"/>
              </a:rPr>
              <a:t>I/O</a:t>
            </a:r>
            <a:r>
              <a:rPr lang="zh-CN" altLang="en-US">
                <a:solidFill>
                  <a:srgbClr val="FF0000"/>
                </a:solidFill>
                <a:latin typeface="+mn-ea"/>
                <a:cs typeface="Arial" charset="0"/>
              </a:rPr>
              <a:t>响应</a:t>
            </a:r>
          </a:p>
        </p:txBody>
      </p:sp>
      <p:sp>
        <p:nvSpPr>
          <p:cNvPr id="40" name="Line 44"/>
          <p:cNvSpPr>
            <a:spLocks noChangeShapeType="1"/>
          </p:cNvSpPr>
          <p:nvPr/>
        </p:nvSpPr>
        <p:spPr bwMode="auto">
          <a:xfrm>
            <a:off x="3757912" y="5550768"/>
            <a:ext cx="1920875" cy="0"/>
          </a:xfrm>
          <a:prstGeom prst="line">
            <a:avLst/>
          </a:prstGeom>
          <a:noFill/>
          <a:ln w="76200">
            <a:solidFill>
              <a:srgbClr val="FF0000"/>
            </a:solidFill>
            <a:prstDash val="sysDot"/>
            <a:round/>
            <a:headEnd/>
            <a:tailEnd type="none" w="lg" len="med"/>
          </a:ln>
        </p:spPr>
        <p:txBody>
          <a:bodyPr lIns="0" tIns="0" rIns="0" bIns="0"/>
          <a:lstStyle/>
          <a:p>
            <a:endParaRPr lang="zh-CN" altLang="en-US">
              <a:latin typeface="+mn-ea"/>
            </a:endParaRPr>
          </a:p>
        </p:txBody>
      </p:sp>
      <p:sp>
        <p:nvSpPr>
          <p:cNvPr id="41" name="Oval 46"/>
          <p:cNvSpPr>
            <a:spLocks noChangeArrowheads="1"/>
          </p:cNvSpPr>
          <p:nvPr/>
        </p:nvSpPr>
        <p:spPr bwMode="auto">
          <a:xfrm>
            <a:off x="3503911" y="543011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42" name="Rectangle 47"/>
          <p:cNvSpPr>
            <a:spLocks noChangeArrowheads="1"/>
          </p:cNvSpPr>
          <p:nvPr/>
        </p:nvSpPr>
        <p:spPr bwMode="auto">
          <a:xfrm>
            <a:off x="6178784" y="5445607"/>
            <a:ext cx="65" cy="276999"/>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latin typeface="+mn-ea"/>
            </a:endParaRPr>
          </a:p>
        </p:txBody>
      </p:sp>
      <p:grpSp>
        <p:nvGrpSpPr>
          <p:cNvPr id="43" name="Group 48"/>
          <p:cNvGrpSpPr>
            <a:grpSpLocks/>
          </p:cNvGrpSpPr>
          <p:nvPr/>
        </p:nvGrpSpPr>
        <p:grpSpPr bwMode="auto">
          <a:xfrm>
            <a:off x="5634336" y="5022131"/>
            <a:ext cx="1028700" cy="1028700"/>
            <a:chOff x="2922" y="2088"/>
            <a:chExt cx="648" cy="648"/>
          </a:xfrm>
        </p:grpSpPr>
        <p:grpSp>
          <p:nvGrpSpPr>
            <p:cNvPr id="44" name="Group 49"/>
            <p:cNvGrpSpPr>
              <a:grpSpLocks/>
            </p:cNvGrpSpPr>
            <p:nvPr/>
          </p:nvGrpSpPr>
          <p:grpSpPr bwMode="auto">
            <a:xfrm>
              <a:off x="2922" y="2088"/>
              <a:ext cx="648" cy="81"/>
              <a:chOff x="2922" y="2088"/>
              <a:chExt cx="648" cy="81"/>
            </a:xfrm>
          </p:grpSpPr>
          <p:sp>
            <p:nvSpPr>
              <p:cNvPr id="108"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9"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0"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1"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2"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3"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4"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5"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 name="Group 58"/>
            <p:cNvGrpSpPr>
              <a:grpSpLocks/>
            </p:cNvGrpSpPr>
            <p:nvPr/>
          </p:nvGrpSpPr>
          <p:grpSpPr bwMode="auto">
            <a:xfrm>
              <a:off x="2922" y="2169"/>
              <a:ext cx="648" cy="81"/>
              <a:chOff x="2922" y="2088"/>
              <a:chExt cx="648" cy="81"/>
            </a:xfrm>
          </p:grpSpPr>
          <p:sp>
            <p:nvSpPr>
              <p:cNvPr id="100"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1"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2"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3"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4"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5"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6"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7"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6" name="Group 67"/>
            <p:cNvGrpSpPr>
              <a:grpSpLocks/>
            </p:cNvGrpSpPr>
            <p:nvPr/>
          </p:nvGrpSpPr>
          <p:grpSpPr bwMode="auto">
            <a:xfrm>
              <a:off x="2922" y="2250"/>
              <a:ext cx="648" cy="81"/>
              <a:chOff x="2922" y="2088"/>
              <a:chExt cx="648" cy="81"/>
            </a:xfrm>
          </p:grpSpPr>
          <p:sp>
            <p:nvSpPr>
              <p:cNvPr id="92"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3"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4"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5"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6"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7"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8"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9"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7" name="Group 76"/>
            <p:cNvGrpSpPr>
              <a:grpSpLocks/>
            </p:cNvGrpSpPr>
            <p:nvPr/>
          </p:nvGrpSpPr>
          <p:grpSpPr bwMode="auto">
            <a:xfrm>
              <a:off x="2922" y="2331"/>
              <a:ext cx="648" cy="81"/>
              <a:chOff x="2922" y="2088"/>
              <a:chExt cx="648" cy="81"/>
            </a:xfrm>
          </p:grpSpPr>
          <p:sp>
            <p:nvSpPr>
              <p:cNvPr id="84"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7"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8"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8" name="Group 85"/>
            <p:cNvGrpSpPr>
              <a:grpSpLocks/>
            </p:cNvGrpSpPr>
            <p:nvPr/>
          </p:nvGrpSpPr>
          <p:grpSpPr bwMode="auto">
            <a:xfrm>
              <a:off x="2922" y="2412"/>
              <a:ext cx="648" cy="81"/>
              <a:chOff x="2922" y="2088"/>
              <a:chExt cx="648" cy="81"/>
            </a:xfrm>
          </p:grpSpPr>
          <p:sp>
            <p:nvSpPr>
              <p:cNvPr id="76"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9"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0"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9" name="Group 94"/>
            <p:cNvGrpSpPr>
              <a:grpSpLocks/>
            </p:cNvGrpSpPr>
            <p:nvPr/>
          </p:nvGrpSpPr>
          <p:grpSpPr bwMode="auto">
            <a:xfrm>
              <a:off x="2922" y="2493"/>
              <a:ext cx="648" cy="81"/>
              <a:chOff x="2922" y="2088"/>
              <a:chExt cx="648" cy="81"/>
            </a:xfrm>
          </p:grpSpPr>
          <p:sp>
            <p:nvSpPr>
              <p:cNvPr id="68"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1"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2"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50" name="Group 103"/>
            <p:cNvGrpSpPr>
              <a:grpSpLocks/>
            </p:cNvGrpSpPr>
            <p:nvPr/>
          </p:nvGrpSpPr>
          <p:grpSpPr bwMode="auto">
            <a:xfrm>
              <a:off x="2922" y="2574"/>
              <a:ext cx="648" cy="81"/>
              <a:chOff x="2922" y="2088"/>
              <a:chExt cx="648" cy="81"/>
            </a:xfrm>
          </p:grpSpPr>
          <p:sp>
            <p:nvSpPr>
              <p:cNvPr id="60"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3"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4"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51" name="Group 112"/>
            <p:cNvGrpSpPr>
              <a:grpSpLocks/>
            </p:cNvGrpSpPr>
            <p:nvPr/>
          </p:nvGrpSpPr>
          <p:grpSpPr bwMode="auto">
            <a:xfrm>
              <a:off x="2922" y="2655"/>
              <a:ext cx="648" cy="81"/>
              <a:chOff x="2922" y="2088"/>
              <a:chExt cx="648" cy="81"/>
            </a:xfrm>
          </p:grpSpPr>
          <p:sp>
            <p:nvSpPr>
              <p:cNvPr id="52"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5"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6"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116" name="Rectangle 121"/>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7" name="Rectangle 122"/>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8" name="Rectangle 123"/>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9" name="Rectangle 124"/>
          <p:cNvSpPr>
            <a:spLocks noChangeArrowheads="1"/>
          </p:cNvSpPr>
          <p:nvPr/>
        </p:nvSpPr>
        <p:spPr bwMode="auto">
          <a:xfrm>
            <a:off x="6020098" y="5023718"/>
            <a:ext cx="128588" cy="128588"/>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0" name="Rectangle 125"/>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1" name="Rectangle 126"/>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2" name="Rectangle 127"/>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3" name="Rectangle 128"/>
          <p:cNvSpPr>
            <a:spLocks noChangeArrowheads="1"/>
          </p:cNvSpPr>
          <p:nvPr/>
        </p:nvSpPr>
        <p:spPr bwMode="auto">
          <a:xfrm>
            <a:off x="6020098"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4" name="Rectangle 129"/>
          <p:cNvSpPr>
            <a:spLocks noChangeArrowheads="1"/>
          </p:cNvSpPr>
          <p:nvPr/>
        </p:nvSpPr>
        <p:spPr bwMode="auto">
          <a:xfrm>
            <a:off x="614868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5" name="Rectangle 130"/>
          <p:cNvSpPr>
            <a:spLocks noChangeArrowheads="1"/>
          </p:cNvSpPr>
          <p:nvPr/>
        </p:nvSpPr>
        <p:spPr bwMode="auto">
          <a:xfrm>
            <a:off x="6277273" y="5023718"/>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pic>
        <p:nvPicPr>
          <p:cNvPr id="126" name="Picture 6" descr="02aXeRam"/>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380176" y="4624785"/>
            <a:ext cx="2436117" cy="1918641"/>
          </a:xfrm>
          <a:prstGeom prst="rect">
            <a:avLst/>
          </a:prstGeom>
          <a:noFill/>
          <a:ln w="9525">
            <a:noFill/>
            <a:miter lim="800000"/>
            <a:headEnd/>
            <a:tailEnd/>
          </a:ln>
        </p:spPr>
      </p:pic>
    </p:spTree>
    <p:extLst>
      <p:ext uri="{BB962C8B-B14F-4D97-AF65-F5344CB8AC3E}">
        <p14:creationId xmlns:p14="http://schemas.microsoft.com/office/powerpoint/2010/main" val="386907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par>
                                <p:cTn id="19" presetID="47"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20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xit" presetSubtype="0" fill="hold" grpId="1" nodeType="withEffect">
                                  <p:stCondLst>
                                    <p:cond delay="200"/>
                                  </p:stCondLst>
                                  <p:childTnLst>
                                    <p:set>
                                      <p:cBhvr>
                                        <p:cTn id="30" dur="1" fill="hold">
                                          <p:stCondLst>
                                            <p:cond delay="0"/>
                                          </p:stCondLst>
                                        </p:cTn>
                                        <p:tgtEl>
                                          <p:spTgt spid="116"/>
                                        </p:tgtEl>
                                        <p:attrNameLst>
                                          <p:attrName>style.visibility</p:attrName>
                                        </p:attrNameLst>
                                      </p:cBhvr>
                                      <p:to>
                                        <p:strVal val="hidden"/>
                                      </p:to>
                                    </p:set>
                                  </p:childTnLst>
                                </p:cTn>
                              </p:par>
                              <p:par>
                                <p:cTn id="31" presetID="1" presetClass="entr" presetSubtype="0" fill="hold" grpId="0" nodeType="withEffect">
                                  <p:stCondLst>
                                    <p:cond delay="40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xit" presetSubtype="0" fill="hold" grpId="1" nodeType="withEffect">
                                  <p:stCondLst>
                                    <p:cond delay="400"/>
                                  </p:stCondLst>
                                  <p:childTnLst>
                                    <p:set>
                                      <p:cBhvr>
                                        <p:cTn id="34" dur="1" fill="hold">
                                          <p:stCondLst>
                                            <p:cond delay="0"/>
                                          </p:stCondLst>
                                        </p:cTn>
                                        <p:tgtEl>
                                          <p:spTgt spid="117"/>
                                        </p:tgtEl>
                                        <p:attrNameLst>
                                          <p:attrName>style.visibility</p:attrName>
                                        </p:attrNameLst>
                                      </p:cBhvr>
                                      <p:to>
                                        <p:strVal val="hidden"/>
                                      </p:to>
                                    </p:set>
                                  </p:childTnLst>
                                </p:cTn>
                              </p:par>
                              <p:par>
                                <p:cTn id="35" presetID="1" presetClass="entr" presetSubtype="0" fill="hold" grpId="0" nodeType="withEffect">
                                  <p:stCondLst>
                                    <p:cond delay="60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xit" presetSubtype="0" fill="hold" grpId="1" nodeType="withEffect">
                                  <p:stCondLst>
                                    <p:cond delay="600"/>
                                  </p:stCondLst>
                                  <p:childTnLst>
                                    <p:set>
                                      <p:cBhvr>
                                        <p:cTn id="38" dur="1" fill="hold">
                                          <p:stCondLst>
                                            <p:cond delay="0"/>
                                          </p:stCondLst>
                                        </p:cTn>
                                        <p:tgtEl>
                                          <p:spTgt spid="118"/>
                                        </p:tgtEl>
                                        <p:attrNameLst>
                                          <p:attrName>style.visibility</p:attrName>
                                        </p:attrNameLst>
                                      </p:cBhvr>
                                      <p:to>
                                        <p:strVal val="hidden"/>
                                      </p:to>
                                    </p:set>
                                  </p:childTnLst>
                                </p:cTn>
                              </p:par>
                            </p:childTnLst>
                          </p:cTn>
                        </p:par>
                        <p:par>
                          <p:cTn id="39" fill="hold">
                            <p:stCondLst>
                              <p:cond delay="1600"/>
                            </p:stCondLst>
                            <p:childTnLst>
                              <p:par>
                                <p:cTn id="40" presetID="22" presetClass="entr" presetSubtype="2"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right)">
                                      <p:cBhvr>
                                        <p:cTn id="42" dur="1000"/>
                                        <p:tgtEl>
                                          <p:spTgt spid="8"/>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childTnLst>
                          </p:cTn>
                        </p:par>
                        <p:par>
                          <p:cTn id="45" fill="hold">
                            <p:stCondLst>
                              <p:cond delay="2600"/>
                            </p:stCondLst>
                            <p:childTnLst>
                              <p:par>
                                <p:cTn id="46" presetID="1"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1000"/>
                                        <p:tgtEl>
                                          <p:spTgt spid="9"/>
                                        </p:tgtEl>
                                      </p:cBhvr>
                                    </p:animEffect>
                                  </p:childTnLst>
                                </p:cTn>
                              </p:par>
                              <p:par>
                                <p:cTn id="53" presetID="47"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1" presetClass="exit" presetSubtype="0" fill="hold" grpId="1" nodeType="withEffect">
                                  <p:stCondLst>
                                    <p:cond delay="0"/>
                                  </p:stCondLst>
                                  <p:childTnLst>
                                    <p:set>
                                      <p:cBhvr>
                                        <p:cTn id="59" dur="1" fill="hold">
                                          <p:stCondLst>
                                            <p:cond delay="0"/>
                                          </p:stCondLst>
                                        </p:cTn>
                                        <p:tgtEl>
                                          <p:spTgt spid="119"/>
                                        </p:tgtEl>
                                        <p:attrNameLst>
                                          <p:attrName>style.visibility</p:attrName>
                                        </p:attrNameLst>
                                      </p:cBhvr>
                                      <p:to>
                                        <p:strVal val="hidden"/>
                                      </p:to>
                                    </p:set>
                                  </p:childTnLst>
                                </p:cTn>
                              </p:par>
                              <p:par>
                                <p:cTn id="60" presetID="1" presetClass="exit" presetSubtype="0" fill="hold" grpId="2"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4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7"/>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grpId="0" nodeType="afterEffect">
                                  <p:stCondLst>
                                    <p:cond delay="100"/>
                                  </p:stCondLst>
                                  <p:childTnLst>
                                    <p:set>
                                      <p:cBhvr>
                                        <p:cTn id="73" dur="1" fill="hold">
                                          <p:stCondLst>
                                            <p:cond delay="0"/>
                                          </p:stCondLst>
                                        </p:cTn>
                                        <p:tgtEl>
                                          <p:spTgt spid="121"/>
                                        </p:tgtEl>
                                        <p:attrNameLst>
                                          <p:attrName>style.visibility</p:attrName>
                                        </p:attrNameLst>
                                      </p:cBhvr>
                                      <p:to>
                                        <p:strVal val="visible"/>
                                      </p:to>
                                    </p:set>
                                  </p:childTnLst>
                                </p:cTn>
                              </p:par>
                              <p:par>
                                <p:cTn id="74" presetID="1" presetClass="exit" presetSubtype="0" fill="hold" grpId="1" nodeType="withEffect">
                                  <p:stCondLst>
                                    <p:cond delay="100"/>
                                  </p:stCondLst>
                                  <p:childTnLst>
                                    <p:set>
                                      <p:cBhvr>
                                        <p:cTn id="75" dur="1" fill="hold">
                                          <p:stCondLst>
                                            <p:cond delay="0"/>
                                          </p:stCondLst>
                                        </p:cTn>
                                        <p:tgtEl>
                                          <p:spTgt spid="120"/>
                                        </p:tgtEl>
                                        <p:attrNameLst>
                                          <p:attrName>style.visibility</p:attrName>
                                        </p:attrNameLst>
                                      </p:cBhvr>
                                      <p:to>
                                        <p:strVal val="hidden"/>
                                      </p:to>
                                    </p:set>
                                  </p:childTnLst>
                                </p:cTn>
                              </p:par>
                            </p:childTnLst>
                          </p:cTn>
                        </p:par>
                        <p:par>
                          <p:cTn id="76" fill="hold">
                            <p:stCondLst>
                              <p:cond delay="1100"/>
                            </p:stCondLst>
                            <p:childTnLst>
                              <p:par>
                                <p:cTn id="77" presetID="1" presetClass="entr" presetSubtype="0" fill="hold" grpId="0" nodeType="afterEffect">
                                  <p:stCondLst>
                                    <p:cond delay="100"/>
                                  </p:stCondLst>
                                  <p:childTnLst>
                                    <p:set>
                                      <p:cBhvr>
                                        <p:cTn id="78" dur="1" fill="hold">
                                          <p:stCondLst>
                                            <p:cond delay="0"/>
                                          </p:stCondLst>
                                        </p:cTn>
                                        <p:tgtEl>
                                          <p:spTgt spid="122"/>
                                        </p:tgtEl>
                                        <p:attrNameLst>
                                          <p:attrName>style.visibility</p:attrName>
                                        </p:attrNameLst>
                                      </p:cBhvr>
                                      <p:to>
                                        <p:strVal val="visible"/>
                                      </p:to>
                                    </p:set>
                                  </p:childTnLst>
                                </p:cTn>
                              </p:par>
                              <p:par>
                                <p:cTn id="79" presetID="1" presetClass="exit" presetSubtype="0" fill="hold" grpId="1" nodeType="withEffect">
                                  <p:stCondLst>
                                    <p:cond delay="100"/>
                                  </p:stCondLst>
                                  <p:childTnLst>
                                    <p:set>
                                      <p:cBhvr>
                                        <p:cTn id="80" dur="1" fill="hold">
                                          <p:stCondLst>
                                            <p:cond delay="0"/>
                                          </p:stCondLst>
                                        </p:cTn>
                                        <p:tgtEl>
                                          <p:spTgt spid="121"/>
                                        </p:tgtEl>
                                        <p:attrNameLst>
                                          <p:attrName>style.visibility</p:attrName>
                                        </p:attrNameLst>
                                      </p:cBhvr>
                                      <p:to>
                                        <p:strVal val="hidden"/>
                                      </p:to>
                                    </p:set>
                                  </p:childTnLst>
                                </p:cTn>
                              </p:par>
                            </p:childTnLst>
                          </p:cTn>
                        </p:par>
                        <p:par>
                          <p:cTn id="81" fill="hold">
                            <p:stCondLst>
                              <p:cond delay="1200"/>
                            </p:stCondLst>
                            <p:childTnLst>
                              <p:par>
                                <p:cTn id="82" presetID="1" presetClass="entr" presetSubtype="0" fill="hold" grpId="0" nodeType="afterEffect">
                                  <p:stCondLst>
                                    <p:cond delay="100"/>
                                  </p:stCondLst>
                                  <p:childTnLst>
                                    <p:set>
                                      <p:cBhvr>
                                        <p:cTn id="83" dur="1" fill="hold">
                                          <p:stCondLst>
                                            <p:cond delay="0"/>
                                          </p:stCondLst>
                                        </p:cTn>
                                        <p:tgtEl>
                                          <p:spTgt spid="123"/>
                                        </p:tgtEl>
                                        <p:attrNameLst>
                                          <p:attrName>style.visibility</p:attrName>
                                        </p:attrNameLst>
                                      </p:cBhvr>
                                      <p:to>
                                        <p:strVal val="visible"/>
                                      </p:to>
                                    </p:set>
                                  </p:childTnLst>
                                </p:cTn>
                              </p:par>
                              <p:par>
                                <p:cTn id="84" presetID="1" presetClass="exit" presetSubtype="0" fill="hold" grpId="1" nodeType="withEffect">
                                  <p:stCondLst>
                                    <p:cond delay="100"/>
                                  </p:stCondLst>
                                  <p:childTnLst>
                                    <p:set>
                                      <p:cBhvr>
                                        <p:cTn id="85" dur="1" fill="hold">
                                          <p:stCondLst>
                                            <p:cond delay="0"/>
                                          </p:stCondLst>
                                        </p:cTn>
                                        <p:tgtEl>
                                          <p:spTgt spid="122"/>
                                        </p:tgtEl>
                                        <p:attrNameLst>
                                          <p:attrName>style.visibility</p:attrName>
                                        </p:attrNameLst>
                                      </p:cBhvr>
                                      <p:to>
                                        <p:strVal val="hidden"/>
                                      </p:to>
                                    </p:set>
                                  </p:childTnLst>
                                </p:cTn>
                              </p:par>
                            </p:childTnLst>
                          </p:cTn>
                        </p:par>
                        <p:par>
                          <p:cTn id="86" fill="hold">
                            <p:stCondLst>
                              <p:cond delay="1300"/>
                            </p:stCondLst>
                            <p:childTnLst>
                              <p:par>
                                <p:cTn id="87" presetID="1" presetClass="entr" presetSubtype="0" fill="hold" grpId="0" nodeType="afterEffect">
                                  <p:stCondLst>
                                    <p:cond delay="100"/>
                                  </p:stCondLst>
                                  <p:childTnLst>
                                    <p:set>
                                      <p:cBhvr>
                                        <p:cTn id="88" dur="1" fill="hold">
                                          <p:stCondLst>
                                            <p:cond delay="0"/>
                                          </p:stCondLst>
                                        </p:cTn>
                                        <p:tgtEl>
                                          <p:spTgt spid="124"/>
                                        </p:tgtEl>
                                        <p:attrNameLst>
                                          <p:attrName>style.visibility</p:attrName>
                                        </p:attrNameLst>
                                      </p:cBhvr>
                                      <p:to>
                                        <p:strVal val="visible"/>
                                      </p:to>
                                    </p:set>
                                  </p:childTnLst>
                                </p:cTn>
                              </p:par>
                              <p:par>
                                <p:cTn id="89" presetID="1" presetClass="exit" presetSubtype="0" fill="hold" grpId="1" nodeType="withEffect">
                                  <p:stCondLst>
                                    <p:cond delay="100"/>
                                  </p:stCondLst>
                                  <p:childTnLst>
                                    <p:set>
                                      <p:cBhvr>
                                        <p:cTn id="90" dur="1" fill="hold">
                                          <p:stCondLst>
                                            <p:cond delay="0"/>
                                          </p:stCondLst>
                                        </p:cTn>
                                        <p:tgtEl>
                                          <p:spTgt spid="123"/>
                                        </p:tgtEl>
                                        <p:attrNameLst>
                                          <p:attrName>style.visibility</p:attrName>
                                        </p:attrNameLst>
                                      </p:cBhvr>
                                      <p:to>
                                        <p:strVal val="hidden"/>
                                      </p:to>
                                    </p:set>
                                  </p:childTnLst>
                                </p:cTn>
                              </p:par>
                            </p:childTnLst>
                          </p:cTn>
                        </p:par>
                        <p:par>
                          <p:cTn id="91" fill="hold">
                            <p:stCondLst>
                              <p:cond delay="1400"/>
                            </p:stCondLst>
                            <p:childTnLst>
                              <p:par>
                                <p:cTn id="92" presetID="1" presetClass="entr" presetSubtype="0" fill="hold" grpId="0" nodeType="afterEffect">
                                  <p:stCondLst>
                                    <p:cond delay="100"/>
                                  </p:stCondLst>
                                  <p:childTnLst>
                                    <p:set>
                                      <p:cBhvr>
                                        <p:cTn id="93" dur="1" fill="hold">
                                          <p:stCondLst>
                                            <p:cond delay="0"/>
                                          </p:stCondLst>
                                        </p:cTn>
                                        <p:tgtEl>
                                          <p:spTgt spid="125"/>
                                        </p:tgtEl>
                                        <p:attrNameLst>
                                          <p:attrName>style.visibility</p:attrName>
                                        </p:attrNameLst>
                                      </p:cBhvr>
                                      <p:to>
                                        <p:strVal val="visible"/>
                                      </p:to>
                                    </p:set>
                                  </p:childTnLst>
                                </p:cTn>
                              </p:par>
                              <p:par>
                                <p:cTn id="94" presetID="1" presetClass="exit" presetSubtype="0" fill="hold" grpId="1" nodeType="withEffect">
                                  <p:stCondLst>
                                    <p:cond delay="100"/>
                                  </p:stCondLst>
                                  <p:childTnLst>
                                    <p:set>
                                      <p:cBhvr>
                                        <p:cTn id="95" dur="1" fill="hold">
                                          <p:stCondLst>
                                            <p:cond delay="0"/>
                                          </p:stCondLst>
                                        </p:cTn>
                                        <p:tgtEl>
                                          <p:spTgt spid="124"/>
                                        </p:tgtEl>
                                        <p:attrNameLst>
                                          <p:attrName>style.visibility</p:attrName>
                                        </p:attrNameLst>
                                      </p:cBhvr>
                                      <p:to>
                                        <p:strVal val="hidden"/>
                                      </p:to>
                                    </p:set>
                                  </p:childTnLst>
                                </p:cTn>
                              </p:par>
                            </p:childTnLst>
                          </p:cTn>
                        </p:par>
                        <p:par>
                          <p:cTn id="96" fill="hold">
                            <p:stCondLst>
                              <p:cond delay="1500"/>
                            </p:stCondLst>
                            <p:childTnLst>
                              <p:par>
                                <p:cTn id="97" presetID="1" presetClass="exit" presetSubtype="0" fill="hold" grpId="1" nodeType="afterEffect">
                                  <p:stCondLst>
                                    <p:cond delay="0"/>
                                  </p:stCondLst>
                                  <p:childTnLst>
                                    <p:set>
                                      <p:cBhvr>
                                        <p:cTn id="98" dur="1" fill="hold">
                                          <p:stCondLst>
                                            <p:cond delay="0"/>
                                          </p:stCondLst>
                                        </p:cTn>
                                        <p:tgtEl>
                                          <p:spTgt spid="9"/>
                                        </p:tgtEl>
                                        <p:attrNameLst>
                                          <p:attrName>style.visibility</p:attrName>
                                        </p:attrNameLst>
                                      </p:cBhvr>
                                      <p:to>
                                        <p:strVal val="hidden"/>
                                      </p:to>
                                    </p:set>
                                  </p:childTnLst>
                                </p:cTn>
                              </p:par>
                            </p:childTnLst>
                          </p:cTn>
                        </p:par>
                        <p:par>
                          <p:cTn id="99" fill="hold">
                            <p:stCondLst>
                              <p:cond delay="1500"/>
                            </p:stCondLst>
                            <p:childTnLst>
                              <p:par>
                                <p:cTn id="100" presetID="22" presetClass="entr" presetSubtype="2" fill="hold" grpId="0" nodeType="after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right)">
                                      <p:cBhvr>
                                        <p:cTn id="102" dur="10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1000"/>
                                        <p:tgtEl>
                                          <p:spTgt spid="39"/>
                                        </p:tgtEl>
                                      </p:cBhvr>
                                    </p:animEffect>
                                  </p:childTnLst>
                                </p:cTn>
                              </p:par>
                            </p:childTnLst>
                          </p:cTn>
                        </p:par>
                        <p:par>
                          <p:cTn id="106" fill="hold">
                            <p:stCondLst>
                              <p:cond delay="2500"/>
                            </p:stCondLst>
                            <p:childTnLst>
                              <p:par>
                                <p:cTn id="107" presetID="22" presetClass="entr" presetSubtype="8" fill="hold" grpId="0" nodeType="after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1000"/>
                                        <p:tgtEl>
                                          <p:spTgt spid="10"/>
                                        </p:tgtEl>
                                      </p:cBhvr>
                                    </p:animEffec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22" presetClass="entr" presetSubtype="4" fill="hold"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down)">
                                      <p:cBhvr>
                                        <p:cTn id="1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9" grpId="0" animBg="1"/>
      <p:bldP spid="9" grpId="1" animBg="1"/>
      <p:bldP spid="10" grpId="0" animBg="1"/>
      <p:bldP spid="36" grpId="0" animBg="1"/>
      <p:bldP spid="37" grpId="0"/>
      <p:bldP spid="37" grpId="1"/>
      <p:bldP spid="38" grpId="0"/>
      <p:bldP spid="39" grpId="0"/>
      <p:bldP spid="40" grpId="0" animBg="1"/>
      <p:bldP spid="41" grpId="0" animBg="1"/>
      <p:bldP spid="41"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读操作流程</a:t>
            </a:r>
          </a:p>
        </p:txBody>
      </p:sp>
      <p:sp>
        <p:nvSpPr>
          <p:cNvPr id="4" name="AutoShape 2"/>
          <p:cNvSpPr>
            <a:spLocks noChangeArrowheads="1"/>
          </p:cNvSpPr>
          <p:nvPr/>
        </p:nvSpPr>
        <p:spPr bwMode="auto">
          <a:xfrm>
            <a:off x="2500314" y="1392238"/>
            <a:ext cx="70516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5" name="AutoShape 3"/>
          <p:cNvSpPr>
            <a:spLocks noChangeArrowheads="1"/>
          </p:cNvSpPr>
          <p:nvPr/>
        </p:nvSpPr>
        <p:spPr bwMode="auto">
          <a:xfrm>
            <a:off x="2449514" y="4007241"/>
            <a:ext cx="7140575" cy="19812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795714" y="5124841"/>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Text Box 7"/>
          <p:cNvSpPr txBox="1">
            <a:spLocks noChangeArrowheads="1"/>
          </p:cNvSpPr>
          <p:nvPr/>
        </p:nvSpPr>
        <p:spPr bwMode="auto">
          <a:xfrm>
            <a:off x="4538663" y="4764479"/>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0000"/>
                </a:solidFill>
                <a:latin typeface="+mn-ea"/>
                <a:cs typeface="Arial" charset="0"/>
              </a:rPr>
              <a:t>读请求</a:t>
            </a:r>
          </a:p>
        </p:txBody>
      </p:sp>
      <p:sp>
        <p:nvSpPr>
          <p:cNvPr id="8" name="Line 9"/>
          <p:cNvSpPr>
            <a:spLocks noChangeShapeType="1"/>
          </p:cNvSpPr>
          <p:nvPr/>
        </p:nvSpPr>
        <p:spPr bwMode="auto">
          <a:xfrm>
            <a:off x="3770314" y="243363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9" name="AutoShape 95"/>
          <p:cNvSpPr>
            <a:spLocks noChangeArrowheads="1"/>
          </p:cNvSpPr>
          <p:nvPr/>
        </p:nvSpPr>
        <p:spPr bwMode="auto">
          <a:xfrm>
            <a:off x="8078789" y="1649414"/>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10" name="Group 146"/>
          <p:cNvGrpSpPr>
            <a:grpSpLocks/>
          </p:cNvGrpSpPr>
          <p:nvPr/>
        </p:nvGrpSpPr>
        <p:grpSpPr bwMode="auto">
          <a:xfrm>
            <a:off x="8223250" y="1868489"/>
            <a:ext cx="577850" cy="542925"/>
            <a:chOff x="3480" y="2350"/>
            <a:chExt cx="901" cy="846"/>
          </a:xfrm>
        </p:grpSpPr>
        <p:grpSp>
          <p:nvGrpSpPr>
            <p:cNvPr id="11" name="Group 147"/>
            <p:cNvGrpSpPr>
              <a:grpSpLocks/>
            </p:cNvGrpSpPr>
            <p:nvPr/>
          </p:nvGrpSpPr>
          <p:grpSpPr bwMode="auto">
            <a:xfrm>
              <a:off x="3480" y="2803"/>
              <a:ext cx="901" cy="393"/>
              <a:chOff x="3480" y="2982"/>
              <a:chExt cx="901" cy="393"/>
            </a:xfrm>
          </p:grpSpPr>
          <p:sp>
            <p:nvSpPr>
              <p:cNvPr id="32" name="Oval 14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3" name="Rectangle 14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4" name="Oval 15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2" name="Group 151"/>
            <p:cNvGrpSpPr>
              <a:grpSpLocks/>
            </p:cNvGrpSpPr>
            <p:nvPr/>
          </p:nvGrpSpPr>
          <p:grpSpPr bwMode="auto">
            <a:xfrm>
              <a:off x="3480" y="2713"/>
              <a:ext cx="901" cy="393"/>
              <a:chOff x="3480" y="2982"/>
              <a:chExt cx="901" cy="393"/>
            </a:xfrm>
          </p:grpSpPr>
          <p:sp>
            <p:nvSpPr>
              <p:cNvPr id="29" name="Oval 15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 name="Rectangle 15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1" name="Oval 15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3" name="Group 155"/>
            <p:cNvGrpSpPr>
              <a:grpSpLocks/>
            </p:cNvGrpSpPr>
            <p:nvPr/>
          </p:nvGrpSpPr>
          <p:grpSpPr bwMode="auto">
            <a:xfrm>
              <a:off x="3480" y="2622"/>
              <a:ext cx="901" cy="393"/>
              <a:chOff x="3480" y="2982"/>
              <a:chExt cx="901" cy="393"/>
            </a:xfrm>
          </p:grpSpPr>
          <p:sp>
            <p:nvSpPr>
              <p:cNvPr id="26" name="Oval 15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 name="Rectangle 15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 name="Oval 15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 name="Group 159"/>
            <p:cNvGrpSpPr>
              <a:grpSpLocks/>
            </p:cNvGrpSpPr>
            <p:nvPr/>
          </p:nvGrpSpPr>
          <p:grpSpPr bwMode="auto">
            <a:xfrm>
              <a:off x="3480" y="2532"/>
              <a:ext cx="901" cy="393"/>
              <a:chOff x="3480" y="2982"/>
              <a:chExt cx="901" cy="393"/>
            </a:xfrm>
          </p:grpSpPr>
          <p:sp>
            <p:nvSpPr>
              <p:cNvPr id="23" name="Oval 16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 name="Rectangle 16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 name="Oval 16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5" name="Group 163"/>
            <p:cNvGrpSpPr>
              <a:grpSpLocks/>
            </p:cNvGrpSpPr>
            <p:nvPr/>
          </p:nvGrpSpPr>
          <p:grpSpPr bwMode="auto">
            <a:xfrm>
              <a:off x="3480" y="2441"/>
              <a:ext cx="901" cy="393"/>
              <a:chOff x="3480" y="2982"/>
              <a:chExt cx="901" cy="393"/>
            </a:xfrm>
          </p:grpSpPr>
          <p:sp>
            <p:nvSpPr>
              <p:cNvPr id="20" name="Oval 16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 name="Rectangle 16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 name="Oval 16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 name="Group 167"/>
            <p:cNvGrpSpPr>
              <a:grpSpLocks/>
            </p:cNvGrpSpPr>
            <p:nvPr/>
          </p:nvGrpSpPr>
          <p:grpSpPr bwMode="auto">
            <a:xfrm>
              <a:off x="3480" y="2350"/>
              <a:ext cx="901" cy="393"/>
              <a:chOff x="3480" y="2982"/>
              <a:chExt cx="901" cy="393"/>
            </a:xfrm>
          </p:grpSpPr>
          <p:sp>
            <p:nvSpPr>
              <p:cNvPr id="17" name="Oval 16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8" name="Rectangle 16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 name="Oval 17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35" name="Group 171"/>
          <p:cNvGrpSpPr>
            <a:grpSpLocks/>
          </p:cNvGrpSpPr>
          <p:nvPr/>
        </p:nvGrpSpPr>
        <p:grpSpPr bwMode="auto">
          <a:xfrm>
            <a:off x="8378825" y="2139951"/>
            <a:ext cx="577850" cy="542925"/>
            <a:chOff x="3480" y="2350"/>
            <a:chExt cx="901" cy="846"/>
          </a:xfrm>
        </p:grpSpPr>
        <p:grpSp>
          <p:nvGrpSpPr>
            <p:cNvPr id="36" name="Group 172"/>
            <p:cNvGrpSpPr>
              <a:grpSpLocks/>
            </p:cNvGrpSpPr>
            <p:nvPr/>
          </p:nvGrpSpPr>
          <p:grpSpPr bwMode="auto">
            <a:xfrm>
              <a:off x="3480" y="2803"/>
              <a:ext cx="901" cy="393"/>
              <a:chOff x="3480" y="2982"/>
              <a:chExt cx="901" cy="393"/>
            </a:xfrm>
          </p:grpSpPr>
          <p:sp>
            <p:nvSpPr>
              <p:cNvPr id="57" name="Oval 1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8" name="Rectangle 1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9" name="Oval 1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7" name="Group 176"/>
            <p:cNvGrpSpPr>
              <a:grpSpLocks/>
            </p:cNvGrpSpPr>
            <p:nvPr/>
          </p:nvGrpSpPr>
          <p:grpSpPr bwMode="auto">
            <a:xfrm>
              <a:off x="3480" y="2713"/>
              <a:ext cx="901" cy="393"/>
              <a:chOff x="3480" y="2982"/>
              <a:chExt cx="901" cy="393"/>
            </a:xfrm>
          </p:grpSpPr>
          <p:sp>
            <p:nvSpPr>
              <p:cNvPr id="54" name="Oval 1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5" name="Rectangle 1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6" name="Oval 1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8" name="Group 180"/>
            <p:cNvGrpSpPr>
              <a:grpSpLocks/>
            </p:cNvGrpSpPr>
            <p:nvPr/>
          </p:nvGrpSpPr>
          <p:grpSpPr bwMode="auto">
            <a:xfrm>
              <a:off x="3480" y="2622"/>
              <a:ext cx="901" cy="393"/>
              <a:chOff x="3480" y="2982"/>
              <a:chExt cx="901" cy="393"/>
            </a:xfrm>
          </p:grpSpPr>
          <p:sp>
            <p:nvSpPr>
              <p:cNvPr id="51" name="Oval 1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2" name="Rectangle 1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3" name="Oval 1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9" name="Group 184"/>
            <p:cNvGrpSpPr>
              <a:grpSpLocks/>
            </p:cNvGrpSpPr>
            <p:nvPr/>
          </p:nvGrpSpPr>
          <p:grpSpPr bwMode="auto">
            <a:xfrm>
              <a:off x="3480" y="2532"/>
              <a:ext cx="901" cy="393"/>
              <a:chOff x="3480" y="2982"/>
              <a:chExt cx="901" cy="393"/>
            </a:xfrm>
          </p:grpSpPr>
          <p:sp>
            <p:nvSpPr>
              <p:cNvPr id="48" name="Oval 1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9" name="Rectangle 1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0" name="Oval 1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40" name="Group 188"/>
            <p:cNvGrpSpPr>
              <a:grpSpLocks/>
            </p:cNvGrpSpPr>
            <p:nvPr/>
          </p:nvGrpSpPr>
          <p:grpSpPr bwMode="auto">
            <a:xfrm>
              <a:off x="3480" y="2441"/>
              <a:ext cx="901" cy="393"/>
              <a:chOff x="3480" y="2982"/>
              <a:chExt cx="901" cy="393"/>
            </a:xfrm>
          </p:grpSpPr>
          <p:sp>
            <p:nvSpPr>
              <p:cNvPr id="45" name="Oval 1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6" name="Rectangle 1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47" name="Oval 1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41" name="Group 192"/>
            <p:cNvGrpSpPr>
              <a:grpSpLocks/>
            </p:cNvGrpSpPr>
            <p:nvPr/>
          </p:nvGrpSpPr>
          <p:grpSpPr bwMode="auto">
            <a:xfrm>
              <a:off x="3480" y="2350"/>
              <a:ext cx="901" cy="393"/>
              <a:chOff x="3480" y="2982"/>
              <a:chExt cx="901" cy="393"/>
            </a:xfrm>
          </p:grpSpPr>
          <p:sp>
            <p:nvSpPr>
              <p:cNvPr id="42" name="Oval 1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3" name="Rectangle 1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44" name="Oval 1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60" name="Line 223"/>
          <p:cNvSpPr>
            <a:spLocks noChangeShapeType="1"/>
          </p:cNvSpPr>
          <p:nvPr/>
        </p:nvSpPr>
        <p:spPr bwMode="auto">
          <a:xfrm flipV="1">
            <a:off x="6643689" y="5133828"/>
            <a:ext cx="1665287" cy="1270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grpSp>
        <p:nvGrpSpPr>
          <p:cNvPr id="61" name="Group 196"/>
          <p:cNvGrpSpPr>
            <a:grpSpLocks/>
          </p:cNvGrpSpPr>
          <p:nvPr/>
        </p:nvGrpSpPr>
        <p:grpSpPr bwMode="auto">
          <a:xfrm>
            <a:off x="8532813" y="2409826"/>
            <a:ext cx="577850" cy="542925"/>
            <a:chOff x="3480" y="2350"/>
            <a:chExt cx="901" cy="846"/>
          </a:xfrm>
        </p:grpSpPr>
        <p:grpSp>
          <p:nvGrpSpPr>
            <p:cNvPr id="62" name="Group 197"/>
            <p:cNvGrpSpPr>
              <a:grpSpLocks/>
            </p:cNvGrpSpPr>
            <p:nvPr/>
          </p:nvGrpSpPr>
          <p:grpSpPr bwMode="auto">
            <a:xfrm>
              <a:off x="3480" y="2803"/>
              <a:ext cx="901" cy="393"/>
              <a:chOff x="3480" y="2982"/>
              <a:chExt cx="901" cy="393"/>
            </a:xfrm>
          </p:grpSpPr>
          <p:sp>
            <p:nvSpPr>
              <p:cNvPr id="83" name="Oval 19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84" name="Rectangle 19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85" name="Oval 20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3" name="Group 201"/>
            <p:cNvGrpSpPr>
              <a:grpSpLocks/>
            </p:cNvGrpSpPr>
            <p:nvPr/>
          </p:nvGrpSpPr>
          <p:grpSpPr bwMode="auto">
            <a:xfrm>
              <a:off x="3480" y="2713"/>
              <a:ext cx="901" cy="393"/>
              <a:chOff x="3480" y="2982"/>
              <a:chExt cx="901" cy="393"/>
            </a:xfrm>
          </p:grpSpPr>
          <p:sp>
            <p:nvSpPr>
              <p:cNvPr id="80" name="Oval 20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81" name="Rectangle 20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82" name="Oval 20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4" name="Group 205"/>
            <p:cNvGrpSpPr>
              <a:grpSpLocks/>
            </p:cNvGrpSpPr>
            <p:nvPr/>
          </p:nvGrpSpPr>
          <p:grpSpPr bwMode="auto">
            <a:xfrm>
              <a:off x="3480" y="2622"/>
              <a:ext cx="901" cy="393"/>
              <a:chOff x="3480" y="2982"/>
              <a:chExt cx="901" cy="393"/>
            </a:xfrm>
          </p:grpSpPr>
          <p:sp>
            <p:nvSpPr>
              <p:cNvPr id="77" name="Oval 20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8" name="Rectangle 20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9" name="Oval 20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5" name="Group 209"/>
            <p:cNvGrpSpPr>
              <a:grpSpLocks/>
            </p:cNvGrpSpPr>
            <p:nvPr/>
          </p:nvGrpSpPr>
          <p:grpSpPr bwMode="auto">
            <a:xfrm>
              <a:off x="3480" y="2532"/>
              <a:ext cx="901" cy="393"/>
              <a:chOff x="3480" y="2982"/>
              <a:chExt cx="901" cy="393"/>
            </a:xfrm>
          </p:grpSpPr>
          <p:sp>
            <p:nvSpPr>
              <p:cNvPr id="74" name="Oval 21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5" name="Rectangle 21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6" name="Oval 21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6" name="Group 213"/>
            <p:cNvGrpSpPr>
              <a:grpSpLocks/>
            </p:cNvGrpSpPr>
            <p:nvPr/>
          </p:nvGrpSpPr>
          <p:grpSpPr bwMode="auto">
            <a:xfrm>
              <a:off x="3480" y="2441"/>
              <a:ext cx="901" cy="393"/>
              <a:chOff x="3480" y="2982"/>
              <a:chExt cx="901" cy="393"/>
            </a:xfrm>
          </p:grpSpPr>
          <p:sp>
            <p:nvSpPr>
              <p:cNvPr id="71" name="Oval 21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2" name="Rectangle 21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3" name="Oval 21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7" name="Group 217"/>
            <p:cNvGrpSpPr>
              <a:grpSpLocks/>
            </p:cNvGrpSpPr>
            <p:nvPr/>
          </p:nvGrpSpPr>
          <p:grpSpPr bwMode="auto">
            <a:xfrm>
              <a:off x="3480" y="2350"/>
              <a:ext cx="901" cy="393"/>
              <a:chOff x="3480" y="2982"/>
              <a:chExt cx="901" cy="393"/>
            </a:xfrm>
          </p:grpSpPr>
          <p:sp>
            <p:nvSpPr>
              <p:cNvPr id="68" name="Oval 21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69" name="Rectangle 21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0" name="Oval 22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86" name="Line 221"/>
          <p:cNvSpPr>
            <a:spLocks noChangeShapeType="1"/>
          </p:cNvSpPr>
          <p:nvPr/>
        </p:nvSpPr>
        <p:spPr bwMode="auto">
          <a:xfrm>
            <a:off x="3757614" y="5135954"/>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sp>
        <p:nvSpPr>
          <p:cNvPr id="87" name="AutoShape 370"/>
          <p:cNvSpPr>
            <a:spLocks noChangeArrowheads="1"/>
          </p:cNvSpPr>
          <p:nvPr/>
        </p:nvSpPr>
        <p:spPr bwMode="auto">
          <a:xfrm>
            <a:off x="8116889" y="4277116"/>
            <a:ext cx="1158875" cy="1576388"/>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88" name="Group 471"/>
          <p:cNvGrpSpPr>
            <a:grpSpLocks/>
          </p:cNvGrpSpPr>
          <p:nvPr/>
        </p:nvGrpSpPr>
        <p:grpSpPr bwMode="auto">
          <a:xfrm>
            <a:off x="8248650" y="4546992"/>
            <a:ext cx="577850" cy="542925"/>
            <a:chOff x="3480" y="2350"/>
            <a:chExt cx="901" cy="846"/>
          </a:xfrm>
        </p:grpSpPr>
        <p:grpSp>
          <p:nvGrpSpPr>
            <p:cNvPr id="89" name="Group 472"/>
            <p:cNvGrpSpPr>
              <a:grpSpLocks/>
            </p:cNvGrpSpPr>
            <p:nvPr/>
          </p:nvGrpSpPr>
          <p:grpSpPr bwMode="auto">
            <a:xfrm>
              <a:off x="3480" y="2803"/>
              <a:ext cx="901" cy="393"/>
              <a:chOff x="3480" y="2982"/>
              <a:chExt cx="901" cy="393"/>
            </a:xfrm>
          </p:grpSpPr>
          <p:sp>
            <p:nvSpPr>
              <p:cNvPr id="110" name="Oval 4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11" name="Rectangle 4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12" name="Oval 4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0" name="Group 476"/>
            <p:cNvGrpSpPr>
              <a:grpSpLocks/>
            </p:cNvGrpSpPr>
            <p:nvPr/>
          </p:nvGrpSpPr>
          <p:grpSpPr bwMode="auto">
            <a:xfrm>
              <a:off x="3480" y="2713"/>
              <a:ext cx="901" cy="393"/>
              <a:chOff x="3480" y="2982"/>
              <a:chExt cx="901" cy="393"/>
            </a:xfrm>
          </p:grpSpPr>
          <p:sp>
            <p:nvSpPr>
              <p:cNvPr id="107" name="Oval 4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8" name="Rectangle 4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9" name="Oval 4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1" name="Group 480"/>
            <p:cNvGrpSpPr>
              <a:grpSpLocks/>
            </p:cNvGrpSpPr>
            <p:nvPr/>
          </p:nvGrpSpPr>
          <p:grpSpPr bwMode="auto">
            <a:xfrm>
              <a:off x="3480" y="2622"/>
              <a:ext cx="901" cy="393"/>
              <a:chOff x="3480" y="2982"/>
              <a:chExt cx="901" cy="393"/>
            </a:xfrm>
          </p:grpSpPr>
          <p:sp>
            <p:nvSpPr>
              <p:cNvPr id="104" name="Oval 4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5" name="Rectangle 4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6" name="Oval 4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2" name="Group 484"/>
            <p:cNvGrpSpPr>
              <a:grpSpLocks/>
            </p:cNvGrpSpPr>
            <p:nvPr/>
          </p:nvGrpSpPr>
          <p:grpSpPr bwMode="auto">
            <a:xfrm>
              <a:off x="3480" y="2532"/>
              <a:ext cx="901" cy="393"/>
              <a:chOff x="3480" y="2982"/>
              <a:chExt cx="901" cy="393"/>
            </a:xfrm>
          </p:grpSpPr>
          <p:sp>
            <p:nvSpPr>
              <p:cNvPr id="101" name="Oval 4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2" name="Rectangle 4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3" name="Oval 4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3" name="Group 488"/>
            <p:cNvGrpSpPr>
              <a:grpSpLocks/>
            </p:cNvGrpSpPr>
            <p:nvPr/>
          </p:nvGrpSpPr>
          <p:grpSpPr bwMode="auto">
            <a:xfrm>
              <a:off x="3480" y="2441"/>
              <a:ext cx="901" cy="393"/>
              <a:chOff x="3480" y="2982"/>
              <a:chExt cx="901" cy="393"/>
            </a:xfrm>
          </p:grpSpPr>
          <p:sp>
            <p:nvSpPr>
              <p:cNvPr id="98" name="Oval 4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99" name="Rectangle 4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0" name="Oval 4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4" name="Group 492"/>
            <p:cNvGrpSpPr>
              <a:grpSpLocks/>
            </p:cNvGrpSpPr>
            <p:nvPr/>
          </p:nvGrpSpPr>
          <p:grpSpPr bwMode="auto">
            <a:xfrm>
              <a:off x="3480" y="2350"/>
              <a:ext cx="901" cy="393"/>
              <a:chOff x="3480" y="2982"/>
              <a:chExt cx="901" cy="393"/>
            </a:xfrm>
          </p:grpSpPr>
          <p:sp>
            <p:nvSpPr>
              <p:cNvPr id="95" name="Oval 4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96" name="Rectangle 4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97" name="Oval 4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13" name="Group 496"/>
          <p:cNvGrpSpPr>
            <a:grpSpLocks/>
          </p:cNvGrpSpPr>
          <p:nvPr/>
        </p:nvGrpSpPr>
        <p:grpSpPr bwMode="auto">
          <a:xfrm>
            <a:off x="8248650" y="4546992"/>
            <a:ext cx="577850" cy="542925"/>
            <a:chOff x="4944" y="2201"/>
            <a:chExt cx="364" cy="342"/>
          </a:xfrm>
        </p:grpSpPr>
        <p:grpSp>
          <p:nvGrpSpPr>
            <p:cNvPr id="114" name="Group 497"/>
            <p:cNvGrpSpPr>
              <a:grpSpLocks/>
            </p:cNvGrpSpPr>
            <p:nvPr/>
          </p:nvGrpSpPr>
          <p:grpSpPr bwMode="auto">
            <a:xfrm>
              <a:off x="4944" y="2384"/>
              <a:ext cx="364" cy="159"/>
              <a:chOff x="4215" y="3995"/>
              <a:chExt cx="364" cy="159"/>
            </a:xfrm>
          </p:grpSpPr>
          <p:sp>
            <p:nvSpPr>
              <p:cNvPr id="135" name="Oval 4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6" name="Rectangle 4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7" name="Oval 5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5" name="Group 501"/>
            <p:cNvGrpSpPr>
              <a:grpSpLocks/>
            </p:cNvGrpSpPr>
            <p:nvPr/>
          </p:nvGrpSpPr>
          <p:grpSpPr bwMode="auto">
            <a:xfrm>
              <a:off x="4944" y="2348"/>
              <a:ext cx="364" cy="159"/>
              <a:chOff x="4215" y="3995"/>
              <a:chExt cx="364" cy="159"/>
            </a:xfrm>
          </p:grpSpPr>
          <p:sp>
            <p:nvSpPr>
              <p:cNvPr id="132" name="Oval 5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3" name="Rectangle 5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4" name="Oval 5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6" name="Group 505"/>
            <p:cNvGrpSpPr>
              <a:grpSpLocks/>
            </p:cNvGrpSpPr>
            <p:nvPr/>
          </p:nvGrpSpPr>
          <p:grpSpPr bwMode="auto">
            <a:xfrm>
              <a:off x="4944" y="2311"/>
              <a:ext cx="364" cy="159"/>
              <a:chOff x="4215" y="3995"/>
              <a:chExt cx="364" cy="159"/>
            </a:xfrm>
          </p:grpSpPr>
          <p:sp>
            <p:nvSpPr>
              <p:cNvPr id="129" name="Oval 5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0" name="Rectangle 5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1" name="Oval 5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7" name="Group 509"/>
            <p:cNvGrpSpPr>
              <a:grpSpLocks/>
            </p:cNvGrpSpPr>
            <p:nvPr/>
          </p:nvGrpSpPr>
          <p:grpSpPr bwMode="auto">
            <a:xfrm>
              <a:off x="4944" y="2275"/>
              <a:ext cx="364" cy="159"/>
              <a:chOff x="4215" y="3995"/>
              <a:chExt cx="364" cy="159"/>
            </a:xfrm>
          </p:grpSpPr>
          <p:sp>
            <p:nvSpPr>
              <p:cNvPr id="126" name="Oval 5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7" name="Rectangle 5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8" name="Oval 5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8" name="Group 513"/>
            <p:cNvGrpSpPr>
              <a:grpSpLocks/>
            </p:cNvGrpSpPr>
            <p:nvPr/>
          </p:nvGrpSpPr>
          <p:grpSpPr bwMode="auto">
            <a:xfrm>
              <a:off x="4944" y="2238"/>
              <a:ext cx="364" cy="159"/>
              <a:chOff x="4215" y="3995"/>
              <a:chExt cx="364" cy="159"/>
            </a:xfrm>
          </p:grpSpPr>
          <p:sp>
            <p:nvSpPr>
              <p:cNvPr id="123" name="Oval 5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4" name="Rectangle 5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5" name="Oval 5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9" name="Group 517"/>
            <p:cNvGrpSpPr>
              <a:grpSpLocks/>
            </p:cNvGrpSpPr>
            <p:nvPr/>
          </p:nvGrpSpPr>
          <p:grpSpPr bwMode="auto">
            <a:xfrm>
              <a:off x="4944" y="2201"/>
              <a:ext cx="364" cy="159"/>
              <a:chOff x="4215" y="3995"/>
              <a:chExt cx="364" cy="159"/>
            </a:xfrm>
          </p:grpSpPr>
          <p:sp>
            <p:nvSpPr>
              <p:cNvPr id="120" name="Oval 5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1" name="Rectangle 5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2" name="Oval 5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38" name="Group 521"/>
          <p:cNvGrpSpPr>
            <a:grpSpLocks/>
          </p:cNvGrpSpPr>
          <p:nvPr/>
        </p:nvGrpSpPr>
        <p:grpSpPr bwMode="auto">
          <a:xfrm>
            <a:off x="8404225" y="4818455"/>
            <a:ext cx="577850" cy="542925"/>
            <a:chOff x="3480" y="2350"/>
            <a:chExt cx="901" cy="846"/>
          </a:xfrm>
        </p:grpSpPr>
        <p:grpSp>
          <p:nvGrpSpPr>
            <p:cNvPr id="139" name="Group 522"/>
            <p:cNvGrpSpPr>
              <a:grpSpLocks/>
            </p:cNvGrpSpPr>
            <p:nvPr/>
          </p:nvGrpSpPr>
          <p:grpSpPr bwMode="auto">
            <a:xfrm>
              <a:off x="3480" y="2803"/>
              <a:ext cx="901" cy="393"/>
              <a:chOff x="3480" y="2982"/>
              <a:chExt cx="901" cy="393"/>
            </a:xfrm>
          </p:grpSpPr>
          <p:sp>
            <p:nvSpPr>
              <p:cNvPr id="160" name="Oval 52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61" name="Rectangle 52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62" name="Oval 52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0" name="Group 526"/>
            <p:cNvGrpSpPr>
              <a:grpSpLocks/>
            </p:cNvGrpSpPr>
            <p:nvPr/>
          </p:nvGrpSpPr>
          <p:grpSpPr bwMode="auto">
            <a:xfrm>
              <a:off x="3480" y="2713"/>
              <a:ext cx="901" cy="393"/>
              <a:chOff x="3480" y="2982"/>
              <a:chExt cx="901" cy="393"/>
            </a:xfrm>
          </p:grpSpPr>
          <p:sp>
            <p:nvSpPr>
              <p:cNvPr id="157" name="Oval 52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8" name="Rectangle 52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9" name="Oval 52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1" name="Group 530"/>
            <p:cNvGrpSpPr>
              <a:grpSpLocks/>
            </p:cNvGrpSpPr>
            <p:nvPr/>
          </p:nvGrpSpPr>
          <p:grpSpPr bwMode="auto">
            <a:xfrm>
              <a:off x="3480" y="2622"/>
              <a:ext cx="901" cy="393"/>
              <a:chOff x="3480" y="2982"/>
              <a:chExt cx="901" cy="393"/>
            </a:xfrm>
          </p:grpSpPr>
          <p:sp>
            <p:nvSpPr>
              <p:cNvPr id="154" name="Oval 53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5" name="Rectangle 53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6" name="Oval 53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2" name="Group 534"/>
            <p:cNvGrpSpPr>
              <a:grpSpLocks/>
            </p:cNvGrpSpPr>
            <p:nvPr/>
          </p:nvGrpSpPr>
          <p:grpSpPr bwMode="auto">
            <a:xfrm>
              <a:off x="3480" y="2532"/>
              <a:ext cx="901" cy="393"/>
              <a:chOff x="3480" y="2982"/>
              <a:chExt cx="901" cy="393"/>
            </a:xfrm>
          </p:grpSpPr>
          <p:sp>
            <p:nvSpPr>
              <p:cNvPr id="151" name="Oval 53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2" name="Rectangle 53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3" name="Oval 53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3" name="Group 538"/>
            <p:cNvGrpSpPr>
              <a:grpSpLocks/>
            </p:cNvGrpSpPr>
            <p:nvPr/>
          </p:nvGrpSpPr>
          <p:grpSpPr bwMode="auto">
            <a:xfrm>
              <a:off x="3480" y="2441"/>
              <a:ext cx="901" cy="393"/>
              <a:chOff x="3480" y="2982"/>
              <a:chExt cx="901" cy="393"/>
            </a:xfrm>
          </p:grpSpPr>
          <p:sp>
            <p:nvSpPr>
              <p:cNvPr id="148" name="Oval 53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49" name="Rectangle 54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0" name="Oval 54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4" name="Group 542"/>
            <p:cNvGrpSpPr>
              <a:grpSpLocks/>
            </p:cNvGrpSpPr>
            <p:nvPr/>
          </p:nvGrpSpPr>
          <p:grpSpPr bwMode="auto">
            <a:xfrm>
              <a:off x="3480" y="2350"/>
              <a:ext cx="901" cy="393"/>
              <a:chOff x="3480" y="2982"/>
              <a:chExt cx="901" cy="393"/>
            </a:xfrm>
          </p:grpSpPr>
          <p:sp>
            <p:nvSpPr>
              <p:cNvPr id="145" name="Oval 54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46" name="Rectangle 54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47" name="Oval 54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63" name="Group 546"/>
          <p:cNvGrpSpPr>
            <a:grpSpLocks/>
          </p:cNvGrpSpPr>
          <p:nvPr/>
        </p:nvGrpSpPr>
        <p:grpSpPr bwMode="auto">
          <a:xfrm>
            <a:off x="8404225" y="4818455"/>
            <a:ext cx="577850" cy="542925"/>
            <a:chOff x="4944" y="2201"/>
            <a:chExt cx="364" cy="342"/>
          </a:xfrm>
        </p:grpSpPr>
        <p:grpSp>
          <p:nvGrpSpPr>
            <p:cNvPr id="164" name="Group 547"/>
            <p:cNvGrpSpPr>
              <a:grpSpLocks/>
            </p:cNvGrpSpPr>
            <p:nvPr/>
          </p:nvGrpSpPr>
          <p:grpSpPr bwMode="auto">
            <a:xfrm>
              <a:off x="4944" y="2384"/>
              <a:ext cx="364" cy="159"/>
              <a:chOff x="4215" y="3995"/>
              <a:chExt cx="364" cy="159"/>
            </a:xfrm>
          </p:grpSpPr>
          <p:sp>
            <p:nvSpPr>
              <p:cNvPr id="185" name="Oval 54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6" name="Rectangle 54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7" name="Oval 55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5" name="Group 551"/>
            <p:cNvGrpSpPr>
              <a:grpSpLocks/>
            </p:cNvGrpSpPr>
            <p:nvPr/>
          </p:nvGrpSpPr>
          <p:grpSpPr bwMode="auto">
            <a:xfrm>
              <a:off x="4944" y="2348"/>
              <a:ext cx="364" cy="159"/>
              <a:chOff x="4215" y="3995"/>
              <a:chExt cx="364" cy="159"/>
            </a:xfrm>
          </p:grpSpPr>
          <p:sp>
            <p:nvSpPr>
              <p:cNvPr id="182" name="Oval 55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3" name="Rectangle 55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4" name="Oval 55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6" name="Group 555"/>
            <p:cNvGrpSpPr>
              <a:grpSpLocks/>
            </p:cNvGrpSpPr>
            <p:nvPr/>
          </p:nvGrpSpPr>
          <p:grpSpPr bwMode="auto">
            <a:xfrm>
              <a:off x="4944" y="2311"/>
              <a:ext cx="364" cy="159"/>
              <a:chOff x="4215" y="3995"/>
              <a:chExt cx="364" cy="159"/>
            </a:xfrm>
          </p:grpSpPr>
          <p:sp>
            <p:nvSpPr>
              <p:cNvPr id="179" name="Oval 55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0" name="Rectangle 55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1" name="Oval 55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7" name="Group 559"/>
            <p:cNvGrpSpPr>
              <a:grpSpLocks/>
            </p:cNvGrpSpPr>
            <p:nvPr/>
          </p:nvGrpSpPr>
          <p:grpSpPr bwMode="auto">
            <a:xfrm>
              <a:off x="4944" y="2275"/>
              <a:ext cx="364" cy="159"/>
              <a:chOff x="4215" y="3995"/>
              <a:chExt cx="364" cy="159"/>
            </a:xfrm>
          </p:grpSpPr>
          <p:sp>
            <p:nvSpPr>
              <p:cNvPr id="176" name="Oval 56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7" name="Rectangle 56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8" name="Oval 56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8" name="Group 563"/>
            <p:cNvGrpSpPr>
              <a:grpSpLocks/>
            </p:cNvGrpSpPr>
            <p:nvPr/>
          </p:nvGrpSpPr>
          <p:grpSpPr bwMode="auto">
            <a:xfrm>
              <a:off x="4944" y="2238"/>
              <a:ext cx="364" cy="159"/>
              <a:chOff x="4215" y="3995"/>
              <a:chExt cx="364" cy="159"/>
            </a:xfrm>
          </p:grpSpPr>
          <p:sp>
            <p:nvSpPr>
              <p:cNvPr id="173" name="Oval 56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4" name="Rectangle 56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5" name="Oval 56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9" name="Group 567"/>
            <p:cNvGrpSpPr>
              <a:grpSpLocks/>
            </p:cNvGrpSpPr>
            <p:nvPr/>
          </p:nvGrpSpPr>
          <p:grpSpPr bwMode="auto">
            <a:xfrm>
              <a:off x="4944" y="2201"/>
              <a:ext cx="364" cy="159"/>
              <a:chOff x="4215" y="3995"/>
              <a:chExt cx="364" cy="159"/>
            </a:xfrm>
          </p:grpSpPr>
          <p:sp>
            <p:nvSpPr>
              <p:cNvPr id="170" name="Oval 56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1" name="Rectangle 56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2" name="Oval 57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88" name="Group 571"/>
          <p:cNvGrpSpPr>
            <a:grpSpLocks/>
          </p:cNvGrpSpPr>
          <p:nvPr/>
        </p:nvGrpSpPr>
        <p:grpSpPr bwMode="auto">
          <a:xfrm>
            <a:off x="8558213" y="5088330"/>
            <a:ext cx="577850" cy="542925"/>
            <a:chOff x="3480" y="2350"/>
            <a:chExt cx="901" cy="846"/>
          </a:xfrm>
        </p:grpSpPr>
        <p:grpSp>
          <p:nvGrpSpPr>
            <p:cNvPr id="189" name="Group 572"/>
            <p:cNvGrpSpPr>
              <a:grpSpLocks/>
            </p:cNvGrpSpPr>
            <p:nvPr/>
          </p:nvGrpSpPr>
          <p:grpSpPr bwMode="auto">
            <a:xfrm>
              <a:off x="3480" y="2803"/>
              <a:ext cx="901" cy="393"/>
              <a:chOff x="3480" y="2982"/>
              <a:chExt cx="901" cy="393"/>
            </a:xfrm>
          </p:grpSpPr>
          <p:sp>
            <p:nvSpPr>
              <p:cNvPr id="210" name="Oval 5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1" name="Rectangle 5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2" name="Oval 5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0" name="Group 576"/>
            <p:cNvGrpSpPr>
              <a:grpSpLocks/>
            </p:cNvGrpSpPr>
            <p:nvPr/>
          </p:nvGrpSpPr>
          <p:grpSpPr bwMode="auto">
            <a:xfrm>
              <a:off x="3480" y="2713"/>
              <a:ext cx="901" cy="393"/>
              <a:chOff x="3480" y="2982"/>
              <a:chExt cx="901" cy="393"/>
            </a:xfrm>
          </p:grpSpPr>
          <p:sp>
            <p:nvSpPr>
              <p:cNvPr id="207" name="Oval 5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8" name="Rectangle 5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9" name="Oval 5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1" name="Group 580"/>
            <p:cNvGrpSpPr>
              <a:grpSpLocks/>
            </p:cNvGrpSpPr>
            <p:nvPr/>
          </p:nvGrpSpPr>
          <p:grpSpPr bwMode="auto">
            <a:xfrm>
              <a:off x="3480" y="2622"/>
              <a:ext cx="901" cy="393"/>
              <a:chOff x="3480" y="2982"/>
              <a:chExt cx="901" cy="393"/>
            </a:xfrm>
          </p:grpSpPr>
          <p:sp>
            <p:nvSpPr>
              <p:cNvPr id="204" name="Oval 5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5" name="Rectangle 5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6" name="Oval 5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2" name="Group 584"/>
            <p:cNvGrpSpPr>
              <a:grpSpLocks/>
            </p:cNvGrpSpPr>
            <p:nvPr/>
          </p:nvGrpSpPr>
          <p:grpSpPr bwMode="auto">
            <a:xfrm>
              <a:off x="3480" y="2532"/>
              <a:ext cx="901" cy="393"/>
              <a:chOff x="3480" y="2982"/>
              <a:chExt cx="901" cy="393"/>
            </a:xfrm>
          </p:grpSpPr>
          <p:sp>
            <p:nvSpPr>
              <p:cNvPr id="201" name="Oval 5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2" name="Rectangle 5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3" name="Oval 5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3" name="Group 588"/>
            <p:cNvGrpSpPr>
              <a:grpSpLocks/>
            </p:cNvGrpSpPr>
            <p:nvPr/>
          </p:nvGrpSpPr>
          <p:grpSpPr bwMode="auto">
            <a:xfrm>
              <a:off x="3480" y="2441"/>
              <a:ext cx="901" cy="393"/>
              <a:chOff x="3480" y="2982"/>
              <a:chExt cx="901" cy="393"/>
            </a:xfrm>
          </p:grpSpPr>
          <p:sp>
            <p:nvSpPr>
              <p:cNvPr id="198" name="Oval 5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9" name="Rectangle 5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0" name="Oval 5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4" name="Group 592"/>
            <p:cNvGrpSpPr>
              <a:grpSpLocks/>
            </p:cNvGrpSpPr>
            <p:nvPr/>
          </p:nvGrpSpPr>
          <p:grpSpPr bwMode="auto">
            <a:xfrm>
              <a:off x="3480" y="2350"/>
              <a:ext cx="901" cy="393"/>
              <a:chOff x="3480" y="2982"/>
              <a:chExt cx="901" cy="393"/>
            </a:xfrm>
          </p:grpSpPr>
          <p:sp>
            <p:nvSpPr>
              <p:cNvPr id="195" name="Oval 5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6" name="Rectangle 5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7" name="Oval 5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13" name="Group 596"/>
          <p:cNvGrpSpPr>
            <a:grpSpLocks/>
          </p:cNvGrpSpPr>
          <p:nvPr/>
        </p:nvGrpSpPr>
        <p:grpSpPr bwMode="auto">
          <a:xfrm>
            <a:off x="8558213" y="5088330"/>
            <a:ext cx="577850" cy="542925"/>
            <a:chOff x="4944" y="2201"/>
            <a:chExt cx="364" cy="342"/>
          </a:xfrm>
        </p:grpSpPr>
        <p:grpSp>
          <p:nvGrpSpPr>
            <p:cNvPr id="214" name="Group 597"/>
            <p:cNvGrpSpPr>
              <a:grpSpLocks/>
            </p:cNvGrpSpPr>
            <p:nvPr/>
          </p:nvGrpSpPr>
          <p:grpSpPr bwMode="auto">
            <a:xfrm>
              <a:off x="4944" y="2384"/>
              <a:ext cx="364" cy="159"/>
              <a:chOff x="4215" y="3995"/>
              <a:chExt cx="364" cy="159"/>
            </a:xfrm>
          </p:grpSpPr>
          <p:sp>
            <p:nvSpPr>
              <p:cNvPr id="235" name="Oval 5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6" name="Rectangle 5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7" name="Oval 6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5" name="Group 601"/>
            <p:cNvGrpSpPr>
              <a:grpSpLocks/>
            </p:cNvGrpSpPr>
            <p:nvPr/>
          </p:nvGrpSpPr>
          <p:grpSpPr bwMode="auto">
            <a:xfrm>
              <a:off x="4944" y="2348"/>
              <a:ext cx="364" cy="159"/>
              <a:chOff x="4215" y="3995"/>
              <a:chExt cx="364" cy="159"/>
            </a:xfrm>
          </p:grpSpPr>
          <p:sp>
            <p:nvSpPr>
              <p:cNvPr id="232" name="Oval 6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3" name="Rectangle 6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4" name="Oval 6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6" name="Group 605"/>
            <p:cNvGrpSpPr>
              <a:grpSpLocks/>
            </p:cNvGrpSpPr>
            <p:nvPr/>
          </p:nvGrpSpPr>
          <p:grpSpPr bwMode="auto">
            <a:xfrm>
              <a:off x="4944" y="2311"/>
              <a:ext cx="364" cy="159"/>
              <a:chOff x="4215" y="3995"/>
              <a:chExt cx="364" cy="159"/>
            </a:xfrm>
          </p:grpSpPr>
          <p:sp>
            <p:nvSpPr>
              <p:cNvPr id="229" name="Oval 6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0" name="Rectangle 6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1" name="Oval 6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7" name="Group 609"/>
            <p:cNvGrpSpPr>
              <a:grpSpLocks/>
            </p:cNvGrpSpPr>
            <p:nvPr/>
          </p:nvGrpSpPr>
          <p:grpSpPr bwMode="auto">
            <a:xfrm>
              <a:off x="4944" y="2275"/>
              <a:ext cx="364" cy="159"/>
              <a:chOff x="4215" y="3995"/>
              <a:chExt cx="364" cy="159"/>
            </a:xfrm>
          </p:grpSpPr>
          <p:sp>
            <p:nvSpPr>
              <p:cNvPr id="226" name="Oval 6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7" name="Rectangle 6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8" name="Oval 6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8" name="Group 613"/>
            <p:cNvGrpSpPr>
              <a:grpSpLocks/>
            </p:cNvGrpSpPr>
            <p:nvPr/>
          </p:nvGrpSpPr>
          <p:grpSpPr bwMode="auto">
            <a:xfrm>
              <a:off x="4944" y="2238"/>
              <a:ext cx="364" cy="159"/>
              <a:chOff x="4215" y="3995"/>
              <a:chExt cx="364" cy="159"/>
            </a:xfrm>
          </p:grpSpPr>
          <p:sp>
            <p:nvSpPr>
              <p:cNvPr id="223" name="Oval 6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4" name="Rectangle 6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5" name="Oval 6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9" name="Group 617"/>
            <p:cNvGrpSpPr>
              <a:grpSpLocks/>
            </p:cNvGrpSpPr>
            <p:nvPr/>
          </p:nvGrpSpPr>
          <p:grpSpPr bwMode="auto">
            <a:xfrm>
              <a:off x="4944" y="2201"/>
              <a:ext cx="364" cy="159"/>
              <a:chOff x="4215" y="3995"/>
              <a:chExt cx="364" cy="159"/>
            </a:xfrm>
          </p:grpSpPr>
          <p:sp>
            <p:nvSpPr>
              <p:cNvPr id="220" name="Oval 6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1" name="Rectangle 6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2" name="Oval 6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238" name="Oval 621"/>
          <p:cNvSpPr>
            <a:spLocks noChangeArrowheads="1"/>
          </p:cNvSpPr>
          <p:nvPr/>
        </p:nvSpPr>
        <p:spPr bwMode="auto">
          <a:xfrm>
            <a:off x="8736013" y="5334391"/>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239" name="Text Box 623"/>
          <p:cNvSpPr txBox="1">
            <a:spLocks noChangeArrowheads="1"/>
          </p:cNvSpPr>
          <p:nvPr/>
        </p:nvSpPr>
        <p:spPr bwMode="auto">
          <a:xfrm>
            <a:off x="2571036" y="1498601"/>
            <a:ext cx="1518364"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008000"/>
                </a:solidFill>
                <a:latin typeface="+mn-ea"/>
                <a:cs typeface="Arial" charset="0"/>
              </a:rPr>
              <a:t>命中（</a:t>
            </a:r>
            <a:r>
              <a:rPr lang="en-US" altLang="zh-CN" b="1">
                <a:solidFill>
                  <a:srgbClr val="008000"/>
                </a:solidFill>
                <a:latin typeface="+mn-ea"/>
                <a:cs typeface="Arial" charset="0"/>
              </a:rPr>
              <a:t>HIT</a:t>
            </a:r>
            <a:r>
              <a:rPr lang="zh-CN" altLang="en-US" b="1">
                <a:solidFill>
                  <a:srgbClr val="008000"/>
                </a:solidFill>
                <a:latin typeface="+mn-ea"/>
                <a:cs typeface="Arial" charset="0"/>
              </a:rPr>
              <a:t>）</a:t>
            </a:r>
          </a:p>
        </p:txBody>
      </p:sp>
      <p:sp>
        <p:nvSpPr>
          <p:cNvPr id="240" name="Text Box 629"/>
          <p:cNvSpPr txBox="1">
            <a:spLocks noChangeArrowheads="1"/>
          </p:cNvSpPr>
          <p:nvPr/>
        </p:nvSpPr>
        <p:spPr bwMode="auto">
          <a:xfrm>
            <a:off x="2610544" y="4134242"/>
            <a:ext cx="1701107"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FF0000"/>
                </a:solidFill>
                <a:latin typeface="+mn-ea"/>
                <a:cs typeface="Arial" charset="0"/>
              </a:rPr>
              <a:t>缺失（</a:t>
            </a:r>
            <a:r>
              <a:rPr lang="en-US" altLang="zh-CN" b="1">
                <a:solidFill>
                  <a:srgbClr val="FF0000"/>
                </a:solidFill>
                <a:latin typeface="+mn-ea"/>
                <a:cs typeface="Arial" charset="0"/>
              </a:rPr>
              <a:t>MISS</a:t>
            </a:r>
            <a:r>
              <a:rPr lang="zh-CN" altLang="en-US" b="1">
                <a:solidFill>
                  <a:srgbClr val="FF0000"/>
                </a:solidFill>
                <a:latin typeface="+mn-ea"/>
                <a:cs typeface="Arial" charset="0"/>
              </a:rPr>
              <a:t>）</a:t>
            </a:r>
          </a:p>
        </p:txBody>
      </p:sp>
      <p:sp>
        <p:nvSpPr>
          <p:cNvPr id="241" name="Line 11"/>
          <p:cNvSpPr>
            <a:spLocks noChangeShapeType="1"/>
          </p:cNvSpPr>
          <p:nvPr/>
        </p:nvSpPr>
        <p:spPr bwMode="auto">
          <a:xfrm>
            <a:off x="3770314" y="2446338"/>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sp>
        <p:nvSpPr>
          <p:cNvPr id="243" name="Text Box 15"/>
          <p:cNvSpPr txBox="1">
            <a:spLocks noChangeArrowheads="1"/>
          </p:cNvSpPr>
          <p:nvPr/>
        </p:nvSpPr>
        <p:spPr bwMode="auto">
          <a:xfrm>
            <a:off x="4525963" y="2085975"/>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0000"/>
                </a:solidFill>
                <a:latin typeface="+mn-ea"/>
                <a:cs typeface="Arial" charset="0"/>
              </a:rPr>
              <a:t>读请求</a:t>
            </a:r>
          </a:p>
        </p:txBody>
      </p:sp>
      <p:pic>
        <p:nvPicPr>
          <p:cNvPr id="244" name="Picture 633" descr="j0242087[1]"/>
          <p:cNvPicPr>
            <a:picLocks noChangeAspect="1" noChangeArrowheads="1"/>
          </p:cNvPicPr>
          <p:nvPr/>
        </p:nvPicPr>
        <p:blipFill>
          <a:blip r:embed="rId2" cstate="print">
            <a:grayscl/>
            <a:biLevel thresh="50000"/>
          </a:blip>
          <a:srcRect/>
          <a:stretch>
            <a:fillRect/>
          </a:stretch>
        </p:blipFill>
        <p:spPr bwMode="auto">
          <a:xfrm>
            <a:off x="3054351" y="2028825"/>
            <a:ext cx="912813" cy="674688"/>
          </a:xfrm>
          <a:prstGeom prst="rect">
            <a:avLst/>
          </a:prstGeom>
          <a:noFill/>
          <a:ln w="9525">
            <a:noFill/>
            <a:miter lim="800000"/>
            <a:headEnd/>
            <a:tailEnd/>
          </a:ln>
        </p:spPr>
      </p:pic>
      <p:sp>
        <p:nvSpPr>
          <p:cNvPr id="245" name="Oval 14"/>
          <p:cNvSpPr>
            <a:spLocks noChangeArrowheads="1"/>
          </p:cNvSpPr>
          <p:nvPr/>
        </p:nvSpPr>
        <p:spPr bwMode="auto">
          <a:xfrm>
            <a:off x="3465513" y="237648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grpSp>
        <p:nvGrpSpPr>
          <p:cNvPr id="248" name="Group 17"/>
          <p:cNvGrpSpPr>
            <a:grpSpLocks/>
          </p:cNvGrpSpPr>
          <p:nvPr/>
        </p:nvGrpSpPr>
        <p:grpSpPr bwMode="auto">
          <a:xfrm>
            <a:off x="5646738" y="1917700"/>
            <a:ext cx="1028700" cy="1028700"/>
            <a:chOff x="2922" y="2088"/>
            <a:chExt cx="648" cy="648"/>
          </a:xfrm>
        </p:grpSpPr>
        <p:grpSp>
          <p:nvGrpSpPr>
            <p:cNvPr id="249" name="Group 18"/>
            <p:cNvGrpSpPr>
              <a:grpSpLocks/>
            </p:cNvGrpSpPr>
            <p:nvPr/>
          </p:nvGrpSpPr>
          <p:grpSpPr bwMode="auto">
            <a:xfrm>
              <a:off x="2922" y="2088"/>
              <a:ext cx="648" cy="81"/>
              <a:chOff x="2922" y="2088"/>
              <a:chExt cx="648" cy="81"/>
            </a:xfrm>
          </p:grpSpPr>
          <p:sp>
            <p:nvSpPr>
              <p:cNvPr id="313" name="Rectangle 1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4" name="Rectangle 2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5" name="Rectangle 2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6" name="Rectangle 2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7" name="Rectangle 2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8" name="Rectangle 2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9" name="Rectangle 2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0" name="Rectangle 2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0" name="Group 27"/>
            <p:cNvGrpSpPr>
              <a:grpSpLocks/>
            </p:cNvGrpSpPr>
            <p:nvPr/>
          </p:nvGrpSpPr>
          <p:grpSpPr bwMode="auto">
            <a:xfrm>
              <a:off x="2922" y="2169"/>
              <a:ext cx="648" cy="81"/>
              <a:chOff x="2922" y="2088"/>
              <a:chExt cx="648" cy="81"/>
            </a:xfrm>
          </p:grpSpPr>
          <p:sp>
            <p:nvSpPr>
              <p:cNvPr id="305"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6"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7"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8"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9"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0"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1"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2"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1" name="Group 36"/>
            <p:cNvGrpSpPr>
              <a:grpSpLocks/>
            </p:cNvGrpSpPr>
            <p:nvPr/>
          </p:nvGrpSpPr>
          <p:grpSpPr bwMode="auto">
            <a:xfrm>
              <a:off x="2922" y="2250"/>
              <a:ext cx="648" cy="81"/>
              <a:chOff x="2922" y="2088"/>
              <a:chExt cx="648" cy="81"/>
            </a:xfrm>
          </p:grpSpPr>
          <p:sp>
            <p:nvSpPr>
              <p:cNvPr id="297"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8"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9"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0"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1"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2"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3"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4"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2" name="Group 45"/>
            <p:cNvGrpSpPr>
              <a:grpSpLocks/>
            </p:cNvGrpSpPr>
            <p:nvPr/>
          </p:nvGrpSpPr>
          <p:grpSpPr bwMode="auto">
            <a:xfrm>
              <a:off x="2922" y="2331"/>
              <a:ext cx="648" cy="81"/>
              <a:chOff x="2922" y="2088"/>
              <a:chExt cx="648" cy="81"/>
            </a:xfrm>
          </p:grpSpPr>
          <p:sp>
            <p:nvSpPr>
              <p:cNvPr id="289"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0"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1"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2"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3"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4"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5"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6"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3" name="Group 54"/>
            <p:cNvGrpSpPr>
              <a:grpSpLocks/>
            </p:cNvGrpSpPr>
            <p:nvPr/>
          </p:nvGrpSpPr>
          <p:grpSpPr bwMode="auto">
            <a:xfrm>
              <a:off x="2922" y="2412"/>
              <a:ext cx="648" cy="81"/>
              <a:chOff x="2922" y="2088"/>
              <a:chExt cx="648" cy="81"/>
            </a:xfrm>
          </p:grpSpPr>
          <p:sp>
            <p:nvSpPr>
              <p:cNvPr id="281"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2"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3"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4"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5"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6"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7"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8"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4" name="Group 63"/>
            <p:cNvGrpSpPr>
              <a:grpSpLocks/>
            </p:cNvGrpSpPr>
            <p:nvPr/>
          </p:nvGrpSpPr>
          <p:grpSpPr bwMode="auto">
            <a:xfrm>
              <a:off x="2922" y="2493"/>
              <a:ext cx="648" cy="81"/>
              <a:chOff x="2922" y="2088"/>
              <a:chExt cx="648" cy="81"/>
            </a:xfrm>
          </p:grpSpPr>
          <p:sp>
            <p:nvSpPr>
              <p:cNvPr id="273"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4"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5"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6"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7"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8"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9"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0"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5" name="Group 72"/>
            <p:cNvGrpSpPr>
              <a:grpSpLocks/>
            </p:cNvGrpSpPr>
            <p:nvPr/>
          </p:nvGrpSpPr>
          <p:grpSpPr bwMode="auto">
            <a:xfrm>
              <a:off x="2922" y="2574"/>
              <a:ext cx="648" cy="81"/>
              <a:chOff x="2922" y="2088"/>
              <a:chExt cx="648" cy="81"/>
            </a:xfrm>
          </p:grpSpPr>
          <p:sp>
            <p:nvSpPr>
              <p:cNvPr id="265"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6"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7"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8"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9"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0"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1"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2"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6" name="Group 81"/>
            <p:cNvGrpSpPr>
              <a:grpSpLocks/>
            </p:cNvGrpSpPr>
            <p:nvPr/>
          </p:nvGrpSpPr>
          <p:grpSpPr bwMode="auto">
            <a:xfrm>
              <a:off x="2922" y="2655"/>
              <a:ext cx="648" cy="81"/>
              <a:chOff x="2922" y="2088"/>
              <a:chExt cx="648" cy="81"/>
            </a:xfrm>
          </p:grpSpPr>
          <p:sp>
            <p:nvSpPr>
              <p:cNvPr id="257"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8"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9"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0"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1"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2"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3"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4"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grpSp>
        <p:nvGrpSpPr>
          <p:cNvPr id="321" name="Group 90"/>
          <p:cNvGrpSpPr>
            <a:grpSpLocks/>
          </p:cNvGrpSpPr>
          <p:nvPr/>
        </p:nvGrpSpPr>
        <p:grpSpPr bwMode="auto">
          <a:xfrm>
            <a:off x="5646738" y="1919289"/>
            <a:ext cx="514350" cy="128587"/>
            <a:chOff x="2557" y="1130"/>
            <a:chExt cx="324" cy="81"/>
          </a:xfrm>
        </p:grpSpPr>
        <p:sp>
          <p:nvSpPr>
            <p:cNvPr id="322" name="Rectangle 91"/>
            <p:cNvSpPr>
              <a:spLocks noChangeArrowheads="1"/>
            </p:cNvSpPr>
            <p:nvPr/>
          </p:nvSpPr>
          <p:spPr bwMode="auto">
            <a:xfrm>
              <a:off x="2557"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3" name="Rectangle 92"/>
            <p:cNvSpPr>
              <a:spLocks noChangeArrowheads="1"/>
            </p:cNvSpPr>
            <p:nvPr/>
          </p:nvSpPr>
          <p:spPr bwMode="auto">
            <a:xfrm>
              <a:off x="2638"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4" name="Rectangle 93"/>
            <p:cNvSpPr>
              <a:spLocks noChangeArrowheads="1"/>
            </p:cNvSpPr>
            <p:nvPr/>
          </p:nvSpPr>
          <p:spPr bwMode="auto">
            <a:xfrm>
              <a:off x="2719"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5" name="Rectangle 94"/>
            <p:cNvSpPr>
              <a:spLocks noChangeArrowheads="1"/>
            </p:cNvSpPr>
            <p:nvPr/>
          </p:nvSpPr>
          <p:spPr bwMode="auto">
            <a:xfrm>
              <a:off x="2800" y="1130"/>
              <a:ext cx="81" cy="81"/>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pic>
        <p:nvPicPr>
          <p:cNvPr id="326" name="Picture 634" descr="j0242087[1]"/>
          <p:cNvPicPr>
            <a:picLocks noChangeAspect="1" noChangeArrowheads="1"/>
          </p:cNvPicPr>
          <p:nvPr/>
        </p:nvPicPr>
        <p:blipFill>
          <a:blip r:embed="rId2" cstate="print">
            <a:grayscl/>
            <a:biLevel thresh="50000"/>
          </a:blip>
          <a:srcRect/>
          <a:stretch>
            <a:fillRect/>
          </a:stretch>
        </p:blipFill>
        <p:spPr bwMode="auto">
          <a:xfrm>
            <a:off x="3028951" y="4715266"/>
            <a:ext cx="912813" cy="674688"/>
          </a:xfrm>
          <a:prstGeom prst="rect">
            <a:avLst/>
          </a:prstGeom>
          <a:noFill/>
          <a:ln w="9525">
            <a:noFill/>
            <a:miter lim="800000"/>
            <a:headEnd/>
            <a:tailEnd/>
          </a:ln>
        </p:spPr>
      </p:pic>
      <p:sp>
        <p:nvSpPr>
          <p:cNvPr id="327" name="Oval 627"/>
          <p:cNvSpPr>
            <a:spLocks noChangeArrowheads="1"/>
          </p:cNvSpPr>
          <p:nvPr/>
        </p:nvSpPr>
        <p:spPr bwMode="auto">
          <a:xfrm>
            <a:off x="3557588" y="5070866"/>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329" name="Line 5"/>
          <p:cNvSpPr>
            <a:spLocks noChangeShapeType="1"/>
          </p:cNvSpPr>
          <p:nvPr/>
        </p:nvSpPr>
        <p:spPr bwMode="auto">
          <a:xfrm>
            <a:off x="3795714" y="5135954"/>
            <a:ext cx="1920875"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grpSp>
        <p:nvGrpSpPr>
          <p:cNvPr id="332" name="Group 225"/>
          <p:cNvGrpSpPr>
            <a:grpSpLocks/>
          </p:cNvGrpSpPr>
          <p:nvPr/>
        </p:nvGrpSpPr>
        <p:grpSpPr bwMode="auto">
          <a:xfrm>
            <a:off x="5672138" y="4615254"/>
            <a:ext cx="1028700" cy="1028700"/>
            <a:chOff x="2922" y="2088"/>
            <a:chExt cx="648" cy="648"/>
          </a:xfrm>
        </p:grpSpPr>
        <p:grpSp>
          <p:nvGrpSpPr>
            <p:cNvPr id="333" name="Group 226"/>
            <p:cNvGrpSpPr>
              <a:grpSpLocks/>
            </p:cNvGrpSpPr>
            <p:nvPr/>
          </p:nvGrpSpPr>
          <p:grpSpPr bwMode="auto">
            <a:xfrm>
              <a:off x="2922" y="2088"/>
              <a:ext cx="648" cy="81"/>
              <a:chOff x="2922" y="2088"/>
              <a:chExt cx="648" cy="81"/>
            </a:xfrm>
          </p:grpSpPr>
          <p:sp>
            <p:nvSpPr>
              <p:cNvPr id="397" name="Rectangle 22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8" name="Rectangle 22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9" name="Rectangle 22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0" name="Rectangle 23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1" name="Rectangle 23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2" name="Rectangle 23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3" name="Rectangle 23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4" name="Rectangle 23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4" name="Group 235"/>
            <p:cNvGrpSpPr>
              <a:grpSpLocks/>
            </p:cNvGrpSpPr>
            <p:nvPr/>
          </p:nvGrpSpPr>
          <p:grpSpPr bwMode="auto">
            <a:xfrm>
              <a:off x="2922" y="2169"/>
              <a:ext cx="648" cy="81"/>
              <a:chOff x="2922" y="2088"/>
              <a:chExt cx="648" cy="81"/>
            </a:xfrm>
          </p:grpSpPr>
          <p:sp>
            <p:nvSpPr>
              <p:cNvPr id="389" name="Rectangle 23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0" name="Rectangle 23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1" name="Rectangle 23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2" name="Rectangle 23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3" name="Rectangle 24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4" name="Rectangle 24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5" name="Rectangle 24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6" name="Rectangle 24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5" name="Group 244"/>
            <p:cNvGrpSpPr>
              <a:grpSpLocks/>
            </p:cNvGrpSpPr>
            <p:nvPr/>
          </p:nvGrpSpPr>
          <p:grpSpPr bwMode="auto">
            <a:xfrm>
              <a:off x="2922" y="2250"/>
              <a:ext cx="648" cy="81"/>
              <a:chOff x="2922" y="2088"/>
              <a:chExt cx="648" cy="81"/>
            </a:xfrm>
          </p:grpSpPr>
          <p:sp>
            <p:nvSpPr>
              <p:cNvPr id="381" name="Rectangle 24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2" name="Rectangle 24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3" name="Rectangle 24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4" name="Rectangle 24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5" name="Rectangle 24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6" name="Rectangle 25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7" name="Rectangle 25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8" name="Rectangle 25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6" name="Group 253"/>
            <p:cNvGrpSpPr>
              <a:grpSpLocks/>
            </p:cNvGrpSpPr>
            <p:nvPr/>
          </p:nvGrpSpPr>
          <p:grpSpPr bwMode="auto">
            <a:xfrm>
              <a:off x="2922" y="2331"/>
              <a:ext cx="648" cy="81"/>
              <a:chOff x="2922" y="2088"/>
              <a:chExt cx="648" cy="81"/>
            </a:xfrm>
          </p:grpSpPr>
          <p:sp>
            <p:nvSpPr>
              <p:cNvPr id="373" name="Rectangle 25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4" name="Rectangle 25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5" name="Rectangle 25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6" name="Rectangle 25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7" name="Rectangle 25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8" name="Rectangle 25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9" name="Rectangle 26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0" name="Rectangle 26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7" name="Group 262"/>
            <p:cNvGrpSpPr>
              <a:grpSpLocks/>
            </p:cNvGrpSpPr>
            <p:nvPr/>
          </p:nvGrpSpPr>
          <p:grpSpPr bwMode="auto">
            <a:xfrm>
              <a:off x="2922" y="2412"/>
              <a:ext cx="648" cy="81"/>
              <a:chOff x="2922" y="2088"/>
              <a:chExt cx="648" cy="81"/>
            </a:xfrm>
          </p:grpSpPr>
          <p:sp>
            <p:nvSpPr>
              <p:cNvPr id="365" name="Rectangle 26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6" name="Rectangle 26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7" name="Rectangle 26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8" name="Rectangle 26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9" name="Rectangle 26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0" name="Rectangle 26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1" name="Rectangle 26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2" name="Rectangle 27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8" name="Group 271"/>
            <p:cNvGrpSpPr>
              <a:grpSpLocks/>
            </p:cNvGrpSpPr>
            <p:nvPr/>
          </p:nvGrpSpPr>
          <p:grpSpPr bwMode="auto">
            <a:xfrm>
              <a:off x="2922" y="2493"/>
              <a:ext cx="648" cy="81"/>
              <a:chOff x="2922" y="2088"/>
              <a:chExt cx="648" cy="81"/>
            </a:xfrm>
          </p:grpSpPr>
          <p:sp>
            <p:nvSpPr>
              <p:cNvPr id="357" name="Rectangle 27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8" name="Rectangle 27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9" name="Rectangle 27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0" name="Rectangle 27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1" name="Rectangle 27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2" name="Rectangle 27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3" name="Rectangle 27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4" name="Rectangle 27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9" name="Group 280"/>
            <p:cNvGrpSpPr>
              <a:grpSpLocks/>
            </p:cNvGrpSpPr>
            <p:nvPr/>
          </p:nvGrpSpPr>
          <p:grpSpPr bwMode="auto">
            <a:xfrm>
              <a:off x="2922" y="2574"/>
              <a:ext cx="648" cy="81"/>
              <a:chOff x="2922" y="2088"/>
              <a:chExt cx="648" cy="81"/>
            </a:xfrm>
          </p:grpSpPr>
          <p:sp>
            <p:nvSpPr>
              <p:cNvPr id="349" name="Rectangle 28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0" name="Rectangle 28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1" name="Rectangle 28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2" name="Rectangle 28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3" name="Rectangle 28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4" name="Rectangle 28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5" name="Rectangle 28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6" name="Rectangle 28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40" name="Group 289"/>
            <p:cNvGrpSpPr>
              <a:grpSpLocks/>
            </p:cNvGrpSpPr>
            <p:nvPr/>
          </p:nvGrpSpPr>
          <p:grpSpPr bwMode="auto">
            <a:xfrm>
              <a:off x="2922" y="2655"/>
              <a:ext cx="648" cy="81"/>
              <a:chOff x="2922" y="2088"/>
              <a:chExt cx="648" cy="81"/>
            </a:xfrm>
          </p:grpSpPr>
          <p:sp>
            <p:nvSpPr>
              <p:cNvPr id="341" name="Rectangle 29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2" name="Rectangle 29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3" name="Rectangle 29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4" name="Rectangle 29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5" name="Rectangle 29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6" name="Rectangle 29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7" name="Rectangle 29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8" name="Rectangle 29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grpSp>
        <p:nvGrpSpPr>
          <p:cNvPr id="405" name="Group 298"/>
          <p:cNvGrpSpPr>
            <a:grpSpLocks/>
          </p:cNvGrpSpPr>
          <p:nvPr/>
        </p:nvGrpSpPr>
        <p:grpSpPr bwMode="auto">
          <a:xfrm>
            <a:off x="5672138" y="4615255"/>
            <a:ext cx="1028700" cy="128587"/>
            <a:chOff x="2922" y="2088"/>
            <a:chExt cx="648" cy="81"/>
          </a:xfrm>
        </p:grpSpPr>
        <p:sp>
          <p:nvSpPr>
            <p:cNvPr id="406" name="Rectangle 299"/>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7" name="Rectangle 300"/>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8" name="Rectangle 301"/>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9" name="Rectangle 302"/>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0" name="Rectangle 303"/>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1" name="Rectangle 304"/>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2" name="Rectangle 305"/>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3" name="Rectangle 306"/>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14" name="Group 307"/>
          <p:cNvGrpSpPr>
            <a:grpSpLocks/>
          </p:cNvGrpSpPr>
          <p:nvPr/>
        </p:nvGrpSpPr>
        <p:grpSpPr bwMode="auto">
          <a:xfrm>
            <a:off x="5672138" y="4743841"/>
            <a:ext cx="1028700" cy="128588"/>
            <a:chOff x="2922" y="2088"/>
            <a:chExt cx="648" cy="81"/>
          </a:xfrm>
        </p:grpSpPr>
        <p:sp>
          <p:nvSpPr>
            <p:cNvPr id="415" name="Rectangle 308"/>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6" name="Rectangle 309"/>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7" name="Rectangle 310"/>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8" name="Rectangle 311"/>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9" name="Rectangle 312"/>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0" name="Rectangle 313"/>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1" name="Rectangle 314"/>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2" name="Rectangle 315"/>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23" name="Group 316"/>
          <p:cNvGrpSpPr>
            <a:grpSpLocks/>
          </p:cNvGrpSpPr>
          <p:nvPr/>
        </p:nvGrpSpPr>
        <p:grpSpPr bwMode="auto">
          <a:xfrm>
            <a:off x="5672138" y="4872430"/>
            <a:ext cx="1028700" cy="128587"/>
            <a:chOff x="2922" y="2088"/>
            <a:chExt cx="648" cy="81"/>
          </a:xfrm>
        </p:grpSpPr>
        <p:sp>
          <p:nvSpPr>
            <p:cNvPr id="424" name="Rectangle 317"/>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5" name="Rectangle 318"/>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6" name="Rectangle 319"/>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7" name="Rectangle 320"/>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8" name="Rectangle 321"/>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9" name="Rectangle 322"/>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0" name="Rectangle 323"/>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1" name="Rectangle 324"/>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32" name="Group 325"/>
          <p:cNvGrpSpPr>
            <a:grpSpLocks/>
          </p:cNvGrpSpPr>
          <p:nvPr/>
        </p:nvGrpSpPr>
        <p:grpSpPr bwMode="auto">
          <a:xfrm>
            <a:off x="5672138" y="5001016"/>
            <a:ext cx="1028700" cy="128588"/>
            <a:chOff x="2922" y="2088"/>
            <a:chExt cx="648" cy="81"/>
          </a:xfrm>
        </p:grpSpPr>
        <p:sp>
          <p:nvSpPr>
            <p:cNvPr id="433" name="Rectangle 326"/>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4" name="Rectangle 327"/>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5" name="Rectangle 328"/>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6" name="Rectangle 329"/>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7" name="Rectangle 330"/>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8" name="Rectangle 331"/>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9" name="Rectangle 332"/>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0" name="Rectangle 333"/>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41" name="Group 334"/>
          <p:cNvGrpSpPr>
            <a:grpSpLocks/>
          </p:cNvGrpSpPr>
          <p:nvPr/>
        </p:nvGrpSpPr>
        <p:grpSpPr bwMode="auto">
          <a:xfrm>
            <a:off x="5672138" y="5129605"/>
            <a:ext cx="1028700" cy="128587"/>
            <a:chOff x="2922" y="2088"/>
            <a:chExt cx="648" cy="81"/>
          </a:xfrm>
        </p:grpSpPr>
        <p:sp>
          <p:nvSpPr>
            <p:cNvPr id="442" name="Rectangle 335"/>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3" name="Rectangle 336"/>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4" name="Rectangle 337"/>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5" name="Rectangle 338"/>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6" name="Rectangle 339"/>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7" name="Rectangle 340"/>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8" name="Rectangle 341"/>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9" name="Rectangle 342"/>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0" name="Group 343"/>
          <p:cNvGrpSpPr>
            <a:grpSpLocks/>
          </p:cNvGrpSpPr>
          <p:nvPr/>
        </p:nvGrpSpPr>
        <p:grpSpPr bwMode="auto">
          <a:xfrm>
            <a:off x="5672138" y="5258191"/>
            <a:ext cx="1028700" cy="128588"/>
            <a:chOff x="2922" y="2088"/>
            <a:chExt cx="648" cy="81"/>
          </a:xfrm>
        </p:grpSpPr>
        <p:sp>
          <p:nvSpPr>
            <p:cNvPr id="451" name="Rectangle 344"/>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2" name="Rectangle 345"/>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3" name="Rectangle 346"/>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4" name="Rectangle 347"/>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5" name="Rectangle 348"/>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6" name="Rectangle 349"/>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7" name="Rectangle 350"/>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8" name="Rectangle 351"/>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9" name="Group 352"/>
          <p:cNvGrpSpPr>
            <a:grpSpLocks/>
          </p:cNvGrpSpPr>
          <p:nvPr/>
        </p:nvGrpSpPr>
        <p:grpSpPr bwMode="auto">
          <a:xfrm>
            <a:off x="5672138" y="5386780"/>
            <a:ext cx="1028700" cy="128587"/>
            <a:chOff x="2922" y="2088"/>
            <a:chExt cx="648" cy="81"/>
          </a:xfrm>
        </p:grpSpPr>
        <p:sp>
          <p:nvSpPr>
            <p:cNvPr id="460" name="Rectangle 353"/>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1" name="Rectangle 354"/>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2" name="Rectangle 355"/>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3" name="Rectangle 356"/>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4" name="Rectangle 357"/>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5" name="Rectangle 358"/>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6" name="Rectangle 359"/>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7" name="Rectangle 360"/>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68" name="Group 361"/>
          <p:cNvGrpSpPr>
            <a:grpSpLocks/>
          </p:cNvGrpSpPr>
          <p:nvPr/>
        </p:nvGrpSpPr>
        <p:grpSpPr bwMode="auto">
          <a:xfrm>
            <a:off x="5672138" y="5515366"/>
            <a:ext cx="1028700" cy="128588"/>
            <a:chOff x="2922" y="2088"/>
            <a:chExt cx="648" cy="81"/>
          </a:xfrm>
        </p:grpSpPr>
        <p:sp>
          <p:nvSpPr>
            <p:cNvPr id="469" name="Rectangle 362"/>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0" name="Rectangle 363"/>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1" name="Rectangle 364"/>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2" name="Rectangle 365"/>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3" name="Rectangle 366"/>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4" name="Rectangle 367"/>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5" name="Rectangle 368"/>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6" name="Rectangle 369"/>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sp>
        <p:nvSpPr>
          <p:cNvPr id="478" name="Rectangle 626"/>
          <p:cNvSpPr>
            <a:spLocks noChangeArrowheads="1"/>
          </p:cNvSpPr>
          <p:nvPr/>
        </p:nvSpPr>
        <p:spPr bwMode="auto">
          <a:xfrm>
            <a:off x="5672139" y="4615255"/>
            <a:ext cx="128587" cy="128587"/>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80" name="Text Box 442"/>
          <p:cNvSpPr txBox="1">
            <a:spLocks noChangeArrowheads="1"/>
          </p:cNvSpPr>
          <p:nvPr/>
        </p:nvSpPr>
        <p:spPr bwMode="auto">
          <a:xfrm>
            <a:off x="2563813" y="5658241"/>
            <a:ext cx="29464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dirty="0">
                <a:solidFill>
                  <a:srgbClr val="FF0000"/>
                </a:solidFill>
                <a:latin typeface="+mn-ea"/>
                <a:cs typeface="Arial" charset="0"/>
              </a:rPr>
              <a:t>缺失造成访问速度急剧下降</a:t>
            </a:r>
          </a:p>
        </p:txBody>
      </p:sp>
      <p:sp>
        <p:nvSpPr>
          <p:cNvPr id="483" name="Line 6"/>
          <p:cNvSpPr>
            <a:spLocks noChangeShapeType="1"/>
          </p:cNvSpPr>
          <p:nvPr/>
        </p:nvSpPr>
        <p:spPr bwMode="auto">
          <a:xfrm>
            <a:off x="6697664" y="5148654"/>
            <a:ext cx="1601787" cy="0"/>
          </a:xfrm>
          <a:prstGeom prst="line">
            <a:avLst/>
          </a:prstGeom>
          <a:noFill/>
          <a:ln w="76200">
            <a:solidFill>
              <a:srgbClr val="0099FF"/>
            </a:solidFill>
            <a:round/>
            <a:headEnd/>
            <a:tailEnd type="none" w="lg" len="med"/>
          </a:ln>
        </p:spPr>
        <p:txBody>
          <a:bodyPr lIns="0" tIns="0" rIns="0" bIns="0"/>
          <a:lstStyle/>
          <a:p>
            <a:endParaRPr lang="zh-CN" altLang="en-US">
              <a:latin typeface="+mn-ea"/>
            </a:endParaRPr>
          </a:p>
        </p:txBody>
      </p:sp>
      <p:sp>
        <p:nvSpPr>
          <p:cNvPr id="242" name="Line 12"/>
          <p:cNvSpPr>
            <a:spLocks noChangeShapeType="1"/>
          </p:cNvSpPr>
          <p:nvPr/>
        </p:nvSpPr>
        <p:spPr bwMode="auto">
          <a:xfrm>
            <a:off x="3846515" y="2446338"/>
            <a:ext cx="1800224"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sp>
        <p:nvSpPr>
          <p:cNvPr id="481" name="Text Box 10">
            <a:extLst>
              <a:ext uri="{FF2B5EF4-FFF2-40B4-BE49-F238E27FC236}">
                <a16:creationId xmlns:a16="http://schemas.microsoft.com/office/drawing/2014/main" id="{DED16628-8052-4407-AFCF-FD4BD7E71F25}"/>
              </a:ext>
            </a:extLst>
          </p:cNvPr>
          <p:cNvSpPr txBox="1">
            <a:spLocks noChangeArrowheads="1"/>
          </p:cNvSpPr>
          <p:nvPr/>
        </p:nvSpPr>
        <p:spPr bwMode="auto">
          <a:xfrm>
            <a:off x="5882396" y="1655764"/>
            <a:ext cx="583493"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dirty="0">
                <a:solidFill>
                  <a:srgbClr val="000204"/>
                </a:solidFill>
                <a:latin typeface="+mn-ea"/>
                <a:cs typeface="Arial" charset="0"/>
              </a:rPr>
              <a:t>cache</a:t>
            </a:r>
          </a:p>
        </p:txBody>
      </p:sp>
      <p:sp>
        <p:nvSpPr>
          <p:cNvPr id="485" name="AutoShape 631"/>
          <p:cNvSpPr>
            <a:spLocks noChangeArrowheads="1"/>
          </p:cNvSpPr>
          <p:nvPr/>
        </p:nvSpPr>
        <p:spPr bwMode="auto">
          <a:xfrm>
            <a:off x="2500314" y="1287362"/>
            <a:ext cx="7064375" cy="2081126"/>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dirty="0">
              <a:latin typeface="+mn-ea"/>
            </a:endParaRPr>
          </a:p>
        </p:txBody>
      </p:sp>
      <p:sp>
        <p:nvSpPr>
          <p:cNvPr id="482" name="Text Box 622">
            <a:extLst>
              <a:ext uri="{FF2B5EF4-FFF2-40B4-BE49-F238E27FC236}">
                <a16:creationId xmlns:a16="http://schemas.microsoft.com/office/drawing/2014/main" id="{2019E975-327C-4E17-8ACF-F789BD9CBA35}"/>
              </a:ext>
            </a:extLst>
          </p:cNvPr>
          <p:cNvSpPr txBox="1">
            <a:spLocks noChangeArrowheads="1"/>
          </p:cNvSpPr>
          <p:nvPr/>
        </p:nvSpPr>
        <p:spPr bwMode="auto">
          <a:xfrm>
            <a:off x="5907796" y="4337442"/>
            <a:ext cx="583493"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dirty="0">
                <a:solidFill>
                  <a:srgbClr val="000204"/>
                </a:solidFill>
                <a:latin typeface="+mn-ea"/>
                <a:cs typeface="Arial" charset="0"/>
              </a:rPr>
              <a:t>cache</a:t>
            </a:r>
          </a:p>
        </p:txBody>
      </p:sp>
      <p:sp>
        <p:nvSpPr>
          <p:cNvPr id="479" name="AutoShape 632"/>
          <p:cNvSpPr>
            <a:spLocks noChangeArrowheads="1"/>
          </p:cNvSpPr>
          <p:nvPr/>
        </p:nvSpPr>
        <p:spPr bwMode="auto">
          <a:xfrm>
            <a:off x="2420144" y="3971925"/>
            <a:ext cx="7191375" cy="20320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Tree>
    <p:extLst>
      <p:ext uri="{BB962C8B-B14F-4D97-AF65-F5344CB8AC3E}">
        <p14:creationId xmlns:p14="http://schemas.microsoft.com/office/powerpoint/2010/main" val="213365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left)">
                                      <p:cBhvr>
                                        <p:cTn id="7" dur="1000"/>
                                        <p:tgtEl>
                                          <p:spTgt spid="24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21"/>
                                        </p:tgtEl>
                                        <p:attrNameLst>
                                          <p:attrName>style.visibility</p:attrName>
                                        </p:attrNameLst>
                                      </p:cBhvr>
                                      <p:to>
                                        <p:strVal val="visible"/>
                                      </p:to>
                                    </p:set>
                                    <p:animEffect transition="in" filter="wipe(left)">
                                      <p:cBhvr>
                                        <p:cTn id="11" dur="500"/>
                                        <p:tgtEl>
                                          <p:spTgt spid="321"/>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wipe(right)">
                                      <p:cBhvr>
                                        <p:cTn id="15" dur="1000"/>
                                        <p:tgtEl>
                                          <p:spTgt spid="242"/>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41"/>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7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1000"/>
                                        <p:tgtEl>
                                          <p:spTgt spid="86"/>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405"/>
                                        </p:tgtEl>
                                        <p:attrNameLst>
                                          <p:attrName>style.visibility</p:attrName>
                                        </p:attrNameLst>
                                      </p:cBhvr>
                                      <p:to>
                                        <p:strVal val="visible"/>
                                      </p:to>
                                    </p:set>
                                    <p:animEffect transition="in" filter="wipe(left)">
                                      <p:cBhvr>
                                        <p:cTn id="37" dur="500"/>
                                        <p:tgtEl>
                                          <p:spTgt spid="40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414"/>
                                        </p:tgtEl>
                                        <p:attrNameLst>
                                          <p:attrName>style.visibility</p:attrName>
                                        </p:attrNameLst>
                                      </p:cBhvr>
                                      <p:to>
                                        <p:strVal val="visible"/>
                                      </p:to>
                                    </p:set>
                                    <p:animEffect transition="in" filter="wipe(left)">
                                      <p:cBhvr>
                                        <p:cTn id="41" dur="500"/>
                                        <p:tgtEl>
                                          <p:spTgt spid="414"/>
                                        </p:tgtEl>
                                      </p:cBhvr>
                                    </p:animEffect>
                                  </p:childTnLst>
                                </p:cTn>
                              </p:par>
                              <p:par>
                                <p:cTn id="42" presetID="22" presetClass="exit" presetSubtype="8" fill="hold" nodeType="withEffect">
                                  <p:stCondLst>
                                    <p:cond delay="0"/>
                                  </p:stCondLst>
                                  <p:childTnLst>
                                    <p:animEffect transition="out" filter="wipe(left)">
                                      <p:cBhvr>
                                        <p:cTn id="43" dur="500"/>
                                        <p:tgtEl>
                                          <p:spTgt spid="405"/>
                                        </p:tgtEl>
                                      </p:cBhvr>
                                    </p:animEffect>
                                    <p:set>
                                      <p:cBhvr>
                                        <p:cTn id="44" dur="1" fill="hold">
                                          <p:stCondLst>
                                            <p:cond delay="499"/>
                                          </p:stCondLst>
                                        </p:cTn>
                                        <p:tgtEl>
                                          <p:spTgt spid="40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23"/>
                                        </p:tgtEl>
                                        <p:attrNameLst>
                                          <p:attrName>style.visibility</p:attrName>
                                        </p:attrNameLst>
                                      </p:cBhvr>
                                      <p:to>
                                        <p:strVal val="visible"/>
                                      </p:to>
                                    </p:set>
                                    <p:animEffect transition="in" filter="wipe(left)">
                                      <p:cBhvr>
                                        <p:cTn id="48" dur="500"/>
                                        <p:tgtEl>
                                          <p:spTgt spid="423"/>
                                        </p:tgtEl>
                                      </p:cBhvr>
                                    </p:animEffect>
                                  </p:childTnLst>
                                </p:cTn>
                              </p:par>
                              <p:par>
                                <p:cTn id="49" presetID="22" presetClass="exit" presetSubtype="8" fill="hold" nodeType="withEffect">
                                  <p:stCondLst>
                                    <p:cond delay="0"/>
                                  </p:stCondLst>
                                  <p:childTnLst>
                                    <p:animEffect transition="out" filter="wipe(left)">
                                      <p:cBhvr>
                                        <p:cTn id="50" dur="500"/>
                                        <p:tgtEl>
                                          <p:spTgt spid="414"/>
                                        </p:tgtEl>
                                      </p:cBhvr>
                                    </p:animEffect>
                                    <p:set>
                                      <p:cBhvr>
                                        <p:cTn id="51" dur="1" fill="hold">
                                          <p:stCondLst>
                                            <p:cond delay="499"/>
                                          </p:stCondLst>
                                        </p:cTn>
                                        <p:tgtEl>
                                          <p:spTgt spid="414"/>
                                        </p:tgtEl>
                                        <p:attrNameLst>
                                          <p:attrName>style.visibility</p:attrName>
                                        </p:attrNameLst>
                                      </p:cBhvr>
                                      <p:to>
                                        <p:strVal val="hidden"/>
                                      </p:to>
                                    </p:se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wipe(left)">
                                      <p:cBhvr>
                                        <p:cTn id="55" dur="500"/>
                                        <p:tgtEl>
                                          <p:spTgt spid="432"/>
                                        </p:tgtEl>
                                      </p:cBhvr>
                                    </p:animEffect>
                                  </p:childTnLst>
                                </p:cTn>
                              </p:par>
                              <p:par>
                                <p:cTn id="56" presetID="22" presetClass="exit" presetSubtype="8" fill="hold" nodeType="withEffect">
                                  <p:stCondLst>
                                    <p:cond delay="0"/>
                                  </p:stCondLst>
                                  <p:childTnLst>
                                    <p:animEffect transition="out" filter="wipe(left)">
                                      <p:cBhvr>
                                        <p:cTn id="57" dur="500"/>
                                        <p:tgtEl>
                                          <p:spTgt spid="423"/>
                                        </p:tgtEl>
                                      </p:cBhvr>
                                    </p:animEffect>
                                    <p:set>
                                      <p:cBhvr>
                                        <p:cTn id="58" dur="1" fill="hold">
                                          <p:stCondLst>
                                            <p:cond delay="499"/>
                                          </p:stCondLst>
                                        </p:cTn>
                                        <p:tgtEl>
                                          <p:spTgt spid="423"/>
                                        </p:tgtEl>
                                        <p:attrNameLst>
                                          <p:attrName>style.visibility</p:attrName>
                                        </p:attrNameLst>
                                      </p:cBhvr>
                                      <p:to>
                                        <p:strVal val="hidden"/>
                                      </p:to>
                                    </p:set>
                                  </p:childTnLst>
                                </p:cTn>
                              </p:par>
                            </p:childTnLst>
                          </p:cTn>
                        </p:par>
                        <p:par>
                          <p:cTn id="59" fill="hold">
                            <p:stCondLst>
                              <p:cond delay="3000"/>
                            </p:stCondLst>
                            <p:childTnLst>
                              <p:par>
                                <p:cTn id="60" presetID="22" presetClass="entr" presetSubtype="8" fill="hold" nodeType="afterEffect">
                                  <p:stCondLst>
                                    <p:cond delay="0"/>
                                  </p:stCondLst>
                                  <p:childTnLst>
                                    <p:set>
                                      <p:cBhvr>
                                        <p:cTn id="61" dur="1" fill="hold">
                                          <p:stCondLst>
                                            <p:cond delay="0"/>
                                          </p:stCondLst>
                                        </p:cTn>
                                        <p:tgtEl>
                                          <p:spTgt spid="441"/>
                                        </p:tgtEl>
                                        <p:attrNameLst>
                                          <p:attrName>style.visibility</p:attrName>
                                        </p:attrNameLst>
                                      </p:cBhvr>
                                      <p:to>
                                        <p:strVal val="visible"/>
                                      </p:to>
                                    </p:set>
                                    <p:animEffect transition="in" filter="wipe(left)">
                                      <p:cBhvr>
                                        <p:cTn id="62" dur="500"/>
                                        <p:tgtEl>
                                          <p:spTgt spid="441"/>
                                        </p:tgtEl>
                                      </p:cBhvr>
                                    </p:animEffect>
                                  </p:childTnLst>
                                </p:cTn>
                              </p:par>
                              <p:par>
                                <p:cTn id="63" presetID="22" presetClass="exit" presetSubtype="8" fill="hold" nodeType="withEffect">
                                  <p:stCondLst>
                                    <p:cond delay="0"/>
                                  </p:stCondLst>
                                  <p:childTnLst>
                                    <p:animEffect transition="out" filter="wipe(left)">
                                      <p:cBhvr>
                                        <p:cTn id="64" dur="500"/>
                                        <p:tgtEl>
                                          <p:spTgt spid="432"/>
                                        </p:tgtEl>
                                      </p:cBhvr>
                                    </p:animEffect>
                                    <p:set>
                                      <p:cBhvr>
                                        <p:cTn id="65" dur="1" fill="hold">
                                          <p:stCondLst>
                                            <p:cond delay="499"/>
                                          </p:stCondLst>
                                        </p:cTn>
                                        <p:tgtEl>
                                          <p:spTgt spid="432"/>
                                        </p:tgtEl>
                                        <p:attrNameLst>
                                          <p:attrName>style.visibility</p:attrName>
                                        </p:attrNameLst>
                                      </p:cBhvr>
                                      <p:to>
                                        <p:strVal val="hidden"/>
                                      </p:to>
                                    </p:se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450"/>
                                        </p:tgtEl>
                                        <p:attrNameLst>
                                          <p:attrName>style.visibility</p:attrName>
                                        </p:attrNameLst>
                                      </p:cBhvr>
                                      <p:to>
                                        <p:strVal val="visible"/>
                                      </p:to>
                                    </p:set>
                                    <p:animEffect transition="in" filter="wipe(left)">
                                      <p:cBhvr>
                                        <p:cTn id="69" dur="500"/>
                                        <p:tgtEl>
                                          <p:spTgt spid="450"/>
                                        </p:tgtEl>
                                      </p:cBhvr>
                                    </p:animEffect>
                                  </p:childTnLst>
                                </p:cTn>
                              </p:par>
                              <p:par>
                                <p:cTn id="70" presetID="22" presetClass="exit" presetSubtype="8" fill="hold" nodeType="withEffect">
                                  <p:stCondLst>
                                    <p:cond delay="0"/>
                                  </p:stCondLst>
                                  <p:childTnLst>
                                    <p:animEffect transition="out" filter="wipe(left)">
                                      <p:cBhvr>
                                        <p:cTn id="71" dur="500"/>
                                        <p:tgtEl>
                                          <p:spTgt spid="441"/>
                                        </p:tgtEl>
                                      </p:cBhvr>
                                    </p:animEffect>
                                    <p:set>
                                      <p:cBhvr>
                                        <p:cTn id="72" dur="1" fill="hold">
                                          <p:stCondLst>
                                            <p:cond delay="499"/>
                                          </p:stCondLst>
                                        </p:cTn>
                                        <p:tgtEl>
                                          <p:spTgt spid="441"/>
                                        </p:tgtEl>
                                        <p:attrNameLst>
                                          <p:attrName>style.visibility</p:attrName>
                                        </p:attrNameLst>
                                      </p:cBhvr>
                                      <p:to>
                                        <p:strVal val="hidden"/>
                                      </p:to>
                                    </p:set>
                                  </p:childTnLst>
                                </p:cTn>
                              </p:par>
                            </p:childTnLst>
                          </p:cTn>
                        </p:par>
                        <p:par>
                          <p:cTn id="73" fill="hold">
                            <p:stCondLst>
                              <p:cond delay="4000"/>
                            </p:stCondLst>
                            <p:childTnLst>
                              <p:par>
                                <p:cTn id="74" presetID="22" presetClass="entr" presetSubtype="8" fill="hold" nodeType="afterEffect">
                                  <p:stCondLst>
                                    <p:cond delay="0"/>
                                  </p:stCondLst>
                                  <p:childTnLst>
                                    <p:set>
                                      <p:cBhvr>
                                        <p:cTn id="75" dur="1" fill="hold">
                                          <p:stCondLst>
                                            <p:cond delay="0"/>
                                          </p:stCondLst>
                                        </p:cTn>
                                        <p:tgtEl>
                                          <p:spTgt spid="459"/>
                                        </p:tgtEl>
                                        <p:attrNameLst>
                                          <p:attrName>style.visibility</p:attrName>
                                        </p:attrNameLst>
                                      </p:cBhvr>
                                      <p:to>
                                        <p:strVal val="visible"/>
                                      </p:to>
                                    </p:set>
                                    <p:animEffect transition="in" filter="wipe(left)">
                                      <p:cBhvr>
                                        <p:cTn id="76" dur="500"/>
                                        <p:tgtEl>
                                          <p:spTgt spid="459"/>
                                        </p:tgtEl>
                                      </p:cBhvr>
                                    </p:animEffect>
                                  </p:childTnLst>
                                </p:cTn>
                              </p:par>
                              <p:par>
                                <p:cTn id="77" presetID="22" presetClass="exit" presetSubtype="8" fill="hold" nodeType="withEffect">
                                  <p:stCondLst>
                                    <p:cond delay="0"/>
                                  </p:stCondLst>
                                  <p:childTnLst>
                                    <p:animEffect transition="out" filter="wipe(left)">
                                      <p:cBhvr>
                                        <p:cTn id="78" dur="500"/>
                                        <p:tgtEl>
                                          <p:spTgt spid="450"/>
                                        </p:tgtEl>
                                      </p:cBhvr>
                                    </p:animEffect>
                                    <p:set>
                                      <p:cBhvr>
                                        <p:cTn id="79" dur="1" fill="hold">
                                          <p:stCondLst>
                                            <p:cond delay="499"/>
                                          </p:stCondLst>
                                        </p:cTn>
                                        <p:tgtEl>
                                          <p:spTgt spid="450"/>
                                        </p:tgtEl>
                                        <p:attrNameLst>
                                          <p:attrName>style.visibility</p:attrName>
                                        </p:attrNameLst>
                                      </p:cBhvr>
                                      <p:to>
                                        <p:strVal val="hidden"/>
                                      </p:to>
                                    </p:se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468"/>
                                        </p:tgtEl>
                                        <p:attrNameLst>
                                          <p:attrName>style.visibility</p:attrName>
                                        </p:attrNameLst>
                                      </p:cBhvr>
                                      <p:to>
                                        <p:strVal val="visible"/>
                                      </p:to>
                                    </p:set>
                                    <p:animEffect transition="in" filter="wipe(left)">
                                      <p:cBhvr>
                                        <p:cTn id="83" dur="500"/>
                                        <p:tgtEl>
                                          <p:spTgt spid="468"/>
                                        </p:tgtEl>
                                      </p:cBhvr>
                                    </p:animEffect>
                                  </p:childTnLst>
                                </p:cTn>
                              </p:par>
                              <p:par>
                                <p:cTn id="84" presetID="22" presetClass="exit" presetSubtype="8" fill="hold" nodeType="withEffect">
                                  <p:stCondLst>
                                    <p:cond delay="0"/>
                                  </p:stCondLst>
                                  <p:childTnLst>
                                    <p:animEffect transition="out" filter="wipe(left)">
                                      <p:cBhvr>
                                        <p:cTn id="85" dur="500"/>
                                        <p:tgtEl>
                                          <p:spTgt spid="459"/>
                                        </p:tgtEl>
                                      </p:cBhvr>
                                    </p:animEffect>
                                    <p:set>
                                      <p:cBhvr>
                                        <p:cTn id="86" dur="1" fill="hold">
                                          <p:stCondLst>
                                            <p:cond delay="499"/>
                                          </p:stCondLst>
                                        </p:cTn>
                                        <p:tgtEl>
                                          <p:spTgt spid="459"/>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468"/>
                                        </p:tgtEl>
                                      </p:cBhvr>
                                    </p:animEffect>
                                    <p:set>
                                      <p:cBhvr>
                                        <p:cTn id="89" dur="1" fill="hold">
                                          <p:stCondLst>
                                            <p:cond delay="499"/>
                                          </p:stCondLst>
                                        </p:cTn>
                                        <p:tgtEl>
                                          <p:spTgt spid="46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wipe(left)">
                                      <p:cBhvr>
                                        <p:cTn id="94" dur="500"/>
                                        <p:tgtEl>
                                          <p:spTgt spid="60"/>
                                        </p:tgtEl>
                                      </p:cBhvr>
                                    </p:animEffect>
                                  </p:childTnLst>
                                </p:cTn>
                              </p:par>
                            </p:childTnLst>
                          </p:cTn>
                        </p:par>
                        <p:par>
                          <p:cTn id="95" fill="hold">
                            <p:stCondLst>
                              <p:cond delay="500"/>
                            </p:stCondLst>
                            <p:childTnLst>
                              <p:par>
                                <p:cTn id="96" presetID="1" presetClass="entr" presetSubtype="0" fill="hold" nodeType="afterEffect">
                                  <p:stCondLst>
                                    <p:cond delay="300"/>
                                  </p:stCondLst>
                                  <p:childTnLst>
                                    <p:set>
                                      <p:cBhvr>
                                        <p:cTn id="97" dur="1" fill="hold">
                                          <p:stCondLst>
                                            <p:cond delay="0"/>
                                          </p:stCondLst>
                                        </p:cTn>
                                        <p:tgtEl>
                                          <p:spTgt spid="113"/>
                                        </p:tgtEl>
                                        <p:attrNameLst>
                                          <p:attrName>style.visibility</p:attrName>
                                        </p:attrNameLst>
                                      </p:cBhvr>
                                      <p:to>
                                        <p:strVal val="visible"/>
                                      </p:to>
                                    </p:set>
                                  </p:childTnLst>
                                </p:cTn>
                              </p:par>
                            </p:childTnLst>
                          </p:cTn>
                        </p:par>
                        <p:par>
                          <p:cTn id="98" fill="hold">
                            <p:stCondLst>
                              <p:cond delay="800"/>
                            </p:stCondLst>
                            <p:childTnLst>
                              <p:par>
                                <p:cTn id="99" presetID="1" presetClass="entr" presetSubtype="0" fill="hold" nodeType="afterEffect">
                                  <p:stCondLst>
                                    <p:cond delay="30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xit" presetSubtype="0" fill="hold" nodeType="withEffect">
                                  <p:stCondLst>
                                    <p:cond delay="300"/>
                                  </p:stCondLst>
                                  <p:childTnLst>
                                    <p:set>
                                      <p:cBhvr>
                                        <p:cTn id="102" dur="1" fill="hold">
                                          <p:stCondLst>
                                            <p:cond delay="0"/>
                                          </p:stCondLst>
                                        </p:cTn>
                                        <p:tgtEl>
                                          <p:spTgt spid="113"/>
                                        </p:tgtEl>
                                        <p:attrNameLst>
                                          <p:attrName>style.visibility</p:attrName>
                                        </p:attrNameLst>
                                      </p:cBhvr>
                                      <p:to>
                                        <p:strVal val="hidden"/>
                                      </p:to>
                                    </p:set>
                                  </p:childTnLst>
                                </p:cTn>
                              </p:par>
                            </p:childTnLst>
                          </p:cTn>
                        </p:par>
                        <p:par>
                          <p:cTn id="103" fill="hold">
                            <p:stCondLst>
                              <p:cond delay="1100"/>
                            </p:stCondLst>
                            <p:childTnLst>
                              <p:par>
                                <p:cTn id="104" presetID="1" presetClass="entr" presetSubtype="0" fill="hold" nodeType="afterEffect">
                                  <p:stCondLst>
                                    <p:cond delay="300"/>
                                  </p:stCondLst>
                                  <p:childTnLst>
                                    <p:set>
                                      <p:cBhvr>
                                        <p:cTn id="105" dur="1" fill="hold">
                                          <p:stCondLst>
                                            <p:cond delay="0"/>
                                          </p:stCondLst>
                                        </p:cTn>
                                        <p:tgtEl>
                                          <p:spTgt spid="213"/>
                                        </p:tgtEl>
                                        <p:attrNameLst>
                                          <p:attrName>style.visibility</p:attrName>
                                        </p:attrNameLst>
                                      </p:cBhvr>
                                      <p:to>
                                        <p:strVal val="visible"/>
                                      </p:to>
                                    </p:set>
                                  </p:childTnLst>
                                </p:cTn>
                              </p:par>
                              <p:par>
                                <p:cTn id="106" presetID="1" presetClass="exit" presetSubtype="0" fill="hold" nodeType="withEffect">
                                  <p:stCondLst>
                                    <p:cond delay="300"/>
                                  </p:stCondLst>
                                  <p:childTnLst>
                                    <p:set>
                                      <p:cBhvr>
                                        <p:cTn id="107" dur="1" fill="hold">
                                          <p:stCondLst>
                                            <p:cond delay="0"/>
                                          </p:stCondLst>
                                        </p:cTn>
                                        <p:tgtEl>
                                          <p:spTgt spid="163"/>
                                        </p:tgtEl>
                                        <p:attrNameLst>
                                          <p:attrName>style.visibility</p:attrName>
                                        </p:attrNameLst>
                                      </p:cBhvr>
                                      <p:to>
                                        <p:strVal val="hidden"/>
                                      </p:to>
                                    </p:set>
                                  </p:childTnLst>
                                </p:cTn>
                              </p:par>
                              <p:par>
                                <p:cTn id="108" presetID="1" presetClass="entr" presetSubtype="0" fill="hold" grpId="0" nodeType="withEffect">
                                  <p:stCondLst>
                                    <p:cond delay="300"/>
                                  </p:stCondLst>
                                  <p:childTnLst>
                                    <p:set>
                                      <p:cBhvr>
                                        <p:cTn id="109" dur="1" fill="hold">
                                          <p:stCondLst>
                                            <p:cond delay="0"/>
                                          </p:stCondLst>
                                        </p:cTn>
                                        <p:tgtEl>
                                          <p:spTgt spid="238"/>
                                        </p:tgtEl>
                                        <p:attrNameLst>
                                          <p:attrName>style.visibility</p:attrName>
                                        </p:attrNameLst>
                                      </p:cBhvr>
                                      <p:to>
                                        <p:strVal val="visible"/>
                                      </p:to>
                                    </p:set>
                                  </p:childTnLst>
                                </p:cTn>
                              </p:par>
                            </p:childTnLst>
                          </p:cTn>
                        </p:par>
                        <p:par>
                          <p:cTn id="110" fill="hold">
                            <p:stCondLst>
                              <p:cond delay="1400"/>
                            </p:stCondLst>
                            <p:childTnLst>
                              <p:par>
                                <p:cTn id="111" presetID="1" presetClass="exit" presetSubtype="0" fill="hold" grpId="1" nodeType="afterEffect">
                                  <p:stCondLst>
                                    <p:cond delay="0"/>
                                  </p:stCondLst>
                                  <p:childTnLst>
                                    <p:set>
                                      <p:cBhvr>
                                        <p:cTn id="112" dur="1" fill="hold">
                                          <p:stCondLst>
                                            <p:cond delay="0"/>
                                          </p:stCondLst>
                                        </p:cTn>
                                        <p:tgtEl>
                                          <p:spTgt spid="60"/>
                                        </p:tgtEl>
                                        <p:attrNameLst>
                                          <p:attrName>style.visibility</p:attrName>
                                        </p:attrNameLst>
                                      </p:cBhvr>
                                      <p:to>
                                        <p:strVal val="hidden"/>
                                      </p:to>
                                    </p:set>
                                  </p:childTnLst>
                                </p:cTn>
                              </p:par>
                            </p:childTnLst>
                          </p:cTn>
                        </p:par>
                        <p:par>
                          <p:cTn id="113" fill="hold">
                            <p:stCondLst>
                              <p:cond delay="1400"/>
                            </p:stCondLst>
                            <p:childTnLst>
                              <p:par>
                                <p:cTn id="114" presetID="1" presetClass="exit" presetSubtype="0" fill="hold" grpId="1" nodeType="afterEffect">
                                  <p:stCondLst>
                                    <p:cond delay="0"/>
                                  </p:stCondLst>
                                  <p:childTnLst>
                                    <p:set>
                                      <p:cBhvr>
                                        <p:cTn id="115" dur="1" fill="hold">
                                          <p:stCondLst>
                                            <p:cond delay="0"/>
                                          </p:stCondLst>
                                        </p:cTn>
                                        <p:tgtEl>
                                          <p:spTgt spid="86"/>
                                        </p:tgtEl>
                                        <p:attrNameLst>
                                          <p:attrName>style.visibility</p:attrName>
                                        </p:attrNameLst>
                                      </p:cBhvr>
                                      <p:to>
                                        <p:strVal val="hidden"/>
                                      </p:to>
                                    </p:set>
                                  </p:childTnLst>
                                </p:cTn>
                              </p:par>
                            </p:childTnLst>
                          </p:cTn>
                        </p:par>
                        <p:par>
                          <p:cTn id="116" fill="hold">
                            <p:stCondLst>
                              <p:cond delay="1400"/>
                            </p:stCondLst>
                            <p:childTnLst>
                              <p:par>
                                <p:cTn id="117" presetID="1" presetClass="entr" presetSubtype="0" fill="hold" grpId="0" nodeType="afterEffect">
                                  <p:stCondLst>
                                    <p:cond delay="0"/>
                                  </p:stCondLst>
                                  <p:childTnLst>
                                    <p:set>
                                      <p:cBhvr>
                                        <p:cTn id="118" dur="1" fill="hold">
                                          <p:stCondLst>
                                            <p:cond delay="0"/>
                                          </p:stCondLst>
                                        </p:cTn>
                                        <p:tgtEl>
                                          <p:spTgt spid="478"/>
                                        </p:tgtEl>
                                        <p:attrNameLst>
                                          <p:attrName>style.visibility</p:attrName>
                                        </p:attrNameLst>
                                      </p:cBhvr>
                                      <p:to>
                                        <p:strVal val="visible"/>
                                      </p:to>
                                    </p:set>
                                  </p:childTnLst>
                                </p:cTn>
                              </p:par>
                            </p:childTnLst>
                          </p:cTn>
                        </p:par>
                        <p:par>
                          <p:cTn id="119" fill="hold">
                            <p:stCondLst>
                              <p:cond delay="1400"/>
                            </p:stCondLst>
                            <p:childTnLst>
                              <p:par>
                                <p:cTn id="120" presetID="22" presetClass="entr" presetSubtype="2" fill="hold" grpId="0" nodeType="afterEffect">
                                  <p:stCondLst>
                                    <p:cond delay="0"/>
                                  </p:stCondLst>
                                  <p:childTnLst>
                                    <p:set>
                                      <p:cBhvr>
                                        <p:cTn id="121" dur="1" fill="hold">
                                          <p:stCondLst>
                                            <p:cond delay="0"/>
                                          </p:stCondLst>
                                        </p:cTn>
                                        <p:tgtEl>
                                          <p:spTgt spid="329"/>
                                        </p:tgtEl>
                                        <p:attrNameLst>
                                          <p:attrName>style.visibility</p:attrName>
                                        </p:attrNameLst>
                                      </p:cBhvr>
                                      <p:to>
                                        <p:strVal val="visible"/>
                                      </p:to>
                                    </p:set>
                                    <p:animEffect transition="in" filter="wipe(right)">
                                      <p:cBhvr>
                                        <p:cTn id="122" dur="500"/>
                                        <p:tgtEl>
                                          <p:spTgt spid="329"/>
                                        </p:tgtEl>
                                      </p:cBhvr>
                                    </p:animEffect>
                                  </p:childTnLst>
                                </p:cTn>
                              </p:par>
                            </p:childTnLst>
                          </p:cTn>
                        </p:par>
                        <p:par>
                          <p:cTn id="123" fill="hold">
                            <p:stCondLst>
                              <p:cond delay="1900"/>
                            </p:stCondLst>
                            <p:childTnLst>
                              <p:par>
                                <p:cTn id="124" presetID="53" presetClass="entr" presetSubtype="0" fill="hold" grpId="0" nodeType="afterEffect">
                                  <p:stCondLst>
                                    <p:cond delay="0"/>
                                  </p:stCondLst>
                                  <p:childTnLst>
                                    <p:set>
                                      <p:cBhvr>
                                        <p:cTn id="125" dur="1" fill="hold">
                                          <p:stCondLst>
                                            <p:cond delay="0"/>
                                          </p:stCondLst>
                                        </p:cTn>
                                        <p:tgtEl>
                                          <p:spTgt spid="327"/>
                                        </p:tgtEl>
                                        <p:attrNameLst>
                                          <p:attrName>style.visibility</p:attrName>
                                        </p:attrNameLst>
                                      </p:cBhvr>
                                      <p:to>
                                        <p:strVal val="visible"/>
                                      </p:to>
                                    </p:set>
                                    <p:anim calcmode="lin" valueType="num">
                                      <p:cBhvr>
                                        <p:cTn id="126" dur="500" fill="hold"/>
                                        <p:tgtEl>
                                          <p:spTgt spid="327"/>
                                        </p:tgtEl>
                                        <p:attrNameLst>
                                          <p:attrName>ppt_w</p:attrName>
                                        </p:attrNameLst>
                                      </p:cBhvr>
                                      <p:tavLst>
                                        <p:tav tm="0">
                                          <p:val>
                                            <p:fltVal val="0"/>
                                          </p:val>
                                        </p:tav>
                                        <p:tav tm="100000">
                                          <p:val>
                                            <p:strVal val="#ppt_w"/>
                                          </p:val>
                                        </p:tav>
                                      </p:tavLst>
                                    </p:anim>
                                    <p:anim calcmode="lin" valueType="num">
                                      <p:cBhvr>
                                        <p:cTn id="127" dur="500" fill="hold"/>
                                        <p:tgtEl>
                                          <p:spTgt spid="327"/>
                                        </p:tgtEl>
                                        <p:attrNameLst>
                                          <p:attrName>ppt_h</p:attrName>
                                        </p:attrNameLst>
                                      </p:cBhvr>
                                      <p:tavLst>
                                        <p:tav tm="0">
                                          <p:val>
                                            <p:fltVal val="0"/>
                                          </p:val>
                                        </p:tav>
                                        <p:tav tm="100000">
                                          <p:val>
                                            <p:strVal val="#ppt_h"/>
                                          </p:val>
                                        </p:tav>
                                      </p:tavLst>
                                    </p:anim>
                                    <p:animEffect transition="in" filter="fade">
                                      <p:cBhvr>
                                        <p:cTn id="128" dur="500"/>
                                        <p:tgtEl>
                                          <p:spTgt spid="32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2" fill="hold" grpId="0" nodeType="click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righ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86" grpId="0" animBg="1"/>
      <p:bldP spid="86" grpId="1" animBg="1"/>
      <p:bldP spid="238" grpId="0" animBg="1"/>
      <p:bldP spid="241" grpId="0" animBg="1"/>
      <p:bldP spid="241" grpId="1" animBg="1"/>
      <p:bldP spid="245" grpId="0" animBg="1"/>
      <p:bldP spid="327" grpId="0" animBg="1"/>
      <p:bldP spid="329" grpId="0" animBg="1"/>
      <p:bldP spid="478" grpId="0" animBg="1"/>
      <p:bldP spid="480" grpId="0" animBg="1"/>
      <p:bldP spid="483" grpId="0" animBg="1"/>
      <p:bldP spid="242" grpId="0" animBg="1"/>
      <p:bldP spid="485" grpId="0" animBg="1"/>
      <p:bldP spid="47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写操作流程</a:t>
            </a:r>
          </a:p>
        </p:txBody>
      </p:sp>
      <p:sp>
        <p:nvSpPr>
          <p:cNvPr id="4" name="AutoShape 522"/>
          <p:cNvSpPr>
            <a:spLocks noChangeArrowheads="1"/>
          </p:cNvSpPr>
          <p:nvPr/>
        </p:nvSpPr>
        <p:spPr bwMode="auto">
          <a:xfrm>
            <a:off x="2576514" y="4018102"/>
            <a:ext cx="69881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5" name="AutoShape 445"/>
          <p:cNvSpPr>
            <a:spLocks noChangeArrowheads="1"/>
          </p:cNvSpPr>
          <p:nvPr/>
        </p:nvSpPr>
        <p:spPr bwMode="auto">
          <a:xfrm>
            <a:off x="2614614" y="1366379"/>
            <a:ext cx="69754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821114" y="5140464"/>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Line 7"/>
          <p:cNvSpPr>
            <a:spLocks noChangeShapeType="1"/>
          </p:cNvSpPr>
          <p:nvPr/>
        </p:nvSpPr>
        <p:spPr bwMode="auto">
          <a:xfrm>
            <a:off x="3821114" y="2445879"/>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8" name="Line 8"/>
          <p:cNvSpPr>
            <a:spLocks noChangeShapeType="1"/>
          </p:cNvSpPr>
          <p:nvPr/>
        </p:nvSpPr>
        <p:spPr bwMode="auto">
          <a:xfrm>
            <a:off x="3821114" y="2445879"/>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9" name="Text Box 9"/>
          <p:cNvSpPr txBox="1">
            <a:spLocks noChangeArrowheads="1"/>
          </p:cNvSpPr>
          <p:nvPr/>
        </p:nvSpPr>
        <p:spPr bwMode="auto">
          <a:xfrm>
            <a:off x="4614863" y="2147429"/>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a:latin typeface="+mn-ea"/>
              </a:rPr>
              <a:t>写请求</a:t>
            </a:r>
          </a:p>
        </p:txBody>
      </p:sp>
      <p:sp>
        <p:nvSpPr>
          <p:cNvPr id="10" name="Line 12"/>
          <p:cNvSpPr>
            <a:spLocks noChangeShapeType="1"/>
          </p:cNvSpPr>
          <p:nvPr/>
        </p:nvSpPr>
        <p:spPr bwMode="auto">
          <a:xfrm>
            <a:off x="6719888" y="2445879"/>
            <a:ext cx="1230312"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1" name="Line 13"/>
          <p:cNvSpPr>
            <a:spLocks noChangeShapeType="1"/>
          </p:cNvSpPr>
          <p:nvPr/>
        </p:nvSpPr>
        <p:spPr bwMode="auto">
          <a:xfrm>
            <a:off x="3821114" y="5140464"/>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2" name="Line 14"/>
          <p:cNvSpPr>
            <a:spLocks noChangeShapeType="1"/>
          </p:cNvSpPr>
          <p:nvPr/>
        </p:nvSpPr>
        <p:spPr bwMode="auto">
          <a:xfrm>
            <a:off x="3821114" y="5140464"/>
            <a:ext cx="1920875" cy="0"/>
          </a:xfrm>
          <a:prstGeom prst="line">
            <a:avLst/>
          </a:prstGeom>
          <a:noFill/>
          <a:ln w="76200">
            <a:solidFill>
              <a:srgbClr val="36BA65"/>
            </a:solidFill>
            <a:round/>
            <a:headEnd/>
            <a:tailEnd type="none" w="lg" len="med"/>
          </a:ln>
        </p:spPr>
        <p:txBody>
          <a:bodyPr lIns="0" tIns="0" rIns="0" bIns="0"/>
          <a:lstStyle/>
          <a:p>
            <a:endParaRPr lang="zh-CN" altLang="en-US">
              <a:latin typeface="+mn-ea"/>
            </a:endParaRPr>
          </a:p>
        </p:txBody>
      </p:sp>
      <p:sp>
        <p:nvSpPr>
          <p:cNvPr id="13" name="Line 15"/>
          <p:cNvSpPr>
            <a:spLocks noChangeShapeType="1"/>
          </p:cNvSpPr>
          <p:nvPr/>
        </p:nvSpPr>
        <p:spPr bwMode="auto">
          <a:xfrm>
            <a:off x="3821114" y="5140464"/>
            <a:ext cx="1920875" cy="0"/>
          </a:xfrm>
          <a:prstGeom prst="line">
            <a:avLst/>
          </a:prstGeom>
          <a:noFill/>
          <a:ln w="76200">
            <a:solidFill>
              <a:srgbClr val="5089F0"/>
            </a:solidFill>
            <a:round/>
            <a:headEnd/>
            <a:tailEnd type="none" w="lg" len="med"/>
          </a:ln>
        </p:spPr>
        <p:txBody>
          <a:bodyPr lIns="0" tIns="0" rIns="0" bIns="0"/>
          <a:lstStyle/>
          <a:p>
            <a:endParaRPr lang="zh-CN" altLang="en-US">
              <a:latin typeface="+mn-ea"/>
            </a:endParaRPr>
          </a:p>
        </p:txBody>
      </p:sp>
      <p:sp>
        <p:nvSpPr>
          <p:cNvPr id="14" name="Line 16"/>
          <p:cNvSpPr>
            <a:spLocks noChangeShapeType="1"/>
          </p:cNvSpPr>
          <p:nvPr/>
        </p:nvSpPr>
        <p:spPr bwMode="auto">
          <a:xfrm>
            <a:off x="6361114" y="5140464"/>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5" name="Line 17"/>
          <p:cNvSpPr>
            <a:spLocks noChangeShapeType="1"/>
          </p:cNvSpPr>
          <p:nvPr/>
        </p:nvSpPr>
        <p:spPr bwMode="auto">
          <a:xfrm>
            <a:off x="6361114" y="5140464"/>
            <a:ext cx="1920875" cy="0"/>
          </a:xfrm>
          <a:prstGeom prst="line">
            <a:avLst/>
          </a:prstGeom>
          <a:noFill/>
          <a:ln w="76200">
            <a:solidFill>
              <a:srgbClr val="36BA65"/>
            </a:solidFill>
            <a:round/>
            <a:headEnd/>
            <a:tailEnd type="none" w="lg" len="med"/>
          </a:ln>
        </p:spPr>
        <p:txBody>
          <a:bodyPr lIns="0" tIns="0" rIns="0" bIns="0"/>
          <a:lstStyle/>
          <a:p>
            <a:endParaRPr lang="zh-CN" altLang="en-US">
              <a:latin typeface="+mn-ea"/>
            </a:endParaRPr>
          </a:p>
        </p:txBody>
      </p:sp>
      <p:sp>
        <p:nvSpPr>
          <p:cNvPr id="16" name="Line 18"/>
          <p:cNvSpPr>
            <a:spLocks noChangeShapeType="1"/>
          </p:cNvSpPr>
          <p:nvPr/>
        </p:nvSpPr>
        <p:spPr bwMode="auto">
          <a:xfrm>
            <a:off x="6361114" y="5140464"/>
            <a:ext cx="1920875" cy="0"/>
          </a:xfrm>
          <a:prstGeom prst="line">
            <a:avLst/>
          </a:prstGeom>
          <a:noFill/>
          <a:ln w="76200">
            <a:solidFill>
              <a:srgbClr val="5089F0"/>
            </a:solidFill>
            <a:round/>
            <a:headEnd/>
            <a:tailEnd type="none" w="lg" len="med"/>
          </a:ln>
        </p:spPr>
        <p:txBody>
          <a:bodyPr lIns="0" tIns="0" rIns="0" bIns="0"/>
          <a:lstStyle/>
          <a:p>
            <a:endParaRPr lang="zh-CN" altLang="en-US">
              <a:latin typeface="+mn-ea"/>
            </a:endParaRPr>
          </a:p>
        </p:txBody>
      </p:sp>
      <p:sp>
        <p:nvSpPr>
          <p:cNvPr id="17" name="Line 19"/>
          <p:cNvSpPr>
            <a:spLocks noChangeShapeType="1"/>
          </p:cNvSpPr>
          <p:nvPr/>
        </p:nvSpPr>
        <p:spPr bwMode="auto">
          <a:xfrm>
            <a:off x="3821114" y="2445879"/>
            <a:ext cx="4148137"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19" name="Text Box 21"/>
          <p:cNvSpPr txBox="1">
            <a:spLocks noChangeArrowheads="1"/>
          </p:cNvSpPr>
          <p:nvPr/>
        </p:nvSpPr>
        <p:spPr bwMode="auto">
          <a:xfrm>
            <a:off x="4662488" y="2566530"/>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400">
                <a:solidFill>
                  <a:srgbClr val="217F7B"/>
                </a:solidFill>
                <a:latin typeface="+mn-ea"/>
                <a:cs typeface="Arial" charset="0"/>
              </a:rPr>
              <a:t>写响应</a:t>
            </a:r>
          </a:p>
        </p:txBody>
      </p:sp>
      <p:sp>
        <p:nvSpPr>
          <p:cNvPr id="20" name="Text Box 23"/>
          <p:cNvSpPr txBox="1">
            <a:spLocks noChangeArrowheads="1"/>
          </p:cNvSpPr>
          <p:nvPr/>
        </p:nvSpPr>
        <p:spPr bwMode="auto">
          <a:xfrm>
            <a:off x="5955638" y="1655305"/>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22" name="Group 26"/>
          <p:cNvGrpSpPr>
            <a:grpSpLocks/>
          </p:cNvGrpSpPr>
          <p:nvPr/>
        </p:nvGrpSpPr>
        <p:grpSpPr bwMode="auto">
          <a:xfrm>
            <a:off x="5697538" y="1917241"/>
            <a:ext cx="1028700" cy="1028700"/>
            <a:chOff x="2922" y="2088"/>
            <a:chExt cx="648" cy="648"/>
          </a:xfrm>
        </p:grpSpPr>
        <p:grpSp>
          <p:nvGrpSpPr>
            <p:cNvPr id="23" name="Group 27"/>
            <p:cNvGrpSpPr>
              <a:grpSpLocks/>
            </p:cNvGrpSpPr>
            <p:nvPr/>
          </p:nvGrpSpPr>
          <p:grpSpPr bwMode="auto">
            <a:xfrm>
              <a:off x="2922" y="2088"/>
              <a:ext cx="648" cy="81"/>
              <a:chOff x="2922" y="2088"/>
              <a:chExt cx="648" cy="81"/>
            </a:xfrm>
          </p:grpSpPr>
          <p:sp>
            <p:nvSpPr>
              <p:cNvPr id="87"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8"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2"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3"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4"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4" name="Group 36"/>
            <p:cNvGrpSpPr>
              <a:grpSpLocks/>
            </p:cNvGrpSpPr>
            <p:nvPr/>
          </p:nvGrpSpPr>
          <p:grpSpPr bwMode="auto">
            <a:xfrm>
              <a:off x="2922" y="2169"/>
              <a:ext cx="648" cy="81"/>
              <a:chOff x="2922" y="2088"/>
              <a:chExt cx="648" cy="81"/>
            </a:xfrm>
          </p:grpSpPr>
          <p:sp>
            <p:nvSpPr>
              <p:cNvPr id="79"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0"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4"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 name="Group 45"/>
            <p:cNvGrpSpPr>
              <a:grpSpLocks/>
            </p:cNvGrpSpPr>
            <p:nvPr/>
          </p:nvGrpSpPr>
          <p:grpSpPr bwMode="auto">
            <a:xfrm>
              <a:off x="2922" y="2250"/>
              <a:ext cx="648" cy="81"/>
              <a:chOff x="2922" y="2088"/>
              <a:chExt cx="648" cy="81"/>
            </a:xfrm>
          </p:grpSpPr>
          <p:sp>
            <p:nvSpPr>
              <p:cNvPr id="71"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2"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6"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6" name="Group 54"/>
            <p:cNvGrpSpPr>
              <a:grpSpLocks/>
            </p:cNvGrpSpPr>
            <p:nvPr/>
          </p:nvGrpSpPr>
          <p:grpSpPr bwMode="auto">
            <a:xfrm>
              <a:off x="2922" y="2331"/>
              <a:ext cx="648" cy="81"/>
              <a:chOff x="2922" y="2088"/>
              <a:chExt cx="648" cy="81"/>
            </a:xfrm>
          </p:grpSpPr>
          <p:sp>
            <p:nvSpPr>
              <p:cNvPr id="63"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4"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8"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7" name="Group 63"/>
            <p:cNvGrpSpPr>
              <a:grpSpLocks/>
            </p:cNvGrpSpPr>
            <p:nvPr/>
          </p:nvGrpSpPr>
          <p:grpSpPr bwMode="auto">
            <a:xfrm>
              <a:off x="2922" y="2412"/>
              <a:ext cx="648" cy="81"/>
              <a:chOff x="2922" y="2088"/>
              <a:chExt cx="648" cy="81"/>
            </a:xfrm>
          </p:grpSpPr>
          <p:sp>
            <p:nvSpPr>
              <p:cNvPr id="55"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6"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0"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8" name="Group 72"/>
            <p:cNvGrpSpPr>
              <a:grpSpLocks/>
            </p:cNvGrpSpPr>
            <p:nvPr/>
          </p:nvGrpSpPr>
          <p:grpSpPr bwMode="auto">
            <a:xfrm>
              <a:off x="2922" y="2493"/>
              <a:ext cx="648" cy="81"/>
              <a:chOff x="2922" y="2088"/>
              <a:chExt cx="648" cy="81"/>
            </a:xfrm>
          </p:grpSpPr>
          <p:sp>
            <p:nvSpPr>
              <p:cNvPr id="47"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8"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9"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0"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1"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2"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9" name="Group 81"/>
            <p:cNvGrpSpPr>
              <a:grpSpLocks/>
            </p:cNvGrpSpPr>
            <p:nvPr/>
          </p:nvGrpSpPr>
          <p:grpSpPr bwMode="auto">
            <a:xfrm>
              <a:off x="2922" y="2574"/>
              <a:ext cx="648" cy="81"/>
              <a:chOff x="2922" y="2088"/>
              <a:chExt cx="648" cy="81"/>
            </a:xfrm>
          </p:grpSpPr>
          <p:sp>
            <p:nvSpPr>
              <p:cNvPr id="39"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0" name="Group 90"/>
            <p:cNvGrpSpPr>
              <a:grpSpLocks/>
            </p:cNvGrpSpPr>
            <p:nvPr/>
          </p:nvGrpSpPr>
          <p:grpSpPr bwMode="auto">
            <a:xfrm>
              <a:off x="2922" y="2655"/>
              <a:ext cx="648" cy="81"/>
              <a:chOff x="2922" y="2088"/>
              <a:chExt cx="648" cy="81"/>
            </a:xfrm>
          </p:grpSpPr>
          <p:sp>
            <p:nvSpPr>
              <p:cNvPr id="31" name="Rectangle 9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 name="Rectangle 9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 name="Rectangle 9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 name="Rectangle 9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 name="Rectangle 9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 name="Rectangle 9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 name="Rectangle 9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 name="Rectangle 9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95" name="Rectangle 99"/>
          <p:cNvSpPr>
            <a:spLocks noChangeArrowheads="1"/>
          </p:cNvSpPr>
          <p:nvPr/>
        </p:nvSpPr>
        <p:spPr bwMode="auto">
          <a:xfrm>
            <a:off x="5697539" y="1918830"/>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6" name="Text Box 227"/>
          <p:cNvSpPr txBox="1">
            <a:spLocks noChangeArrowheads="1"/>
          </p:cNvSpPr>
          <p:nvPr/>
        </p:nvSpPr>
        <p:spPr bwMode="auto">
          <a:xfrm>
            <a:off x="5955638" y="4340365"/>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98" name="Group 359"/>
          <p:cNvGrpSpPr>
            <a:grpSpLocks/>
          </p:cNvGrpSpPr>
          <p:nvPr/>
        </p:nvGrpSpPr>
        <p:grpSpPr bwMode="auto">
          <a:xfrm>
            <a:off x="5697538" y="4618177"/>
            <a:ext cx="1028700" cy="1028700"/>
            <a:chOff x="2922" y="2088"/>
            <a:chExt cx="648" cy="648"/>
          </a:xfrm>
        </p:grpSpPr>
        <p:grpSp>
          <p:nvGrpSpPr>
            <p:cNvPr id="99" name="Group 360"/>
            <p:cNvGrpSpPr>
              <a:grpSpLocks/>
            </p:cNvGrpSpPr>
            <p:nvPr/>
          </p:nvGrpSpPr>
          <p:grpSpPr bwMode="auto">
            <a:xfrm>
              <a:off x="2922" y="2088"/>
              <a:ext cx="648" cy="81"/>
              <a:chOff x="2922" y="2088"/>
              <a:chExt cx="648" cy="81"/>
            </a:xfrm>
          </p:grpSpPr>
          <p:sp>
            <p:nvSpPr>
              <p:cNvPr id="163" name="Rectangle 36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4" name="Rectangle 36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5" name="Rectangle 36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6" name="Rectangle 36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7" name="Rectangle 36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8" name="Rectangle 36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9" name="Rectangle 36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0" name="Rectangle 36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0" name="Group 369"/>
            <p:cNvGrpSpPr>
              <a:grpSpLocks/>
            </p:cNvGrpSpPr>
            <p:nvPr/>
          </p:nvGrpSpPr>
          <p:grpSpPr bwMode="auto">
            <a:xfrm>
              <a:off x="2922" y="2169"/>
              <a:ext cx="648" cy="81"/>
              <a:chOff x="2922" y="2088"/>
              <a:chExt cx="648" cy="81"/>
            </a:xfrm>
          </p:grpSpPr>
          <p:sp>
            <p:nvSpPr>
              <p:cNvPr id="155" name="Rectangle 37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6" name="Rectangle 37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7" name="Rectangle 37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8" name="Rectangle 37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9" name="Rectangle 37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0" name="Rectangle 37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1" name="Rectangle 37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2" name="Rectangle 37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1" name="Group 378"/>
            <p:cNvGrpSpPr>
              <a:grpSpLocks/>
            </p:cNvGrpSpPr>
            <p:nvPr/>
          </p:nvGrpSpPr>
          <p:grpSpPr bwMode="auto">
            <a:xfrm>
              <a:off x="2922" y="2250"/>
              <a:ext cx="648" cy="81"/>
              <a:chOff x="2922" y="2088"/>
              <a:chExt cx="648" cy="81"/>
            </a:xfrm>
          </p:grpSpPr>
          <p:sp>
            <p:nvSpPr>
              <p:cNvPr id="147" name="Rectangle 37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8" name="Rectangle 38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9" name="Rectangle 38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0" name="Rectangle 38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1" name="Rectangle 38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2" name="Rectangle 38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3" name="Rectangle 38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4" name="Rectangle 38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2" name="Group 387"/>
            <p:cNvGrpSpPr>
              <a:grpSpLocks/>
            </p:cNvGrpSpPr>
            <p:nvPr/>
          </p:nvGrpSpPr>
          <p:grpSpPr bwMode="auto">
            <a:xfrm>
              <a:off x="2922" y="2331"/>
              <a:ext cx="648" cy="81"/>
              <a:chOff x="2922" y="2088"/>
              <a:chExt cx="648" cy="81"/>
            </a:xfrm>
          </p:grpSpPr>
          <p:sp>
            <p:nvSpPr>
              <p:cNvPr id="139" name="Rectangle 38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0" name="Rectangle 38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1" name="Rectangle 39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2" name="Rectangle 39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3" name="Rectangle 39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4" name="Rectangle 39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5" name="Rectangle 39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6" name="Rectangle 39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3" name="Group 396"/>
            <p:cNvGrpSpPr>
              <a:grpSpLocks/>
            </p:cNvGrpSpPr>
            <p:nvPr/>
          </p:nvGrpSpPr>
          <p:grpSpPr bwMode="auto">
            <a:xfrm>
              <a:off x="2922" y="2412"/>
              <a:ext cx="648" cy="81"/>
              <a:chOff x="2922" y="2088"/>
              <a:chExt cx="648" cy="81"/>
            </a:xfrm>
          </p:grpSpPr>
          <p:sp>
            <p:nvSpPr>
              <p:cNvPr id="131" name="Rectangle 39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2" name="Rectangle 39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3" name="Rectangle 39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4" name="Rectangle 40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5" name="Rectangle 40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6" name="Rectangle 40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7" name="Rectangle 40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8" name="Rectangle 40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4" name="Group 405"/>
            <p:cNvGrpSpPr>
              <a:grpSpLocks/>
            </p:cNvGrpSpPr>
            <p:nvPr/>
          </p:nvGrpSpPr>
          <p:grpSpPr bwMode="auto">
            <a:xfrm>
              <a:off x="2922" y="2493"/>
              <a:ext cx="648" cy="81"/>
              <a:chOff x="2922" y="2088"/>
              <a:chExt cx="648" cy="81"/>
            </a:xfrm>
          </p:grpSpPr>
          <p:sp>
            <p:nvSpPr>
              <p:cNvPr id="123" name="Rectangle 40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4" name="Rectangle 40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5" name="Rectangle 40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6" name="Rectangle 40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7" name="Rectangle 41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8" name="Rectangle 41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9" name="Rectangle 41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0" name="Rectangle 41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5" name="Group 414"/>
            <p:cNvGrpSpPr>
              <a:grpSpLocks/>
            </p:cNvGrpSpPr>
            <p:nvPr/>
          </p:nvGrpSpPr>
          <p:grpSpPr bwMode="auto">
            <a:xfrm>
              <a:off x="2922" y="2574"/>
              <a:ext cx="648" cy="81"/>
              <a:chOff x="2922" y="2088"/>
              <a:chExt cx="648" cy="81"/>
            </a:xfrm>
          </p:grpSpPr>
          <p:sp>
            <p:nvSpPr>
              <p:cNvPr id="115" name="Rectangle 41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6" name="Rectangle 41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7" name="Rectangle 41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8" name="Rectangle 41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9" name="Rectangle 41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0" name="Rectangle 42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1" name="Rectangle 42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2" name="Rectangle 42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6" name="Group 423"/>
            <p:cNvGrpSpPr>
              <a:grpSpLocks/>
            </p:cNvGrpSpPr>
            <p:nvPr/>
          </p:nvGrpSpPr>
          <p:grpSpPr bwMode="auto">
            <a:xfrm>
              <a:off x="2922" y="2655"/>
              <a:ext cx="648" cy="81"/>
              <a:chOff x="2922" y="2088"/>
              <a:chExt cx="648" cy="81"/>
            </a:xfrm>
          </p:grpSpPr>
          <p:sp>
            <p:nvSpPr>
              <p:cNvPr id="107" name="Rectangle 42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8" name="Rectangle 42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9" name="Rectangle 42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0" name="Rectangle 42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1" name="Rectangle 42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2" name="Rectangle 42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3" name="Rectangle 43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4" name="Rectangle 43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171" name="Rectangle 432"/>
          <p:cNvSpPr>
            <a:spLocks noChangeArrowheads="1"/>
          </p:cNvSpPr>
          <p:nvPr/>
        </p:nvSpPr>
        <p:spPr bwMode="auto">
          <a:xfrm>
            <a:off x="5697539" y="4618178"/>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nvGrpSpPr>
          <p:cNvPr id="172" name="Group 433"/>
          <p:cNvGrpSpPr>
            <a:grpSpLocks/>
          </p:cNvGrpSpPr>
          <p:nvPr/>
        </p:nvGrpSpPr>
        <p:grpSpPr bwMode="auto">
          <a:xfrm>
            <a:off x="5697539" y="4618178"/>
            <a:ext cx="257175" cy="128587"/>
            <a:chOff x="2557" y="3815"/>
            <a:chExt cx="162" cy="81"/>
          </a:xfrm>
        </p:grpSpPr>
        <p:sp>
          <p:nvSpPr>
            <p:cNvPr id="173" name="Rectangle 434"/>
            <p:cNvSpPr>
              <a:spLocks noChangeArrowheads="1"/>
            </p:cNvSpPr>
            <p:nvPr/>
          </p:nvSpPr>
          <p:spPr bwMode="auto">
            <a:xfrm>
              <a:off x="2557" y="3815"/>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4" name="Rectangle 435"/>
            <p:cNvSpPr>
              <a:spLocks noChangeArrowheads="1"/>
            </p:cNvSpPr>
            <p:nvPr/>
          </p:nvSpPr>
          <p:spPr bwMode="auto">
            <a:xfrm>
              <a:off x="2638" y="3815"/>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75" name="Group 436"/>
          <p:cNvGrpSpPr>
            <a:grpSpLocks/>
          </p:cNvGrpSpPr>
          <p:nvPr/>
        </p:nvGrpSpPr>
        <p:grpSpPr bwMode="auto">
          <a:xfrm>
            <a:off x="5697538" y="4618178"/>
            <a:ext cx="385762" cy="128587"/>
            <a:chOff x="2557" y="3919"/>
            <a:chExt cx="243" cy="81"/>
          </a:xfrm>
        </p:grpSpPr>
        <p:sp>
          <p:nvSpPr>
            <p:cNvPr id="176" name="Rectangle 437"/>
            <p:cNvSpPr>
              <a:spLocks noChangeArrowheads="1"/>
            </p:cNvSpPr>
            <p:nvPr/>
          </p:nvSpPr>
          <p:spPr bwMode="auto">
            <a:xfrm>
              <a:off x="2557" y="3919"/>
              <a:ext cx="81" cy="81"/>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7" name="Rectangle 438"/>
            <p:cNvSpPr>
              <a:spLocks noChangeArrowheads="1"/>
            </p:cNvSpPr>
            <p:nvPr/>
          </p:nvSpPr>
          <p:spPr bwMode="auto">
            <a:xfrm>
              <a:off x="2638" y="3919"/>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8" name="Rectangle 439"/>
            <p:cNvSpPr>
              <a:spLocks noChangeArrowheads="1"/>
            </p:cNvSpPr>
            <p:nvPr/>
          </p:nvSpPr>
          <p:spPr bwMode="auto">
            <a:xfrm>
              <a:off x="2719" y="3919"/>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sp>
        <p:nvSpPr>
          <p:cNvPr id="179" name="Text Box 442"/>
          <p:cNvSpPr txBox="1">
            <a:spLocks noChangeArrowheads="1"/>
          </p:cNvSpPr>
          <p:nvPr/>
        </p:nvSpPr>
        <p:spPr bwMode="auto">
          <a:xfrm>
            <a:off x="2816079" y="1468802"/>
            <a:ext cx="2704587"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008000"/>
                </a:solidFill>
                <a:latin typeface="+mn-ea"/>
                <a:cs typeface="Arial" charset="0"/>
              </a:rPr>
              <a:t>写穿策略 </a:t>
            </a:r>
            <a:r>
              <a:rPr lang="en-US" altLang="zh-CN" b="1">
                <a:solidFill>
                  <a:srgbClr val="008000"/>
                </a:solidFill>
                <a:latin typeface="+mn-ea"/>
                <a:cs typeface="Arial" charset="0"/>
              </a:rPr>
              <a:t>WriteThrough </a:t>
            </a:r>
          </a:p>
        </p:txBody>
      </p:sp>
      <p:sp>
        <p:nvSpPr>
          <p:cNvPr id="180" name="Text Box 444"/>
          <p:cNvSpPr txBox="1">
            <a:spLocks noChangeArrowheads="1"/>
          </p:cNvSpPr>
          <p:nvPr/>
        </p:nvSpPr>
        <p:spPr bwMode="auto">
          <a:xfrm>
            <a:off x="2748573" y="4162565"/>
            <a:ext cx="2366352"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chemeClr val="accent2"/>
                </a:solidFill>
                <a:latin typeface="+mn-ea"/>
                <a:cs typeface="Arial" charset="0"/>
              </a:rPr>
              <a:t>写回策略 </a:t>
            </a:r>
            <a:r>
              <a:rPr lang="en-US" altLang="zh-CN" b="1">
                <a:solidFill>
                  <a:schemeClr val="accent2"/>
                </a:solidFill>
                <a:latin typeface="+mn-ea"/>
                <a:cs typeface="Arial" charset="0"/>
              </a:rPr>
              <a:t>Write Back</a:t>
            </a:r>
            <a:r>
              <a:rPr lang="en-US" altLang="zh-CN" b="1">
                <a:solidFill>
                  <a:srgbClr val="008000"/>
                </a:solidFill>
                <a:latin typeface="+mn-ea"/>
                <a:cs typeface="Arial" charset="0"/>
              </a:rPr>
              <a:t> </a:t>
            </a:r>
          </a:p>
        </p:txBody>
      </p:sp>
      <p:sp>
        <p:nvSpPr>
          <p:cNvPr id="181" name="AutoShape 446"/>
          <p:cNvSpPr>
            <a:spLocks noChangeArrowheads="1"/>
          </p:cNvSpPr>
          <p:nvPr/>
        </p:nvSpPr>
        <p:spPr bwMode="auto">
          <a:xfrm>
            <a:off x="7989889" y="1648955"/>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182" name="Group 447"/>
          <p:cNvGrpSpPr>
            <a:grpSpLocks/>
          </p:cNvGrpSpPr>
          <p:nvPr/>
        </p:nvGrpSpPr>
        <p:grpSpPr bwMode="auto">
          <a:xfrm>
            <a:off x="8108950" y="1804530"/>
            <a:ext cx="577850" cy="542925"/>
            <a:chOff x="3480" y="2350"/>
            <a:chExt cx="901" cy="846"/>
          </a:xfrm>
        </p:grpSpPr>
        <p:grpSp>
          <p:nvGrpSpPr>
            <p:cNvPr id="183" name="Group 448"/>
            <p:cNvGrpSpPr>
              <a:grpSpLocks/>
            </p:cNvGrpSpPr>
            <p:nvPr/>
          </p:nvGrpSpPr>
          <p:grpSpPr bwMode="auto">
            <a:xfrm>
              <a:off x="3480" y="2803"/>
              <a:ext cx="901" cy="393"/>
              <a:chOff x="3480" y="2982"/>
              <a:chExt cx="901" cy="393"/>
            </a:xfrm>
          </p:grpSpPr>
          <p:sp>
            <p:nvSpPr>
              <p:cNvPr id="204" name="Oval 44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5" name="Rectangle 45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6" name="Oval 45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4" name="Group 452"/>
            <p:cNvGrpSpPr>
              <a:grpSpLocks/>
            </p:cNvGrpSpPr>
            <p:nvPr/>
          </p:nvGrpSpPr>
          <p:grpSpPr bwMode="auto">
            <a:xfrm>
              <a:off x="3480" y="2713"/>
              <a:ext cx="901" cy="393"/>
              <a:chOff x="3480" y="2982"/>
              <a:chExt cx="901" cy="393"/>
            </a:xfrm>
          </p:grpSpPr>
          <p:sp>
            <p:nvSpPr>
              <p:cNvPr id="201" name="Oval 45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2" name="Rectangle 45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3" name="Oval 45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5" name="Group 456"/>
            <p:cNvGrpSpPr>
              <a:grpSpLocks/>
            </p:cNvGrpSpPr>
            <p:nvPr/>
          </p:nvGrpSpPr>
          <p:grpSpPr bwMode="auto">
            <a:xfrm>
              <a:off x="3480" y="2622"/>
              <a:ext cx="901" cy="393"/>
              <a:chOff x="3480" y="2982"/>
              <a:chExt cx="901" cy="393"/>
            </a:xfrm>
          </p:grpSpPr>
          <p:sp>
            <p:nvSpPr>
              <p:cNvPr id="198" name="Oval 45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9" name="Rectangle 45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0" name="Oval 45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6" name="Group 460"/>
            <p:cNvGrpSpPr>
              <a:grpSpLocks/>
            </p:cNvGrpSpPr>
            <p:nvPr/>
          </p:nvGrpSpPr>
          <p:grpSpPr bwMode="auto">
            <a:xfrm>
              <a:off x="3480" y="2532"/>
              <a:ext cx="901" cy="393"/>
              <a:chOff x="3480" y="2982"/>
              <a:chExt cx="901" cy="393"/>
            </a:xfrm>
          </p:grpSpPr>
          <p:sp>
            <p:nvSpPr>
              <p:cNvPr id="195" name="Oval 46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6" name="Rectangle 46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7" name="Oval 46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7" name="Group 464"/>
            <p:cNvGrpSpPr>
              <a:grpSpLocks/>
            </p:cNvGrpSpPr>
            <p:nvPr/>
          </p:nvGrpSpPr>
          <p:grpSpPr bwMode="auto">
            <a:xfrm>
              <a:off x="3480" y="2441"/>
              <a:ext cx="901" cy="393"/>
              <a:chOff x="3480" y="2982"/>
              <a:chExt cx="901" cy="393"/>
            </a:xfrm>
          </p:grpSpPr>
          <p:sp>
            <p:nvSpPr>
              <p:cNvPr id="192" name="Oval 46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3" name="Rectangle 46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4" name="Oval 46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8" name="Group 468"/>
            <p:cNvGrpSpPr>
              <a:grpSpLocks/>
            </p:cNvGrpSpPr>
            <p:nvPr/>
          </p:nvGrpSpPr>
          <p:grpSpPr bwMode="auto">
            <a:xfrm>
              <a:off x="3480" y="2350"/>
              <a:ext cx="901" cy="393"/>
              <a:chOff x="3480" y="2982"/>
              <a:chExt cx="901" cy="393"/>
            </a:xfrm>
          </p:grpSpPr>
          <p:sp>
            <p:nvSpPr>
              <p:cNvPr id="189" name="Oval 46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0" name="Rectangle 47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1" name="Oval 47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07" name="Group 472"/>
          <p:cNvGrpSpPr>
            <a:grpSpLocks/>
          </p:cNvGrpSpPr>
          <p:nvPr/>
        </p:nvGrpSpPr>
        <p:grpSpPr bwMode="auto">
          <a:xfrm>
            <a:off x="8251825" y="2088692"/>
            <a:ext cx="577850" cy="542925"/>
            <a:chOff x="3480" y="2350"/>
            <a:chExt cx="901" cy="846"/>
          </a:xfrm>
        </p:grpSpPr>
        <p:grpSp>
          <p:nvGrpSpPr>
            <p:cNvPr id="208" name="Group 473"/>
            <p:cNvGrpSpPr>
              <a:grpSpLocks/>
            </p:cNvGrpSpPr>
            <p:nvPr/>
          </p:nvGrpSpPr>
          <p:grpSpPr bwMode="auto">
            <a:xfrm>
              <a:off x="3480" y="2803"/>
              <a:ext cx="901" cy="393"/>
              <a:chOff x="3480" y="2982"/>
              <a:chExt cx="901" cy="393"/>
            </a:xfrm>
          </p:grpSpPr>
          <p:sp>
            <p:nvSpPr>
              <p:cNvPr id="229" name="Oval 47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30" name="Rectangle 47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1" name="Oval 47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09" name="Group 477"/>
            <p:cNvGrpSpPr>
              <a:grpSpLocks/>
            </p:cNvGrpSpPr>
            <p:nvPr/>
          </p:nvGrpSpPr>
          <p:grpSpPr bwMode="auto">
            <a:xfrm>
              <a:off x="3480" y="2713"/>
              <a:ext cx="901" cy="393"/>
              <a:chOff x="3480" y="2982"/>
              <a:chExt cx="901" cy="393"/>
            </a:xfrm>
          </p:grpSpPr>
          <p:sp>
            <p:nvSpPr>
              <p:cNvPr id="226" name="Oval 47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7" name="Rectangle 47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8" name="Oval 48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0" name="Group 481"/>
            <p:cNvGrpSpPr>
              <a:grpSpLocks/>
            </p:cNvGrpSpPr>
            <p:nvPr/>
          </p:nvGrpSpPr>
          <p:grpSpPr bwMode="auto">
            <a:xfrm>
              <a:off x="3480" y="2622"/>
              <a:ext cx="901" cy="393"/>
              <a:chOff x="3480" y="2982"/>
              <a:chExt cx="901" cy="393"/>
            </a:xfrm>
          </p:grpSpPr>
          <p:sp>
            <p:nvSpPr>
              <p:cNvPr id="223" name="Oval 48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4" name="Rectangle 48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5" name="Oval 48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1" name="Group 485"/>
            <p:cNvGrpSpPr>
              <a:grpSpLocks/>
            </p:cNvGrpSpPr>
            <p:nvPr/>
          </p:nvGrpSpPr>
          <p:grpSpPr bwMode="auto">
            <a:xfrm>
              <a:off x="3480" y="2532"/>
              <a:ext cx="901" cy="393"/>
              <a:chOff x="3480" y="2982"/>
              <a:chExt cx="901" cy="393"/>
            </a:xfrm>
          </p:grpSpPr>
          <p:sp>
            <p:nvSpPr>
              <p:cNvPr id="220" name="Oval 48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1" name="Rectangle 48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2" name="Oval 48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2" name="Group 489"/>
            <p:cNvGrpSpPr>
              <a:grpSpLocks/>
            </p:cNvGrpSpPr>
            <p:nvPr/>
          </p:nvGrpSpPr>
          <p:grpSpPr bwMode="auto">
            <a:xfrm>
              <a:off x="3480" y="2441"/>
              <a:ext cx="901" cy="393"/>
              <a:chOff x="3480" y="2982"/>
              <a:chExt cx="901" cy="393"/>
            </a:xfrm>
          </p:grpSpPr>
          <p:sp>
            <p:nvSpPr>
              <p:cNvPr id="217" name="Oval 49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8" name="Rectangle 49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9" name="Oval 49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3" name="Group 493"/>
            <p:cNvGrpSpPr>
              <a:grpSpLocks/>
            </p:cNvGrpSpPr>
            <p:nvPr/>
          </p:nvGrpSpPr>
          <p:grpSpPr bwMode="auto">
            <a:xfrm>
              <a:off x="3480" y="2350"/>
              <a:ext cx="901" cy="393"/>
              <a:chOff x="3480" y="2982"/>
              <a:chExt cx="901" cy="393"/>
            </a:xfrm>
          </p:grpSpPr>
          <p:sp>
            <p:nvSpPr>
              <p:cNvPr id="214" name="Oval 49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5" name="Rectangle 49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6" name="Oval 49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32" name="Group 497"/>
          <p:cNvGrpSpPr>
            <a:grpSpLocks/>
          </p:cNvGrpSpPr>
          <p:nvPr/>
        </p:nvGrpSpPr>
        <p:grpSpPr bwMode="auto">
          <a:xfrm>
            <a:off x="8393113" y="2409367"/>
            <a:ext cx="577850" cy="542925"/>
            <a:chOff x="3480" y="2350"/>
            <a:chExt cx="901" cy="846"/>
          </a:xfrm>
        </p:grpSpPr>
        <p:grpSp>
          <p:nvGrpSpPr>
            <p:cNvPr id="233" name="Group 498"/>
            <p:cNvGrpSpPr>
              <a:grpSpLocks/>
            </p:cNvGrpSpPr>
            <p:nvPr/>
          </p:nvGrpSpPr>
          <p:grpSpPr bwMode="auto">
            <a:xfrm>
              <a:off x="3480" y="2803"/>
              <a:ext cx="901" cy="393"/>
              <a:chOff x="3480" y="2982"/>
              <a:chExt cx="901" cy="393"/>
            </a:xfrm>
          </p:grpSpPr>
          <p:sp>
            <p:nvSpPr>
              <p:cNvPr id="254" name="Oval 49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5" name="Rectangle 50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6" name="Oval 50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4" name="Group 502"/>
            <p:cNvGrpSpPr>
              <a:grpSpLocks/>
            </p:cNvGrpSpPr>
            <p:nvPr/>
          </p:nvGrpSpPr>
          <p:grpSpPr bwMode="auto">
            <a:xfrm>
              <a:off x="3480" y="2713"/>
              <a:ext cx="901" cy="393"/>
              <a:chOff x="3480" y="2982"/>
              <a:chExt cx="901" cy="393"/>
            </a:xfrm>
          </p:grpSpPr>
          <p:sp>
            <p:nvSpPr>
              <p:cNvPr id="251" name="Oval 50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2" name="Rectangle 50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3" name="Oval 50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5" name="Group 506"/>
            <p:cNvGrpSpPr>
              <a:grpSpLocks/>
            </p:cNvGrpSpPr>
            <p:nvPr/>
          </p:nvGrpSpPr>
          <p:grpSpPr bwMode="auto">
            <a:xfrm>
              <a:off x="3480" y="2622"/>
              <a:ext cx="901" cy="393"/>
              <a:chOff x="3480" y="2982"/>
              <a:chExt cx="901" cy="393"/>
            </a:xfrm>
          </p:grpSpPr>
          <p:sp>
            <p:nvSpPr>
              <p:cNvPr id="248" name="Oval 50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9" name="Rectangle 50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0" name="Oval 50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6" name="Group 510"/>
            <p:cNvGrpSpPr>
              <a:grpSpLocks/>
            </p:cNvGrpSpPr>
            <p:nvPr/>
          </p:nvGrpSpPr>
          <p:grpSpPr bwMode="auto">
            <a:xfrm>
              <a:off x="3480" y="2532"/>
              <a:ext cx="901" cy="393"/>
              <a:chOff x="3480" y="2982"/>
              <a:chExt cx="901" cy="393"/>
            </a:xfrm>
          </p:grpSpPr>
          <p:sp>
            <p:nvSpPr>
              <p:cNvPr id="245" name="Oval 51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6" name="Rectangle 51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7" name="Oval 51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7" name="Group 514"/>
            <p:cNvGrpSpPr>
              <a:grpSpLocks/>
            </p:cNvGrpSpPr>
            <p:nvPr/>
          </p:nvGrpSpPr>
          <p:grpSpPr bwMode="auto">
            <a:xfrm>
              <a:off x="3480" y="2441"/>
              <a:ext cx="901" cy="393"/>
              <a:chOff x="3480" y="2982"/>
              <a:chExt cx="901" cy="393"/>
            </a:xfrm>
          </p:grpSpPr>
          <p:sp>
            <p:nvSpPr>
              <p:cNvPr id="242" name="Oval 51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3" name="Rectangle 51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4" name="Oval 51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8" name="Group 518"/>
            <p:cNvGrpSpPr>
              <a:grpSpLocks/>
            </p:cNvGrpSpPr>
            <p:nvPr/>
          </p:nvGrpSpPr>
          <p:grpSpPr bwMode="auto">
            <a:xfrm>
              <a:off x="3480" y="2350"/>
              <a:ext cx="901" cy="393"/>
              <a:chOff x="3480" y="2982"/>
              <a:chExt cx="901" cy="393"/>
            </a:xfrm>
          </p:grpSpPr>
          <p:sp>
            <p:nvSpPr>
              <p:cNvPr id="239" name="Oval 51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0" name="Rectangle 52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1" name="Oval 52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257" name="Rectangle 226"/>
          <p:cNvSpPr>
            <a:spLocks noChangeArrowheads="1"/>
          </p:cNvSpPr>
          <p:nvPr/>
        </p:nvSpPr>
        <p:spPr bwMode="auto">
          <a:xfrm>
            <a:off x="8618539" y="2696705"/>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8" name="AutoShape 523"/>
          <p:cNvSpPr>
            <a:spLocks noChangeArrowheads="1"/>
          </p:cNvSpPr>
          <p:nvPr/>
        </p:nvSpPr>
        <p:spPr bwMode="auto">
          <a:xfrm>
            <a:off x="7989889" y="422447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259" name="Group 524"/>
          <p:cNvGrpSpPr>
            <a:grpSpLocks/>
          </p:cNvGrpSpPr>
          <p:nvPr/>
        </p:nvGrpSpPr>
        <p:grpSpPr bwMode="auto">
          <a:xfrm>
            <a:off x="8134350" y="4443553"/>
            <a:ext cx="577850" cy="542925"/>
            <a:chOff x="3480" y="2350"/>
            <a:chExt cx="901" cy="846"/>
          </a:xfrm>
        </p:grpSpPr>
        <p:grpSp>
          <p:nvGrpSpPr>
            <p:cNvPr id="260" name="Group 525"/>
            <p:cNvGrpSpPr>
              <a:grpSpLocks/>
            </p:cNvGrpSpPr>
            <p:nvPr/>
          </p:nvGrpSpPr>
          <p:grpSpPr bwMode="auto">
            <a:xfrm>
              <a:off x="3480" y="2803"/>
              <a:ext cx="901" cy="393"/>
              <a:chOff x="3480" y="2982"/>
              <a:chExt cx="901" cy="393"/>
            </a:xfrm>
          </p:grpSpPr>
          <p:sp>
            <p:nvSpPr>
              <p:cNvPr id="281" name="Oval 52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82" name="Rectangle 52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3" name="Oval 52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1" name="Group 529"/>
            <p:cNvGrpSpPr>
              <a:grpSpLocks/>
            </p:cNvGrpSpPr>
            <p:nvPr/>
          </p:nvGrpSpPr>
          <p:grpSpPr bwMode="auto">
            <a:xfrm>
              <a:off x="3480" y="2713"/>
              <a:ext cx="901" cy="393"/>
              <a:chOff x="3480" y="2982"/>
              <a:chExt cx="901" cy="393"/>
            </a:xfrm>
          </p:grpSpPr>
          <p:sp>
            <p:nvSpPr>
              <p:cNvPr id="278" name="Oval 53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9" name="Rectangle 53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0" name="Oval 53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2" name="Group 533"/>
            <p:cNvGrpSpPr>
              <a:grpSpLocks/>
            </p:cNvGrpSpPr>
            <p:nvPr/>
          </p:nvGrpSpPr>
          <p:grpSpPr bwMode="auto">
            <a:xfrm>
              <a:off x="3480" y="2622"/>
              <a:ext cx="901" cy="393"/>
              <a:chOff x="3480" y="2982"/>
              <a:chExt cx="901" cy="393"/>
            </a:xfrm>
          </p:grpSpPr>
          <p:sp>
            <p:nvSpPr>
              <p:cNvPr id="275" name="Oval 53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6" name="Rectangle 53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7" name="Oval 53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3" name="Group 537"/>
            <p:cNvGrpSpPr>
              <a:grpSpLocks/>
            </p:cNvGrpSpPr>
            <p:nvPr/>
          </p:nvGrpSpPr>
          <p:grpSpPr bwMode="auto">
            <a:xfrm>
              <a:off x="3480" y="2532"/>
              <a:ext cx="901" cy="393"/>
              <a:chOff x="3480" y="2982"/>
              <a:chExt cx="901" cy="393"/>
            </a:xfrm>
          </p:grpSpPr>
          <p:sp>
            <p:nvSpPr>
              <p:cNvPr id="272" name="Oval 53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3" name="Rectangle 53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4" name="Oval 54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4" name="Group 541"/>
            <p:cNvGrpSpPr>
              <a:grpSpLocks/>
            </p:cNvGrpSpPr>
            <p:nvPr/>
          </p:nvGrpSpPr>
          <p:grpSpPr bwMode="auto">
            <a:xfrm>
              <a:off x="3480" y="2441"/>
              <a:ext cx="901" cy="393"/>
              <a:chOff x="3480" y="2982"/>
              <a:chExt cx="901" cy="393"/>
            </a:xfrm>
          </p:grpSpPr>
          <p:sp>
            <p:nvSpPr>
              <p:cNvPr id="269" name="Oval 54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0" name="Rectangle 54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1" name="Oval 54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5" name="Group 545"/>
            <p:cNvGrpSpPr>
              <a:grpSpLocks/>
            </p:cNvGrpSpPr>
            <p:nvPr/>
          </p:nvGrpSpPr>
          <p:grpSpPr bwMode="auto">
            <a:xfrm>
              <a:off x="3480" y="2350"/>
              <a:ext cx="901" cy="393"/>
              <a:chOff x="3480" y="2982"/>
              <a:chExt cx="901" cy="393"/>
            </a:xfrm>
          </p:grpSpPr>
          <p:sp>
            <p:nvSpPr>
              <p:cNvPr id="266" name="Oval 54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67" name="Rectangle 54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68" name="Oval 54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84" name="Group 549"/>
          <p:cNvGrpSpPr>
            <a:grpSpLocks/>
          </p:cNvGrpSpPr>
          <p:nvPr/>
        </p:nvGrpSpPr>
        <p:grpSpPr bwMode="auto">
          <a:xfrm>
            <a:off x="8289925" y="4715015"/>
            <a:ext cx="577850" cy="542925"/>
            <a:chOff x="3480" y="2350"/>
            <a:chExt cx="901" cy="846"/>
          </a:xfrm>
        </p:grpSpPr>
        <p:grpSp>
          <p:nvGrpSpPr>
            <p:cNvPr id="285" name="Group 550"/>
            <p:cNvGrpSpPr>
              <a:grpSpLocks/>
            </p:cNvGrpSpPr>
            <p:nvPr/>
          </p:nvGrpSpPr>
          <p:grpSpPr bwMode="auto">
            <a:xfrm>
              <a:off x="3480" y="2803"/>
              <a:ext cx="901" cy="393"/>
              <a:chOff x="3480" y="2982"/>
              <a:chExt cx="901" cy="393"/>
            </a:xfrm>
          </p:grpSpPr>
          <p:sp>
            <p:nvSpPr>
              <p:cNvPr id="306" name="Oval 55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7" name="Rectangle 55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8" name="Oval 55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6" name="Group 554"/>
            <p:cNvGrpSpPr>
              <a:grpSpLocks/>
            </p:cNvGrpSpPr>
            <p:nvPr/>
          </p:nvGrpSpPr>
          <p:grpSpPr bwMode="auto">
            <a:xfrm>
              <a:off x="3480" y="2713"/>
              <a:ext cx="901" cy="393"/>
              <a:chOff x="3480" y="2982"/>
              <a:chExt cx="901" cy="393"/>
            </a:xfrm>
          </p:grpSpPr>
          <p:sp>
            <p:nvSpPr>
              <p:cNvPr id="303" name="Oval 55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4" name="Rectangle 55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5" name="Oval 55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7" name="Group 558"/>
            <p:cNvGrpSpPr>
              <a:grpSpLocks/>
            </p:cNvGrpSpPr>
            <p:nvPr/>
          </p:nvGrpSpPr>
          <p:grpSpPr bwMode="auto">
            <a:xfrm>
              <a:off x="3480" y="2622"/>
              <a:ext cx="901" cy="393"/>
              <a:chOff x="3480" y="2982"/>
              <a:chExt cx="901" cy="393"/>
            </a:xfrm>
          </p:grpSpPr>
          <p:sp>
            <p:nvSpPr>
              <p:cNvPr id="300" name="Oval 55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1" name="Rectangle 56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2" name="Oval 56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8" name="Group 562"/>
            <p:cNvGrpSpPr>
              <a:grpSpLocks/>
            </p:cNvGrpSpPr>
            <p:nvPr/>
          </p:nvGrpSpPr>
          <p:grpSpPr bwMode="auto">
            <a:xfrm>
              <a:off x="3480" y="2532"/>
              <a:ext cx="901" cy="393"/>
              <a:chOff x="3480" y="2982"/>
              <a:chExt cx="901" cy="393"/>
            </a:xfrm>
          </p:grpSpPr>
          <p:sp>
            <p:nvSpPr>
              <p:cNvPr id="297" name="Oval 56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8" name="Rectangle 56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9" name="Oval 56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9" name="Group 566"/>
            <p:cNvGrpSpPr>
              <a:grpSpLocks/>
            </p:cNvGrpSpPr>
            <p:nvPr/>
          </p:nvGrpSpPr>
          <p:grpSpPr bwMode="auto">
            <a:xfrm>
              <a:off x="3480" y="2441"/>
              <a:ext cx="901" cy="393"/>
              <a:chOff x="3480" y="2982"/>
              <a:chExt cx="901" cy="393"/>
            </a:xfrm>
          </p:grpSpPr>
          <p:sp>
            <p:nvSpPr>
              <p:cNvPr id="294" name="Oval 56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5" name="Rectangle 56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6" name="Oval 56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90" name="Group 570"/>
            <p:cNvGrpSpPr>
              <a:grpSpLocks/>
            </p:cNvGrpSpPr>
            <p:nvPr/>
          </p:nvGrpSpPr>
          <p:grpSpPr bwMode="auto">
            <a:xfrm>
              <a:off x="3480" y="2350"/>
              <a:ext cx="901" cy="393"/>
              <a:chOff x="3480" y="2982"/>
              <a:chExt cx="901" cy="393"/>
            </a:xfrm>
          </p:grpSpPr>
          <p:sp>
            <p:nvSpPr>
              <p:cNvPr id="291" name="Oval 57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2" name="Rectangle 57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3" name="Oval 57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309" name="Group 574"/>
          <p:cNvGrpSpPr>
            <a:grpSpLocks/>
          </p:cNvGrpSpPr>
          <p:nvPr/>
        </p:nvGrpSpPr>
        <p:grpSpPr bwMode="auto">
          <a:xfrm>
            <a:off x="8443913" y="4984890"/>
            <a:ext cx="577850" cy="542925"/>
            <a:chOff x="3480" y="2350"/>
            <a:chExt cx="901" cy="846"/>
          </a:xfrm>
        </p:grpSpPr>
        <p:grpSp>
          <p:nvGrpSpPr>
            <p:cNvPr id="310" name="Group 575"/>
            <p:cNvGrpSpPr>
              <a:grpSpLocks/>
            </p:cNvGrpSpPr>
            <p:nvPr/>
          </p:nvGrpSpPr>
          <p:grpSpPr bwMode="auto">
            <a:xfrm>
              <a:off x="3480" y="2803"/>
              <a:ext cx="901" cy="393"/>
              <a:chOff x="3480" y="2982"/>
              <a:chExt cx="901" cy="393"/>
            </a:xfrm>
          </p:grpSpPr>
          <p:sp>
            <p:nvSpPr>
              <p:cNvPr id="331" name="Oval 57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32" name="Rectangle 57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33" name="Oval 57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1" name="Group 579"/>
            <p:cNvGrpSpPr>
              <a:grpSpLocks/>
            </p:cNvGrpSpPr>
            <p:nvPr/>
          </p:nvGrpSpPr>
          <p:grpSpPr bwMode="auto">
            <a:xfrm>
              <a:off x="3480" y="2713"/>
              <a:ext cx="901" cy="393"/>
              <a:chOff x="3480" y="2982"/>
              <a:chExt cx="901" cy="393"/>
            </a:xfrm>
          </p:grpSpPr>
          <p:sp>
            <p:nvSpPr>
              <p:cNvPr id="328" name="Oval 58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9" name="Rectangle 58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30" name="Oval 58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2" name="Group 583"/>
            <p:cNvGrpSpPr>
              <a:grpSpLocks/>
            </p:cNvGrpSpPr>
            <p:nvPr/>
          </p:nvGrpSpPr>
          <p:grpSpPr bwMode="auto">
            <a:xfrm>
              <a:off x="3480" y="2622"/>
              <a:ext cx="901" cy="393"/>
              <a:chOff x="3480" y="2982"/>
              <a:chExt cx="901" cy="393"/>
            </a:xfrm>
          </p:grpSpPr>
          <p:sp>
            <p:nvSpPr>
              <p:cNvPr id="325" name="Oval 58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6" name="Rectangle 58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7" name="Oval 58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3" name="Group 587"/>
            <p:cNvGrpSpPr>
              <a:grpSpLocks/>
            </p:cNvGrpSpPr>
            <p:nvPr/>
          </p:nvGrpSpPr>
          <p:grpSpPr bwMode="auto">
            <a:xfrm>
              <a:off x="3480" y="2532"/>
              <a:ext cx="901" cy="393"/>
              <a:chOff x="3480" y="2982"/>
              <a:chExt cx="901" cy="393"/>
            </a:xfrm>
          </p:grpSpPr>
          <p:sp>
            <p:nvSpPr>
              <p:cNvPr id="322" name="Oval 58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3" name="Rectangle 58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4" name="Oval 59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4" name="Group 591"/>
            <p:cNvGrpSpPr>
              <a:grpSpLocks/>
            </p:cNvGrpSpPr>
            <p:nvPr/>
          </p:nvGrpSpPr>
          <p:grpSpPr bwMode="auto">
            <a:xfrm>
              <a:off x="3480" y="2441"/>
              <a:ext cx="901" cy="393"/>
              <a:chOff x="3480" y="2982"/>
              <a:chExt cx="901" cy="393"/>
            </a:xfrm>
          </p:grpSpPr>
          <p:sp>
            <p:nvSpPr>
              <p:cNvPr id="319" name="Oval 59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0" name="Rectangle 59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1" name="Oval 59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5" name="Group 595"/>
            <p:cNvGrpSpPr>
              <a:grpSpLocks/>
            </p:cNvGrpSpPr>
            <p:nvPr/>
          </p:nvGrpSpPr>
          <p:grpSpPr bwMode="auto">
            <a:xfrm>
              <a:off x="3480" y="2350"/>
              <a:ext cx="901" cy="393"/>
              <a:chOff x="3480" y="2982"/>
              <a:chExt cx="901" cy="393"/>
            </a:xfrm>
          </p:grpSpPr>
          <p:sp>
            <p:nvSpPr>
              <p:cNvPr id="316" name="Oval 59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17" name="Rectangle 59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18" name="Oval 59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334" name="Rectangle 355"/>
          <p:cNvSpPr>
            <a:spLocks noChangeArrowheads="1"/>
          </p:cNvSpPr>
          <p:nvPr/>
        </p:nvSpPr>
        <p:spPr bwMode="auto">
          <a:xfrm>
            <a:off x="8553450" y="5308739"/>
            <a:ext cx="128588" cy="128588"/>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5" name="Rectangle 356"/>
          <p:cNvSpPr>
            <a:spLocks noChangeArrowheads="1"/>
          </p:cNvSpPr>
          <p:nvPr/>
        </p:nvSpPr>
        <p:spPr bwMode="auto">
          <a:xfrm>
            <a:off x="8682039" y="5308739"/>
            <a:ext cx="128587" cy="128588"/>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6" name="Rectangle 357"/>
          <p:cNvSpPr>
            <a:spLocks noChangeArrowheads="1"/>
          </p:cNvSpPr>
          <p:nvPr/>
        </p:nvSpPr>
        <p:spPr bwMode="auto">
          <a:xfrm>
            <a:off x="8810625" y="5308739"/>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7" name="Text Box 599"/>
          <p:cNvSpPr txBox="1">
            <a:spLocks noChangeArrowheads="1"/>
          </p:cNvSpPr>
          <p:nvPr/>
        </p:nvSpPr>
        <p:spPr bwMode="auto">
          <a:xfrm>
            <a:off x="4640263" y="4849952"/>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a:latin typeface="+mn-ea"/>
              </a:rPr>
              <a:t>写请求</a:t>
            </a:r>
          </a:p>
        </p:txBody>
      </p:sp>
      <p:sp>
        <p:nvSpPr>
          <p:cNvPr id="338" name="Text Box 600"/>
          <p:cNvSpPr txBox="1">
            <a:spLocks noChangeArrowheads="1"/>
          </p:cNvSpPr>
          <p:nvPr/>
        </p:nvSpPr>
        <p:spPr bwMode="auto">
          <a:xfrm>
            <a:off x="4687888" y="5294453"/>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400">
                <a:solidFill>
                  <a:srgbClr val="217F7B"/>
                </a:solidFill>
                <a:latin typeface="+mn-ea"/>
                <a:cs typeface="Arial" charset="0"/>
              </a:rPr>
              <a:t>写响应</a:t>
            </a:r>
          </a:p>
        </p:txBody>
      </p:sp>
      <p:pic>
        <p:nvPicPr>
          <p:cNvPr id="339" name="Picture 604" descr="j0242087[1]"/>
          <p:cNvPicPr>
            <a:picLocks noChangeAspect="1" noChangeArrowheads="1"/>
          </p:cNvPicPr>
          <p:nvPr/>
        </p:nvPicPr>
        <p:blipFill>
          <a:blip r:embed="rId2" cstate="print">
            <a:grayscl/>
            <a:biLevel thresh="50000"/>
          </a:blip>
          <a:srcRect/>
          <a:stretch>
            <a:fillRect/>
          </a:stretch>
        </p:blipFill>
        <p:spPr bwMode="auto">
          <a:xfrm>
            <a:off x="3143251" y="4718189"/>
            <a:ext cx="912813" cy="674688"/>
          </a:xfrm>
          <a:prstGeom prst="rect">
            <a:avLst/>
          </a:prstGeom>
          <a:noFill/>
          <a:ln w="9525">
            <a:noFill/>
            <a:miter lim="800000"/>
            <a:headEnd/>
            <a:tailEnd/>
          </a:ln>
        </p:spPr>
      </p:pic>
      <p:pic>
        <p:nvPicPr>
          <p:cNvPr id="340" name="Picture 603" descr="j0242087[1]"/>
          <p:cNvPicPr>
            <a:picLocks noChangeAspect="1" noChangeArrowheads="1"/>
          </p:cNvPicPr>
          <p:nvPr/>
        </p:nvPicPr>
        <p:blipFill>
          <a:blip r:embed="rId2" cstate="print">
            <a:grayscl/>
            <a:biLevel thresh="50000"/>
          </a:blip>
          <a:srcRect/>
          <a:stretch>
            <a:fillRect/>
          </a:stretch>
        </p:blipFill>
        <p:spPr bwMode="auto">
          <a:xfrm>
            <a:off x="3181351" y="2079166"/>
            <a:ext cx="912813" cy="674688"/>
          </a:xfrm>
          <a:prstGeom prst="rect">
            <a:avLst/>
          </a:prstGeom>
          <a:noFill/>
          <a:ln w="9525">
            <a:noFill/>
            <a:miter lim="800000"/>
            <a:headEnd/>
            <a:tailEnd/>
          </a:ln>
        </p:spPr>
      </p:pic>
      <p:sp>
        <p:nvSpPr>
          <p:cNvPr id="341" name="Text Box 442"/>
          <p:cNvSpPr txBox="1">
            <a:spLocks noChangeArrowheads="1"/>
          </p:cNvSpPr>
          <p:nvPr/>
        </p:nvSpPr>
        <p:spPr bwMode="auto">
          <a:xfrm>
            <a:off x="2578100" y="3022141"/>
            <a:ext cx="4235450" cy="274638"/>
          </a:xfrm>
          <a:prstGeom prst="rect">
            <a:avLst/>
          </a:prstGeom>
          <a:solidFill>
            <a:schemeClr val="bg1">
              <a:alpha val="0"/>
            </a:schemeClr>
          </a:solidFill>
          <a:ln w="9525">
            <a:noFill/>
            <a:miter lim="800000"/>
            <a:headEnd/>
            <a:tailEnd/>
          </a:ln>
        </p:spPr>
        <p:txBody>
          <a:bodyPr tIns="0" bIns="0">
            <a:spAutoFit/>
          </a:bodyPr>
          <a:lstStyle/>
          <a:p>
            <a:pPr marL="354013" indent="-354013" algn="r" defTabSz="941388">
              <a:buClr>
                <a:srgbClr val="003580"/>
              </a:buClr>
            </a:pPr>
            <a:r>
              <a:rPr lang="zh-CN" altLang="en-US" b="1">
                <a:solidFill>
                  <a:srgbClr val="008000"/>
                </a:solidFill>
                <a:latin typeface="+mn-ea"/>
                <a:cs typeface="Arial" charset="0"/>
              </a:rPr>
              <a:t>无脏数据，无丢失数据风险，写速度慢 </a:t>
            </a:r>
          </a:p>
        </p:txBody>
      </p:sp>
      <p:sp>
        <p:nvSpPr>
          <p:cNvPr id="342" name="AutoShape 601"/>
          <p:cNvSpPr>
            <a:spLocks noChangeArrowheads="1"/>
          </p:cNvSpPr>
          <p:nvPr/>
        </p:nvSpPr>
        <p:spPr bwMode="auto">
          <a:xfrm>
            <a:off x="2600326" y="1353679"/>
            <a:ext cx="7000875" cy="19812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
        <p:nvSpPr>
          <p:cNvPr id="343" name="Text Box 442"/>
          <p:cNvSpPr txBox="1">
            <a:spLocks noChangeArrowheads="1"/>
          </p:cNvSpPr>
          <p:nvPr/>
        </p:nvSpPr>
        <p:spPr bwMode="auto">
          <a:xfrm>
            <a:off x="2555875" y="5699265"/>
            <a:ext cx="6419850" cy="277813"/>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FF0000"/>
                </a:solidFill>
                <a:latin typeface="+mn-ea"/>
                <a:cs typeface="Arial" charset="0"/>
              </a:rPr>
              <a:t>存在脏数据，有丢失数据风险，突发写速度快</a:t>
            </a:r>
            <a:r>
              <a:rPr lang="en-US" altLang="zh-CN" b="1">
                <a:solidFill>
                  <a:srgbClr val="FF0000"/>
                </a:solidFill>
                <a:latin typeface="+mn-ea"/>
                <a:cs typeface="Arial" charset="0"/>
              </a:rPr>
              <a:t>, </a:t>
            </a:r>
            <a:r>
              <a:rPr lang="zh-CN" altLang="en-US" b="1">
                <a:solidFill>
                  <a:srgbClr val="FF0000"/>
                </a:solidFill>
                <a:latin typeface="+mn-ea"/>
                <a:cs typeface="Arial" charset="0"/>
              </a:rPr>
              <a:t>持续写性能？ </a:t>
            </a:r>
          </a:p>
        </p:txBody>
      </p:sp>
      <p:sp>
        <p:nvSpPr>
          <p:cNvPr id="18" name="Line 20"/>
          <p:cNvSpPr>
            <a:spLocks noChangeShapeType="1"/>
          </p:cNvSpPr>
          <p:nvPr/>
        </p:nvSpPr>
        <p:spPr bwMode="auto">
          <a:xfrm flipV="1">
            <a:off x="3922713" y="5153164"/>
            <a:ext cx="1778000"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345" name="AutoShape 602"/>
          <p:cNvSpPr>
            <a:spLocks noChangeArrowheads="1"/>
          </p:cNvSpPr>
          <p:nvPr/>
        </p:nvSpPr>
        <p:spPr bwMode="auto">
          <a:xfrm>
            <a:off x="2557464" y="3934727"/>
            <a:ext cx="7026275" cy="2096325"/>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Tree>
    <p:extLst>
      <p:ext uri="{BB962C8B-B14F-4D97-AF65-F5344CB8AC3E}">
        <p14:creationId xmlns:p14="http://schemas.microsoft.com/office/powerpoint/2010/main" val="196154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57"/>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10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41"/>
                                        </p:tgtEl>
                                        <p:attrNameLst>
                                          <p:attrName>style.visibility</p:attrName>
                                        </p:attrNameLst>
                                      </p:cBhvr>
                                      <p:to>
                                        <p:strVal val="visible"/>
                                      </p:to>
                                    </p:set>
                                    <p:animEffect transition="in" filter="wipe(left)">
                                      <p:cBhvr>
                                        <p:cTn id="33" dur="500"/>
                                        <p:tgtEl>
                                          <p:spTgt spid="3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345"/>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1000"/>
                                        <p:tgtEl>
                                          <p:spTgt spid="11"/>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71"/>
                                        </p:tgtEl>
                                        <p:attrNameLst>
                                          <p:attrName>style.visibility</p:attrName>
                                        </p:attrNameLst>
                                      </p:cBhvr>
                                      <p:to>
                                        <p:strVal val="visible"/>
                                      </p:to>
                                    </p:set>
                                  </p:childTnLst>
                                </p:cTn>
                              </p:par>
                            </p:childTnLst>
                          </p:cTn>
                        </p:par>
                        <p:par>
                          <p:cTn id="48" fill="hold">
                            <p:stCondLst>
                              <p:cond delay="1000"/>
                            </p:stCondLst>
                            <p:childTnLst>
                              <p:par>
                                <p:cTn id="49" presetID="22" presetClass="entr" presetSubtype="8" fill="hold" grpId="0" nodeType="afterEffect">
                                  <p:stCondLst>
                                    <p:cond delay="50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par>
                                <p:cTn id="52" presetID="1" presetClass="exit" presetSubtype="0" fill="hold" grpId="1" nodeType="withEffect">
                                  <p:stCondLst>
                                    <p:cond delay="500"/>
                                  </p:stCondLst>
                                  <p:childTnLst>
                                    <p:set>
                                      <p:cBhvr>
                                        <p:cTn id="53" dur="1" fill="hold">
                                          <p:stCondLst>
                                            <p:cond delay="0"/>
                                          </p:stCondLst>
                                        </p:cTn>
                                        <p:tgtEl>
                                          <p:spTgt spid="11"/>
                                        </p:tgtEl>
                                        <p:attrNameLst>
                                          <p:attrName>style.visibility</p:attrName>
                                        </p:attrNameLst>
                                      </p:cBhvr>
                                      <p:to>
                                        <p:strVal val="hidden"/>
                                      </p:to>
                                    </p:set>
                                  </p:childTnLst>
                                </p:cTn>
                              </p:par>
                            </p:childTnLst>
                          </p:cTn>
                        </p:par>
                        <p:par>
                          <p:cTn id="54" fill="hold">
                            <p:stCondLst>
                              <p:cond delay="2500"/>
                            </p:stCondLst>
                            <p:childTnLst>
                              <p:par>
                                <p:cTn id="55" presetID="1" presetClass="entr" presetSubtype="0" fill="hold" nodeType="after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childTnLst>
                          </p:cTn>
                        </p:par>
                        <p:par>
                          <p:cTn id="57" fill="hold">
                            <p:stCondLst>
                              <p:cond delay="2500"/>
                            </p:stCondLst>
                            <p:childTnLst>
                              <p:par>
                                <p:cTn id="58" presetID="22" presetClass="entr" presetSubtype="8" fill="hold" grpId="0" nodeType="afterEffect">
                                  <p:stCondLst>
                                    <p:cond delay="5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1000"/>
                                        <p:tgtEl>
                                          <p:spTgt spid="13"/>
                                        </p:tgtEl>
                                      </p:cBhvr>
                                    </p:animEffect>
                                  </p:childTnLst>
                                </p:cTn>
                              </p:par>
                              <p:par>
                                <p:cTn id="61" presetID="1" presetClass="exit" presetSubtype="0" fill="hold" grpId="1" nodeType="withEffect">
                                  <p:stCondLst>
                                    <p:cond delay="500"/>
                                  </p:stCondLst>
                                  <p:childTnLst>
                                    <p:set>
                                      <p:cBhvr>
                                        <p:cTn id="62" dur="1" fill="hold">
                                          <p:stCondLst>
                                            <p:cond delay="0"/>
                                          </p:stCondLst>
                                        </p:cTn>
                                        <p:tgtEl>
                                          <p:spTgt spid="12"/>
                                        </p:tgtEl>
                                        <p:attrNameLst>
                                          <p:attrName>style.visibility</p:attrName>
                                        </p:attrNameLst>
                                      </p:cBhvr>
                                      <p:to>
                                        <p:strVal val="hidden"/>
                                      </p:to>
                                    </p:set>
                                  </p:childTnLst>
                                </p:cTn>
                              </p:par>
                            </p:childTnLst>
                          </p:cTn>
                        </p:par>
                        <p:par>
                          <p:cTn id="63" fill="hold">
                            <p:stCondLst>
                              <p:cond delay="4000"/>
                            </p:stCondLst>
                            <p:childTnLst>
                              <p:par>
                                <p:cTn id="64" presetID="1" presetClass="entr" presetSubtype="0" fill="hold" nodeType="afterEffect">
                                  <p:stCondLst>
                                    <p:cond delay="0"/>
                                  </p:stCondLst>
                                  <p:childTnLst>
                                    <p:set>
                                      <p:cBhvr>
                                        <p:cTn id="65" dur="1" fill="hold">
                                          <p:stCondLst>
                                            <p:cond delay="0"/>
                                          </p:stCondLst>
                                        </p:cTn>
                                        <p:tgtEl>
                                          <p:spTgt spid="175"/>
                                        </p:tgtEl>
                                        <p:attrNameLst>
                                          <p:attrName>style.visibility</p:attrName>
                                        </p:attrNameLst>
                                      </p:cBhvr>
                                      <p:to>
                                        <p:strVal val="visible"/>
                                      </p:to>
                                    </p:set>
                                  </p:childTnLst>
                                </p:cTn>
                              </p:par>
                              <p:par>
                                <p:cTn id="66" presetID="1" presetClass="exit" presetSubtype="0" fill="hold" grpId="1" nodeType="withEffect">
                                  <p:stCondLst>
                                    <p:cond delay="500"/>
                                  </p:stCondLst>
                                  <p:childTnLst>
                                    <p:set>
                                      <p:cBhvr>
                                        <p:cTn id="67" dur="1" fill="hold">
                                          <p:stCondLst>
                                            <p:cond delay="0"/>
                                          </p:stCondLst>
                                        </p:cTn>
                                        <p:tgtEl>
                                          <p:spTgt spid="13"/>
                                        </p:tgtEl>
                                        <p:attrNameLst>
                                          <p:attrName>style.visibility</p:attrName>
                                        </p:attrNameLst>
                                      </p:cBhvr>
                                      <p:to>
                                        <p:strVal val="hidden"/>
                                      </p:to>
                                    </p:set>
                                  </p:childTnLst>
                                </p:cTn>
                              </p:par>
                            </p:childTnLst>
                          </p:cTn>
                        </p:par>
                        <p:par>
                          <p:cTn id="68" fill="hold">
                            <p:stCondLst>
                              <p:cond delay="4500"/>
                            </p:stCondLst>
                            <p:childTnLst>
                              <p:par>
                                <p:cTn id="69" presetID="22" presetClass="entr" presetSubtype="2"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right)">
                                      <p:cBhvr>
                                        <p:cTn id="71" dur="10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8"/>
                                        </p:tgtEl>
                                        <p:attrNameLst>
                                          <p:attrName>style.visibility</p:attrName>
                                        </p:attrNameLst>
                                      </p:cBhvr>
                                      <p:to>
                                        <p:strVal val="visible"/>
                                      </p:to>
                                    </p:set>
                                    <p:animEffect transition="in" filter="fade">
                                      <p:cBhvr>
                                        <p:cTn id="74" dur="1000"/>
                                        <p:tgtEl>
                                          <p:spTgt spid="3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1000"/>
                                        <p:tgtEl>
                                          <p:spTgt spid="14"/>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33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4"/>
                                        </p:tgtEl>
                                        <p:attrNameLst>
                                          <p:attrName>style.visibility</p:attrName>
                                        </p:attrNameLst>
                                      </p:cBhvr>
                                      <p:to>
                                        <p:strVal val="hidden"/>
                                      </p:to>
                                    </p:set>
                                  </p:childTnLst>
                                </p:cTn>
                              </p:par>
                            </p:childTnLst>
                          </p:cTn>
                        </p:par>
                        <p:par>
                          <p:cTn id="85" fill="hold">
                            <p:stCondLst>
                              <p:cond delay="1000"/>
                            </p:stCondLst>
                            <p:childTnLst>
                              <p:par>
                                <p:cTn id="86" presetID="22" presetClass="entr" presetSubtype="8" fill="hold" grpId="0" nodeType="afterEffect">
                                  <p:stCondLst>
                                    <p:cond delay="30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1000"/>
                                        <p:tgtEl>
                                          <p:spTgt spid="15"/>
                                        </p:tgtEl>
                                      </p:cBhvr>
                                    </p:animEffect>
                                  </p:childTnLst>
                                </p:cTn>
                              </p:par>
                            </p:childTnLst>
                          </p:cTn>
                        </p:par>
                        <p:par>
                          <p:cTn id="89" fill="hold">
                            <p:stCondLst>
                              <p:cond delay="2300"/>
                            </p:stCondLst>
                            <p:childTnLst>
                              <p:par>
                                <p:cTn id="90" presetID="1" presetClass="entr" presetSubtype="0" fill="hold" grpId="0" nodeType="afterEffect">
                                  <p:stCondLst>
                                    <p:cond delay="0"/>
                                  </p:stCondLst>
                                  <p:childTnLst>
                                    <p:set>
                                      <p:cBhvr>
                                        <p:cTn id="91" dur="1" fill="hold">
                                          <p:stCondLst>
                                            <p:cond delay="0"/>
                                          </p:stCondLst>
                                        </p:cTn>
                                        <p:tgtEl>
                                          <p:spTgt spid="335"/>
                                        </p:tgtEl>
                                        <p:attrNameLst>
                                          <p:attrName>style.visibility</p:attrName>
                                        </p:attrNameLst>
                                      </p:cBhvr>
                                      <p:to>
                                        <p:strVal val="visible"/>
                                      </p:to>
                                    </p:set>
                                  </p:childTnLst>
                                </p:cTn>
                              </p:par>
                              <p:par>
                                <p:cTn id="92" presetID="1" presetClass="exit" presetSubtype="0" fill="hold" grpId="1" nodeType="withEffect">
                                  <p:stCondLst>
                                    <p:cond delay="0"/>
                                  </p:stCondLst>
                                  <p:childTnLst>
                                    <p:set>
                                      <p:cBhvr>
                                        <p:cTn id="93" dur="1" fill="hold">
                                          <p:stCondLst>
                                            <p:cond delay="0"/>
                                          </p:stCondLst>
                                        </p:cTn>
                                        <p:tgtEl>
                                          <p:spTgt spid="15"/>
                                        </p:tgtEl>
                                        <p:attrNameLst>
                                          <p:attrName>style.visibility</p:attrName>
                                        </p:attrNameLst>
                                      </p:cBhvr>
                                      <p:to>
                                        <p:strVal val="hidden"/>
                                      </p:to>
                                    </p:set>
                                  </p:childTnLst>
                                </p:cTn>
                              </p:par>
                            </p:childTnLst>
                          </p:cTn>
                        </p:par>
                        <p:par>
                          <p:cTn id="94" fill="hold">
                            <p:stCondLst>
                              <p:cond delay="2300"/>
                            </p:stCondLst>
                            <p:childTnLst>
                              <p:par>
                                <p:cTn id="95" presetID="22" presetClass="entr" presetSubtype="8" fill="hold" grpId="0" nodeType="afterEffect">
                                  <p:stCondLst>
                                    <p:cond delay="400"/>
                                  </p:stCondLst>
                                  <p:childTnLst>
                                    <p:set>
                                      <p:cBhvr>
                                        <p:cTn id="96" dur="1" fill="hold">
                                          <p:stCondLst>
                                            <p:cond delay="0"/>
                                          </p:stCondLst>
                                        </p:cTn>
                                        <p:tgtEl>
                                          <p:spTgt spid="16"/>
                                        </p:tgtEl>
                                        <p:attrNameLst>
                                          <p:attrName>style.visibility</p:attrName>
                                        </p:attrNameLst>
                                      </p:cBhvr>
                                      <p:to>
                                        <p:strVal val="visible"/>
                                      </p:to>
                                    </p:set>
                                    <p:animEffect transition="in" filter="wipe(left)">
                                      <p:cBhvr>
                                        <p:cTn id="97" dur="1000"/>
                                        <p:tgtEl>
                                          <p:spTgt spid="16"/>
                                        </p:tgtEl>
                                      </p:cBhvr>
                                    </p:animEffect>
                                  </p:childTnLst>
                                </p:cTn>
                              </p:par>
                            </p:childTnLst>
                          </p:cTn>
                        </p:par>
                        <p:par>
                          <p:cTn id="98" fill="hold">
                            <p:stCondLst>
                              <p:cond delay="3700"/>
                            </p:stCondLst>
                            <p:childTnLst>
                              <p:par>
                                <p:cTn id="99" presetID="1" presetClass="entr" presetSubtype="0" fill="hold" grpId="0" nodeType="afterEffect">
                                  <p:stCondLst>
                                    <p:cond delay="0"/>
                                  </p:stCondLst>
                                  <p:childTnLst>
                                    <p:set>
                                      <p:cBhvr>
                                        <p:cTn id="100" dur="1" fill="hold">
                                          <p:stCondLst>
                                            <p:cond delay="0"/>
                                          </p:stCondLst>
                                        </p:cTn>
                                        <p:tgtEl>
                                          <p:spTgt spid="334"/>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1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wipe(left)">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9" grpId="0"/>
      <p:bldP spid="95" grpId="0" animBg="1"/>
      <p:bldP spid="171" grpId="0" animBg="1"/>
      <p:bldP spid="257" grpId="0" animBg="1"/>
      <p:bldP spid="334" grpId="0" animBg="1"/>
      <p:bldP spid="335" grpId="0" animBg="1"/>
      <p:bldP spid="336" grpId="0" animBg="1"/>
      <p:bldP spid="338" grpId="0"/>
      <p:bldP spid="341" grpId="0" animBg="1"/>
      <p:bldP spid="342" grpId="0" animBg="1"/>
      <p:bldP spid="343" grpId="0" animBg="1"/>
      <p:bldP spid="18" grpId="0" animBg="1"/>
      <p:bldP spid="34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盘使用中的一些误区</a:t>
            </a:r>
          </a:p>
        </p:txBody>
      </p:sp>
      <p:sp>
        <p:nvSpPr>
          <p:cNvPr id="3" name="内容占位符 2"/>
          <p:cNvSpPr>
            <a:spLocks noGrp="1"/>
          </p:cNvSpPr>
          <p:nvPr>
            <p:ph idx="1"/>
          </p:nvPr>
        </p:nvSpPr>
        <p:spPr/>
        <p:txBody>
          <a:bodyPr/>
          <a:lstStyle/>
          <a:p>
            <a:r>
              <a:rPr lang="zh-CN" altLang="en-US" b="1" dirty="0"/>
              <a:t>下列情况是否需要安全删除</a:t>
            </a:r>
            <a:r>
              <a:rPr lang="en-US" altLang="zh-CN" b="1" dirty="0"/>
              <a:t>U</a:t>
            </a:r>
            <a:r>
              <a:rPr lang="zh-CN" altLang="en-US" b="1" dirty="0"/>
              <a:t>盘</a:t>
            </a:r>
          </a:p>
          <a:p>
            <a:pPr lvl="1"/>
            <a:r>
              <a:rPr lang="zh-CN" altLang="en-US" sz="2400" b="1" dirty="0"/>
              <a:t>将</a:t>
            </a:r>
            <a:r>
              <a:rPr lang="en-US" altLang="zh-CN" sz="2400" b="1" dirty="0"/>
              <a:t>U</a:t>
            </a:r>
            <a:r>
              <a:rPr lang="zh-CN" altLang="en-US" sz="2400" b="1" dirty="0"/>
              <a:t>盘数据拷贝到硬盘</a:t>
            </a:r>
          </a:p>
          <a:p>
            <a:pPr lvl="2"/>
            <a:r>
              <a:rPr lang="zh-CN" altLang="en-US" sz="2400" dirty="0"/>
              <a:t>不涉及写操作，无脏数据，无数据不一致性</a:t>
            </a:r>
          </a:p>
          <a:p>
            <a:pPr lvl="1"/>
            <a:r>
              <a:rPr lang="zh-CN" altLang="en-US" sz="2400" b="1" dirty="0"/>
              <a:t>将文件拷贝到</a:t>
            </a:r>
            <a:r>
              <a:rPr lang="en-US" altLang="zh-CN" sz="2400" b="1" dirty="0"/>
              <a:t>U</a:t>
            </a:r>
            <a:r>
              <a:rPr lang="zh-CN" altLang="en-US" sz="2400" b="1" dirty="0"/>
              <a:t>盘后</a:t>
            </a:r>
            <a:r>
              <a:rPr lang="en-US" altLang="zh-CN" sz="2400" b="1" dirty="0"/>
              <a:t>2</a:t>
            </a:r>
            <a:r>
              <a:rPr lang="zh-CN" altLang="en-US" sz="2400" b="1" dirty="0"/>
              <a:t>分钟</a:t>
            </a:r>
          </a:p>
          <a:p>
            <a:pPr lvl="2"/>
            <a:r>
              <a:rPr lang="zh-CN" altLang="en-US" sz="2400" dirty="0"/>
              <a:t>后台程序已经将脏数据写入到</a:t>
            </a:r>
            <a:r>
              <a:rPr lang="en-US" altLang="zh-CN" sz="2400" dirty="0"/>
              <a:t>U</a:t>
            </a:r>
            <a:r>
              <a:rPr lang="zh-CN" altLang="en-US" sz="2400" dirty="0"/>
              <a:t>盘</a:t>
            </a:r>
          </a:p>
          <a:p>
            <a:pPr lvl="2"/>
            <a:r>
              <a:rPr lang="zh-CN" altLang="en-US" sz="2400" dirty="0"/>
              <a:t>缓存数据与</a:t>
            </a:r>
            <a:r>
              <a:rPr lang="en-US" altLang="zh-CN" sz="2400" dirty="0"/>
              <a:t>U</a:t>
            </a:r>
            <a:r>
              <a:rPr lang="zh-CN" altLang="en-US" sz="2400" dirty="0"/>
              <a:t>盘数据一致</a:t>
            </a:r>
            <a:endParaRPr lang="en-US" altLang="zh-CN" sz="2400" dirty="0"/>
          </a:p>
          <a:p>
            <a:pPr lvl="1"/>
            <a:r>
              <a:rPr lang="zh-CN" altLang="en-US" sz="2400" b="1" dirty="0"/>
              <a:t>拷贝过程中</a:t>
            </a:r>
            <a:r>
              <a:rPr lang="en-US" altLang="zh-CN" sz="2400" b="1" dirty="0"/>
              <a:t>…</a:t>
            </a:r>
            <a:endParaRPr lang="zh-CN" altLang="en-US" sz="2400" b="1" dirty="0"/>
          </a:p>
          <a:p>
            <a:pPr lvl="2"/>
            <a:endParaRPr lang="en-US" altLang="zh-CN" sz="2400" dirty="0"/>
          </a:p>
          <a:p>
            <a:pPr lvl="2"/>
            <a:endParaRPr lang="zh-CN" altLang="en-US"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200" y="924446"/>
            <a:ext cx="2504554" cy="2504554"/>
          </a:xfrm>
          <a:prstGeom prst="rect">
            <a:avLst/>
          </a:prstGeom>
        </p:spPr>
      </p:pic>
      <p:pic>
        <p:nvPicPr>
          <p:cNvPr id="6" name="图片 5">
            <a:extLst>
              <a:ext uri="{FF2B5EF4-FFF2-40B4-BE49-F238E27FC236}">
                <a16:creationId xmlns:a16="http://schemas.microsoft.com/office/drawing/2014/main" id="{D04D6421-9488-413C-828C-5D81A3C6508A}"/>
              </a:ext>
            </a:extLst>
          </p:cNvPr>
          <p:cNvPicPr>
            <a:picLocks noChangeAspect="1"/>
          </p:cNvPicPr>
          <p:nvPr/>
        </p:nvPicPr>
        <p:blipFill>
          <a:blip r:embed="rId3"/>
          <a:stretch>
            <a:fillRect/>
          </a:stretch>
        </p:blipFill>
        <p:spPr>
          <a:xfrm>
            <a:off x="7017773" y="3599456"/>
            <a:ext cx="4276725" cy="28098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872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盘免安全删除的方法</a:t>
            </a:r>
          </a:p>
        </p:txBody>
      </p:sp>
      <p:pic>
        <p:nvPicPr>
          <p:cNvPr id="4" name="Picture 6"/>
          <p:cNvPicPr>
            <a:picLocks noGrp="1" noChangeAspect="1" noChangeArrowheads="1"/>
          </p:cNvPicPr>
          <p:nvPr>
            <p:ph idx="1"/>
          </p:nvPr>
        </p:nvPicPr>
        <p:blipFill>
          <a:blip r:embed="rId2" cstate="print"/>
          <a:srcRect/>
          <a:stretch>
            <a:fillRect/>
          </a:stretch>
        </p:blipFill>
        <p:spPr>
          <a:xfrm>
            <a:off x="1067520" y="1204501"/>
            <a:ext cx="4657012" cy="4877321"/>
          </a:xfrm>
        </p:spPr>
      </p:pic>
      <p:sp>
        <p:nvSpPr>
          <p:cNvPr id="5" name="Rectangle 5"/>
          <p:cNvSpPr txBox="1">
            <a:spLocks noChangeArrowheads="1"/>
          </p:cNvSpPr>
          <p:nvPr/>
        </p:nvSpPr>
        <p:spPr>
          <a:xfrm>
            <a:off x="6755266" y="3453428"/>
            <a:ext cx="3924300" cy="279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itchFamily="2" charset="2"/>
              <a:buChar char="n"/>
            </a:pPr>
            <a:r>
              <a:rPr lang="zh-CN" altLang="en-US" sz="2600" b="1" dirty="0"/>
              <a:t>采用写穿策略</a:t>
            </a:r>
          </a:p>
          <a:p>
            <a:pPr>
              <a:lnSpc>
                <a:spcPct val="150000"/>
              </a:lnSpc>
              <a:buClr>
                <a:srgbClr val="FFC000"/>
              </a:buClr>
              <a:buFont typeface="Wingdings" pitchFamily="2" charset="2"/>
              <a:buChar char="n"/>
            </a:pPr>
            <a:r>
              <a:rPr lang="zh-CN" altLang="en-US" sz="2600" b="1" dirty="0"/>
              <a:t>为快速删除而优化</a:t>
            </a:r>
          </a:p>
          <a:p>
            <a:pPr lvl="1">
              <a:lnSpc>
                <a:spcPct val="150000"/>
              </a:lnSpc>
              <a:buClr>
                <a:srgbClr val="FFC000"/>
              </a:buClr>
              <a:buFont typeface="Wingdings" pitchFamily="2" charset="2"/>
              <a:buChar char="p"/>
            </a:pPr>
            <a:r>
              <a:rPr lang="zh-CN" altLang="en-US" sz="2200" dirty="0">
                <a:solidFill>
                  <a:srgbClr val="C00000"/>
                </a:solidFill>
              </a:rPr>
              <a:t>写入到</a:t>
            </a:r>
            <a:r>
              <a:rPr lang="en-US" altLang="zh-CN" dirty="0">
                <a:solidFill>
                  <a:srgbClr val="C00000"/>
                </a:solidFill>
              </a:rPr>
              <a:t>U</a:t>
            </a:r>
            <a:r>
              <a:rPr lang="zh-CN" altLang="en-US" sz="2200" dirty="0">
                <a:solidFill>
                  <a:srgbClr val="C00000"/>
                </a:solidFill>
              </a:rPr>
              <a:t>盘才能返回</a:t>
            </a:r>
          </a:p>
          <a:p>
            <a:pPr lvl="1">
              <a:lnSpc>
                <a:spcPct val="150000"/>
              </a:lnSpc>
              <a:buClr>
                <a:srgbClr val="FFC000"/>
              </a:buClr>
              <a:buFont typeface="Wingdings" pitchFamily="2" charset="2"/>
              <a:buChar char="p"/>
            </a:pPr>
            <a:r>
              <a:rPr lang="zh-CN" altLang="en-US" sz="2200" dirty="0">
                <a:solidFill>
                  <a:srgbClr val="C00000"/>
                </a:solidFill>
              </a:rPr>
              <a:t>写性能略微降低</a:t>
            </a:r>
          </a:p>
        </p:txBody>
      </p:sp>
    </p:spTree>
    <p:extLst>
      <p:ext uri="{BB962C8B-B14F-4D97-AF65-F5344CB8AC3E}">
        <p14:creationId xmlns:p14="http://schemas.microsoft.com/office/powerpoint/2010/main" val="977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Multi-level caches</a:t>
            </a:r>
            <a:endParaRPr lang="zh-CN" altLang="en-US" dirty="0"/>
          </a:p>
        </p:txBody>
      </p:sp>
      <p:sp>
        <p:nvSpPr>
          <p:cNvPr id="4" name="Rectangle 3"/>
          <p:cNvSpPr>
            <a:spLocks noChangeArrowheads="1"/>
          </p:cNvSpPr>
          <p:nvPr/>
        </p:nvSpPr>
        <p:spPr bwMode="auto">
          <a:xfrm>
            <a:off x="1981201" y="3949700"/>
            <a:ext cx="1146175" cy="1187450"/>
          </a:xfrm>
          <a:prstGeom prst="rect">
            <a:avLst/>
          </a:prstGeom>
          <a:noFill/>
          <a:ln w="9525">
            <a:noFill/>
            <a:miter lim="800000"/>
            <a:headEnd/>
            <a:tailEnd/>
          </a:ln>
        </p:spPr>
        <p:txBody>
          <a:bodyPr wrap="none" lIns="90487" tIns="44450" rIns="90487" bIns="44450">
            <a:spAutoFit/>
          </a:bodyPr>
          <a:lstStyle/>
          <a:p>
            <a:pPr algn="ctr" eaLnBrk="0" hangingPunct="0"/>
            <a:r>
              <a:rPr lang="en-US" altLang="zh-CN" b="1">
                <a:latin typeface="Helvetica"/>
                <a:ea typeface="宋体" charset="-122"/>
              </a:rPr>
              <a:t>size:</a:t>
            </a:r>
          </a:p>
          <a:p>
            <a:pPr algn="ctr" eaLnBrk="0" hangingPunct="0"/>
            <a:r>
              <a:rPr lang="en-US" altLang="zh-CN" b="1">
                <a:latin typeface="Helvetica"/>
                <a:ea typeface="宋体" charset="-122"/>
              </a:rPr>
              <a:t>speed:</a:t>
            </a:r>
          </a:p>
          <a:p>
            <a:pPr algn="ctr" eaLnBrk="0" hangingPunct="0"/>
            <a:r>
              <a:rPr lang="en-US" altLang="zh-CN" b="1">
                <a:latin typeface="Helvetica"/>
                <a:ea typeface="宋体" charset="-122"/>
              </a:rPr>
              <a:t>$/Mbyte:</a:t>
            </a:r>
          </a:p>
          <a:p>
            <a:pPr algn="ctr" eaLnBrk="0" hangingPunct="0"/>
            <a:r>
              <a:rPr lang="en-US" altLang="zh-CN" b="1">
                <a:latin typeface="Helvetica"/>
                <a:ea typeface="宋体" charset="-122"/>
              </a:rPr>
              <a:t>line size:</a:t>
            </a:r>
          </a:p>
        </p:txBody>
      </p:sp>
      <p:sp>
        <p:nvSpPr>
          <p:cNvPr id="5" name="Rectangle 4"/>
          <p:cNvSpPr>
            <a:spLocks noChangeArrowheads="1"/>
          </p:cNvSpPr>
          <p:nvPr/>
        </p:nvSpPr>
        <p:spPr bwMode="auto">
          <a:xfrm>
            <a:off x="3124201" y="3949700"/>
            <a:ext cx="777875" cy="1187450"/>
          </a:xfrm>
          <a:prstGeom prst="rect">
            <a:avLst/>
          </a:prstGeom>
          <a:solidFill>
            <a:srgbClr val="66FF33"/>
          </a:solid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200 B</a:t>
            </a:r>
          </a:p>
          <a:p>
            <a:pPr algn="ctr" eaLnBrk="0" hangingPunct="0"/>
            <a:r>
              <a:rPr lang="en-US" altLang="zh-CN">
                <a:latin typeface="Helvetica"/>
                <a:ea typeface="宋体" charset="-122"/>
              </a:rPr>
              <a:t>3 ns</a:t>
            </a:r>
          </a:p>
          <a:p>
            <a:pPr algn="ctr" eaLnBrk="0" hangingPunct="0"/>
            <a:endParaRPr lang="en-US" altLang="zh-CN">
              <a:latin typeface="Helvetica"/>
              <a:ea typeface="宋体" charset="-122"/>
            </a:endParaRPr>
          </a:p>
          <a:p>
            <a:pPr algn="ctr" eaLnBrk="0" hangingPunct="0"/>
            <a:r>
              <a:rPr lang="en-US" altLang="zh-CN">
                <a:latin typeface="Helvetica"/>
                <a:ea typeface="宋体" charset="-122"/>
              </a:rPr>
              <a:t>8 B</a:t>
            </a:r>
          </a:p>
        </p:txBody>
      </p:sp>
      <p:sp>
        <p:nvSpPr>
          <p:cNvPr id="6" name="Rectangle 5"/>
          <p:cNvSpPr>
            <a:spLocks noChangeArrowheads="1"/>
          </p:cNvSpPr>
          <p:nvPr/>
        </p:nvSpPr>
        <p:spPr bwMode="auto">
          <a:xfrm>
            <a:off x="4033839" y="3949700"/>
            <a:ext cx="1006475" cy="1187450"/>
          </a:xfrm>
          <a:prstGeom prst="rect">
            <a:avLst/>
          </a:prstGeom>
          <a:solidFill>
            <a:srgbClr val="FF9900"/>
          </a:solid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8-64 KB</a:t>
            </a:r>
          </a:p>
          <a:p>
            <a:pPr algn="ctr" eaLnBrk="0" hangingPunct="0"/>
            <a:r>
              <a:rPr lang="en-US" altLang="zh-CN">
                <a:latin typeface="Helvetica"/>
                <a:ea typeface="宋体" charset="-122"/>
              </a:rPr>
              <a:t>3  ns</a:t>
            </a:r>
          </a:p>
          <a:p>
            <a:pPr algn="ctr" eaLnBrk="0" hangingPunct="0"/>
            <a:endParaRPr lang="en-US" altLang="zh-CN">
              <a:latin typeface="Helvetica"/>
              <a:ea typeface="宋体" charset="-122"/>
            </a:endParaRPr>
          </a:p>
          <a:p>
            <a:pPr algn="ctr" eaLnBrk="0" hangingPunct="0"/>
            <a:r>
              <a:rPr lang="en-US" altLang="zh-CN">
                <a:latin typeface="Helvetica"/>
                <a:ea typeface="宋体" charset="-122"/>
              </a:rPr>
              <a:t>32 B</a:t>
            </a:r>
          </a:p>
        </p:txBody>
      </p:sp>
      <p:sp>
        <p:nvSpPr>
          <p:cNvPr id="7" name="Rectangle 6"/>
          <p:cNvSpPr>
            <a:spLocks noChangeArrowheads="1"/>
          </p:cNvSpPr>
          <p:nvPr/>
        </p:nvSpPr>
        <p:spPr bwMode="auto">
          <a:xfrm>
            <a:off x="6677026" y="3949700"/>
            <a:ext cx="1717675" cy="1200150"/>
          </a:xfrm>
          <a:prstGeom prst="rect">
            <a:avLst/>
          </a:prstGeom>
          <a:noFill/>
          <a:ln w="12700">
            <a:solidFill>
              <a:schemeClr val="tx1"/>
            </a:solidFill>
            <a:miter lim="800000"/>
            <a:headEnd/>
            <a:tailEnd/>
          </a:ln>
        </p:spPr>
        <p:txBody>
          <a:bodyPr wrap="none" lIns="90487" tIns="44450" rIns="90487" bIns="44450">
            <a:spAutoFit/>
          </a:bodyPr>
          <a:lstStyle/>
          <a:p>
            <a:pPr algn="ctr" eaLnBrk="0" hangingPunct="0"/>
            <a:r>
              <a:rPr lang="en-US" altLang="zh-CN">
                <a:latin typeface="Helvetica"/>
                <a:ea typeface="宋体" charset="-122"/>
              </a:rPr>
              <a:t>128 MB DRAM</a:t>
            </a:r>
          </a:p>
          <a:p>
            <a:pPr algn="ctr" eaLnBrk="0" hangingPunct="0"/>
            <a:r>
              <a:rPr lang="en-US" altLang="zh-CN">
                <a:latin typeface="Helvetica"/>
                <a:ea typeface="宋体" charset="-122"/>
              </a:rPr>
              <a:t>60 ns</a:t>
            </a:r>
          </a:p>
          <a:p>
            <a:pPr algn="ctr" eaLnBrk="0" hangingPunct="0"/>
            <a:r>
              <a:rPr lang="en-US" altLang="zh-CN">
                <a:latin typeface="Helvetica"/>
                <a:ea typeface="宋体" charset="-122"/>
              </a:rPr>
              <a:t>$1.50/MB</a:t>
            </a:r>
          </a:p>
          <a:p>
            <a:pPr algn="ctr" eaLnBrk="0" hangingPunct="0"/>
            <a:r>
              <a:rPr lang="en-US" altLang="zh-CN">
                <a:latin typeface="Helvetica"/>
                <a:ea typeface="宋体" charset="-122"/>
              </a:rPr>
              <a:t>8  KB</a:t>
            </a:r>
          </a:p>
        </p:txBody>
      </p:sp>
      <p:sp>
        <p:nvSpPr>
          <p:cNvPr id="8" name="Rectangle 7"/>
          <p:cNvSpPr>
            <a:spLocks noChangeArrowheads="1"/>
          </p:cNvSpPr>
          <p:nvPr/>
        </p:nvSpPr>
        <p:spPr bwMode="auto">
          <a:xfrm>
            <a:off x="8483601" y="3963988"/>
            <a:ext cx="1171575" cy="925512"/>
          </a:xfrm>
          <a:prstGeom prst="rect">
            <a:avLst/>
          </a:prstGeom>
          <a:noFill/>
          <a:ln w="12700">
            <a:solidFill>
              <a:schemeClr val="accent2"/>
            </a:solidFill>
            <a:miter lim="800000"/>
            <a:headEnd/>
            <a:tailEnd/>
          </a:ln>
        </p:spPr>
        <p:txBody>
          <a:bodyPr wrap="none" lIns="90487" tIns="44450" rIns="90487" bIns="44450">
            <a:spAutoFit/>
          </a:bodyPr>
          <a:lstStyle/>
          <a:p>
            <a:pPr algn="ctr" eaLnBrk="0" hangingPunct="0"/>
            <a:r>
              <a:rPr lang="en-US" altLang="zh-CN">
                <a:latin typeface="Helvetica"/>
                <a:ea typeface="宋体" charset="-122"/>
              </a:rPr>
              <a:t>30 GB</a:t>
            </a:r>
          </a:p>
          <a:p>
            <a:pPr algn="ctr" eaLnBrk="0" hangingPunct="0"/>
            <a:r>
              <a:rPr lang="en-US" altLang="zh-CN">
                <a:latin typeface="Helvetica"/>
                <a:ea typeface="宋体" charset="-122"/>
              </a:rPr>
              <a:t>8 ms</a:t>
            </a:r>
          </a:p>
          <a:p>
            <a:pPr algn="ctr" eaLnBrk="0" hangingPunct="0"/>
            <a:r>
              <a:rPr lang="en-US" altLang="zh-CN">
                <a:latin typeface="Helvetica"/>
                <a:ea typeface="宋体" charset="-122"/>
              </a:rPr>
              <a:t>$0.05/MB</a:t>
            </a:r>
          </a:p>
        </p:txBody>
      </p:sp>
      <p:sp>
        <p:nvSpPr>
          <p:cNvPr id="9" name="Line 8"/>
          <p:cNvSpPr>
            <a:spLocks noChangeShapeType="1"/>
          </p:cNvSpPr>
          <p:nvPr/>
        </p:nvSpPr>
        <p:spPr bwMode="auto">
          <a:xfrm>
            <a:off x="3352801" y="5635625"/>
            <a:ext cx="6410325" cy="0"/>
          </a:xfrm>
          <a:prstGeom prst="line">
            <a:avLst/>
          </a:prstGeom>
          <a:noFill/>
          <a:ln w="50800">
            <a:solidFill>
              <a:srgbClr val="0000FF"/>
            </a:solidFill>
            <a:round/>
            <a:headEnd/>
            <a:tailEnd type="triangle" w="med" len="med"/>
          </a:ln>
        </p:spPr>
        <p:txBody>
          <a:bodyPr wrap="none" anchor="ctr"/>
          <a:lstStyle/>
          <a:p>
            <a:endParaRPr lang="zh-CN" altLang="en-US"/>
          </a:p>
        </p:txBody>
      </p:sp>
      <p:sp>
        <p:nvSpPr>
          <p:cNvPr id="10" name="Rectangle 9"/>
          <p:cNvSpPr>
            <a:spLocks noChangeArrowheads="1"/>
          </p:cNvSpPr>
          <p:nvPr/>
        </p:nvSpPr>
        <p:spPr bwMode="auto">
          <a:xfrm>
            <a:off x="3246439" y="5222875"/>
            <a:ext cx="25050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a:solidFill>
                  <a:srgbClr val="0000FF"/>
                </a:solidFill>
                <a:latin typeface="Helvetica"/>
                <a:ea typeface="宋体" charset="-122"/>
              </a:rPr>
              <a:t>larger, slower, cheaper</a:t>
            </a:r>
          </a:p>
        </p:txBody>
      </p:sp>
      <p:sp>
        <p:nvSpPr>
          <p:cNvPr id="11" name="Rectangle 10"/>
          <p:cNvSpPr>
            <a:spLocks noChangeArrowheads="1"/>
          </p:cNvSpPr>
          <p:nvPr/>
        </p:nvSpPr>
        <p:spPr bwMode="auto">
          <a:xfrm>
            <a:off x="2497138" y="2024063"/>
            <a:ext cx="2197100" cy="172561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lgn="ctr">
              <a:defRPr/>
            </a:pPr>
            <a:endParaRPr lang="zh-CN" altLang="en-US">
              <a:latin typeface="Arial" pitchFamily="34" charset="0"/>
            </a:endParaRPr>
          </a:p>
        </p:txBody>
      </p:sp>
      <p:sp>
        <p:nvSpPr>
          <p:cNvPr id="12" name="Rectangle 11"/>
          <p:cNvSpPr>
            <a:spLocks noChangeArrowheads="1"/>
          </p:cNvSpPr>
          <p:nvPr/>
        </p:nvSpPr>
        <p:spPr bwMode="auto">
          <a:xfrm>
            <a:off x="3694114" y="3209926"/>
            <a:ext cx="935037" cy="517525"/>
          </a:xfrm>
          <a:prstGeom prst="rect">
            <a:avLst/>
          </a:prstGeom>
          <a:noFill/>
          <a:ln w="9525">
            <a:noFill/>
            <a:miter lim="800000"/>
            <a:headEnd/>
            <a:tailEnd/>
          </a:ln>
        </p:spPr>
        <p:txBody>
          <a:bodyPr wrap="none" anchor="ctr"/>
          <a:lstStyle/>
          <a:p>
            <a:pPr algn="ctr"/>
            <a:endParaRPr lang="zh-CN" altLang="en-US"/>
          </a:p>
        </p:txBody>
      </p:sp>
      <p:sp>
        <p:nvSpPr>
          <p:cNvPr id="13" name="Rectangle 12"/>
          <p:cNvSpPr>
            <a:spLocks noChangeArrowheads="1"/>
          </p:cNvSpPr>
          <p:nvPr/>
        </p:nvSpPr>
        <p:spPr bwMode="auto">
          <a:xfrm>
            <a:off x="6697663" y="2085976"/>
            <a:ext cx="963612" cy="15716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25" tIns="36512" rIns="73025" bIns="36512" anchor="ctr"/>
          <a:lstStyle/>
          <a:p>
            <a:pPr algn="ctr" defTabSz="585788" eaLnBrk="0" hangingPunct="0">
              <a:defRPr/>
            </a:pPr>
            <a:r>
              <a:rPr lang="en-US" altLang="zh-CN" b="1">
                <a:latin typeface="Helvetica" pitchFamily="34" charset="0"/>
                <a:ea typeface="宋体" pitchFamily="2" charset="-122"/>
              </a:rPr>
              <a:t>Memory</a:t>
            </a:r>
            <a:endParaRPr lang="en-US" altLang="zh-CN" sz="1200">
              <a:latin typeface="Helvetica" pitchFamily="34" charset="0"/>
              <a:ea typeface="宋体" pitchFamily="2" charset="-122"/>
            </a:endParaRPr>
          </a:p>
        </p:txBody>
      </p:sp>
      <p:sp>
        <p:nvSpPr>
          <p:cNvPr id="14" name="Rectangle 14"/>
          <p:cNvSpPr>
            <a:spLocks noChangeArrowheads="1"/>
          </p:cNvSpPr>
          <p:nvPr/>
        </p:nvSpPr>
        <p:spPr bwMode="auto">
          <a:xfrm>
            <a:off x="3181351" y="2130425"/>
            <a:ext cx="650875" cy="400050"/>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TLB</a:t>
            </a:r>
          </a:p>
        </p:txBody>
      </p:sp>
      <p:sp>
        <p:nvSpPr>
          <p:cNvPr id="15" name="Rectangle 15"/>
          <p:cNvSpPr>
            <a:spLocks noChangeArrowheads="1"/>
          </p:cNvSpPr>
          <p:nvPr/>
        </p:nvSpPr>
        <p:spPr bwMode="auto">
          <a:xfrm>
            <a:off x="3792539" y="3228976"/>
            <a:ext cx="801687" cy="373063"/>
          </a:xfrm>
          <a:prstGeom prst="rect">
            <a:avLst/>
          </a:prstGeom>
          <a:solidFill>
            <a:srgbClr val="FF9900"/>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L1 Icache</a:t>
            </a:r>
          </a:p>
        </p:txBody>
      </p:sp>
      <p:sp>
        <p:nvSpPr>
          <p:cNvPr id="16" name="Line 16"/>
          <p:cNvSpPr>
            <a:spLocks noChangeShapeType="1"/>
          </p:cNvSpPr>
          <p:nvPr/>
        </p:nvSpPr>
        <p:spPr bwMode="auto">
          <a:xfrm>
            <a:off x="3563938" y="2543175"/>
            <a:ext cx="215900" cy="292100"/>
          </a:xfrm>
          <a:prstGeom prst="line">
            <a:avLst/>
          </a:prstGeom>
          <a:noFill/>
          <a:ln w="12700">
            <a:solidFill>
              <a:schemeClr val="tx1"/>
            </a:solidFill>
            <a:round/>
            <a:headEnd/>
            <a:tailEnd/>
          </a:ln>
        </p:spPr>
        <p:txBody>
          <a:bodyPr wrap="none" anchor="ctr"/>
          <a:lstStyle/>
          <a:p>
            <a:endParaRPr lang="zh-CN" altLang="en-US"/>
          </a:p>
        </p:txBody>
      </p:sp>
      <p:sp>
        <p:nvSpPr>
          <p:cNvPr id="17" name="Rectangle 17"/>
          <p:cNvSpPr>
            <a:spLocks noChangeArrowheads="1"/>
          </p:cNvSpPr>
          <p:nvPr/>
        </p:nvSpPr>
        <p:spPr bwMode="auto">
          <a:xfrm>
            <a:off x="3792539" y="2695576"/>
            <a:ext cx="801687" cy="373063"/>
          </a:xfrm>
          <a:prstGeom prst="rect">
            <a:avLst/>
          </a:prstGeom>
          <a:solidFill>
            <a:srgbClr val="66FF33"/>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L1 Dcache</a:t>
            </a:r>
          </a:p>
        </p:txBody>
      </p:sp>
      <p:sp>
        <p:nvSpPr>
          <p:cNvPr id="18" name="Line 18"/>
          <p:cNvSpPr>
            <a:spLocks noChangeShapeType="1"/>
          </p:cNvSpPr>
          <p:nvPr/>
        </p:nvSpPr>
        <p:spPr bwMode="auto">
          <a:xfrm>
            <a:off x="3182938" y="2917825"/>
            <a:ext cx="596900" cy="0"/>
          </a:xfrm>
          <a:prstGeom prst="line">
            <a:avLst/>
          </a:prstGeom>
          <a:noFill/>
          <a:ln w="12700">
            <a:solidFill>
              <a:schemeClr val="tx1"/>
            </a:solidFill>
            <a:round/>
            <a:headEnd/>
            <a:tailEnd/>
          </a:ln>
        </p:spPr>
        <p:txBody>
          <a:bodyPr wrap="none" anchor="ctr"/>
          <a:lstStyle/>
          <a:p>
            <a:endParaRPr lang="zh-CN" altLang="en-US"/>
          </a:p>
        </p:txBody>
      </p:sp>
      <p:sp>
        <p:nvSpPr>
          <p:cNvPr id="19" name="Rectangle 19"/>
          <p:cNvSpPr>
            <a:spLocks noChangeArrowheads="1"/>
          </p:cNvSpPr>
          <p:nvPr/>
        </p:nvSpPr>
        <p:spPr bwMode="auto">
          <a:xfrm>
            <a:off x="2571751" y="2816226"/>
            <a:ext cx="650875" cy="252413"/>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regs</a:t>
            </a:r>
          </a:p>
        </p:txBody>
      </p:sp>
      <p:sp>
        <p:nvSpPr>
          <p:cNvPr id="20" name="Rectangle 20"/>
          <p:cNvSpPr>
            <a:spLocks noChangeArrowheads="1"/>
          </p:cNvSpPr>
          <p:nvPr/>
        </p:nvSpPr>
        <p:spPr bwMode="auto">
          <a:xfrm>
            <a:off x="5240339" y="2695576"/>
            <a:ext cx="801687" cy="962025"/>
          </a:xfrm>
          <a:prstGeom prst="rect">
            <a:avLst/>
          </a:prstGeom>
          <a:solidFill>
            <a:srgbClr val="CCFF66"/>
          </a:solidFill>
          <a:ln w="12700">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algn="ctr" defTabSz="585788" eaLnBrk="0" hangingPunct="0">
              <a:defRPr/>
            </a:pPr>
            <a:r>
              <a:rPr lang="en-US" altLang="zh-CN" sz="1600" b="1" dirty="0">
                <a:latin typeface="Helvetica" pitchFamily="34" charset="0"/>
                <a:ea typeface="宋体" pitchFamily="2" charset="-122"/>
              </a:rPr>
              <a:t>L2 </a:t>
            </a:r>
          </a:p>
          <a:p>
            <a:pPr algn="ctr" defTabSz="585788" eaLnBrk="0" hangingPunct="0">
              <a:defRPr/>
            </a:pPr>
            <a:r>
              <a:rPr lang="en-US" altLang="zh-CN" sz="1600" b="1">
                <a:latin typeface="Helvetica" pitchFamily="34" charset="0"/>
                <a:ea typeface="宋体" pitchFamily="2" charset="-122"/>
              </a:rPr>
              <a:t>Cache</a:t>
            </a:r>
            <a:endParaRPr lang="en-US" altLang="zh-CN" sz="1600" b="1" dirty="0">
              <a:latin typeface="Helvetica" pitchFamily="34" charset="0"/>
              <a:ea typeface="宋体" pitchFamily="2" charset="-122"/>
            </a:endParaRPr>
          </a:p>
        </p:txBody>
      </p:sp>
      <p:sp>
        <p:nvSpPr>
          <p:cNvPr id="21" name="Line 21"/>
          <p:cNvSpPr>
            <a:spLocks noChangeShapeType="1"/>
          </p:cNvSpPr>
          <p:nvPr/>
        </p:nvSpPr>
        <p:spPr bwMode="auto">
          <a:xfrm>
            <a:off x="4605338" y="2905125"/>
            <a:ext cx="622300" cy="0"/>
          </a:xfrm>
          <a:prstGeom prst="line">
            <a:avLst/>
          </a:prstGeom>
          <a:noFill/>
          <a:ln w="12700">
            <a:solidFill>
              <a:schemeClr val="tx1"/>
            </a:solidFill>
            <a:round/>
            <a:headEnd/>
            <a:tailEnd/>
          </a:ln>
        </p:spPr>
        <p:txBody>
          <a:bodyPr wrap="none" anchor="ctr"/>
          <a:lstStyle/>
          <a:p>
            <a:endParaRPr lang="zh-CN" altLang="en-US"/>
          </a:p>
        </p:txBody>
      </p:sp>
      <p:sp>
        <p:nvSpPr>
          <p:cNvPr id="22" name="Line 22"/>
          <p:cNvSpPr>
            <a:spLocks noChangeShapeType="1"/>
          </p:cNvSpPr>
          <p:nvPr/>
        </p:nvSpPr>
        <p:spPr bwMode="auto">
          <a:xfrm>
            <a:off x="4605338" y="3222625"/>
            <a:ext cx="622300" cy="0"/>
          </a:xfrm>
          <a:prstGeom prst="line">
            <a:avLst/>
          </a:prstGeom>
          <a:noFill/>
          <a:ln w="12700">
            <a:solidFill>
              <a:schemeClr val="tx1"/>
            </a:solidFill>
            <a:round/>
            <a:headEnd/>
            <a:tailEnd/>
          </a:ln>
        </p:spPr>
        <p:txBody>
          <a:bodyPr wrap="none" anchor="ctr"/>
          <a:lstStyle/>
          <a:p>
            <a:endParaRPr lang="zh-CN" altLang="en-US"/>
          </a:p>
        </p:txBody>
      </p:sp>
      <p:sp>
        <p:nvSpPr>
          <p:cNvPr id="23" name="Line 23"/>
          <p:cNvSpPr>
            <a:spLocks noChangeShapeType="1"/>
          </p:cNvSpPr>
          <p:nvPr/>
        </p:nvSpPr>
        <p:spPr bwMode="auto">
          <a:xfrm>
            <a:off x="6057900" y="3124200"/>
            <a:ext cx="622300" cy="0"/>
          </a:xfrm>
          <a:prstGeom prst="line">
            <a:avLst/>
          </a:prstGeom>
          <a:noFill/>
          <a:ln w="12700">
            <a:solidFill>
              <a:schemeClr val="tx1"/>
            </a:solidFill>
            <a:round/>
            <a:headEnd/>
            <a:tailEnd/>
          </a:ln>
        </p:spPr>
        <p:txBody>
          <a:bodyPr wrap="none" anchor="ctr"/>
          <a:lstStyle/>
          <a:p>
            <a:endParaRPr lang="zh-CN" altLang="en-US"/>
          </a:p>
        </p:txBody>
      </p:sp>
      <p:sp>
        <p:nvSpPr>
          <p:cNvPr id="24" name="Line 24"/>
          <p:cNvSpPr>
            <a:spLocks noChangeShapeType="1"/>
          </p:cNvSpPr>
          <p:nvPr/>
        </p:nvSpPr>
        <p:spPr bwMode="auto">
          <a:xfrm>
            <a:off x="7742238" y="2867025"/>
            <a:ext cx="622300" cy="0"/>
          </a:xfrm>
          <a:prstGeom prst="line">
            <a:avLst/>
          </a:prstGeom>
          <a:noFill/>
          <a:ln w="12700">
            <a:solidFill>
              <a:schemeClr val="tx1"/>
            </a:solidFill>
            <a:round/>
            <a:headEnd/>
            <a:tailEnd/>
          </a:ln>
        </p:spPr>
        <p:txBody>
          <a:bodyPr wrap="none" anchor="ctr"/>
          <a:lstStyle/>
          <a:p>
            <a:endParaRPr lang="zh-CN" altLang="en-US"/>
          </a:p>
        </p:txBody>
      </p:sp>
      <p:sp>
        <p:nvSpPr>
          <p:cNvPr id="25" name="Rectangle 25"/>
          <p:cNvSpPr>
            <a:spLocks noChangeArrowheads="1"/>
          </p:cNvSpPr>
          <p:nvPr/>
        </p:nvSpPr>
        <p:spPr bwMode="auto">
          <a:xfrm>
            <a:off x="2400301" y="1676400"/>
            <a:ext cx="12096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Processor</a:t>
            </a:r>
          </a:p>
        </p:txBody>
      </p:sp>
      <p:sp>
        <p:nvSpPr>
          <p:cNvPr id="26" name="Rectangle 26"/>
          <p:cNvSpPr>
            <a:spLocks noChangeArrowheads="1"/>
          </p:cNvSpPr>
          <p:nvPr/>
        </p:nvSpPr>
        <p:spPr bwMode="auto">
          <a:xfrm>
            <a:off x="5095876" y="3949700"/>
            <a:ext cx="1577975" cy="1187450"/>
          </a:xfrm>
          <a:prstGeom prst="rect">
            <a:avLst/>
          </a:prstGeom>
          <a:solidFill>
            <a:srgbClr val="CCFF66"/>
          </a:solid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1-4MB SRAM</a:t>
            </a:r>
          </a:p>
          <a:p>
            <a:pPr algn="ctr" eaLnBrk="0" hangingPunct="0"/>
            <a:r>
              <a:rPr lang="en-US" altLang="zh-CN">
                <a:latin typeface="Helvetica"/>
                <a:ea typeface="宋体" charset="-122"/>
              </a:rPr>
              <a:t>6 ns</a:t>
            </a:r>
          </a:p>
          <a:p>
            <a:pPr algn="ctr" eaLnBrk="0" hangingPunct="0"/>
            <a:r>
              <a:rPr lang="en-US" altLang="zh-CN">
                <a:latin typeface="Helvetica"/>
                <a:ea typeface="宋体" charset="-122"/>
              </a:rPr>
              <a:t>$100/MB</a:t>
            </a:r>
          </a:p>
          <a:p>
            <a:pPr algn="ctr" eaLnBrk="0" hangingPunct="0"/>
            <a:r>
              <a:rPr lang="en-US" altLang="zh-CN">
                <a:latin typeface="Helvetica"/>
                <a:ea typeface="宋体" charset="-122"/>
              </a:rPr>
              <a:t>32 B</a:t>
            </a:r>
          </a:p>
        </p:txBody>
      </p:sp>
      <p:sp>
        <p:nvSpPr>
          <p:cNvPr id="27" name="Rectangle 27"/>
          <p:cNvSpPr>
            <a:spLocks noChangeArrowheads="1"/>
          </p:cNvSpPr>
          <p:nvPr/>
        </p:nvSpPr>
        <p:spPr bwMode="auto">
          <a:xfrm>
            <a:off x="3236913" y="5740400"/>
            <a:ext cx="6267450"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a:solidFill>
                  <a:srgbClr val="0000FF"/>
                </a:solidFill>
                <a:latin typeface="Helvetica"/>
                <a:ea typeface="宋体" charset="-122"/>
              </a:rPr>
              <a:t>larger line size, higher associativity, more likely to write back</a:t>
            </a:r>
          </a:p>
        </p:txBody>
      </p:sp>
      <p:sp>
        <p:nvSpPr>
          <p:cNvPr id="28" name="Rectangle 28"/>
          <p:cNvSpPr>
            <a:spLocks noChangeArrowheads="1"/>
          </p:cNvSpPr>
          <p:nvPr/>
        </p:nvSpPr>
        <p:spPr bwMode="auto">
          <a:xfrm>
            <a:off x="2133601" y="1219200"/>
            <a:ext cx="68865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u="sng">
                <a:latin typeface="Helvetica"/>
                <a:ea typeface="宋体" charset="-122"/>
              </a:rPr>
              <a:t>Options:</a:t>
            </a:r>
            <a:r>
              <a:rPr lang="en-US" altLang="zh-CN">
                <a:latin typeface="Helvetica"/>
                <a:ea typeface="宋体" charset="-122"/>
              </a:rPr>
              <a:t> </a:t>
            </a:r>
            <a:r>
              <a:rPr lang="en-US" altLang="zh-CN" b="1">
                <a:latin typeface="Helvetica"/>
                <a:ea typeface="宋体" charset="-122"/>
              </a:rPr>
              <a:t>separate</a:t>
            </a:r>
            <a:r>
              <a:rPr lang="en-US" altLang="zh-CN">
                <a:latin typeface="Helvetica"/>
                <a:ea typeface="宋体" charset="-122"/>
              </a:rPr>
              <a:t> data and instruction caches, or a </a:t>
            </a:r>
            <a:r>
              <a:rPr lang="en-US" altLang="zh-CN" b="1">
                <a:latin typeface="Helvetica"/>
                <a:ea typeface="宋体" charset="-122"/>
              </a:rPr>
              <a:t>unified</a:t>
            </a:r>
            <a:r>
              <a:rPr lang="en-US" altLang="zh-CN">
                <a:latin typeface="Helvetica"/>
                <a:ea typeface="宋体" charset="-122"/>
              </a:rPr>
              <a:t> cache</a:t>
            </a:r>
          </a:p>
        </p:txBody>
      </p:sp>
      <p:sp>
        <p:nvSpPr>
          <p:cNvPr id="29" name="Line 29"/>
          <p:cNvSpPr>
            <a:spLocks noChangeShapeType="1"/>
          </p:cNvSpPr>
          <p:nvPr/>
        </p:nvSpPr>
        <p:spPr bwMode="auto">
          <a:xfrm>
            <a:off x="3848100" y="1600200"/>
            <a:ext cx="304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0" name="Line 30"/>
          <p:cNvSpPr>
            <a:spLocks noChangeShapeType="1"/>
          </p:cNvSpPr>
          <p:nvPr/>
        </p:nvSpPr>
        <p:spPr bwMode="auto">
          <a:xfrm flipH="1">
            <a:off x="4610100" y="1600200"/>
            <a:ext cx="533400" cy="16002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 name="Line 31"/>
          <p:cNvSpPr>
            <a:spLocks noChangeShapeType="1"/>
          </p:cNvSpPr>
          <p:nvPr/>
        </p:nvSpPr>
        <p:spPr bwMode="auto">
          <a:xfrm flipH="1">
            <a:off x="5905500" y="1600200"/>
            <a:ext cx="1066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2" name="AutoShape 32"/>
          <p:cNvSpPr>
            <a:spLocks noChangeArrowheads="1"/>
          </p:cNvSpPr>
          <p:nvPr/>
        </p:nvSpPr>
        <p:spPr bwMode="auto">
          <a:xfrm>
            <a:off x="8394700" y="2511426"/>
            <a:ext cx="901700" cy="733425"/>
          </a:xfrm>
          <a:prstGeom prst="can">
            <a:avLst>
              <a:gd name="adj" fmla="val 25000"/>
            </a:avLst>
          </a:prstGeom>
          <a:noFill/>
          <a:ln w="9525">
            <a:solidFill>
              <a:schemeClr val="accent2"/>
            </a:solidFill>
            <a:round/>
            <a:headEnd/>
            <a:tailEnd/>
          </a:ln>
        </p:spPr>
        <p:txBody>
          <a:bodyPr anchor="ctr">
            <a:spAutoFit/>
          </a:bodyPr>
          <a:lstStyle/>
          <a:p>
            <a:pPr algn="ctr"/>
            <a:r>
              <a:rPr kumimoji="1" lang="en-US" altLang="zh-CN" sz="2400">
                <a:solidFill>
                  <a:srgbClr val="0000FF"/>
                </a:solidFill>
                <a:latin typeface="Arial Narrow" pitchFamily="34" charset="0"/>
                <a:ea typeface="黑体" pitchFamily="2" charset="-122"/>
              </a:rPr>
              <a:t>disk</a:t>
            </a:r>
          </a:p>
        </p:txBody>
      </p:sp>
    </p:spTree>
    <p:extLst>
      <p:ext uri="{BB962C8B-B14F-4D97-AF65-F5344CB8AC3E}">
        <p14:creationId xmlns:p14="http://schemas.microsoft.com/office/powerpoint/2010/main" val="11382094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4.5.3 cache</a:t>
            </a:r>
            <a:r>
              <a:rPr lang="zh-CN" altLang="en-US" b="1" dirty="0">
                <a:solidFill>
                  <a:srgbClr val="C00000"/>
                </a:solidFill>
                <a:effectLst>
                  <a:outerShdw blurRad="38100" dist="38100" dir="2700000" algn="tl">
                    <a:srgbClr val="000000">
                      <a:alpha val="43137"/>
                    </a:srgbClr>
                  </a:outerShdw>
                </a:effectLst>
                <a:latin typeface="+mn-lt"/>
              </a:rPr>
              <a:t>的基本概念</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50000"/>
                  </a:schemeClr>
                </a:solidFill>
                <a:latin typeface="+mn-lt"/>
              </a:rPr>
              <a:t>相联存储器、地址映射、</a:t>
            </a:r>
            <a:r>
              <a:rPr lang="en-US" altLang="zh-CN" b="1" dirty="0">
                <a:solidFill>
                  <a:schemeClr val="bg1">
                    <a:lumMod val="50000"/>
                  </a:schemeClr>
                </a:solidFill>
                <a:latin typeface="+mn-lt"/>
              </a:rPr>
              <a:t> </a:t>
            </a:r>
            <a:r>
              <a:rPr lang="zh-CN" altLang="en-US" b="1" dirty="0">
                <a:solidFill>
                  <a:schemeClr val="bg1">
                    <a:lumMod val="50000"/>
                  </a:schemeClr>
                </a:solidFill>
                <a:latin typeface="+mn-lt"/>
              </a:rPr>
              <a:t>替换算法、</a:t>
            </a:r>
            <a:r>
              <a:rPr lang="en-US" altLang="zh-CN" b="1" dirty="0">
                <a:solidFill>
                  <a:schemeClr val="bg1">
                    <a:lumMod val="50000"/>
                  </a:schemeClr>
                </a:solidFill>
              </a:rPr>
              <a:t> </a:t>
            </a:r>
            <a:r>
              <a:rPr lang="zh-CN" altLang="en-US" b="1" dirty="0">
                <a:solidFill>
                  <a:schemeClr val="bg1">
                    <a:lumMod val="50000"/>
                  </a:schemeClr>
                </a:solidFill>
              </a:rPr>
              <a:t>写入策略</a:t>
            </a:r>
            <a:endParaRPr lang="en-US" altLang="zh-CN" b="1" dirty="0">
              <a:solidFill>
                <a:schemeClr val="bg1">
                  <a:lumMod val="50000"/>
                </a:schemeClr>
              </a:solidFill>
            </a:endParaRPr>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spTree>
    <p:extLst>
      <p:ext uri="{BB962C8B-B14F-4D97-AF65-F5344CB8AC3E}">
        <p14:creationId xmlns:p14="http://schemas.microsoft.com/office/powerpoint/2010/main" val="25585304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p>
        </p:txBody>
      </p:sp>
      <p:sp>
        <p:nvSpPr>
          <p:cNvPr id="3" name="内容占位符 2"/>
          <p:cNvSpPr>
            <a:spLocks noGrp="1"/>
          </p:cNvSpPr>
          <p:nvPr>
            <p:ph idx="1"/>
          </p:nvPr>
        </p:nvSpPr>
        <p:spPr/>
        <p:txBody>
          <a:bodyPr>
            <a:normAutofit/>
          </a:bodyPr>
          <a:lstStyle/>
          <a:p>
            <a:r>
              <a:rPr lang="zh-CN" altLang="en-US" b="1" dirty="0"/>
              <a:t>命中    </a:t>
            </a:r>
            <a:r>
              <a:rPr lang="en-US" altLang="zh-CN" b="1" dirty="0"/>
              <a:t>hit: </a:t>
            </a:r>
            <a:r>
              <a:rPr lang="zh-CN" altLang="en-US" b="1" dirty="0"/>
              <a:t> </a:t>
            </a:r>
            <a:r>
              <a:rPr lang="en-US" altLang="zh-CN" dirty="0"/>
              <a:t>CPU</a:t>
            </a:r>
            <a:r>
              <a:rPr lang="zh-CN" altLang="en-US" dirty="0"/>
              <a:t>访问数据在</a:t>
            </a:r>
            <a:r>
              <a:rPr lang="en-US" altLang="zh-CN" dirty="0"/>
              <a:t>cache</a:t>
            </a:r>
            <a:r>
              <a:rPr lang="zh-CN" altLang="en-US" dirty="0"/>
              <a:t>中（上层存储器）</a:t>
            </a:r>
          </a:p>
          <a:p>
            <a:r>
              <a:rPr lang="zh-CN" altLang="en-US" b="1" dirty="0"/>
              <a:t>缺失 </a:t>
            </a:r>
            <a:r>
              <a:rPr lang="en-US" altLang="zh-CN" b="1" dirty="0"/>
              <a:t>miss:</a:t>
            </a:r>
            <a:r>
              <a:rPr lang="zh-CN" altLang="en-US" b="1" dirty="0"/>
              <a:t>  </a:t>
            </a:r>
            <a:r>
              <a:rPr lang="en-US" altLang="zh-CN" dirty="0"/>
              <a:t>CPU</a:t>
            </a:r>
            <a:r>
              <a:rPr lang="zh-CN" altLang="en-US" dirty="0"/>
              <a:t>访问数据不在</a:t>
            </a:r>
            <a:r>
              <a:rPr lang="en-US" altLang="zh-CN" dirty="0"/>
              <a:t>cache</a:t>
            </a:r>
            <a:r>
              <a:rPr lang="zh-CN" altLang="en-US" dirty="0"/>
              <a:t>中</a:t>
            </a:r>
          </a:p>
          <a:p>
            <a:r>
              <a:rPr lang="zh-CN" altLang="en-US" b="1" dirty="0"/>
              <a:t>块   </a:t>
            </a:r>
            <a:r>
              <a:rPr lang="en-US" altLang="zh-CN" b="1" dirty="0"/>
              <a:t>block:</a:t>
            </a:r>
            <a:r>
              <a:rPr lang="zh-CN" altLang="en-US" b="1" dirty="0"/>
              <a:t>  </a:t>
            </a:r>
            <a:r>
              <a:rPr lang="en-US" altLang="zh-CN" dirty="0"/>
              <a:t>cache</a:t>
            </a:r>
            <a:r>
              <a:rPr lang="zh-CN" altLang="en-US" dirty="0"/>
              <a:t>与主存交换最小单位</a:t>
            </a:r>
          </a:p>
          <a:p>
            <a:pPr lvl="1"/>
            <a:r>
              <a:rPr lang="zh-CN" altLang="en-US" sz="2400" dirty="0"/>
              <a:t>块大小多少合适？？？</a:t>
            </a:r>
          </a:p>
          <a:p>
            <a:pPr lvl="1"/>
            <a:r>
              <a:rPr lang="zh-CN" altLang="en-US" sz="2400" dirty="0"/>
              <a:t>实现预读</a:t>
            </a:r>
          </a:p>
          <a:p>
            <a:r>
              <a:rPr lang="zh-CN" altLang="en-US" b="1" dirty="0"/>
              <a:t>行</a:t>
            </a:r>
            <a:r>
              <a:rPr lang="en-US" altLang="zh-CN" b="1" dirty="0"/>
              <a:t>/</a:t>
            </a:r>
            <a:r>
              <a:rPr lang="zh-CN" altLang="en-US" b="1" dirty="0"/>
              <a:t>槽  </a:t>
            </a:r>
            <a:r>
              <a:rPr lang="en-US" altLang="zh-CN" b="1" dirty="0"/>
              <a:t>Line/Slot</a:t>
            </a:r>
            <a:r>
              <a:rPr lang="zh-CN" altLang="en-US" b="1" dirty="0"/>
              <a:t>   </a:t>
            </a:r>
            <a:r>
              <a:rPr lang="zh-CN" altLang="en-US" dirty="0"/>
              <a:t>标记、标志位、数据块容器</a:t>
            </a:r>
          </a:p>
          <a:p>
            <a:pPr lvl="1"/>
            <a:r>
              <a:rPr lang="zh-CN" altLang="en-US" sz="2400" dirty="0"/>
              <a:t>有效位、查找标记、脏标志位、置换标志、数据块副本</a:t>
            </a:r>
          </a:p>
          <a:p>
            <a:r>
              <a:rPr lang="en-US" altLang="zh-CN" b="1" dirty="0"/>
              <a:t>Cold Cache</a:t>
            </a:r>
            <a:r>
              <a:rPr lang="zh-CN" altLang="en-US" b="1" dirty="0"/>
              <a:t>、</a:t>
            </a:r>
            <a:r>
              <a:rPr lang="en-US" altLang="zh-CN" b="1" dirty="0"/>
              <a:t>Warm Cache</a:t>
            </a:r>
            <a:endParaRPr lang="zh-CN" altLang="en-US" b="1" dirty="0"/>
          </a:p>
          <a:p>
            <a:pPr lvl="1"/>
            <a:endParaRPr lang="zh-CN" altLang="en-US" dirty="0"/>
          </a:p>
          <a:p>
            <a:pPr>
              <a:lnSpc>
                <a:spcPct val="110000"/>
              </a:lnSpc>
            </a:pPr>
            <a:endParaRPr lang="zh-CN" altLang="en-US" dirty="0">
              <a:ea typeface="宋体" charset="-122"/>
            </a:endParaRPr>
          </a:p>
          <a:p>
            <a:endParaRPr lang="zh-CN" altLang="en-US" dirty="0"/>
          </a:p>
        </p:txBody>
      </p:sp>
    </p:spTree>
    <p:extLst>
      <p:ext uri="{BB962C8B-B14F-4D97-AF65-F5344CB8AC3E}">
        <p14:creationId xmlns:p14="http://schemas.microsoft.com/office/powerpoint/2010/main" val="14391222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p>
        </p:txBody>
      </p:sp>
      <p:sp>
        <p:nvSpPr>
          <p:cNvPr id="3" name="内容占位符 2"/>
          <p:cNvSpPr>
            <a:spLocks noGrp="1"/>
          </p:cNvSpPr>
          <p:nvPr>
            <p:ph idx="1"/>
          </p:nvPr>
        </p:nvSpPr>
        <p:spPr/>
        <p:txBody>
          <a:bodyPr>
            <a:normAutofit/>
          </a:bodyPr>
          <a:lstStyle/>
          <a:p>
            <a:r>
              <a:rPr lang="zh-CN" altLang="en-US" b="1" dirty="0"/>
              <a:t>命中率</a:t>
            </a:r>
            <a:r>
              <a:rPr lang="zh-CN" altLang="en-US" dirty="0"/>
              <a:t> （</a:t>
            </a:r>
            <a:r>
              <a:rPr lang="en-US" altLang="zh-CN" dirty="0"/>
              <a:t> hit rate </a:t>
            </a:r>
            <a:r>
              <a:rPr lang="zh-CN" altLang="en-US" dirty="0"/>
              <a:t>）</a:t>
            </a:r>
            <a:endParaRPr lang="en-US" altLang="zh-CN" dirty="0"/>
          </a:p>
          <a:p>
            <a:pPr lvl="1"/>
            <a:r>
              <a:rPr lang="zh-CN" altLang="en-US" dirty="0"/>
              <a:t>主存访问中</a:t>
            </a:r>
            <a:r>
              <a:rPr lang="en-US" altLang="zh-CN" dirty="0"/>
              <a:t>cache</a:t>
            </a:r>
            <a:r>
              <a:rPr lang="zh-CN" altLang="en-US" dirty="0"/>
              <a:t>命中比例</a:t>
            </a:r>
            <a:endParaRPr lang="en-US" altLang="zh-CN" dirty="0"/>
          </a:p>
          <a:p>
            <a:r>
              <a:rPr lang="zh-CN" altLang="en-US" b="1" dirty="0"/>
              <a:t>缺失率</a:t>
            </a:r>
            <a:r>
              <a:rPr lang="en-US" altLang="zh-CN" b="1" dirty="0"/>
              <a:t> </a:t>
            </a:r>
            <a:r>
              <a:rPr lang="zh-CN" altLang="en-US" dirty="0"/>
              <a:t>（</a:t>
            </a:r>
            <a:r>
              <a:rPr lang="en-US" altLang="zh-CN" dirty="0"/>
              <a:t>miss rate</a:t>
            </a:r>
            <a:r>
              <a:rPr lang="zh-CN" altLang="en-US" dirty="0"/>
              <a:t>）</a:t>
            </a:r>
          </a:p>
          <a:p>
            <a:pPr lvl="1"/>
            <a:r>
              <a:rPr lang="zh-CN" altLang="en-US" dirty="0"/>
              <a:t> </a:t>
            </a:r>
            <a:r>
              <a:rPr lang="en-US" altLang="zh-CN" dirty="0"/>
              <a:t>1 – </a:t>
            </a:r>
            <a:r>
              <a:rPr lang="zh-CN" altLang="en-US" dirty="0"/>
              <a:t>命中率</a:t>
            </a:r>
            <a:endParaRPr lang="en-US" altLang="zh-CN" dirty="0"/>
          </a:p>
          <a:p>
            <a:r>
              <a:rPr lang="zh-CN" altLang="en-US" b="1" dirty="0"/>
              <a:t>命中访问时间</a:t>
            </a:r>
            <a:r>
              <a:rPr lang="en-US" altLang="zh-CN" dirty="0"/>
              <a:t>: </a:t>
            </a:r>
            <a:r>
              <a:rPr lang="zh-CN" altLang="en-US" dirty="0"/>
              <a:t>（</a:t>
            </a:r>
            <a:r>
              <a:rPr lang="en-US" altLang="zh-CN" dirty="0"/>
              <a:t>hit time</a:t>
            </a:r>
            <a:r>
              <a:rPr lang="zh-CN" altLang="en-US" dirty="0"/>
              <a:t>）</a:t>
            </a:r>
          </a:p>
          <a:p>
            <a:pPr lvl="1"/>
            <a:r>
              <a:rPr lang="zh-CN" altLang="en-US" dirty="0"/>
              <a:t>数据查找时间、</a:t>
            </a:r>
            <a:r>
              <a:rPr lang="en-US" altLang="zh-CN" dirty="0"/>
              <a:t>cache</a:t>
            </a:r>
            <a:r>
              <a:rPr lang="zh-CN" altLang="en-US" dirty="0"/>
              <a:t>访问时间、总线传输时间</a:t>
            </a:r>
            <a:endParaRPr lang="en-US" altLang="zh-CN" dirty="0"/>
          </a:p>
          <a:p>
            <a:r>
              <a:rPr lang="zh-CN" altLang="en-US" b="1" dirty="0"/>
              <a:t>缺失损失  </a:t>
            </a:r>
            <a:r>
              <a:rPr lang="zh-CN" altLang="en-US" dirty="0"/>
              <a:t>（</a:t>
            </a:r>
            <a:r>
              <a:rPr lang="en-US" altLang="zh-CN" dirty="0"/>
              <a:t>miss penalty</a:t>
            </a:r>
            <a:r>
              <a:rPr lang="zh-CN" altLang="en-US" dirty="0"/>
              <a:t>）</a:t>
            </a:r>
          </a:p>
          <a:p>
            <a:pPr lvl="1"/>
            <a:r>
              <a:rPr lang="zh-CN" altLang="en-US" dirty="0"/>
              <a:t>主存块调入</a:t>
            </a:r>
            <a:r>
              <a:rPr lang="en-US" altLang="zh-CN" dirty="0"/>
              <a:t>cache</a:t>
            </a:r>
            <a:r>
              <a:rPr lang="zh-CN" altLang="en-US" dirty="0"/>
              <a:t>，数据传输到处理器的时间</a:t>
            </a:r>
            <a:endParaRPr lang="en-US" altLang="zh-CN" dirty="0"/>
          </a:p>
          <a:p>
            <a:pPr lvl="1"/>
            <a:r>
              <a:rPr lang="zh-CN" altLang="en-US" dirty="0"/>
              <a:t>远大于命中时间，所以一些相对较小的时间可忽略</a:t>
            </a:r>
            <a:endParaRPr lang="en-US" altLang="zh-CN" dirty="0"/>
          </a:p>
          <a:p>
            <a:endParaRPr lang="zh-CN" altLang="en-US" dirty="0"/>
          </a:p>
        </p:txBody>
      </p:sp>
    </p:spTree>
    <p:extLst>
      <p:ext uri="{BB962C8B-B14F-4D97-AF65-F5344CB8AC3E}">
        <p14:creationId xmlns:p14="http://schemas.microsoft.com/office/powerpoint/2010/main" val="29986774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solidFill>
                  <a:srgbClr val="C00000"/>
                </a:solidFill>
              </a:rPr>
              <a:t>4.5.4 cache</a:t>
            </a:r>
            <a:r>
              <a:rPr lang="zh-CN" altLang="en-US" b="1" dirty="0">
                <a:solidFill>
                  <a:srgbClr val="C00000"/>
                </a:solidFill>
              </a:rPr>
              <a:t>读写流程与关键技术</a:t>
            </a:r>
            <a:endParaRPr lang="en-US" altLang="zh-CN" b="1" dirty="0">
              <a:solidFill>
                <a:srgbClr val="C00000"/>
              </a:solidFill>
            </a:endParaRPr>
          </a:p>
          <a:p>
            <a:pPr lvl="1">
              <a:lnSpc>
                <a:spcPct val="160000"/>
              </a:lnSpc>
            </a:pPr>
            <a:r>
              <a:rPr lang="zh-CN" altLang="en-US" b="1" dirty="0">
                <a:latin typeface="+mn-lt"/>
              </a:rPr>
              <a:t> 相联存储器、地址映射、</a:t>
            </a:r>
            <a:r>
              <a:rPr lang="en-US" altLang="zh-CN" b="1" dirty="0">
                <a:latin typeface="+mn-lt"/>
              </a:rPr>
              <a:t> </a:t>
            </a:r>
            <a:r>
              <a:rPr lang="zh-CN" altLang="en-US" b="1" dirty="0">
                <a:latin typeface="+mn-lt"/>
              </a:rPr>
              <a:t>替换算法、</a:t>
            </a:r>
            <a:r>
              <a:rPr lang="en-US" altLang="zh-CN" b="1" dirty="0"/>
              <a:t> </a:t>
            </a:r>
            <a:r>
              <a:rPr lang="zh-CN" altLang="en-US" b="1" dirty="0"/>
              <a:t>写入策略</a:t>
            </a:r>
            <a:endParaRPr lang="en-US" altLang="zh-CN" b="1" dirty="0"/>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spTree>
    <p:extLst>
      <p:ext uri="{BB962C8B-B14F-4D97-AF65-F5344CB8AC3E}">
        <p14:creationId xmlns:p14="http://schemas.microsoft.com/office/powerpoint/2010/main" val="1925369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主存储器特征</a:t>
            </a:r>
          </a:p>
        </p:txBody>
      </p:sp>
      <p:sp>
        <p:nvSpPr>
          <p:cNvPr id="3" name="内容占位符 2"/>
          <p:cNvSpPr>
            <a:spLocks noGrp="1"/>
          </p:cNvSpPr>
          <p:nvPr>
            <p:ph idx="1"/>
          </p:nvPr>
        </p:nvSpPr>
        <p:spPr>
          <a:xfrm>
            <a:off x="487823" y="942764"/>
            <a:ext cx="8331438" cy="3169816"/>
          </a:xfrm>
        </p:spPr>
        <p:txBody>
          <a:bodyPr>
            <a:normAutofit fontScale="92500" lnSpcReduction="20000"/>
          </a:bodyPr>
          <a:lstStyle/>
          <a:p>
            <a:pPr>
              <a:lnSpc>
                <a:spcPct val="150000"/>
              </a:lnSpc>
            </a:pPr>
            <a:r>
              <a:rPr lang="zh-CN" altLang="en-US" b="1" dirty="0"/>
              <a:t>由半导体</a:t>
            </a:r>
            <a:r>
              <a:rPr lang="en-US" altLang="zh-CN" b="1" dirty="0"/>
              <a:t>MOS</a:t>
            </a:r>
            <a:r>
              <a:rPr lang="zh-CN" altLang="en-US" b="1" dirty="0"/>
              <a:t>存储器组成</a:t>
            </a:r>
            <a:endParaRPr lang="en-US" altLang="zh-CN" b="1" dirty="0"/>
          </a:p>
          <a:p>
            <a:pPr lvl="1"/>
            <a:r>
              <a:rPr lang="zh-CN" altLang="en-US" dirty="0"/>
              <a:t>存储地址</a:t>
            </a:r>
            <a:r>
              <a:rPr lang="en-US" altLang="zh-CN" dirty="0">
                <a:sym typeface="Wingdings" panose="05000000000000000000" pitchFamily="2" charset="2"/>
              </a:rPr>
              <a:t></a:t>
            </a:r>
            <a:r>
              <a:rPr lang="zh-CN" altLang="en-US" dirty="0"/>
              <a:t>存储周期</a:t>
            </a:r>
            <a:r>
              <a:rPr lang="en-US" altLang="zh-CN" dirty="0">
                <a:sym typeface="Wingdings" panose="05000000000000000000" pitchFamily="2" charset="2"/>
              </a:rPr>
              <a:t> </a:t>
            </a:r>
            <a:r>
              <a:rPr lang="zh-CN" altLang="en-US" dirty="0"/>
              <a:t>存储单元</a:t>
            </a:r>
          </a:p>
          <a:p>
            <a:pPr>
              <a:lnSpc>
                <a:spcPct val="150000"/>
              </a:lnSpc>
            </a:pPr>
            <a:r>
              <a:rPr lang="zh-CN" altLang="en-US" b="1" dirty="0"/>
              <a:t>存储单元（与机器字长有关）</a:t>
            </a:r>
            <a:endParaRPr lang="en-US" altLang="zh-CN" b="1" dirty="0"/>
          </a:p>
          <a:p>
            <a:pPr lvl="1">
              <a:lnSpc>
                <a:spcPct val="150000"/>
              </a:lnSpc>
            </a:pPr>
            <a:r>
              <a:rPr lang="zh-CN" altLang="en-US" dirty="0"/>
              <a:t>支持字节，半字，字，双字访问</a:t>
            </a:r>
          </a:p>
          <a:p>
            <a:pPr>
              <a:lnSpc>
                <a:spcPct val="150000"/>
              </a:lnSpc>
            </a:pPr>
            <a:r>
              <a:rPr lang="zh-CN" altLang="en-US" b="1" dirty="0"/>
              <a:t>存储地址</a:t>
            </a:r>
            <a:r>
              <a:rPr lang="en-US" altLang="zh-CN" b="1" dirty="0"/>
              <a:t>:  </a:t>
            </a:r>
            <a:r>
              <a:rPr lang="zh-CN" altLang="en-US" b="1" dirty="0"/>
              <a:t>字节</a:t>
            </a:r>
            <a:r>
              <a:rPr lang="en-US" altLang="zh-CN" b="1" dirty="0"/>
              <a:t>, </a:t>
            </a:r>
            <a:r>
              <a:rPr lang="zh-CN" altLang="en-US" b="1" dirty="0"/>
              <a:t>半字，字地址</a:t>
            </a:r>
            <a:endParaRPr lang="en-US" altLang="zh-CN" b="1" dirty="0"/>
          </a:p>
          <a:p>
            <a:pPr lvl="1"/>
            <a:r>
              <a:rPr lang="en-US" altLang="zh-CN" sz="2100" dirty="0"/>
              <a:t>PC</a:t>
            </a:r>
            <a:r>
              <a:rPr lang="zh-CN" altLang="en-US" sz="2100" dirty="0"/>
              <a:t>只有字节地址，存在数据对齐问题</a:t>
            </a:r>
          </a:p>
          <a:p>
            <a:endParaRPr lang="zh-CN" altLang="en-US" dirty="0"/>
          </a:p>
          <a:p>
            <a:endParaRPr lang="zh-CN" altLang="en-US" dirty="0"/>
          </a:p>
        </p:txBody>
      </p:sp>
      <p:pic>
        <p:nvPicPr>
          <p:cNvPr id="4" name="图片 3"/>
          <p:cNvPicPr>
            <a:picLocks noChangeAspect="1"/>
          </p:cNvPicPr>
          <p:nvPr/>
        </p:nvPicPr>
        <p:blipFill>
          <a:blip r:embed="rId4"/>
          <a:stretch>
            <a:fillRect/>
          </a:stretch>
        </p:blipFill>
        <p:spPr>
          <a:xfrm>
            <a:off x="283648" y="4295265"/>
            <a:ext cx="11761038" cy="2302362"/>
          </a:xfrm>
          <a:prstGeom prst="rect">
            <a:avLst/>
          </a:prstGeom>
        </p:spPr>
      </p:pic>
      <p:sp>
        <p:nvSpPr>
          <p:cNvPr id="5" name="内容占位符 2"/>
          <p:cNvSpPr txBox="1">
            <a:spLocks/>
          </p:cNvSpPr>
          <p:nvPr/>
        </p:nvSpPr>
        <p:spPr>
          <a:xfrm>
            <a:off x="5628642" y="1144220"/>
            <a:ext cx="7278335" cy="26731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2300" lvl="2" indent="0">
              <a:buFont typeface="Wingdings" pitchFamily="2" charset="2"/>
              <a:buNone/>
            </a:pPr>
            <a:endParaRPr lang="en-US" altLang="zh-CN" b="1" dirty="0">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r>
              <a:rPr lang="en-US" altLang="zh-CN" b="1" dirty="0">
                <a:solidFill>
                  <a:srgbClr val="005D9C"/>
                </a:solidFill>
                <a:latin typeface="Courier New" panose="02070309020205020404" pitchFamily="49" charset="0"/>
                <a:cs typeface="Courier New" panose="02070309020205020404" pitchFamily="49" charset="0"/>
              </a:rPr>
              <a:t>mov ah,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按字节访存</a:t>
            </a:r>
            <a:r>
              <a:rPr lang="en-US" altLang="zh-CN" sz="1800" b="1" dirty="0">
                <a:solidFill>
                  <a:srgbClr val="005D9C"/>
                </a:solidFill>
                <a:latin typeface="Courier New" panose="02070309020205020404" pitchFamily="49" charset="0"/>
                <a:cs typeface="Courier New" panose="02070309020205020404" pitchFamily="49" charset="0"/>
              </a:rPr>
              <a:t> ah=0x12</a:t>
            </a:r>
            <a:endParaRPr lang="zh-CN" altLang="zh-CN" sz="24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r>
              <a:rPr lang="en-US" altLang="zh-CN" b="1" dirty="0">
                <a:solidFill>
                  <a:srgbClr val="005D9C"/>
                </a:solidFill>
                <a:latin typeface="Courier New" panose="02070309020205020404" pitchFamily="49" charset="0"/>
                <a:cs typeface="Courier New" panose="02070309020205020404" pitchFamily="49" charset="0"/>
              </a:rPr>
              <a:t>mov ax,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半字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ax=0x3412</a:t>
            </a:r>
            <a:endParaRPr lang="zh-CN" altLang="zh-CN" sz="18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r>
              <a:rPr lang="en-US" altLang="zh-CN" b="1" dirty="0">
                <a:solidFill>
                  <a:srgbClr val="005D9C"/>
                </a:solidFill>
                <a:latin typeface="Courier New" panose="02070309020205020404" pitchFamily="49" charset="0"/>
                <a:cs typeface="Courier New" panose="02070309020205020404" pitchFamily="49" charset="0"/>
              </a:rPr>
              <a:t>mov </a:t>
            </a:r>
            <a:r>
              <a:rPr lang="en-US" altLang="zh-CN" b="1" dirty="0" err="1">
                <a:solidFill>
                  <a:srgbClr val="005D9C"/>
                </a:solidFill>
                <a:latin typeface="Courier New" panose="02070309020205020404" pitchFamily="49" charset="0"/>
                <a:cs typeface="Courier New" panose="02070309020205020404" pitchFamily="49" charset="0"/>
              </a:rPr>
              <a:t>eax</a:t>
            </a:r>
            <a:r>
              <a:rPr lang="en-US" altLang="zh-CN" b="1" dirty="0">
                <a:solidFill>
                  <a:srgbClr val="005D9C"/>
                </a:solidFill>
                <a:latin typeface="Courier New" panose="02070309020205020404" pitchFamily="49" charset="0"/>
                <a:cs typeface="Courier New" panose="02070309020205020404" pitchFamily="49" charset="0"/>
              </a:rPr>
              <a:t>,[8]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t>
            </a:r>
            <a:r>
              <a:rPr lang="en-US" altLang="zh-CN" sz="1800" b="1" dirty="0" err="1">
                <a:solidFill>
                  <a:srgbClr val="005D9C"/>
                </a:solidFill>
                <a:latin typeface="Courier New" panose="02070309020205020404" pitchFamily="49" charset="0"/>
                <a:cs typeface="Courier New" panose="02070309020205020404" pitchFamily="49" charset="0"/>
              </a:rPr>
              <a:t>eax</a:t>
            </a:r>
            <a:r>
              <a:rPr lang="en-US" altLang="zh-CN" sz="1800" b="1" dirty="0">
                <a:solidFill>
                  <a:srgbClr val="005D9C"/>
                </a:solidFill>
                <a:latin typeface="Courier New" panose="02070309020205020404" pitchFamily="49" charset="0"/>
                <a:cs typeface="Courier New" panose="02070309020205020404" pitchFamily="49" charset="0"/>
              </a:rPr>
              <a:t>=0x78563412</a:t>
            </a:r>
          </a:p>
          <a:p>
            <a:pPr marL="622300" lvl="2" indent="0">
              <a:lnSpc>
                <a:spcPct val="150000"/>
              </a:lnSpc>
              <a:buNone/>
            </a:pPr>
            <a:r>
              <a:rPr lang="en-US" altLang="zh-CN" b="1" dirty="0">
                <a:solidFill>
                  <a:srgbClr val="C00000"/>
                </a:solidFill>
                <a:latin typeface="Courier New" panose="02070309020205020404" pitchFamily="49" charset="0"/>
                <a:cs typeface="Courier New" panose="02070309020205020404" pitchFamily="49" charset="0"/>
              </a:rPr>
              <a:t>mov </a:t>
            </a:r>
            <a:r>
              <a:rPr lang="en-US" altLang="zh-CN" b="1" dirty="0" err="1">
                <a:solidFill>
                  <a:srgbClr val="C00000"/>
                </a:solidFill>
                <a:latin typeface="Courier New" panose="02070309020205020404" pitchFamily="49" charset="0"/>
                <a:cs typeface="Courier New" panose="02070309020205020404" pitchFamily="49" charset="0"/>
              </a:rPr>
              <a:t>eax</a:t>
            </a:r>
            <a:r>
              <a:rPr lang="en-US" altLang="zh-CN" b="1" dirty="0">
                <a:solidFill>
                  <a:srgbClr val="C00000"/>
                </a:solidFill>
                <a:latin typeface="Courier New" panose="02070309020205020404" pitchFamily="49" charset="0"/>
                <a:cs typeface="Courier New" panose="02070309020205020404" pitchFamily="49" charset="0"/>
              </a:rPr>
              <a:t>,[9]  #</a:t>
            </a:r>
            <a:r>
              <a:rPr lang="zh-CN" altLang="en-US" b="1" dirty="0">
                <a:solidFill>
                  <a:srgbClr val="C00000"/>
                </a:solidFill>
                <a:latin typeface="Courier New" panose="02070309020205020404" pitchFamily="49" charset="0"/>
                <a:cs typeface="Courier New" panose="02070309020205020404" pitchFamily="49" charset="0"/>
              </a:rPr>
              <a:t>未对齐，产生异常</a:t>
            </a:r>
            <a:endParaRPr lang="en-US" altLang="zh-CN" b="1" dirty="0">
              <a:solidFill>
                <a:srgbClr val="C00000"/>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endParaRPr lang="en-US" altLang="zh-CN" b="1" dirty="0">
              <a:solidFill>
                <a:srgbClr val="C00000"/>
              </a:solidFill>
              <a:latin typeface="Courier New" panose="02070309020205020404" pitchFamily="49" charset="0"/>
              <a:cs typeface="Courier New" panose="02070309020205020404" pitchFamily="49" charset="0"/>
            </a:endParaRPr>
          </a:p>
          <a:p>
            <a:pPr marL="622300" lvl="2" indent="0">
              <a:buFont typeface="Wingdings" pitchFamily="2" charset="2"/>
              <a:buNone/>
            </a:pPr>
            <a:endParaRPr lang="zh-CN" altLang="zh-CN" sz="1800" b="1" dirty="0">
              <a:latin typeface="Courier New" panose="02070309020205020404" pitchFamily="49" charset="0"/>
              <a:cs typeface="Courier New" panose="02070309020205020404" pitchFamily="49" charset="0"/>
            </a:endParaRPr>
          </a:p>
          <a:p>
            <a:pPr lvl="1"/>
            <a:endParaRPr lang="zh-CN" altLang="zh-CN" sz="1600" b="1" dirty="0"/>
          </a:p>
          <a:p>
            <a:pPr lvl="2"/>
            <a:endParaRPr lang="zh-CN" altLang="zh-CN" sz="1600" dirty="0"/>
          </a:p>
          <a:p>
            <a:endParaRPr lang="zh-CN" altLang="en-US" sz="1800" dirty="0"/>
          </a:p>
        </p:txBody>
      </p:sp>
      <p:sp>
        <p:nvSpPr>
          <p:cNvPr id="6" name="矩形: 圆角 5">
            <a:extLst>
              <a:ext uri="{FF2B5EF4-FFF2-40B4-BE49-F238E27FC236}">
                <a16:creationId xmlns:a16="http://schemas.microsoft.com/office/drawing/2014/main" id="{89153C19-8230-4A62-84E3-B17BABB21EE6}"/>
              </a:ext>
            </a:extLst>
          </p:cNvPr>
          <p:cNvSpPr/>
          <p:nvPr/>
        </p:nvSpPr>
        <p:spPr>
          <a:xfrm>
            <a:off x="6841672" y="5648644"/>
            <a:ext cx="53702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FF188C85-E498-4FD7-B49F-C3278D20C32E}"/>
              </a:ext>
            </a:extLst>
          </p:cNvPr>
          <p:cNvSpPr/>
          <p:nvPr/>
        </p:nvSpPr>
        <p:spPr>
          <a:xfrm>
            <a:off x="6841672" y="5648644"/>
            <a:ext cx="107677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2CB1A54A-2A07-4727-8A49-555A2CD2B48D}"/>
              </a:ext>
            </a:extLst>
          </p:cNvPr>
          <p:cNvSpPr/>
          <p:nvPr/>
        </p:nvSpPr>
        <p:spPr>
          <a:xfrm>
            <a:off x="6837136" y="5648644"/>
            <a:ext cx="2148114"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1398BF6A-8DD0-482A-AE22-E711B41B08B4}"/>
              </a:ext>
            </a:extLst>
          </p:cNvPr>
          <p:cNvSpPr/>
          <p:nvPr/>
        </p:nvSpPr>
        <p:spPr>
          <a:xfrm>
            <a:off x="7373130" y="5648644"/>
            <a:ext cx="2148114" cy="4710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50" descr="j0312558">
            <a:extLst>
              <a:ext uri="{FF2B5EF4-FFF2-40B4-BE49-F238E27FC236}">
                <a16:creationId xmlns:a16="http://schemas.microsoft.com/office/drawing/2014/main" id="{60F0690E-B808-486A-ABDF-C036B545A6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548835922"/>
      </p:ext>
    </p:extLst>
  </p:cSld>
  <p:clrMapOvr>
    <a:masterClrMapping/>
  </p:clrMapOvr>
  <mc:AlternateContent xmlns:mc="http://schemas.openxmlformats.org/markup-compatibility/2006" xmlns:p14="http://schemas.microsoft.com/office/powerpoint/2010/main">
    <mc:Choice Requires="p14">
      <p:transition spd="slow" p14:dur="2000" advTm="219046"/>
    </mc:Choice>
    <mc:Fallback xmlns="">
      <p:transition spd="slow" advTm="2190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wipe(left)">
                                      <p:cBhvr>
                                        <p:cTn id="39" dur="500"/>
                                        <p:tgtEl>
                                          <p:spTgt spid="5">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par>
                          <p:cTn id="49" fill="hold">
                            <p:stCondLst>
                              <p:cond delay="0"/>
                            </p:stCondLst>
                            <p:childTnLst>
                              <p:par>
                                <p:cTn id="50" presetID="22" presetClass="entr" presetSubtype="8" fill="hold" nodeType="after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wipe(left)">
                                      <p:cBhvr>
                                        <p:cTn id="52" dur="500"/>
                                        <p:tgtEl>
                                          <p:spTgt spid="5">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0"/>
                                        </p:tgtEl>
                                        <p:attrNameLst>
                                          <p:attrName>style.visibility</p:attrName>
                                        </p:attrNameLst>
                                      </p:cBhvr>
                                      <p:to>
                                        <p:strVal val="hidden"/>
                                      </p:to>
                                    </p:set>
                                  </p:childTnLst>
                                </p:cTn>
                              </p:par>
                            </p:childTnLst>
                          </p:cTn>
                        </p:par>
                        <p:par>
                          <p:cTn id="62" fill="hold">
                            <p:stCondLst>
                              <p:cond delay="0"/>
                            </p:stCondLst>
                            <p:childTnLst>
                              <p:par>
                                <p:cTn id="63" presetID="22" presetClass="entr" presetSubtype="8" fill="hold" nodeType="afterEffect">
                                  <p:stCondLst>
                                    <p:cond delay="0"/>
                                  </p:stCondLst>
                                  <p:childTnLst>
                                    <p:set>
                                      <p:cBhvr>
                                        <p:cTn id="64" dur="1" fill="hold">
                                          <p:stCondLst>
                                            <p:cond delay="0"/>
                                          </p:stCondLst>
                                        </p:cTn>
                                        <p:tgtEl>
                                          <p:spTgt spid="5">
                                            <p:txEl>
                                              <p:pRg st="4" end="4"/>
                                            </p:txEl>
                                          </p:spTgt>
                                        </p:tgtEl>
                                        <p:attrNameLst>
                                          <p:attrName>style.visibility</p:attrName>
                                        </p:attrNameLst>
                                      </p:cBhvr>
                                      <p:to>
                                        <p:strVal val="visible"/>
                                      </p:to>
                                    </p:set>
                                    <p:animEffect transition="in" filter="wipe(left)">
                                      <p:cBhvr>
                                        <p:cTn id="65" dur="500"/>
                                        <p:tgtEl>
                                          <p:spTgt spid="5">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animBg="1"/>
      <p:bldP spid="10" grpId="1" animBg="1"/>
      <p:bldP spid="11" grpId="0" animBg="1"/>
    </p:bldLst>
  </p:timing>
  <p:extLst mod="1">
    <p:ext uri="{3A86A75C-4F4B-4683-9AE1-C65F6400EC91}">
      <p14:laserTraceLst xmlns:p14="http://schemas.microsoft.com/office/powerpoint/2010/main">
        <p14:tracePtLst>
          <p14:tracePt t="4448" x="1320800" y="1517650"/>
          <p14:tracePt t="4694" x="1327150" y="1517650"/>
          <p14:tracePt t="4737" x="1555750" y="1517650"/>
          <p14:tracePt t="4784" x="1816100" y="1498600"/>
          <p14:tracePt t="4784" x="1847850" y="1492250"/>
          <p14:tracePt t="4829" x="1854200" y="1492250"/>
          <p14:tracePt t="5006" x="1873250" y="1492250"/>
          <p14:tracePt t="5052" x="2095500" y="1485900"/>
          <p14:tracePt t="5102" x="2336800" y="1466850"/>
          <p14:tracePt t="5146" x="2400300" y="1460500"/>
          <p14:tracePt t="5196" x="2482850" y="1460500"/>
          <p14:tracePt t="5242" x="2584450" y="1460500"/>
          <p14:tracePt t="5290" x="2730500" y="1447800"/>
          <p14:tracePt t="5337" x="2851150" y="1441450"/>
          <p14:tracePt t="5386" x="2882900" y="1435100"/>
          <p14:tracePt t="5431" x="2952750" y="1435100"/>
          <p14:tracePt t="5433" x="2965450" y="1435100"/>
          <p14:tracePt t="5477" x="3181350" y="1435100"/>
          <p14:tracePt t="5522" x="3308350" y="1435100"/>
          <p14:tracePt t="5625" x="3479800" y="1435100"/>
          <p14:tracePt t="5705" x="3911600" y="1435100"/>
          <p14:tracePt t="5768" x="3981450" y="1435100"/>
          <p14:tracePt t="5897" x="4000500" y="1435100"/>
          <p14:tracePt t="5942" x="4076700" y="1447800"/>
          <p14:tracePt t="6119" x="0" y="0"/>
        </p14:tracePtLst>
        <p14:tracePtLst>
          <p14:tracePt t="7501" x="1352550" y="2051050"/>
          <p14:tracePt t="7649" x="1384300" y="2051050"/>
          <p14:tracePt t="7692" x="1460500" y="2051050"/>
          <p14:tracePt t="7744" x="1543050" y="2051050"/>
          <p14:tracePt t="7928" x="1600200" y="2051050"/>
          <p14:tracePt t="7928" x="1625600" y="2051050"/>
          <p14:tracePt t="7977" x="1701800" y="2051050"/>
          <p14:tracePt t="8450" x="0" y="0"/>
        </p14:tracePtLst>
        <p14:tracePtLst>
          <p14:tracePt t="8947" x="1974850" y="2006600"/>
          <p14:tracePt t="9081" x="2152650" y="2006600"/>
          <p14:tracePt t="9125" x="2273300" y="1993900"/>
          <p14:tracePt t="9170" x="2292350" y="1993900"/>
          <p14:tracePt t="9213" x="2305050" y="1993900"/>
          <p14:tracePt t="9256" x="2387600" y="1993900"/>
          <p14:tracePt t="9257" x="2413000" y="1993900"/>
          <p14:tracePt t="9300" x="2520950" y="1987550"/>
          <p14:tracePt t="9346" x="2565400" y="1981200"/>
          <p14:tracePt t="9530" x="2578100" y="1981200"/>
          <p14:tracePt t="9573" x="2698750" y="1981200"/>
          <p14:tracePt t="9619" x="2965450" y="1981200"/>
          <p14:tracePt t="9664" x="2978150" y="1981200"/>
          <p14:tracePt t="10159" x="0" y="0"/>
        </p14:tracePtLst>
        <p14:tracePtLst>
          <p14:tracePt t="10684" x="3200400" y="1968500"/>
          <p14:tracePt t="10731" x="3340100" y="1968500"/>
          <p14:tracePt t="10823" x="3435350" y="1968500"/>
          <p14:tracePt t="10871" x="3530600" y="1968500"/>
          <p14:tracePt t="10917" x="3657600" y="1968500"/>
          <p14:tracePt t="10965" x="3721100" y="1968500"/>
          <p14:tracePt t="11011" x="3759200" y="1968500"/>
          <p14:tracePt t="11103" x="3797300" y="1968500"/>
          <p14:tracePt t="11147" x="3930650" y="1968500"/>
          <p14:tracePt t="11199" x="4133850" y="1968500"/>
          <p14:tracePt t="11572" x="0" y="0"/>
        </p14:tracePtLst>
        <p14:tracePtLst>
          <p14:tracePt t="17905" x="2273300" y="2603500"/>
          <p14:tracePt t="17953" x="2330450" y="2578100"/>
          <p14:tracePt t="18061" x="2609850" y="2540000"/>
          <p14:tracePt t="18159" x="2647950" y="2533650"/>
          <p14:tracePt t="18203" x="2800350" y="2533650"/>
          <p14:tracePt t="18251" x="2946400" y="2527300"/>
          <p14:tracePt t="18298" x="3048000" y="2514600"/>
          <p14:tracePt t="18346" x="3079750" y="2514600"/>
          <p14:tracePt t="18392" x="3111500" y="2514600"/>
          <p14:tracePt t="18455" x="3346450" y="2514600"/>
          <p14:tracePt t="18458" x="3378200" y="2514600"/>
          <p14:tracePt t="18509" x="3562350" y="2508250"/>
          <p14:tracePt t="18562" x="3683000" y="2495550"/>
          <p14:tracePt t="18610" x="3759200" y="2495550"/>
          <p14:tracePt t="18661" x="3867150" y="2495550"/>
          <p14:tracePt t="18706" x="3975100" y="2495550"/>
          <p14:tracePt t="18755" x="4025900" y="2495550"/>
          <p14:tracePt t="18802" x="4083050" y="2495550"/>
          <p14:tracePt t="18900" x="4222750" y="2495550"/>
          <p14:tracePt t="18951" x="4362450" y="2495550"/>
          <p14:tracePt t="19359" x="0" y="0"/>
        </p14:tracePtLst>
        <p14:tracePtLst>
          <p14:tracePt t="33177" x="1524000" y="3124200"/>
          <p14:tracePt t="33380" x="1631950" y="3124200"/>
          <p14:tracePt t="33428" x="1955800" y="3124200"/>
          <p14:tracePt t="33481" x="2076450" y="3124200"/>
          <p14:tracePt t="33527" x="2152650" y="3105150"/>
          <p14:tracePt t="33576" x="2241550" y="3098800"/>
          <p14:tracePt t="33622" x="2419350" y="3067050"/>
          <p14:tracePt t="33672" x="2533650" y="3060700"/>
          <p14:tracePt t="33954" x="2590800" y="3060700"/>
          <p14:tracePt t="34000" x="2730500" y="3060700"/>
          <p14:tracePt t="34046" x="2946400" y="3060700"/>
          <p14:tracePt t="34091" x="2984500" y="3060700"/>
          <p14:tracePt t="34137" x="3048000" y="3060700"/>
          <p14:tracePt t="34138" x="3073400" y="3060700"/>
          <p14:tracePt t="34184" x="3168650" y="3048000"/>
          <p14:tracePt t="34233" x="3244850" y="3041650"/>
          <p14:tracePt t="34234" x="3257550" y="3041650"/>
          <p14:tracePt t="34280" x="3314700" y="3035300"/>
          <p14:tracePt t="34332" x="3340100" y="3035300"/>
          <p14:tracePt t="34380" x="3409950" y="3035300"/>
          <p14:tracePt t="34434" x="3594100" y="3009900"/>
          <p14:tracePt t="34483" x="3613150" y="3009900"/>
          <p14:tracePt t="34532" x="3657600" y="3009900"/>
          <p14:tracePt t="34579" x="3765550" y="3009900"/>
          <p14:tracePt t="34626" x="3803650" y="3003550"/>
          <p14:tracePt t="34764" x="3835400" y="3003550"/>
          <p14:tracePt t="34813" x="4019550" y="3003550"/>
          <p14:tracePt t="34863" x="4191000" y="2990850"/>
          <p14:tracePt t="34910" x="4197350" y="2990850"/>
          <p14:tracePt t="34959" x="4229100" y="2990850"/>
          <p14:tracePt t="35007" x="4356100" y="2984500"/>
          <p14:tracePt t="35057" x="4432300" y="2984500"/>
          <p14:tracePt t="35200" x="4514850" y="2984500"/>
          <p14:tracePt t="35247" x="4635500" y="2984500"/>
          <p14:tracePt t="35295" x="4667250" y="2984500"/>
          <p14:tracePt t="35342" x="4679950" y="2984500"/>
          <p14:tracePt t="35391" x="4781550" y="2984500"/>
          <p14:tracePt t="35436" x="4927600" y="2984500"/>
          <p14:tracePt t="35493" x="4953000" y="2984500"/>
          <p14:tracePt t="35539" x="5080000" y="2984500"/>
          <p14:tracePt t="35592" x="5295900" y="2984500"/>
          <p14:tracePt t="35642" x="5346700" y="2984500"/>
          <p14:tracePt t="36010" x="0" y="0"/>
        </p14:tracePtLst>
        <p14:tracePtLst>
          <p14:tracePt t="38095" x="3797300" y="3073400"/>
          <p14:tracePt t="38253" x="3975100" y="3054350"/>
          <p14:tracePt t="38300" x="4197350" y="3041650"/>
          <p14:tracePt t="38637" x="0" y="0"/>
        </p14:tracePtLst>
        <p14:tracePtLst>
          <p14:tracePt t="39342" x="4502150" y="3022600"/>
          <p14:tracePt t="40004" x="4565650" y="3022600"/>
          <p14:tracePt t="40051" x="4749800" y="3022600"/>
          <p14:tracePt t="40101" x="4838700" y="3016250"/>
          <p14:tracePt t="40292" x="4857750" y="3016250"/>
          <p14:tracePt t="40340" x="4864100" y="3016250"/>
          <p14:tracePt t="40583" x="4870450" y="3016250"/>
          <p14:tracePt t="40921" x="0" y="0"/>
        </p14:tracePtLst>
        <p14:tracePtLst>
          <p14:tracePt t="42670" x="5257800" y="2984500"/>
          <p14:tracePt t="43043" x="5283200" y="2984500"/>
          <p14:tracePt t="43093" x="5308600" y="2984500"/>
          <p14:tracePt t="43150" x="5327650" y="2984500"/>
          <p14:tracePt t="43199" x="5353050" y="2984500"/>
          <p14:tracePt t="43249" x="5384800" y="2984500"/>
          <p14:tracePt t="43295" x="5403850" y="2984500"/>
          <p14:tracePt t="43349" x="5435600" y="2984500"/>
          <p14:tracePt t="43396" x="5448300" y="2984500"/>
          <p14:tracePt t="43447" x="5467350" y="2978150"/>
          <p14:tracePt t="43638" x="5473700" y="2978150"/>
          <p14:tracePt t="44510" x="0" y="0"/>
        </p14:tracePtLst>
        <p14:tracePtLst>
          <p14:tracePt t="51520" x="1308100" y="3568700"/>
          <p14:tracePt t="51568" x="1320800" y="3568700"/>
          <p14:tracePt t="51660" x="1511300" y="3581400"/>
          <p14:tracePt t="51708" x="1606550" y="3581400"/>
          <p14:tracePt t="51757" x="1676400" y="3581400"/>
          <p14:tracePt t="51809" x="1778000" y="3581400"/>
          <p14:tracePt t="51861" x="1898650" y="3581400"/>
          <p14:tracePt t="51911" x="2076450" y="3575050"/>
          <p14:tracePt t="51959" x="2184400" y="3568700"/>
          <p14:tracePt t="52009" x="2228850" y="3568700"/>
          <p14:tracePt t="52106" x="2292350" y="3568700"/>
          <p14:tracePt t="52153" x="2470150" y="3568700"/>
          <p14:tracePt t="52204" x="2705100" y="3556000"/>
          <p14:tracePt t="52251" x="2755900" y="3556000"/>
          <p14:tracePt t="52302" x="2774950" y="3556000"/>
          <p14:tracePt t="52351" x="2882900" y="3556000"/>
          <p14:tracePt t="52407" x="2971800" y="3549650"/>
          <p14:tracePt t="52560" x="3009900" y="3549650"/>
          <p14:tracePt t="52608" x="3155950" y="3549650"/>
          <p14:tracePt t="52657" x="3302000" y="3549650"/>
          <p14:tracePt t="52705" x="3308350" y="3549650"/>
          <p14:tracePt t="52816" x="3371850" y="3549650"/>
          <p14:tracePt t="52866" x="3460750" y="3549650"/>
          <p14:tracePt t="52867" x="3479800" y="3549650"/>
          <p14:tracePt t="52876" x="3486150" y="3549650"/>
          <p14:tracePt t="52923" x="3511550" y="3549650"/>
          <p14:tracePt t="53030" x="3638550" y="3556000"/>
          <p14:tracePt t="53080" x="3848100" y="3556000"/>
          <p14:tracePt t="53133" x="3930650" y="3556000"/>
          <p14:tracePt t="53231" x="4019550" y="3556000"/>
          <p14:tracePt t="53284" x="4159250" y="3556000"/>
          <p14:tracePt t="53337" x="4197350" y="3556000"/>
          <p14:tracePt t="53340" x="4216400" y="3556000"/>
          <p14:tracePt t="53398" x="4318000" y="3562350"/>
          <p14:tracePt t="53455" x="4451350" y="3562350"/>
          <p14:tracePt t="53514" x="4521200" y="3562350"/>
          <p14:tracePt t="53708" x="4533900" y="3562350"/>
          <p14:tracePt t="53756" x="4610100" y="3562350"/>
          <p14:tracePt t="53808" x="4660900" y="3562350"/>
          <p14:tracePt t="56436" x="0" y="0"/>
        </p14:tracePtLst>
        <p14:tracePtLst>
          <p14:tracePt t="60422" x="7645400" y="2063750"/>
          <p14:tracePt t="60641" x="7651750" y="2063750"/>
          <p14:tracePt t="60690" x="7785100" y="2063750"/>
          <p14:tracePt t="60738" x="7969250" y="2063750"/>
          <p14:tracePt t="60957" x="7981950" y="2063750"/>
          <p14:tracePt t="61004" x="8007350" y="2076450"/>
          <p14:tracePt t="61055" x="8013700" y="2076450"/>
          <p14:tracePt t="61103" x="8020050" y="2076450"/>
          <p14:tracePt t="61201" x="0" y="0"/>
        </p14:tracePtLst>
        <p14:tracePtLst>
          <p14:tracePt t="61640" x="7061200" y="2101850"/>
          <p14:tracePt t="61784" x="7239000" y="2101850"/>
          <p14:tracePt t="61833" x="7264400" y="2101850"/>
          <p14:tracePt t="61883" x="7277100" y="2101850"/>
          <p14:tracePt t="61935" x="7283450" y="2101850"/>
          <p14:tracePt t="61993" x="7289800" y="2101850"/>
          <p14:tracePt t="62595" x="0" y="0"/>
        </p14:tracePtLst>
        <p14:tracePtLst>
          <p14:tracePt t="77275" x="7016750" y="2501900"/>
          <p14:tracePt t="77447" x="7283450" y="2520950"/>
          <p14:tracePt t="77498" x="7588250" y="2514600"/>
          <p14:tracePt t="77553" x="7607300" y="2508250"/>
          <p14:tracePt t="77766" x="7588250" y="2508250"/>
          <p14:tracePt t="77821" x="7200900" y="2514600"/>
          <p14:tracePt t="77875" x="6934200" y="2540000"/>
          <p14:tracePt t="78140" x="6997700" y="2552700"/>
          <p14:tracePt t="78189" x="7486650" y="2552700"/>
          <p14:tracePt t="78239" x="7524750" y="2552700"/>
          <p14:tracePt t="78552" x="7346950" y="2565400"/>
          <p14:tracePt t="78604" x="7232650" y="2584450"/>
          <p14:tracePt t="79409" x="0" y="0"/>
        </p14:tracePtLst>
        <p14:tracePtLst>
          <p14:tracePt t="91513" x="9810750" y="2635250"/>
          <p14:tracePt t="91598" x="10033000" y="2616200"/>
          <p14:tracePt t="91699" x="10236200" y="2603500"/>
          <p14:tracePt t="91754" x="10293350" y="2603500"/>
          <p14:tracePt t="91808" x="10496550" y="2603500"/>
          <p14:tracePt t="91859" x="10591800" y="2597150"/>
          <p14:tracePt t="91969" x="10610850" y="2597150"/>
          <p14:tracePt t="92021" x="10629900" y="2597150"/>
          <p14:tracePt t="92075" x="10756900" y="2597150"/>
          <p14:tracePt t="92129" x="10795000" y="2590800"/>
          <p14:tracePt t="92243" x="10839450" y="2590800"/>
          <p14:tracePt t="92296" x="10947400" y="2590800"/>
          <p14:tracePt t="92352" x="10953750" y="2590800"/>
          <p14:tracePt t="92637" x="10890250" y="2590800"/>
          <p14:tracePt t="92697" x="10744200" y="2571750"/>
          <p14:tracePt t="92754" x="10642600" y="2571750"/>
          <p14:tracePt t="92808" x="10471150" y="2571750"/>
          <p14:tracePt t="92867" x="10210800" y="2571750"/>
          <p14:tracePt t="92923" x="10045700" y="2571750"/>
          <p14:tracePt t="93129" x="10090150" y="2571750"/>
          <p14:tracePt t="93183" x="10280650" y="2571750"/>
          <p14:tracePt t="93238" x="10515600" y="2571750"/>
          <p14:tracePt t="93292" x="10763250" y="2571750"/>
          <p14:tracePt t="93294" x="10795000" y="2571750"/>
          <p14:tracePt t="93354" x="10934700" y="2571750"/>
          <p14:tracePt t="93414" x="11042650" y="2571750"/>
          <p14:tracePt t="94135" x="0" y="0"/>
        </p14:tracePtLst>
        <p14:tracePtLst>
          <p14:tracePt t="98086" x="6946900" y="3149600"/>
          <p14:tracePt t="98265" x="7080250" y="3149600"/>
          <p14:tracePt t="98317" x="7404100" y="3155950"/>
          <p14:tracePt t="98318" x="7429500" y="3155950"/>
          <p14:tracePt t="98386" x="7480300" y="3155950"/>
          <p14:tracePt t="98442" x="7486650" y="3155950"/>
          <p14:tracePt t="98496" x="7778750" y="3155950"/>
          <p14:tracePt t="98553" x="8286750" y="3162300"/>
          <p14:tracePt t="98620" x="8286750" y="3168650"/>
          <p14:tracePt t="98787" x="8229600" y="3175000"/>
          <p14:tracePt t="98843" x="7956550" y="3175000"/>
          <p14:tracePt t="98899" x="7721600" y="3175000"/>
          <p14:tracePt t="98953" x="7575550" y="3175000"/>
          <p14:tracePt t="99010" x="7340600" y="3175000"/>
          <p14:tracePt t="99070" x="7245350" y="3175000"/>
          <p14:tracePt t="99185" x="7086600" y="3175000"/>
          <p14:tracePt t="99241" x="7080250" y="3175000"/>
          <p14:tracePt t="99514" x="7289800" y="3162300"/>
          <p14:tracePt t="99568" x="7556500" y="3162300"/>
          <p14:tracePt t="99632" x="7569200" y="3162300"/>
          <p14:tracePt t="99685" x="7639050" y="3149600"/>
          <p14:tracePt t="99741" x="7829550" y="3143250"/>
          <p14:tracePt t="99742" x="7848600" y="3143250"/>
          <p14:tracePt t="99797" x="7943850" y="3136900"/>
          <p14:tracePt t="99798" x="7962900" y="3136900"/>
          <p14:tracePt t="99852" x="8070850" y="3136900"/>
          <p14:tracePt t="99906" x="8096250" y="3136900"/>
          <p14:tracePt t="100171" x="8026400" y="3136900"/>
          <p14:tracePt t="100225" x="7823200" y="3136900"/>
          <p14:tracePt t="100280" x="7766050" y="3136900"/>
          <p14:tracePt t="100335" x="7658100" y="3136900"/>
          <p14:tracePt t="100390" x="7416800" y="3136900"/>
          <p14:tracePt t="100443" x="7251700" y="3136900"/>
          <p14:tracePt t="100501" x="7245350" y="3136900"/>
          <p14:tracePt t="100554" x="7232650" y="3136900"/>
          <p14:tracePt t="100675" x="7042150" y="3155950"/>
          <p14:tracePt t="100729" x="6991350" y="3155950"/>
          <p14:tracePt t="100786" x="7092950" y="3155950"/>
          <p14:tracePt t="100958" x="7315200" y="3155950"/>
          <p14:tracePt t="101019" x="7467600" y="3155950"/>
          <p14:tracePt t="101189" x="7473950" y="3155950"/>
          <p14:tracePt t="101242" x="7556500" y="3117850"/>
          <p14:tracePt t="101302" x="7569200" y="3117850"/>
          <p14:tracePt t="101358" x="7575550" y="3092450"/>
          <p14:tracePt t="101417" x="7575550" y="3067050"/>
          <p14:tracePt t="101479" x="7569200" y="3028950"/>
          <p14:tracePt t="101542" x="7550150" y="2984500"/>
          <p14:tracePt t="101599" x="7518400" y="2946400"/>
          <p14:tracePt t="101664" x="7461250" y="2876550"/>
          <p14:tracePt t="101719" x="7461250" y="2870200"/>
          <p14:tracePt t="101792" x="7366000" y="2825750"/>
          <p14:tracePt t="101850" x="7245350" y="2800350"/>
          <p14:tracePt t="101908" x="7181850" y="2800350"/>
          <p14:tracePt t="101973" x="7118350" y="2800350"/>
          <p14:tracePt t="102043" x="7023100" y="2800350"/>
          <p14:tracePt t="102097" x="6965950" y="2825750"/>
          <p14:tracePt t="102159" x="6946900" y="2870200"/>
          <p14:tracePt t="102214" x="6934200" y="2895600"/>
          <p14:tracePt t="102274" x="6934200" y="2946400"/>
          <p14:tracePt t="102331" x="6934200" y="2978150"/>
          <p14:tracePt t="102389" x="7016750" y="3048000"/>
          <p14:tracePt t="102449" x="7131050" y="3060700"/>
          <p14:tracePt t="102507" x="7200900" y="3060700"/>
          <p14:tracePt t="102563" x="7289800" y="3060700"/>
          <p14:tracePt t="102619" x="7308850" y="3067050"/>
          <p14:tracePt t="104244" x="0" y="0"/>
        </p14:tracePtLst>
        <p14:tracePtLst>
          <p14:tracePt t="110201" x="6985000" y="5842000"/>
          <p14:tracePt t="110409" x="7150100" y="5848350"/>
          <p14:tracePt t="110466" x="7486650" y="5886450"/>
          <p14:tracePt t="110564" x="7658100" y="5899150"/>
          <p14:tracePt t="110617" x="7810500" y="5899150"/>
          <p14:tracePt t="110737" x="8229600" y="5918200"/>
          <p14:tracePt t="110794" x="8318500" y="5918200"/>
          <p14:tracePt t="110897" x="8420100" y="5918200"/>
          <p14:tracePt t="110950" x="8566150" y="5918200"/>
          <p14:tracePt t="110989" x="8610600" y="5918200"/>
          <p14:tracePt t="110991" x="8636000" y="5918200"/>
          <p14:tracePt t="111044" x="8883650" y="5930900"/>
          <p14:tracePt t="111145" x="8890000" y="5930900"/>
          <p14:tracePt t="111432" x="0" y="0"/>
        </p14:tracePtLst>
        <p14:tracePtLst>
          <p14:tracePt t="112583" x="10204450" y="3130550"/>
          <p14:tracePt t="112651" x="10414000" y="3130550"/>
          <p14:tracePt t="112851" x="10648950" y="3130550"/>
          <p14:tracePt t="112907" x="10763250" y="3130550"/>
          <p14:tracePt t="112963" x="10769600" y="3130550"/>
          <p14:tracePt t="113018" x="10795000" y="3130550"/>
          <p14:tracePt t="113074" x="10979150" y="3130550"/>
          <p14:tracePt t="113133" x="11245850" y="3130550"/>
          <p14:tracePt t="113297" x="11252200" y="3130550"/>
          <p14:tracePt t="113352" x="11372850" y="3130550"/>
          <p14:tracePt t="113410" x="11404600" y="3130550"/>
          <p14:tracePt t="115388" x="0" y="0"/>
        </p14:tracePtLst>
        <p14:tracePtLst>
          <p14:tracePt t="140367" x="7073900" y="5486400"/>
          <p14:tracePt t="140586" x="7150100" y="5486400"/>
          <p14:tracePt t="140747" x="6578600" y="5461000"/>
          <p14:tracePt t="140803" x="5638800" y="5346700"/>
          <p14:tracePt t="140958" x="4838700" y="5314950"/>
          <p14:tracePt t="140960" x="4718050" y="5321300"/>
          <p14:tracePt t="141022" x="3771900" y="5251450"/>
          <p14:tracePt t="141177" x="3213100" y="5213350"/>
          <p14:tracePt t="141249" x="2743200" y="5143500"/>
          <p14:tracePt t="141355" x="2597150" y="5143500"/>
          <p14:tracePt t="141439" x="2139950" y="5187950"/>
          <p14:tracePt t="141441" x="2070100" y="5187950"/>
          <p14:tracePt t="141551" x="1905000" y="5187950"/>
          <p14:tracePt t="141609" x="1879600" y="5187950"/>
          <p14:tracePt t="141721" x="1549400" y="5289550"/>
          <p14:tracePt t="141787" x="1752600" y="5308600"/>
          <p14:tracePt t="141895" x="1930400" y="5314950"/>
          <p14:tracePt t="141897" x="1955800" y="5314950"/>
          <p14:tracePt t="141960" x="2095500" y="5327650"/>
          <p14:tracePt t="142067" x="1962150" y="5353050"/>
          <p14:tracePt t="142126" x="1676400" y="5359400"/>
          <p14:tracePt t="142236" x="1663700" y="5346700"/>
          <p14:tracePt t="142299" x="1905000" y="5346700"/>
          <p14:tracePt t="142413" x="2038350" y="5365750"/>
          <p14:tracePt t="142474" x="1898650" y="5365750"/>
          <p14:tracePt t="142583" x="1733550" y="5365750"/>
          <p14:tracePt t="142651" x="1765300" y="5365750"/>
          <p14:tracePt t="142786" x="2114550" y="5391150"/>
          <p14:tracePt t="142846" x="2012950" y="5391150"/>
          <p14:tracePt t="142953" x="1593850" y="5378450"/>
          <p14:tracePt t="143012" x="1657350" y="5365750"/>
          <p14:tracePt t="143123" x="2127250" y="5384800"/>
          <p14:tracePt t="143181" x="2146300" y="5384800"/>
          <p14:tracePt t="143286" x="1860550" y="5384800"/>
          <p14:tracePt t="143289" x="1854200" y="5384800"/>
          <p14:tracePt t="143343" x="1847850" y="5384800"/>
          <p14:tracePt t="143474" x="2108200" y="5378450"/>
          <p14:tracePt t="143640" x="1866900" y="5378450"/>
          <p14:tracePt t="143641" x="1841500" y="5378450"/>
          <p14:tracePt t="143821" x="1962150" y="5372100"/>
          <p14:tracePt t="143878" x="2063750" y="5372100"/>
          <p14:tracePt t="144178" x="0" y="0"/>
        </p14:tracePtLst>
        <p14:tracePtLst>
          <p14:tracePt t="147402" x="7467600" y="4686300"/>
          <p14:tracePt t="147468" x="7340600" y="4667250"/>
          <p14:tracePt t="147582" x="7283450" y="4667250"/>
          <p14:tracePt t="147642" x="7175500" y="4718050"/>
          <p14:tracePt t="147756" x="7099300" y="4794250"/>
          <p14:tracePt t="147814" x="7073900" y="4813300"/>
          <p14:tracePt t="147919" x="7035800" y="4991100"/>
          <p14:tracePt t="147981" x="7035800" y="5016500"/>
          <p14:tracePt t="148086" x="7061200" y="5099050"/>
          <p14:tracePt t="148089" x="7061200" y="5105400"/>
          <p14:tracePt t="148146" x="7105650" y="5130800"/>
          <p14:tracePt t="148250" x="7264400" y="5194300"/>
          <p14:tracePt t="148307" x="7283450" y="5200650"/>
          <p14:tracePt t="148417" x="7734300" y="5187950"/>
          <p14:tracePt t="148475" x="7753350" y="5187950"/>
          <p14:tracePt t="148587" x="7766050" y="5162550"/>
          <p14:tracePt t="148748" x="0" y="0"/>
        </p14:tracePtLst>
        <p14:tracePtLst>
          <p14:tracePt t="156550" x="8001000" y="4267200"/>
          <p14:tracePt t="157315" x="7893050" y="4267200"/>
          <p14:tracePt t="157480" x="7835900" y="4298950"/>
          <p14:tracePt t="157678" x="7804150" y="4337050"/>
          <p14:tracePt t="157741" x="7791450" y="4362450"/>
          <p14:tracePt t="157867" x="7766050" y="4438650"/>
          <p14:tracePt t="157930" x="7759700" y="4495800"/>
          <p14:tracePt t="158052" x="7759700" y="4565650"/>
          <p14:tracePt t="158113" x="7759700" y="4584700"/>
          <p14:tracePt t="158219" x="7772400" y="4629150"/>
          <p14:tracePt t="158276" x="7772400" y="4641850"/>
          <p14:tracePt t="158385" x="7816850" y="4692650"/>
          <p14:tracePt t="158840" x="7880350" y="4699000"/>
          <p14:tracePt t="158901" x="8070850" y="4711700"/>
          <p14:tracePt t="159050" x="8153400" y="4679950"/>
          <p14:tracePt t="159112" x="8204200" y="4660900"/>
          <p14:tracePt t="159217" x="8267700" y="4559300"/>
          <p14:tracePt t="159284" x="8274050" y="4527550"/>
          <p14:tracePt t="159396" x="8280400" y="4432300"/>
          <p14:tracePt t="159464" x="8280400" y="4381500"/>
          <p14:tracePt t="159577" x="8267700" y="4349750"/>
          <p14:tracePt t="159578" x="8267700" y="4343400"/>
          <p14:tracePt t="159639" x="8197850" y="4279900"/>
          <p14:tracePt t="159758" x="8077200" y="4235450"/>
          <p14:tracePt t="160157" x="8007350" y="4229100"/>
          <p14:tracePt t="160219" x="7880350" y="4229100"/>
          <p14:tracePt t="160389" x="7854950" y="4235450"/>
          <p14:tracePt t="160448" x="7797800" y="4324350"/>
          <p14:tracePt t="160449" x="7791450" y="4330700"/>
          <p14:tracePt t="160572" x="7753350" y="4425950"/>
          <p14:tracePt t="160635" x="7747000" y="4457700"/>
          <p14:tracePt t="160754" x="7727950" y="4508500"/>
          <p14:tracePt t="160829" x="7727950" y="4546600"/>
          <p14:tracePt t="160935" x="7727950" y="4572000"/>
          <p14:tracePt t="161099" x="7753350" y="4629150"/>
          <p14:tracePt t="161670" x="7867650" y="4648200"/>
          <p14:tracePt t="161736" x="7969250" y="4673600"/>
          <p14:tracePt t="161863" x="8172450" y="4578350"/>
          <p14:tracePt t="161922" x="8197850" y="4514850"/>
          <p14:tracePt t="162042" x="8235950" y="4413250"/>
          <p14:tracePt t="162104" x="8235950" y="4368800"/>
          <p14:tracePt t="162216" x="8235950" y="4311650"/>
          <p14:tracePt t="162277" x="8235950" y="4298950"/>
          <p14:tracePt t="162392" x="8172450" y="4241800"/>
          <p14:tracePt t="162590" x="8051800" y="4222750"/>
          <p14:tracePt t="162650" x="7905750" y="4210050"/>
          <p14:tracePt t="162812" x="7880350" y="4216400"/>
          <p14:tracePt t="162872" x="7861300" y="4241800"/>
          <p14:tracePt t="163000" x="7848600" y="4273550"/>
          <p14:tracePt t="163059" x="7848600" y="4324350"/>
          <p14:tracePt t="163170" x="7848600" y="4394200"/>
          <p14:tracePt t="163232" x="7848600" y="4419600"/>
          <p14:tracePt t="163348" x="7848600" y="4476750"/>
          <p14:tracePt t="163565" x="0" y="0"/>
        </p14:tracePtLst>
        <p14:tracePtLst>
          <p14:tracePt t="172520" x="7708900" y="3644900"/>
          <p14:tracePt t="172757" x="7969250" y="3657600"/>
          <p14:tracePt t="172834" x="8140700" y="3676650"/>
          <p14:tracePt t="173023" x="8026400" y="3689350"/>
          <p14:tracePt t="173085" x="7797800" y="3695700"/>
          <p14:tracePt t="173149" x="7747000" y="3708400"/>
          <p14:tracePt t="173209" x="7505700" y="3714750"/>
          <p14:tracePt t="173271" x="7264400" y="3695700"/>
          <p14:tracePt t="173344" x="7239000" y="3695700"/>
          <p14:tracePt t="173427" x="7042150" y="3695700"/>
          <p14:tracePt t="173735" x="7308850" y="3695700"/>
          <p14:tracePt t="173810" x="7804150" y="3752850"/>
          <p14:tracePt t="173967" x="7912100" y="3752850"/>
          <p14:tracePt t="174030" x="8077200" y="3752850"/>
          <p14:tracePt t="174226" x="8020050" y="3752850"/>
          <p14:tracePt t="174303" x="7854950" y="3752850"/>
          <p14:tracePt t="174374" x="7702550" y="3752850"/>
          <p14:tracePt t="174443" x="7340600" y="3733800"/>
          <p14:tracePt t="174505" x="7264400" y="3727450"/>
          <p14:tracePt t="174567" x="7239000" y="3727450"/>
          <p14:tracePt t="174631" x="7112000" y="3727450"/>
          <p14:tracePt t="174691" x="7073900" y="3727450"/>
          <p14:tracePt t="175029" x="7270750" y="3714750"/>
          <p14:tracePt t="175089" x="7340600" y="3714750"/>
          <p14:tracePt t="175212" x="7372350" y="3714750"/>
          <p14:tracePt t="175276" x="7759700" y="3714750"/>
          <p14:tracePt t="175342" x="8140700" y="3740150"/>
          <p14:tracePt t="175859" x="7842250" y="3740150"/>
          <p14:tracePt t="175924" x="7702550" y="3727450"/>
          <p14:tracePt t="175995" x="7550150" y="3721100"/>
          <p14:tracePt t="176060" x="7416800" y="3708400"/>
          <p14:tracePt t="176122" x="7366000" y="3702050"/>
          <p14:tracePt t="176187" x="7283450" y="3702050"/>
          <p14:tracePt t="176253" x="7067550" y="3702050"/>
          <p14:tracePt t="176316" x="7048500" y="3695700"/>
          <p14:tracePt t="176385" x="6965950" y="3695700"/>
          <p14:tracePt t="176446" x="6858000" y="3683000"/>
          <p14:tracePt t="176513" x="6838950" y="3683000"/>
          <p14:tracePt t="176580" x="6813550" y="3683000"/>
          <p14:tracePt t="176645" x="6788150" y="3683000"/>
          <p14:tracePt t="176771" x="6781800" y="3676650"/>
          <p14:tracePt t="176848" x="6959600" y="3663950"/>
          <p14:tracePt t="176912" x="7112000" y="3670300"/>
          <p14:tracePt t="177050" x="7181850" y="3670300"/>
          <p14:tracePt t="177121" x="7715250" y="3676650"/>
          <p14:tracePt t="177122" x="7753350" y="3683000"/>
          <p14:tracePt t="177184" x="7797800" y="3683000"/>
          <p14:tracePt t="177576" x="0" y="0"/>
        </p14:tracePtLst>
        <p14:tracePtLst>
          <p14:tracePt t="185115" x="7620000" y="5988050"/>
          <p14:tracePt t="185340" x="8007350" y="5962650"/>
          <p14:tracePt t="185402" x="8140700" y="5962650"/>
          <p14:tracePt t="185513" x="8242300" y="5962650"/>
          <p14:tracePt t="185577" x="8597900" y="5975350"/>
          <p14:tracePt t="185690" x="8883650" y="6000750"/>
          <p14:tracePt t="185757" x="9067800" y="6007100"/>
          <p14:tracePt t="185886" x="9385300" y="6045200"/>
          <p14:tracePt t="186061" x="9575800" y="6057900"/>
          <p14:tracePt t="186342" x="9385300" y="6057900"/>
          <p14:tracePt t="186415" x="9074150" y="6038850"/>
          <p14:tracePt t="186531" x="8610600" y="6013450"/>
          <p14:tracePt t="186600" x="8413750" y="5994400"/>
          <p14:tracePt t="186725" x="8197850" y="5988050"/>
          <p14:tracePt t="186789" x="8121650" y="5988050"/>
          <p14:tracePt t="186915" x="7880350" y="5975350"/>
          <p14:tracePt t="186975" x="7854950" y="5975350"/>
          <p14:tracePt t="187091" x="7778750" y="5981700"/>
          <p14:tracePt t="187272" x="7594600" y="6045200"/>
          <p14:tracePt t="187621" x="7620000" y="6045200"/>
          <p14:tracePt t="187690" x="7893050" y="6051550"/>
          <p14:tracePt t="187691" x="7924800" y="6057900"/>
          <p14:tracePt t="187809" x="8045450" y="6089650"/>
          <p14:tracePt t="187811" x="8077200" y="6089650"/>
          <p14:tracePt t="187901" x="8375650" y="6121400"/>
          <p14:tracePt t="188032" x="8597900" y="6134100"/>
          <p14:tracePt t="188036" x="8636000" y="6140450"/>
          <p14:tracePt t="188097" x="8775700" y="6153150"/>
          <p14:tracePt t="188226" x="8896350" y="6159500"/>
          <p14:tracePt t="188294" x="8972550" y="6159500"/>
          <p14:tracePt t="188417" x="9112250" y="6178550"/>
          <p14:tracePt t="188602" x="9258300" y="6178550"/>
          <p14:tracePt t="188604" x="9277350" y="6178550"/>
          <p14:tracePt t="188664" x="9290050" y="6178550"/>
          <p14:tracePt t="189929" x="0" y="0"/>
        </p14:tracePtLst>
        <p14:tracePtLst>
          <p14:tracePt t="190981" x="7251700" y="4953000"/>
          <p14:tracePt t="191099" x="7188200" y="4972050"/>
          <p14:tracePt t="191100" x="7200900" y="4972050"/>
          <p14:tracePt t="191160" x="7486650" y="4972050"/>
          <p14:tracePt t="191273" x="8331200" y="5016500"/>
          <p14:tracePt t="191360" x="8337550" y="5016500"/>
          <p14:tracePt t="191490" x="8788400" y="5022850"/>
          <p14:tracePt t="191794" x="0" y="0"/>
        </p14:tracePtLst>
        <p14:tracePtLst>
          <p14:tracePt t="192125" x="9467850" y="5124450"/>
          <p14:tracePt t="192287" x="10058400" y="5124450"/>
          <p14:tracePt t="192349" x="10160000" y="5130800"/>
          <p14:tracePt t="192466" x="10248900" y="5130800"/>
          <p14:tracePt t="192528" x="10356850" y="5130800"/>
          <p14:tracePt t="192642" x="10420350" y="5130800"/>
          <p14:tracePt t="192644" x="10445750" y="5130800"/>
          <p14:tracePt t="192705" x="10515600" y="5124450"/>
          <p14:tracePt t="192821" x="10572750" y="5124450"/>
          <p14:tracePt t="193116" x="0" y="0"/>
        </p14:tracePtLst>
      </p14:laserTraceLst>
    </p:ext>
    <p:ext uri="{E180D4A7-C9FB-4DFB-919C-405C955672EB}">
      <p14:showEvtLst xmlns:p14="http://schemas.microsoft.com/office/powerpoint/2010/main">
        <p14:playEvt time="141" objId="12"/>
        <p14:stopEvt time="217196" objId="12"/>
      </p14:showEvtLst>
    </p:ext>
  </p:extLs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系统读过程</a:t>
            </a:r>
          </a:p>
        </p:txBody>
      </p:sp>
      <p:sp>
        <p:nvSpPr>
          <p:cNvPr id="3" name="内容占位符 2"/>
          <p:cNvSpPr>
            <a:spLocks noGrp="1"/>
          </p:cNvSpPr>
          <p:nvPr>
            <p:ph idx="1"/>
          </p:nvPr>
        </p:nvSpPr>
        <p:spPr/>
        <p:txBody>
          <a:bodyPr/>
          <a:lstStyle/>
          <a:p>
            <a:pPr marL="571500" indent="-571500"/>
            <a:r>
              <a:rPr lang="en-US" altLang="zh-CN" dirty="0"/>
              <a:t>CPU</a:t>
            </a:r>
            <a:r>
              <a:rPr lang="zh-CN" altLang="en-US" dirty="0"/>
              <a:t>给出主存地址（</a:t>
            </a:r>
            <a:r>
              <a:rPr lang="zh-CN" altLang="en-US" b="1" dirty="0">
                <a:solidFill>
                  <a:srgbClr val="1387B7"/>
                </a:solidFill>
              </a:rPr>
              <a:t>块地址</a:t>
            </a:r>
            <a:r>
              <a:rPr lang="zh-CN" altLang="en-US" dirty="0"/>
              <a:t>，块内地址）</a:t>
            </a:r>
          </a:p>
          <a:p>
            <a:pPr marL="571500" indent="-571500"/>
            <a:r>
              <a:rPr lang="zh-CN" altLang="en-US" dirty="0"/>
              <a:t>主存</a:t>
            </a:r>
            <a:r>
              <a:rPr lang="zh-CN" altLang="en-US" b="1" dirty="0">
                <a:solidFill>
                  <a:srgbClr val="1387B7"/>
                </a:solidFill>
              </a:rPr>
              <a:t>块地址</a:t>
            </a:r>
            <a:r>
              <a:rPr lang="zh-CN" altLang="en-US" dirty="0"/>
              <a:t>为</a:t>
            </a:r>
            <a:r>
              <a:rPr lang="zh-CN" altLang="en-US" b="1" dirty="0">
                <a:solidFill>
                  <a:srgbClr val="1387B7"/>
                </a:solidFill>
              </a:rPr>
              <a:t>关键字</a:t>
            </a:r>
            <a:r>
              <a:rPr lang="zh-CN" altLang="en-US" dirty="0"/>
              <a:t>进行查找</a:t>
            </a:r>
          </a:p>
          <a:p>
            <a:pPr marL="571500" indent="-571500"/>
            <a:r>
              <a:rPr lang="zh-CN" altLang="en-US" dirty="0"/>
              <a:t>如相符表示</a:t>
            </a:r>
            <a:r>
              <a:rPr lang="zh-CN" altLang="en-US" b="1" dirty="0">
                <a:solidFill>
                  <a:srgbClr val="1387B7"/>
                </a:solidFill>
              </a:rPr>
              <a:t>副本</a:t>
            </a:r>
            <a:r>
              <a:rPr lang="zh-CN" altLang="en-US" dirty="0"/>
              <a:t>在</a:t>
            </a:r>
            <a:r>
              <a:rPr lang="en-US" altLang="zh-CN" dirty="0"/>
              <a:t>cache</a:t>
            </a:r>
            <a:r>
              <a:rPr lang="zh-CN" altLang="en-US" dirty="0"/>
              <a:t>中，命中，访问</a:t>
            </a:r>
            <a:r>
              <a:rPr lang="en-US" altLang="zh-CN" dirty="0"/>
              <a:t>cache</a:t>
            </a:r>
            <a:endParaRPr lang="zh-CN" altLang="en-US" dirty="0"/>
          </a:p>
          <a:p>
            <a:pPr marL="571500" indent="-571500"/>
            <a:r>
              <a:rPr lang="zh-CN" altLang="en-US" dirty="0"/>
              <a:t>否则数据缺失，访问主存</a:t>
            </a:r>
          </a:p>
          <a:p>
            <a:pPr marL="966788" lvl="1" indent="-495300"/>
            <a:r>
              <a:rPr lang="zh-CN" altLang="en-US" sz="2400" dirty="0"/>
              <a:t>将数据所在块</a:t>
            </a:r>
            <a:r>
              <a:rPr lang="zh-CN" altLang="en-US" sz="2400" b="1" u="sng" dirty="0">
                <a:solidFill>
                  <a:srgbClr val="1387B7"/>
                </a:solidFill>
              </a:rPr>
              <a:t>副本</a:t>
            </a:r>
            <a:r>
              <a:rPr lang="zh-CN" altLang="en-US" sz="2400" dirty="0"/>
              <a:t>调入</a:t>
            </a:r>
            <a:r>
              <a:rPr lang="en-US" altLang="zh-CN" sz="2400" dirty="0"/>
              <a:t>cache</a:t>
            </a:r>
            <a:r>
              <a:rPr lang="zh-CN" altLang="en-US" sz="2400" dirty="0"/>
              <a:t>（块交换</a:t>
            </a:r>
            <a:r>
              <a:rPr lang="en-US" altLang="zh-CN" sz="2400" dirty="0"/>
              <a:t>---</a:t>
            </a:r>
            <a:r>
              <a:rPr lang="zh-CN" altLang="en-US" sz="2400" dirty="0"/>
              <a:t>局部性）</a:t>
            </a:r>
          </a:p>
          <a:p>
            <a:pPr marL="966788" lvl="1" indent="-495300"/>
            <a:r>
              <a:rPr lang="zh-CN" altLang="en-US" sz="2400" dirty="0"/>
              <a:t>载入副本过程可能引起替换</a:t>
            </a:r>
          </a:p>
          <a:p>
            <a:pPr marL="966788" lvl="1" indent="-495300"/>
            <a:r>
              <a:rPr lang="zh-CN" altLang="en-US" sz="2400" dirty="0"/>
              <a:t>更新查找表，记录当前数据块地址</a:t>
            </a:r>
          </a:p>
          <a:p>
            <a:pPr marL="966788" lvl="1" indent="-495300"/>
            <a:r>
              <a:rPr lang="en-US" altLang="zh-CN" sz="2400" dirty="0"/>
              <a:t>cache</a:t>
            </a:r>
            <a:r>
              <a:rPr lang="zh-CN" altLang="en-US" sz="2400" dirty="0"/>
              <a:t>缺失时系统等待数据调入</a:t>
            </a:r>
          </a:p>
          <a:p>
            <a:pPr marL="0" indent="0">
              <a:buNone/>
            </a:pPr>
            <a:endParaRPr lang="zh-CN" altLang="en-US" dirty="0"/>
          </a:p>
          <a:p>
            <a:endParaRPr lang="zh-CN" altLang="en-US" dirty="0"/>
          </a:p>
        </p:txBody>
      </p:sp>
    </p:spTree>
    <p:extLst>
      <p:ext uri="{BB962C8B-B14F-4D97-AF65-F5344CB8AC3E}">
        <p14:creationId xmlns:p14="http://schemas.microsoft.com/office/powerpoint/2010/main" val="2030378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a:grpSpLocks/>
          </p:cNvGrpSpPr>
          <p:nvPr/>
        </p:nvGrpSpPr>
        <p:grpSpPr bwMode="auto">
          <a:xfrm>
            <a:off x="3448050" y="5373688"/>
            <a:ext cx="3849688" cy="781050"/>
            <a:chOff x="1656787" y="5373216"/>
            <a:chExt cx="3850208" cy="782035"/>
          </a:xfrm>
          <a:effectLst>
            <a:outerShdw blurRad="50800" dist="38100" dir="5400000" algn="t" rotWithShape="0">
              <a:prstClr val="black">
                <a:alpha val="40000"/>
              </a:prstClr>
            </a:outerShdw>
          </a:effectLst>
        </p:grpSpPr>
        <p:cxnSp>
          <p:nvCxnSpPr>
            <p:cNvPr id="29" name="肘形连接符 28"/>
            <p:cNvCxnSpPr>
              <a:stCxn id="10" idx="2"/>
              <a:endCxn id="39" idx="3"/>
            </p:cNvCxnSpPr>
            <p:nvPr/>
          </p:nvCxnSpPr>
          <p:spPr>
            <a:xfrm rot="5400000">
              <a:off x="2129486" y="4900517"/>
              <a:ext cx="782035" cy="172743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39" idx="3"/>
            </p:cNvCxnSpPr>
            <p:nvPr/>
          </p:nvCxnSpPr>
          <p:spPr>
            <a:xfrm rot="5400000">
              <a:off x="3190874" y="3839129"/>
              <a:ext cx="782035" cy="385020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组合 176"/>
          <p:cNvGrpSpPr>
            <a:grpSpLocks/>
          </p:cNvGrpSpPr>
          <p:nvPr/>
        </p:nvGrpSpPr>
        <p:grpSpPr bwMode="auto">
          <a:xfrm>
            <a:off x="2511426" y="5373688"/>
            <a:ext cx="936625" cy="1008062"/>
            <a:chOff x="720682" y="5373216"/>
            <a:chExt cx="936104" cy="1008112"/>
          </a:xfrm>
          <a:effectLst>
            <a:outerShdw blurRad="50800" dist="38100" dir="5400000" algn="t" rotWithShape="0">
              <a:prstClr val="black">
                <a:alpha val="40000"/>
              </a:prstClr>
            </a:outerShdw>
          </a:effectLst>
        </p:grpSpPr>
        <p:cxnSp>
          <p:nvCxnSpPr>
            <p:cNvPr id="56" name="直接箭头连接符 55"/>
            <p:cNvCxnSpPr>
              <a:stCxn id="7" idx="2"/>
              <a:endCxn id="39" idx="0"/>
            </p:cNvCxnSpPr>
            <p:nvPr/>
          </p:nvCxnSpPr>
          <p:spPr>
            <a:xfrm>
              <a:off x="1188734" y="5373216"/>
              <a:ext cx="0" cy="55565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720682" y="5928869"/>
              <a:ext cx="936104" cy="452459"/>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grpSp>
      <p:grpSp>
        <p:nvGrpSpPr>
          <p:cNvPr id="179" name="组合 178"/>
          <p:cNvGrpSpPr>
            <a:grpSpLocks/>
          </p:cNvGrpSpPr>
          <p:nvPr/>
        </p:nvGrpSpPr>
        <p:grpSpPr bwMode="auto">
          <a:xfrm>
            <a:off x="2224088" y="3862388"/>
            <a:ext cx="1511300" cy="1511300"/>
            <a:chOff x="432650" y="3861780"/>
            <a:chExt cx="1512168" cy="1511436"/>
          </a:xfrm>
          <a:effectLst>
            <a:outerShdw blurRad="50800" dist="38100" dir="5400000" algn="t" rotWithShape="0">
              <a:prstClr val="black">
                <a:alpha val="40000"/>
              </a:prstClr>
            </a:outerShdw>
          </a:effectLst>
        </p:grpSpPr>
        <p:grpSp>
          <p:nvGrpSpPr>
            <p:cNvPr id="248868" name="组合 171"/>
            <p:cNvGrpSpPr>
              <a:grpSpLocks/>
            </p:cNvGrpSpPr>
            <p:nvPr/>
          </p:nvGrpSpPr>
          <p:grpSpPr bwMode="auto">
            <a:xfrm>
              <a:off x="432650" y="3861780"/>
              <a:ext cx="1512168" cy="1511436"/>
              <a:chOff x="432650" y="3861780"/>
              <a:chExt cx="1512168" cy="1511436"/>
            </a:xfrm>
          </p:grpSpPr>
          <p:cxnSp>
            <p:nvCxnSpPr>
              <p:cNvPr id="49" name="直接箭头连接符 48"/>
              <p:cNvCxnSpPr>
                <a:endCxn id="7" idx="0"/>
              </p:cNvCxnSpPr>
              <p:nvPr/>
            </p:nvCxnSpPr>
            <p:spPr>
              <a:xfrm>
                <a:off x="1187145" y="3861780"/>
                <a:ext cx="1589" cy="8636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2650" y="4725458"/>
                <a:ext cx="1512168" cy="647758"/>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访问</a:t>
                </a:r>
                <a:r>
                  <a:rPr lang="en-US" altLang="zh-CN" sz="1400" b="1" dirty="0">
                    <a:solidFill>
                      <a:schemeClr val="bg1"/>
                    </a:solidFill>
                  </a:rPr>
                  <a:t>cache</a:t>
                </a:r>
              </a:p>
              <a:p>
                <a:pPr algn="ctr">
                  <a:defRPr/>
                </a:pPr>
                <a:r>
                  <a:rPr lang="zh-CN" altLang="en-US" sz="1400" b="1" dirty="0">
                    <a:solidFill>
                      <a:schemeClr val="bg1"/>
                    </a:solidFill>
                  </a:rPr>
                  <a:t>获取</a:t>
                </a:r>
                <a:r>
                  <a:rPr lang="en-US" altLang="zh-CN" sz="1400" b="1" dirty="0">
                    <a:solidFill>
                      <a:schemeClr val="bg1"/>
                    </a:solidFill>
                  </a:rPr>
                  <a:t>RA</a:t>
                </a:r>
                <a:r>
                  <a:rPr lang="zh-CN" altLang="en-US" sz="1400" b="1" dirty="0">
                    <a:solidFill>
                      <a:schemeClr val="bg1"/>
                    </a:solidFill>
                  </a:rPr>
                  <a:t>字</a:t>
                </a:r>
              </a:p>
            </p:txBody>
          </p:sp>
        </p:grpSp>
        <p:sp>
          <p:nvSpPr>
            <p:cNvPr id="248869" name="Text Box 5"/>
            <p:cNvSpPr txBox="1">
              <a:spLocks noChangeArrowheads="1"/>
            </p:cNvSpPr>
            <p:nvPr/>
          </p:nvSpPr>
          <p:spPr bwMode="auto">
            <a:xfrm>
              <a:off x="1185758" y="4067780"/>
              <a:ext cx="671349" cy="369365"/>
            </a:xfrm>
            <a:prstGeom prst="rect">
              <a:avLst/>
            </a:prstGeom>
            <a:noFill/>
            <a:ln w="9525">
              <a:noFill/>
              <a:miter lim="800000"/>
              <a:headEnd/>
              <a:tailEnd/>
            </a:ln>
          </p:spPr>
          <p:txBody>
            <a:bodyPr wrap="square">
              <a:spAutoFit/>
            </a:bodyPr>
            <a:lstStyle/>
            <a:p>
              <a:r>
                <a:rPr lang="zh-CN" altLang="en-US" b="1" dirty="0">
                  <a:latin typeface="+mn-ea"/>
                </a:rPr>
                <a:t>命中</a:t>
              </a:r>
            </a:p>
          </p:txBody>
        </p:sp>
      </p:grpSp>
      <p:grpSp>
        <p:nvGrpSpPr>
          <p:cNvPr id="16" name="组合 15"/>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160" name="组合 159"/>
            <p:cNvGrpSpPr>
              <a:grpSpLocks/>
            </p:cNvGrpSpPr>
            <p:nvPr/>
          </p:nvGrpSpPr>
          <p:grpSpPr bwMode="auto">
            <a:xfrm>
              <a:off x="7092279" y="1628800"/>
              <a:ext cx="1872208" cy="4386038"/>
              <a:chOff x="6727367" y="1104640"/>
              <a:chExt cx="1872063" cy="4385551"/>
            </a:xfrm>
          </p:grpSpPr>
          <p:cxnSp>
            <p:nvCxnSpPr>
              <p:cNvPr id="137" name="直接箭头连接符 136"/>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119" name="肘形连接符 118"/>
              <p:cNvCxnSpPr>
                <a:stCxn id="88" idx="0"/>
                <a:endCxn id="47"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8" name="六边形 87"/>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dirty="0">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p>
            </p:txBody>
          </p:sp>
          <p:sp>
            <p:nvSpPr>
              <p:cNvPr id="133" name="圆角矩形 132"/>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p>
            </p:txBody>
          </p:sp>
          <p:sp>
            <p:nvSpPr>
              <p:cNvPr id="134" name="圆角矩形 133"/>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248866"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No</a:t>
                </a:r>
                <a:endParaRPr lang="zh-CN" altLang="en-US" sz="1600" b="1" dirty="0">
                  <a:latin typeface="Tahoma" pitchFamily="34" charset="0"/>
                  <a:ea typeface="宋体" charset="-122"/>
                </a:endParaRPr>
              </a:p>
            </p:txBody>
          </p:sp>
          <p:sp>
            <p:nvSpPr>
              <p:cNvPr id="248867"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Yes</a:t>
                </a:r>
                <a:endParaRPr lang="zh-CN" altLang="en-US" sz="1600" b="1" dirty="0">
                  <a:latin typeface="Tahoma" pitchFamily="34" charset="0"/>
                  <a:ea typeface="宋体" charset="-122"/>
                </a:endParaRPr>
              </a:p>
            </p:txBody>
          </p:sp>
          <p:cxnSp>
            <p:nvCxnSpPr>
              <p:cNvPr id="51" name="直接箭头连接符 5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p>
          </p:txBody>
        </p:sp>
      </p:grpSp>
      <p:sp>
        <p:nvSpPr>
          <p:cNvPr id="248837" name="Rectangle 2"/>
          <p:cNvSpPr>
            <a:spLocks noGrp="1" noChangeArrowheads="1"/>
          </p:cNvSpPr>
          <p:nvPr>
            <p:ph type="title"/>
          </p:nvPr>
        </p:nvSpPr>
        <p:spPr/>
        <p:txBody>
          <a:bodyPr/>
          <a:lstStyle/>
          <a:p>
            <a:pPr eaLnBrk="1" hangingPunct="1"/>
            <a:r>
              <a:rPr lang="en-US" altLang="zh-CN" dirty="0"/>
              <a:t>CPU cache </a:t>
            </a:r>
            <a:r>
              <a:rPr lang="zh-CN" altLang="en-US" dirty="0"/>
              <a:t>读操作</a:t>
            </a:r>
          </a:p>
        </p:txBody>
      </p:sp>
      <p:grpSp>
        <p:nvGrpSpPr>
          <p:cNvPr id="175" name="组合 174"/>
          <p:cNvGrpSpPr>
            <a:grpSpLocks/>
          </p:cNvGrpSpPr>
          <p:nvPr/>
        </p:nvGrpSpPr>
        <p:grpSpPr bwMode="auto">
          <a:xfrm>
            <a:off x="4419601" y="3644900"/>
            <a:ext cx="3635375" cy="1728788"/>
            <a:chOff x="2808914" y="3608254"/>
            <a:chExt cx="3635294" cy="1764962"/>
          </a:xfrm>
          <a:effectLst>
            <a:outerShdw blurRad="50800" dist="38100" dir="5400000" algn="t" rotWithShape="0">
              <a:prstClr val="black">
                <a:alpha val="40000"/>
              </a:prstClr>
            </a:outerShdw>
          </a:effectLst>
        </p:grpSpPr>
        <p:grpSp>
          <p:nvGrpSpPr>
            <p:cNvPr id="248853" name="组合 173"/>
            <p:cNvGrpSpPr>
              <a:grpSpLocks/>
            </p:cNvGrpSpPr>
            <p:nvPr/>
          </p:nvGrpSpPr>
          <p:grpSpPr bwMode="auto">
            <a:xfrm>
              <a:off x="3564999" y="3608254"/>
              <a:ext cx="2123124" cy="1116891"/>
              <a:chOff x="3564999" y="3608254"/>
              <a:chExt cx="2123124" cy="1116891"/>
            </a:xfrm>
          </p:grpSpPr>
          <p:cxnSp>
            <p:nvCxnSpPr>
              <p:cNvPr id="25" name="肘形连接符 24"/>
              <p:cNvCxnSpPr>
                <a:stCxn id="109" idx="2"/>
                <a:endCxn id="10" idx="0"/>
              </p:cNvCxnSpPr>
              <p:nvPr/>
            </p:nvCxnSpPr>
            <p:spPr>
              <a:xfrm rot="5400000">
                <a:off x="3557061" y="3615740"/>
                <a:ext cx="1116675" cy="1101701"/>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9" idx="2"/>
                <a:endCxn id="11" idx="0"/>
              </p:cNvCxnSpPr>
              <p:nvPr/>
            </p:nvCxnSpPr>
            <p:spPr>
              <a:xfrm rot="16200000" flipH="1">
                <a:off x="4619074" y="3655428"/>
                <a:ext cx="1116675" cy="1022327"/>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8914" y="4724929"/>
              <a:ext cx="1512854"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dirty="0">
                  <a:solidFill>
                    <a:schemeClr val="bg1"/>
                  </a:solidFill>
                </a:rPr>
                <a:t>到</a:t>
              </a:r>
              <a:r>
                <a:rPr lang="en-US" altLang="zh-CN" sz="1400" b="1" dirty="0">
                  <a:solidFill>
                    <a:schemeClr val="bg1"/>
                  </a:solidFill>
                </a:rPr>
                <a:t>cache</a:t>
              </a:r>
              <a:r>
                <a:rPr lang="zh-CN" altLang="en-US" sz="1400" b="1" dirty="0">
                  <a:solidFill>
                    <a:schemeClr val="bg1"/>
                  </a:solidFill>
                </a:rPr>
                <a:t>行</a:t>
              </a:r>
            </a:p>
          </p:txBody>
        </p:sp>
        <p:sp>
          <p:nvSpPr>
            <p:cNvPr id="11" name="矩形 10"/>
            <p:cNvSpPr/>
            <p:nvPr/>
          </p:nvSpPr>
          <p:spPr>
            <a:xfrm>
              <a:off x="4931355" y="4724929"/>
              <a:ext cx="1512853"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发送</a:t>
              </a:r>
              <a:r>
                <a:rPr lang="en-US" altLang="zh-CN" sz="1400" b="1" dirty="0">
                  <a:solidFill>
                    <a:schemeClr val="bg1"/>
                  </a:solidFill>
                </a:rPr>
                <a:t>RA </a:t>
              </a:r>
              <a:r>
                <a:rPr lang="zh-CN" altLang="en-US" sz="1400" b="1" dirty="0">
                  <a:solidFill>
                    <a:schemeClr val="bg1"/>
                  </a:solidFill>
                </a:rPr>
                <a:t>字</a:t>
              </a:r>
              <a:endParaRPr lang="en-US" altLang="zh-CN" sz="1400" b="1" dirty="0">
                <a:solidFill>
                  <a:schemeClr val="bg1"/>
                </a:solidFill>
              </a:endParaRPr>
            </a:p>
            <a:p>
              <a:pPr algn="ctr">
                <a:defRPr/>
              </a:pPr>
              <a:r>
                <a:rPr lang="zh-CN" altLang="en-US" sz="1400" b="1">
                  <a:solidFill>
                    <a:schemeClr val="bg1"/>
                  </a:solidFill>
                </a:rPr>
                <a:t>给</a:t>
              </a:r>
              <a:r>
                <a:rPr lang="en-US" altLang="zh-CN" sz="1400" b="1">
                  <a:solidFill>
                    <a:schemeClr val="bg1"/>
                  </a:solidFill>
                </a:rPr>
                <a:t>CPU</a:t>
              </a:r>
              <a:endParaRPr lang="zh-CN" altLang="en-US" sz="1400" b="1" dirty="0">
                <a:solidFill>
                  <a:schemeClr val="bg1"/>
                </a:solidFill>
              </a:endParaRPr>
            </a:p>
          </p:txBody>
        </p:sp>
      </p:grpSp>
      <p:grpSp>
        <p:nvGrpSpPr>
          <p:cNvPr id="178" name="组合 177"/>
          <p:cNvGrpSpPr>
            <a:grpSpLocks/>
          </p:cNvGrpSpPr>
          <p:nvPr/>
        </p:nvGrpSpPr>
        <p:grpSpPr bwMode="auto">
          <a:xfrm>
            <a:off x="3808104" y="1916113"/>
            <a:ext cx="3224520" cy="1764915"/>
            <a:chOff x="2139618" y="1916832"/>
            <a:chExt cx="3224470" cy="1763811"/>
          </a:xfrm>
          <a:effectLst>
            <a:outerShdw blurRad="50800" dist="38100" dir="5400000" algn="t" rotWithShape="0">
              <a:prstClr val="black">
                <a:alpha val="40000"/>
              </a:prstClr>
            </a:outerShdw>
          </a:effectLst>
        </p:grpSpPr>
        <p:grpSp>
          <p:nvGrpSpPr>
            <p:cNvPr id="248849" name="组合 172"/>
            <p:cNvGrpSpPr>
              <a:grpSpLocks/>
            </p:cNvGrpSpPr>
            <p:nvPr/>
          </p:nvGrpSpPr>
          <p:grpSpPr bwMode="auto">
            <a:xfrm>
              <a:off x="2139618" y="1916832"/>
              <a:ext cx="3224470" cy="1763811"/>
              <a:chOff x="2139618" y="1916832"/>
              <a:chExt cx="3224470" cy="1763811"/>
            </a:xfrm>
          </p:grpSpPr>
          <p:sp>
            <p:nvSpPr>
              <p:cNvPr id="8" name="矩形 7"/>
              <p:cNvSpPr/>
              <p:nvPr/>
            </p:nvSpPr>
            <p:spPr>
              <a:xfrm>
                <a:off x="3852811" y="1916832"/>
                <a:ext cx="1511277" cy="647295"/>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访问包含</a:t>
                </a:r>
                <a:r>
                  <a:rPr lang="en-US" altLang="zh-CN" sz="1400" b="1" dirty="0">
                    <a:solidFill>
                      <a:schemeClr val="bg1"/>
                    </a:solidFill>
                  </a:rPr>
                  <a:t>RA</a:t>
                </a:r>
              </a:p>
              <a:p>
                <a:pPr algn="ctr">
                  <a:defRPr/>
                </a:pPr>
                <a:r>
                  <a:rPr lang="zh-CN" altLang="en-US" sz="1400" b="1" dirty="0">
                    <a:solidFill>
                      <a:schemeClr val="bg1"/>
                    </a:solidFill>
                  </a:rPr>
                  <a:t>的主存块</a:t>
                </a:r>
              </a:p>
            </p:txBody>
          </p:sp>
          <p:cxnSp>
            <p:nvCxnSpPr>
              <p:cNvPr id="21" name="肘形连接符 20"/>
              <p:cNvCxnSpPr>
                <a:stCxn id="4" idx="0"/>
                <a:endCxn id="8" idx="1"/>
              </p:cNvCxnSpPr>
              <p:nvPr/>
            </p:nvCxnSpPr>
            <p:spPr>
              <a:xfrm flipV="1">
                <a:off x="2139618" y="2240479"/>
                <a:ext cx="1713193" cy="1440164"/>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8850" name="Text Box 5"/>
            <p:cNvSpPr txBox="1">
              <a:spLocks noChangeArrowheads="1"/>
            </p:cNvSpPr>
            <p:nvPr/>
          </p:nvSpPr>
          <p:spPr bwMode="auto">
            <a:xfrm>
              <a:off x="2158976" y="3275692"/>
              <a:ext cx="699704" cy="369101"/>
            </a:xfrm>
            <a:prstGeom prst="rect">
              <a:avLst/>
            </a:prstGeom>
            <a:noFill/>
            <a:ln w="9525">
              <a:noFill/>
              <a:miter lim="800000"/>
              <a:headEnd/>
              <a:tailEnd/>
            </a:ln>
          </p:spPr>
          <p:txBody>
            <a:bodyPr wrap="square">
              <a:spAutoFit/>
            </a:bodyPr>
            <a:lstStyle/>
            <a:p>
              <a:r>
                <a:rPr lang="zh-CN" altLang="en-US" b="1" dirty="0">
                  <a:latin typeface="+mn-ea"/>
                </a:rPr>
                <a:t>缺失</a:t>
              </a:r>
            </a:p>
          </p:txBody>
        </p:sp>
      </p:grpSp>
      <p:grpSp>
        <p:nvGrpSpPr>
          <p:cNvPr id="171" name="组合 170"/>
          <p:cNvGrpSpPr/>
          <p:nvPr/>
        </p:nvGrpSpPr>
        <p:grpSpPr>
          <a:xfrm>
            <a:off x="2186815" y="2852936"/>
            <a:ext cx="1621290" cy="1152128"/>
            <a:chOff x="395536" y="2852936"/>
            <a:chExt cx="1621290" cy="1152128"/>
          </a:xfrm>
          <a:solidFill>
            <a:srgbClr val="00B050"/>
          </a:solidFill>
          <a:effectLst>
            <a:outerShdw blurRad="50800" dist="38100" dir="5400000" algn="t" rotWithShape="0">
              <a:prstClr val="black">
                <a:alpha val="40000"/>
              </a:prstClr>
            </a:outerShdw>
          </a:effectLst>
        </p:grpSpPr>
        <p:cxnSp>
          <p:nvCxnSpPr>
            <p:cNvPr id="48" name="直接箭头连接符 47"/>
            <p:cNvCxnSpPr/>
            <p:nvPr/>
          </p:nvCxnSpPr>
          <p:spPr>
            <a:xfrm>
              <a:off x="1208377" y="2852936"/>
              <a:ext cx="0" cy="504056"/>
            </a:xfrm>
            <a:prstGeom prst="straightConnector1">
              <a:avLst/>
            </a:prstGeom>
            <a:grpFill/>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395536" y="3356992"/>
              <a:ext cx="1621290" cy="648072"/>
            </a:xfrm>
            <a:prstGeom prst="hexagon">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dirty="0">
                  <a:solidFill>
                    <a:schemeClr val="dk1"/>
                  </a:solidFill>
                </a:rPr>
                <a:t>RA</a:t>
              </a:r>
              <a:r>
                <a:rPr lang="zh-CN" altLang="en-US" sz="1400" b="1" dirty="0">
                  <a:solidFill>
                    <a:schemeClr val="dk1"/>
                  </a:solidFill>
                </a:rPr>
                <a:t>块地址</a:t>
              </a:r>
              <a:endParaRPr lang="en-US" altLang="zh-CN" sz="1400" b="1" dirty="0">
                <a:solidFill>
                  <a:schemeClr val="dk1"/>
                </a:solidFill>
              </a:endParaRPr>
            </a:p>
            <a:p>
              <a:pPr algn="ctr">
                <a:defRPr/>
              </a:pPr>
              <a:r>
                <a:rPr lang="en-US" altLang="zh-CN" sz="1400" b="1" dirty="0">
                  <a:solidFill>
                    <a:schemeClr val="dk1"/>
                  </a:solidFill>
                </a:rPr>
                <a:t>cache</a:t>
              </a:r>
              <a:r>
                <a:rPr lang="zh-CN" altLang="en-US" sz="1400" b="1" dirty="0">
                  <a:solidFill>
                    <a:schemeClr val="dk1"/>
                  </a:solidFill>
                </a:rPr>
                <a:t>查找？</a:t>
              </a:r>
            </a:p>
          </p:txBody>
        </p:sp>
      </p:grpSp>
      <p:grpSp>
        <p:nvGrpSpPr>
          <p:cNvPr id="170" name="组合 169"/>
          <p:cNvGrpSpPr>
            <a:grpSpLocks/>
          </p:cNvGrpSpPr>
          <p:nvPr/>
        </p:nvGrpSpPr>
        <p:grpSpPr bwMode="auto">
          <a:xfrm>
            <a:off x="2224088" y="1700214"/>
            <a:ext cx="1511300" cy="1152525"/>
            <a:chOff x="432650" y="1700808"/>
            <a:chExt cx="1512168" cy="1152128"/>
          </a:xfrm>
          <a:effectLst>
            <a:outerShdw blurRad="50800" dist="38100" dir="5400000" algn="t" rotWithShape="0">
              <a:prstClr val="black">
                <a:alpha val="40000"/>
              </a:prstClr>
            </a:outerShdw>
          </a:effectLst>
        </p:grpSpPr>
        <p:cxnSp>
          <p:nvCxnSpPr>
            <p:cNvPr id="13" name="肘形连接符 12"/>
            <p:cNvCxnSpPr>
              <a:endCxn id="6" idx="0"/>
            </p:cNvCxnSpPr>
            <p:nvPr/>
          </p:nvCxnSpPr>
          <p:spPr>
            <a:xfrm rot="16200000" flipH="1">
              <a:off x="972114" y="1915839"/>
              <a:ext cx="431651" cy="1589"/>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2132459"/>
              <a:ext cx="1512168" cy="72047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读地址</a:t>
              </a:r>
              <a:r>
                <a:rPr lang="en-US" altLang="zh-CN" sz="1400" b="1" dirty="0">
                  <a:solidFill>
                    <a:schemeClr val="bg1"/>
                  </a:solidFill>
                </a:rPr>
                <a:t>RA</a:t>
              </a:r>
              <a:endParaRPr lang="zh-CN" altLang="en-US" sz="1400" b="1" dirty="0">
                <a:solidFill>
                  <a:schemeClr val="bg1"/>
                </a:solidFill>
              </a:endParaRPr>
            </a:p>
          </p:txBody>
        </p:sp>
      </p:grpSp>
      <p:sp>
        <p:nvSpPr>
          <p:cNvPr id="5" name="圆角矩形 4"/>
          <p:cNvSpPr/>
          <p:nvPr/>
        </p:nvSpPr>
        <p:spPr>
          <a:xfrm>
            <a:off x="2511425" y="1249363"/>
            <a:ext cx="933450" cy="450850"/>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p>
        </p:txBody>
      </p:sp>
      <p:grpSp>
        <p:nvGrpSpPr>
          <p:cNvPr id="180" name="组合 179"/>
          <p:cNvGrpSpPr>
            <a:grpSpLocks/>
          </p:cNvGrpSpPr>
          <p:nvPr/>
        </p:nvGrpSpPr>
        <p:grpSpPr bwMode="auto">
          <a:xfrm>
            <a:off x="5519739" y="2565400"/>
            <a:ext cx="1512887" cy="1079500"/>
            <a:chOff x="3851920" y="2564904"/>
            <a:chExt cx="1512168" cy="1080120"/>
          </a:xfrm>
          <a:effectLst>
            <a:outerShdw blurRad="50800" dist="38100" dir="5400000" algn="t" rotWithShape="0">
              <a:prstClr val="black">
                <a:alpha val="40000"/>
              </a:prstClr>
            </a:outerShdw>
          </a:effectLst>
        </p:grpSpPr>
        <p:sp>
          <p:nvSpPr>
            <p:cNvPr id="109" name="矩形 108"/>
            <p:cNvSpPr/>
            <p:nvPr/>
          </p:nvSpPr>
          <p:spPr>
            <a:xfrm>
              <a:off x="3851920" y="2996952"/>
              <a:ext cx="1512168" cy="648072"/>
            </a:xfrm>
            <a:prstGeom prst="rect">
              <a:avLst/>
            </a:prstGeom>
            <a:solidFill>
              <a:srgbClr val="FFC00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dirty="0">
                  <a:solidFill>
                    <a:schemeClr val="tx1"/>
                  </a:solidFill>
                </a:rPr>
                <a:t>分配</a:t>
              </a:r>
              <a:r>
                <a:rPr lang="en-US" altLang="zh-CN" sz="1400" b="1" dirty="0">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stCxn id="8" idx="2"/>
              <a:endCxn id="109" idx="0"/>
            </p:cNvCxnSpPr>
            <p:nvPr/>
          </p:nvCxnSpPr>
          <p:spPr>
            <a:xfrm>
              <a:off x="4608797" y="2564904"/>
              <a:ext cx="0" cy="43204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50" name="Picture 4" descr="j0312558">
            <a:extLst>
              <a:ext uri="{FF2B5EF4-FFF2-40B4-BE49-F238E27FC236}">
                <a16:creationId xmlns:a16="http://schemas.microsoft.com/office/drawing/2014/main" id="{27B30611-EE63-44FF-B561-94590FEC8BC5}"/>
              </a:ext>
            </a:extLst>
          </p:cNvPr>
          <p:cNvPicPr>
            <a:picLocks noChangeAspect="1" noChangeArrowheads="1"/>
          </p:cNvPicPr>
          <p:nvPr/>
        </p:nvPicPr>
        <p:blipFill>
          <a:blip r:embed="rId2" cstate="print"/>
          <a:srcRect/>
          <a:stretch>
            <a:fillRect/>
          </a:stretch>
        </p:blipFill>
        <p:spPr bwMode="auto">
          <a:xfrm flipH="1">
            <a:off x="10668000" y="195263"/>
            <a:ext cx="3048000" cy="2108200"/>
          </a:xfrm>
          <a:prstGeom prst="rect">
            <a:avLst/>
          </a:prstGeom>
          <a:noFill/>
          <a:ln w="9525">
            <a:noFill/>
            <a:miter lim="800000"/>
            <a:headEnd/>
            <a:tailEnd/>
          </a:ln>
        </p:spPr>
      </p:pic>
    </p:spTree>
    <p:extLst>
      <p:ext uri="{BB962C8B-B14F-4D97-AF65-F5344CB8AC3E}">
        <p14:creationId xmlns:p14="http://schemas.microsoft.com/office/powerpoint/2010/main" val="204145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wipe(up)">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up)">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wipe(left)">
                                      <p:cBhvr>
                                        <p:cTn id="32" dur="5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wipe(up)">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wipe(up)">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wipe(up)">
                                      <p:cBhvr>
                                        <p:cTn id="5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系统写过程</a:t>
            </a:r>
          </a:p>
        </p:txBody>
      </p:sp>
      <p:sp>
        <p:nvSpPr>
          <p:cNvPr id="3" name="内容占位符 2"/>
          <p:cNvSpPr>
            <a:spLocks noGrp="1"/>
          </p:cNvSpPr>
          <p:nvPr>
            <p:ph idx="1"/>
          </p:nvPr>
        </p:nvSpPr>
        <p:spPr/>
        <p:txBody>
          <a:bodyPr/>
          <a:lstStyle/>
          <a:p>
            <a:r>
              <a:rPr lang="en-US" altLang="zh-CN" dirty="0"/>
              <a:t>CPU</a:t>
            </a:r>
            <a:r>
              <a:rPr lang="zh-CN" altLang="en-US" dirty="0"/>
              <a:t>给出主存地址</a:t>
            </a:r>
          </a:p>
          <a:p>
            <a:r>
              <a:rPr lang="zh-CN" altLang="en-US" dirty="0"/>
              <a:t>主存块地址为关键字进行查找</a:t>
            </a:r>
          </a:p>
          <a:p>
            <a:pPr lvl="1"/>
            <a:r>
              <a:rPr lang="zh-CN" altLang="en-US" sz="2400" dirty="0"/>
              <a:t>相符则表示命中，数据</a:t>
            </a:r>
            <a:r>
              <a:rPr lang="zh-CN" altLang="en-US" sz="2400" b="1" dirty="0">
                <a:solidFill>
                  <a:srgbClr val="1387B7"/>
                </a:solidFill>
              </a:rPr>
              <a:t>副本</a:t>
            </a:r>
            <a:r>
              <a:rPr lang="zh-CN" altLang="en-US" sz="2400" dirty="0"/>
              <a:t>在</a:t>
            </a:r>
            <a:r>
              <a:rPr lang="en-US" altLang="zh-CN" sz="2400" dirty="0"/>
              <a:t>cache</a:t>
            </a:r>
            <a:r>
              <a:rPr lang="zh-CN" altLang="en-US" sz="2400" dirty="0"/>
              <a:t>中</a:t>
            </a:r>
          </a:p>
          <a:p>
            <a:pPr lvl="1"/>
            <a:r>
              <a:rPr lang="zh-CN" altLang="en-US" sz="2400" dirty="0"/>
              <a:t>缺失根据写分配策略决定是否将该主存地址对应数据块调入</a:t>
            </a:r>
          </a:p>
          <a:p>
            <a:r>
              <a:rPr lang="zh-CN" altLang="en-US" dirty="0"/>
              <a:t>写入数据到</a:t>
            </a:r>
            <a:r>
              <a:rPr lang="en-US" altLang="zh-CN" dirty="0"/>
              <a:t>cache</a:t>
            </a:r>
          </a:p>
          <a:p>
            <a:r>
              <a:rPr lang="zh-CN" altLang="en-US" dirty="0"/>
              <a:t>根据写策略决定是否写入主存</a:t>
            </a:r>
          </a:p>
          <a:p>
            <a:endParaRPr lang="zh-CN" altLang="en-US" dirty="0"/>
          </a:p>
        </p:txBody>
      </p:sp>
    </p:spTree>
    <p:extLst>
      <p:ext uri="{BB962C8B-B14F-4D97-AF65-F5344CB8AC3E}">
        <p14:creationId xmlns:p14="http://schemas.microsoft.com/office/powerpoint/2010/main" val="34095788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肘形连接符 28"/>
          <p:cNvCxnSpPr>
            <a:stCxn id="7" idx="2"/>
            <a:endCxn id="39" idx="3"/>
          </p:cNvCxnSpPr>
          <p:nvPr/>
        </p:nvCxnSpPr>
        <p:spPr>
          <a:xfrm rot="5400000">
            <a:off x="4328319" y="4487069"/>
            <a:ext cx="736600" cy="2497138"/>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肘形连接符 33"/>
          <p:cNvCxnSpPr>
            <a:cxnSpLocks noChangeShapeType="1"/>
            <a:endCxn id="7" idx="3"/>
          </p:cNvCxnSpPr>
          <p:nvPr/>
        </p:nvCxnSpPr>
        <p:spPr bwMode="auto">
          <a:xfrm rot="5400000">
            <a:off x="5667376" y="2636838"/>
            <a:ext cx="3381375" cy="1365250"/>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2511426" y="5876925"/>
            <a:ext cx="936625"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sp>
        <p:nvSpPr>
          <p:cNvPr id="7" name="矩形 6"/>
          <p:cNvSpPr/>
          <p:nvPr/>
        </p:nvSpPr>
        <p:spPr>
          <a:xfrm>
            <a:off x="5232400" y="4652964"/>
            <a:ext cx="1423988" cy="714375"/>
          </a:xfrm>
          <a:prstGeom prst="rect">
            <a:avLst/>
          </a:prstGeom>
          <a:solidFill>
            <a:srgbClr val="FF66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写入</a:t>
            </a:r>
            <a:r>
              <a:rPr lang="en-US" altLang="zh-CN" sz="1400" b="1" dirty="0">
                <a:solidFill>
                  <a:schemeClr val="bg1"/>
                </a:solidFill>
              </a:rPr>
              <a:t>WA</a:t>
            </a:r>
            <a:r>
              <a:rPr lang="zh-CN" altLang="en-US" sz="1400" b="1" dirty="0">
                <a:solidFill>
                  <a:schemeClr val="bg1"/>
                </a:solidFill>
              </a:rPr>
              <a:t>数据</a:t>
            </a:r>
            <a:endParaRPr lang="en-US" altLang="zh-CN" sz="1400" b="1" dirty="0">
              <a:solidFill>
                <a:schemeClr val="bg1"/>
              </a:solidFill>
            </a:endParaRPr>
          </a:p>
          <a:p>
            <a:pPr algn="ctr">
              <a:defRPr/>
            </a:pPr>
            <a:r>
              <a:rPr lang="zh-CN" altLang="en-US" sz="1400" b="1" dirty="0">
                <a:solidFill>
                  <a:schemeClr val="bg1"/>
                </a:solidFill>
              </a:rPr>
              <a:t>到主存中</a:t>
            </a:r>
          </a:p>
        </p:txBody>
      </p:sp>
      <p:sp>
        <p:nvSpPr>
          <p:cNvPr id="250886" name="Rectangle 2"/>
          <p:cNvSpPr>
            <a:spLocks noGrp="1" noChangeArrowheads="1"/>
          </p:cNvSpPr>
          <p:nvPr>
            <p:ph type="title"/>
          </p:nvPr>
        </p:nvSpPr>
        <p:spPr/>
        <p:txBody>
          <a:bodyPr/>
          <a:lstStyle/>
          <a:p>
            <a:pPr eaLnBrk="1" hangingPunct="1"/>
            <a:r>
              <a:rPr lang="en-US" altLang="zh-CN" dirty="0"/>
              <a:t>CPU cache </a:t>
            </a:r>
            <a:r>
              <a:rPr lang="zh-CN" altLang="en-US" dirty="0"/>
              <a:t>写操作</a:t>
            </a:r>
          </a:p>
        </p:txBody>
      </p:sp>
      <p:grpSp>
        <p:nvGrpSpPr>
          <p:cNvPr id="46" name="组合 45"/>
          <p:cNvGrpSpPr/>
          <p:nvPr/>
        </p:nvGrpSpPr>
        <p:grpSpPr>
          <a:xfrm>
            <a:off x="2511426" y="4293096"/>
            <a:ext cx="992287" cy="976748"/>
            <a:chOff x="679360" y="2720484"/>
            <a:chExt cx="992287" cy="1215422"/>
          </a:xfrm>
          <a:solidFill>
            <a:srgbClr val="00B050"/>
          </a:solidFill>
          <a:effectLst>
            <a:outerShdw blurRad="50800" dist="38100" dir="5400000" algn="t" rotWithShape="0">
              <a:prstClr val="black">
                <a:alpha val="40000"/>
              </a:prstClr>
            </a:outerShdw>
          </a:effectLst>
        </p:grpSpPr>
        <p:cxnSp>
          <p:nvCxnSpPr>
            <p:cNvPr id="47" name="直接箭头连接符 46"/>
            <p:cNvCxnSpPr/>
            <p:nvPr/>
          </p:nvCxnSpPr>
          <p:spPr>
            <a:xfrm>
              <a:off x="1167591" y="2720484"/>
              <a:ext cx="0" cy="595859"/>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0" name="六边形 49"/>
            <p:cNvSpPr/>
            <p:nvPr/>
          </p:nvSpPr>
          <p:spPr>
            <a:xfrm>
              <a:off x="679360" y="3287834"/>
              <a:ext cx="992287" cy="648072"/>
            </a:xfrm>
            <a:prstGeom prst="hexagon">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写策略</a:t>
              </a:r>
            </a:p>
          </p:txBody>
        </p:sp>
      </p:grpSp>
      <p:grpSp>
        <p:nvGrpSpPr>
          <p:cNvPr id="94" name="组合 93"/>
          <p:cNvGrpSpPr>
            <a:grpSpLocks/>
          </p:cNvGrpSpPr>
          <p:nvPr/>
        </p:nvGrpSpPr>
        <p:grpSpPr bwMode="auto">
          <a:xfrm>
            <a:off x="6456365" y="1214107"/>
            <a:ext cx="1584343" cy="401971"/>
            <a:chOff x="4931174" y="1215428"/>
            <a:chExt cx="1008978" cy="401063"/>
          </a:xfrm>
          <a:effectLst/>
        </p:grpSpPr>
        <p:cxnSp>
          <p:nvCxnSpPr>
            <p:cNvPr id="18" name="直接箭头连接符 17"/>
            <p:cNvCxnSpPr>
              <a:stCxn id="57" idx="3"/>
              <a:endCxn id="60" idx="1"/>
            </p:cNvCxnSpPr>
            <p:nvPr/>
          </p:nvCxnSpPr>
          <p:spPr>
            <a:xfrm flipV="1">
              <a:off x="4932196" y="1616491"/>
              <a:ext cx="1007956" cy="0"/>
            </a:xfrm>
            <a:prstGeom prst="straightConnector1">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Text Box 5"/>
            <p:cNvSpPr txBox="1">
              <a:spLocks noChangeArrowheads="1"/>
            </p:cNvSpPr>
            <p:nvPr/>
          </p:nvSpPr>
          <p:spPr bwMode="auto">
            <a:xfrm>
              <a:off x="4931174" y="1215428"/>
              <a:ext cx="696635" cy="369054"/>
            </a:xfrm>
            <a:prstGeom prst="rect">
              <a:avLst/>
            </a:prstGeom>
            <a:solidFill>
              <a:srgbClr val="FFFFFF"/>
            </a:solidFill>
            <a:ln w="3175" algn="ctr">
              <a:noFill/>
              <a:miter lim="800000"/>
              <a:headEnd/>
              <a:tailEnd/>
            </a:ln>
            <a:effectLst>
              <a:reflection blurRad="6350" stA="52000" endA="300" endPos="35000" dir="5400000" sy="-100000" algn="bl" rotWithShape="0"/>
            </a:effectLst>
            <a:extLst/>
          </p:spPr>
          <p:style>
            <a:lnRef idx="1">
              <a:schemeClr val="accent1"/>
            </a:lnRef>
            <a:fillRef idx="0">
              <a:schemeClr val="accent1"/>
            </a:fillRef>
            <a:effectRef idx="0">
              <a:schemeClr val="accent1"/>
            </a:effectRef>
            <a:fontRef idx="minor">
              <a:schemeClr val="tx1"/>
            </a:fontRef>
          </p:style>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b="1" dirty="0">
                  <a:latin typeface="Tahoma" pitchFamily="34" charset="0"/>
                  <a:ea typeface="宋体" pitchFamily="2" charset="-122"/>
                </a:rPr>
                <a:t>No</a:t>
              </a:r>
              <a:endParaRPr lang="zh-CN" altLang="en-US" sz="1800" b="1" dirty="0">
                <a:latin typeface="Tahoma" pitchFamily="34" charset="0"/>
                <a:ea typeface="宋体" pitchFamily="2" charset="-122"/>
              </a:endParaRPr>
            </a:p>
          </p:txBody>
        </p:sp>
      </p:grpSp>
      <p:grpSp>
        <p:nvGrpSpPr>
          <p:cNvPr id="83" name="组合 82"/>
          <p:cNvGrpSpPr>
            <a:grpSpLocks/>
          </p:cNvGrpSpPr>
          <p:nvPr/>
        </p:nvGrpSpPr>
        <p:grpSpPr bwMode="auto">
          <a:xfrm>
            <a:off x="3000377" y="5311770"/>
            <a:ext cx="783479" cy="565150"/>
            <a:chOff x="1475656" y="5311568"/>
            <a:chExt cx="781441" cy="565704"/>
          </a:xfrm>
          <a:effectLst>
            <a:outerShdw blurRad="50800" dist="38100" dir="5400000" algn="t" rotWithShape="0">
              <a:prstClr val="black">
                <a:alpha val="40000"/>
              </a:prstClr>
            </a:outerShdw>
          </a:effectLst>
        </p:grpSpPr>
        <p:sp>
          <p:nvSpPr>
            <p:cNvPr id="250913" name="Text Box 5"/>
            <p:cNvSpPr txBox="1">
              <a:spLocks noChangeArrowheads="1"/>
            </p:cNvSpPr>
            <p:nvPr/>
          </p:nvSpPr>
          <p:spPr bwMode="auto">
            <a:xfrm>
              <a:off x="1482829" y="5409993"/>
              <a:ext cx="774268" cy="369694"/>
            </a:xfrm>
            <a:prstGeom prst="rect">
              <a:avLst/>
            </a:prstGeom>
            <a:noFill/>
            <a:ln w="9525">
              <a:noFill/>
              <a:miter lim="800000"/>
              <a:headEnd/>
              <a:tailEnd/>
            </a:ln>
          </p:spPr>
          <p:txBody>
            <a:bodyPr wrap="square">
              <a:spAutoFit/>
            </a:bodyPr>
            <a:lstStyle/>
            <a:p>
              <a:r>
                <a:rPr lang="zh-CN" altLang="en-US" b="1" dirty="0">
                  <a:latin typeface="+mn-ea"/>
                </a:rPr>
                <a:t>写回</a:t>
              </a:r>
            </a:p>
          </p:txBody>
        </p:sp>
        <p:cxnSp>
          <p:nvCxnSpPr>
            <p:cNvPr id="43" name="直接箭头连接符 42"/>
            <p:cNvCxnSpPr/>
            <p:nvPr/>
          </p:nvCxnSpPr>
          <p:spPr>
            <a:xfrm>
              <a:off x="1475656" y="5311568"/>
              <a:ext cx="0" cy="5657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 name="组合 83"/>
          <p:cNvGrpSpPr>
            <a:grpSpLocks/>
          </p:cNvGrpSpPr>
          <p:nvPr/>
        </p:nvGrpSpPr>
        <p:grpSpPr bwMode="auto">
          <a:xfrm>
            <a:off x="3503712" y="4646686"/>
            <a:ext cx="1728688" cy="369332"/>
            <a:chOff x="1979811" y="4646871"/>
            <a:chExt cx="1728093" cy="368778"/>
          </a:xfrm>
          <a:effectLst>
            <a:outerShdw blurRad="50800" dist="38100" dir="5400000" algn="t" rotWithShape="0">
              <a:prstClr val="black">
                <a:alpha val="40000"/>
              </a:prstClr>
            </a:outerShdw>
          </a:effectLst>
        </p:grpSpPr>
        <p:cxnSp>
          <p:nvCxnSpPr>
            <p:cNvPr id="21" name="肘形连接符 20"/>
            <p:cNvCxnSpPr>
              <a:stCxn id="50" idx="0"/>
              <a:endCxn id="7" idx="1"/>
            </p:cNvCxnSpPr>
            <p:nvPr/>
          </p:nvCxnSpPr>
          <p:spPr>
            <a:xfrm>
              <a:off x="1979811" y="5009078"/>
              <a:ext cx="1728093" cy="710"/>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2" name="Text Box 5"/>
            <p:cNvSpPr txBox="1">
              <a:spLocks noChangeArrowheads="1"/>
            </p:cNvSpPr>
            <p:nvPr/>
          </p:nvSpPr>
          <p:spPr bwMode="auto">
            <a:xfrm>
              <a:off x="2411609" y="4646871"/>
              <a:ext cx="701287" cy="368778"/>
            </a:xfrm>
            <a:prstGeom prst="rect">
              <a:avLst/>
            </a:prstGeom>
            <a:noFill/>
            <a:ln w="9525">
              <a:noFill/>
              <a:miter lim="800000"/>
              <a:headEnd/>
              <a:tailEnd/>
            </a:ln>
          </p:spPr>
          <p:txBody>
            <a:bodyPr wrap="square">
              <a:spAutoFit/>
            </a:bodyPr>
            <a:lstStyle/>
            <a:p>
              <a:r>
                <a:rPr lang="zh-CN" altLang="en-US" b="1" dirty="0">
                  <a:latin typeface="+mn-ea"/>
                </a:rPr>
                <a:t>写穿</a:t>
              </a:r>
            </a:p>
          </p:txBody>
        </p:sp>
      </p:grpSp>
      <p:grpSp>
        <p:nvGrpSpPr>
          <p:cNvPr id="93" name="组合 92"/>
          <p:cNvGrpSpPr>
            <a:grpSpLocks/>
          </p:cNvGrpSpPr>
          <p:nvPr/>
        </p:nvGrpSpPr>
        <p:grpSpPr bwMode="auto">
          <a:xfrm>
            <a:off x="5141852" y="1816821"/>
            <a:ext cx="1546197" cy="1032294"/>
            <a:chOff x="3617731" y="1823226"/>
            <a:chExt cx="1547085" cy="920140"/>
          </a:xfrm>
          <a:effectLst>
            <a:outerShdw blurRad="50800" dist="38100" dir="5400000" algn="t" rotWithShape="0">
              <a:prstClr val="black">
                <a:alpha val="40000"/>
              </a:prstClr>
            </a:outerShdw>
          </a:effectLst>
        </p:grpSpPr>
        <p:grpSp>
          <p:nvGrpSpPr>
            <p:cNvPr id="250905" name="组合 179"/>
            <p:cNvGrpSpPr>
              <a:grpSpLocks/>
            </p:cNvGrpSpPr>
            <p:nvPr/>
          </p:nvGrpSpPr>
          <p:grpSpPr bwMode="auto">
            <a:xfrm>
              <a:off x="3652648" y="1823226"/>
              <a:ext cx="1512168" cy="920140"/>
              <a:chOff x="3853420" y="1938067"/>
              <a:chExt cx="1512168" cy="920140"/>
            </a:xfrm>
          </p:grpSpPr>
          <p:sp>
            <p:nvSpPr>
              <p:cNvPr id="109" name="矩形 108"/>
              <p:cNvSpPr/>
              <p:nvPr/>
            </p:nvSpPr>
            <p:spPr>
              <a:xfrm>
                <a:off x="3853420" y="2352137"/>
                <a:ext cx="1512168" cy="506070"/>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dirty="0">
                    <a:solidFill>
                      <a:schemeClr val="tx1"/>
                    </a:solidFill>
                  </a:rPr>
                  <a:t>分配</a:t>
                </a:r>
                <a:r>
                  <a:rPr lang="en-US" altLang="zh-CN" sz="1400" b="1" dirty="0">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endCxn id="109" idx="0"/>
              </p:cNvCxnSpPr>
              <p:nvPr/>
            </p:nvCxnSpPr>
            <p:spPr>
              <a:xfrm>
                <a:off x="4609504" y="1938067"/>
                <a:ext cx="0" cy="41407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50906" name="Text Box 5"/>
            <p:cNvSpPr txBox="1">
              <a:spLocks noChangeArrowheads="1"/>
            </p:cNvSpPr>
            <p:nvPr/>
          </p:nvSpPr>
          <p:spPr bwMode="auto">
            <a:xfrm>
              <a:off x="3617731" y="1916832"/>
              <a:ext cx="740111" cy="329206"/>
            </a:xfrm>
            <a:prstGeom prst="rect">
              <a:avLst/>
            </a:prstGeom>
            <a:noFill/>
            <a:ln w="9525">
              <a:noFill/>
              <a:miter lim="800000"/>
              <a:headEnd/>
              <a:tailEnd/>
            </a:ln>
          </p:spPr>
          <p:txBody>
            <a:bodyPr wrap="square">
              <a:spAutoFit/>
            </a:bodyPr>
            <a:lstStyle/>
            <a:p>
              <a:r>
                <a:rPr lang="en-US" altLang="zh-CN" b="1" dirty="0">
                  <a:latin typeface="Tahoma" pitchFamily="34" charset="0"/>
                  <a:ea typeface="宋体" charset="-122"/>
                </a:rPr>
                <a:t>Yes</a:t>
              </a:r>
              <a:endParaRPr lang="zh-CN" altLang="en-US" b="1" dirty="0">
                <a:latin typeface="Tahoma" pitchFamily="34" charset="0"/>
                <a:ea typeface="宋体" charset="-122"/>
              </a:endParaRPr>
            </a:p>
          </p:txBody>
        </p:sp>
      </p:grpSp>
      <p:grpSp>
        <p:nvGrpSpPr>
          <p:cNvPr id="96" name="组合 95"/>
          <p:cNvGrpSpPr>
            <a:grpSpLocks/>
          </p:cNvGrpSpPr>
          <p:nvPr/>
        </p:nvGrpSpPr>
        <p:grpSpPr bwMode="auto">
          <a:xfrm>
            <a:off x="3359150" y="1616075"/>
            <a:ext cx="2019300" cy="1309441"/>
            <a:chOff x="1835696" y="1616491"/>
            <a:chExt cx="2018626" cy="1308569"/>
          </a:xfrm>
          <a:effectLst>
            <a:outerShdw blurRad="50800" dist="38100" dir="5400000" algn="t" rotWithShape="0">
              <a:prstClr val="black">
                <a:alpha val="40000"/>
              </a:prstClr>
            </a:outerShdw>
          </a:effectLst>
        </p:grpSpPr>
        <p:sp>
          <p:nvSpPr>
            <p:cNvPr id="250903" name="Text Box 5"/>
            <p:cNvSpPr txBox="1">
              <a:spLocks noChangeArrowheads="1"/>
            </p:cNvSpPr>
            <p:nvPr/>
          </p:nvSpPr>
          <p:spPr bwMode="auto">
            <a:xfrm>
              <a:off x="1835696" y="2555974"/>
              <a:ext cx="739439" cy="369086"/>
            </a:xfrm>
            <a:prstGeom prst="rect">
              <a:avLst/>
            </a:prstGeom>
            <a:noFill/>
            <a:ln w="9525">
              <a:noFill/>
              <a:miter lim="800000"/>
              <a:headEnd/>
              <a:tailEnd/>
            </a:ln>
            <a:effectLst/>
          </p:spPr>
          <p:txBody>
            <a:bodyPr wrap="square">
              <a:spAutoFit/>
            </a:bodyPr>
            <a:lstStyle/>
            <a:p>
              <a:r>
                <a:rPr lang="en-US" altLang="zh-CN" b="1" dirty="0">
                  <a:latin typeface="+mn-ea"/>
                </a:rPr>
                <a:t> </a:t>
              </a:r>
              <a:r>
                <a:rPr lang="zh-CN" altLang="en-US" b="1" dirty="0">
                  <a:latin typeface="+mn-ea"/>
                </a:rPr>
                <a:t>缺失</a:t>
              </a:r>
            </a:p>
          </p:txBody>
        </p:sp>
        <p:cxnSp>
          <p:nvCxnSpPr>
            <p:cNvPr id="113" name="肘形连接符 112"/>
            <p:cNvCxnSpPr>
              <a:endCxn id="57" idx="1"/>
            </p:cNvCxnSpPr>
            <p:nvPr/>
          </p:nvCxnSpPr>
          <p:spPr>
            <a:xfrm flipV="1">
              <a:off x="1837283" y="1616491"/>
              <a:ext cx="2017039" cy="1291364"/>
            </a:xfrm>
            <a:prstGeom prst="bentConnector3">
              <a:avLst>
                <a:gd name="adj1" fmla="val 50000"/>
              </a:avLst>
            </a:prstGeom>
            <a:ln w="19050">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58" name="Text Box 5"/>
          <p:cNvSpPr txBox="1">
            <a:spLocks noChangeArrowheads="1"/>
          </p:cNvSpPr>
          <p:nvPr/>
        </p:nvSpPr>
        <p:spPr bwMode="auto">
          <a:xfrm>
            <a:off x="1891507" y="5428336"/>
            <a:ext cx="1239837" cy="338554"/>
          </a:xfrm>
          <a:prstGeom prst="rect">
            <a:avLst/>
          </a:prstGeom>
          <a:noFill/>
          <a:ln w="9525">
            <a:noFill/>
            <a:miter lim="800000"/>
            <a:headEnd/>
            <a:tailEnd/>
          </a:ln>
          <a:effectLst>
            <a:outerShdw blurRad="50800" dist="38100" dir="5400000" algn="t" rotWithShape="0">
              <a:prstClr val="black">
                <a:alpha val="40000"/>
              </a:prstClr>
            </a:outerShdw>
          </a:effectLst>
        </p:spPr>
        <p:txBody>
          <a:bodyPr>
            <a:spAutoFit/>
          </a:bodyPr>
          <a:lstStyle/>
          <a:p>
            <a:r>
              <a:rPr lang="zh-CN" altLang="en-US" sz="1600" b="1" dirty="0">
                <a:latin typeface="微软雅黑" panose="020B0503020204020204" pitchFamily="34" charset="-122"/>
                <a:ea typeface="微软雅黑" panose="020B0503020204020204" pitchFamily="34" charset="-122"/>
              </a:rPr>
              <a:t>不一致性</a:t>
            </a:r>
          </a:p>
        </p:txBody>
      </p:sp>
      <p:grpSp>
        <p:nvGrpSpPr>
          <p:cNvPr id="72" name="组合 71"/>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75" name="组合 74"/>
            <p:cNvGrpSpPr>
              <a:grpSpLocks/>
            </p:cNvGrpSpPr>
            <p:nvPr/>
          </p:nvGrpSpPr>
          <p:grpSpPr bwMode="auto">
            <a:xfrm>
              <a:off x="7092279" y="1628800"/>
              <a:ext cx="1872208" cy="4386038"/>
              <a:chOff x="6727367" y="1104640"/>
              <a:chExt cx="1872063" cy="4385551"/>
            </a:xfrm>
          </p:grpSpPr>
          <p:cxnSp>
            <p:nvCxnSpPr>
              <p:cNvPr id="76" name="直接箭头连接符 75"/>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78" name="肘形连接符 77"/>
              <p:cNvCxnSpPr>
                <a:stCxn id="81" idx="0"/>
                <a:endCxn id="73"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dirty="0">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p>
            </p:txBody>
          </p:sp>
          <p:sp>
            <p:nvSpPr>
              <p:cNvPr id="85" name="圆角矩形 84"/>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p>
            </p:txBody>
          </p:sp>
          <p:sp>
            <p:nvSpPr>
              <p:cNvPr id="86" name="圆角矩形 85"/>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87"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No</a:t>
                </a:r>
                <a:endParaRPr lang="zh-CN" altLang="en-US" sz="1600" b="1" dirty="0">
                  <a:latin typeface="Tahoma" pitchFamily="34" charset="0"/>
                  <a:ea typeface="宋体" charset="-122"/>
                </a:endParaRPr>
              </a:p>
            </p:txBody>
          </p:sp>
          <p:sp>
            <p:nvSpPr>
              <p:cNvPr id="90"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Yes</a:t>
                </a:r>
                <a:endParaRPr lang="zh-CN" altLang="en-US" sz="1600" b="1" dirty="0">
                  <a:latin typeface="Tahoma" pitchFamily="34" charset="0"/>
                  <a:ea typeface="宋体" charset="-122"/>
                </a:endParaRPr>
              </a:p>
            </p:txBody>
          </p:sp>
          <p:cxnSp>
            <p:nvCxnSpPr>
              <p:cNvPr id="91" name="直接箭头连接符 9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p>
          </p:txBody>
        </p:sp>
      </p:grpSp>
      <p:sp>
        <p:nvSpPr>
          <p:cNvPr id="57" name="六边形 56"/>
          <p:cNvSpPr/>
          <p:nvPr/>
        </p:nvSpPr>
        <p:spPr>
          <a:xfrm>
            <a:off x="5378451" y="1360489"/>
            <a:ext cx="1077913" cy="511175"/>
          </a:xfrm>
          <a:prstGeom prst="hexagon">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写分配</a:t>
            </a:r>
          </a:p>
        </p:txBody>
      </p:sp>
      <p:cxnSp>
        <p:nvCxnSpPr>
          <p:cNvPr id="24" name="直接箭头连接符 23"/>
          <p:cNvCxnSpPr/>
          <p:nvPr/>
        </p:nvCxnSpPr>
        <p:spPr>
          <a:xfrm>
            <a:off x="5932399" y="2868879"/>
            <a:ext cx="0" cy="274824"/>
          </a:xfrm>
          <a:prstGeom prst="straightConnector1">
            <a:avLst/>
          </a:prstGeom>
          <a:ln w="19050">
            <a:headEnd type="none" w="lg" len="lg"/>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978150" y="3427468"/>
            <a:ext cx="2251688" cy="0"/>
          </a:xfrm>
          <a:prstGeom prst="line">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5159176" y="3143704"/>
            <a:ext cx="1512888" cy="567531"/>
          </a:xfrm>
          <a:prstGeom prst="rect">
            <a:avLst/>
          </a:prstGeom>
          <a:solidFill>
            <a:srgbClr val="00B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dirty="0">
                <a:solidFill>
                  <a:schemeClr val="bg1"/>
                </a:solidFill>
              </a:rPr>
              <a:t>到</a:t>
            </a:r>
            <a:r>
              <a:rPr lang="en-US" altLang="zh-CN" sz="1400" b="1" dirty="0">
                <a:solidFill>
                  <a:schemeClr val="bg1"/>
                </a:solidFill>
              </a:rPr>
              <a:t>cache</a:t>
            </a:r>
            <a:r>
              <a:rPr lang="zh-CN" altLang="en-US" sz="1400" b="1" dirty="0">
                <a:solidFill>
                  <a:schemeClr val="bg1"/>
                </a:solidFill>
              </a:rPr>
              <a:t>行</a:t>
            </a:r>
          </a:p>
        </p:txBody>
      </p:sp>
      <p:sp>
        <p:nvSpPr>
          <p:cNvPr id="74" name="矩形 73"/>
          <p:cNvSpPr/>
          <p:nvPr/>
        </p:nvSpPr>
        <p:spPr>
          <a:xfrm>
            <a:off x="2351089" y="3768725"/>
            <a:ext cx="1292225" cy="596900"/>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t>写入</a:t>
            </a:r>
            <a:r>
              <a:rPr lang="en-US" altLang="zh-CN" sz="1400" b="1" dirty="0"/>
              <a:t>WA</a:t>
            </a:r>
            <a:r>
              <a:rPr lang="zh-CN" altLang="en-US" sz="1400" b="1" dirty="0"/>
              <a:t>数据</a:t>
            </a:r>
            <a:endParaRPr lang="en-US" altLang="zh-CN" sz="1400" b="1" dirty="0"/>
          </a:p>
          <a:p>
            <a:pPr algn="ctr">
              <a:defRPr/>
            </a:pPr>
            <a:r>
              <a:rPr lang="zh-CN" altLang="en-US" sz="1400" b="1" dirty="0"/>
              <a:t>到</a:t>
            </a:r>
            <a:r>
              <a:rPr lang="en-US" altLang="zh-CN" sz="1400" b="1" dirty="0"/>
              <a:t>cache</a:t>
            </a:r>
            <a:r>
              <a:rPr lang="zh-CN" altLang="en-US" sz="1400" b="1" dirty="0"/>
              <a:t>行</a:t>
            </a:r>
            <a:endParaRPr lang="en-US" altLang="zh-CN" sz="1400" b="1" dirty="0"/>
          </a:p>
        </p:txBody>
      </p:sp>
      <p:grpSp>
        <p:nvGrpSpPr>
          <p:cNvPr id="82" name="组合 81"/>
          <p:cNvGrpSpPr>
            <a:grpSpLocks/>
          </p:cNvGrpSpPr>
          <p:nvPr/>
        </p:nvGrpSpPr>
        <p:grpSpPr bwMode="auto">
          <a:xfrm>
            <a:off x="2224091" y="3073401"/>
            <a:ext cx="754061" cy="715963"/>
            <a:chOff x="699125" y="3073787"/>
            <a:chExt cx="755594" cy="566409"/>
          </a:xfrm>
          <a:effectLst>
            <a:outerShdw blurRad="50800" dist="38100" dir="5400000" algn="t" rotWithShape="0">
              <a:prstClr val="black">
                <a:alpha val="40000"/>
              </a:prstClr>
            </a:outerShdw>
          </a:effectLst>
        </p:grpSpPr>
        <p:cxnSp>
          <p:nvCxnSpPr>
            <p:cNvPr id="107" name="直接箭头连接符 106"/>
            <p:cNvCxnSpPr/>
            <p:nvPr/>
          </p:nvCxnSpPr>
          <p:spPr>
            <a:xfrm>
              <a:off x="1454719" y="3073787"/>
              <a:ext cx="0" cy="566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0" name="Text Box 5"/>
            <p:cNvSpPr txBox="1">
              <a:spLocks noChangeArrowheads="1"/>
            </p:cNvSpPr>
            <p:nvPr/>
          </p:nvSpPr>
          <p:spPr bwMode="auto">
            <a:xfrm>
              <a:off x="699125" y="3092188"/>
              <a:ext cx="733821" cy="292184"/>
            </a:xfrm>
            <a:prstGeom prst="rect">
              <a:avLst/>
            </a:prstGeom>
            <a:noFill/>
            <a:ln w="9525">
              <a:noFill/>
              <a:miter lim="800000"/>
              <a:headEnd/>
              <a:tailEnd/>
            </a:ln>
          </p:spPr>
          <p:txBody>
            <a:bodyPr wrap="square">
              <a:spAutoFit/>
            </a:bodyPr>
            <a:lstStyle/>
            <a:p>
              <a:r>
                <a:rPr lang="zh-CN" altLang="en-US" b="1" dirty="0">
                  <a:latin typeface="+mj-ea"/>
                  <a:ea typeface="+mj-ea"/>
                </a:rPr>
                <a:t>命中</a:t>
              </a:r>
            </a:p>
          </p:txBody>
        </p:sp>
      </p:grpSp>
      <p:grpSp>
        <p:nvGrpSpPr>
          <p:cNvPr id="171" name="组合 170"/>
          <p:cNvGrpSpPr/>
          <p:nvPr/>
        </p:nvGrpSpPr>
        <p:grpSpPr>
          <a:xfrm>
            <a:off x="2511961" y="2204865"/>
            <a:ext cx="933519" cy="864096"/>
            <a:chOff x="720681" y="2852936"/>
            <a:chExt cx="933519" cy="851147"/>
          </a:xfrm>
          <a:solidFill>
            <a:srgbClr val="00B050"/>
          </a:solidFill>
          <a:effectLst>
            <a:outerShdw blurRad="50800" dist="38100" dir="5400000" algn="t" rotWithShape="0">
              <a:prstClr val="black">
                <a:alpha val="40000"/>
              </a:prstClr>
            </a:outerShdw>
          </a:effectLst>
        </p:grpSpPr>
        <p:sp>
          <p:nvSpPr>
            <p:cNvPr id="4" name="六边形 3"/>
            <p:cNvSpPr/>
            <p:nvPr/>
          </p:nvSpPr>
          <p:spPr>
            <a:xfrm>
              <a:off x="720681" y="3284984"/>
              <a:ext cx="933519" cy="419099"/>
            </a:xfrm>
            <a:prstGeom prst="hexagon">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查找</a:t>
              </a:r>
            </a:p>
          </p:txBody>
        </p:sp>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2224088" y="1360488"/>
            <a:ext cx="1511300" cy="925512"/>
            <a:chOff x="432650" y="1360872"/>
            <a:chExt cx="1512168" cy="1060016"/>
          </a:xfrm>
          <a:effectLst>
            <a:outerShdw blurRad="50800" dist="38100" dir="5400000" algn="t" rotWithShape="0">
              <a:prstClr val="black">
                <a:alpha val="40000"/>
              </a:prstClr>
            </a:outerShdw>
          </a:effectLst>
        </p:grpSpPr>
        <p:cxnSp>
          <p:nvCxnSpPr>
            <p:cNvPr id="13" name="肘形连接符 12"/>
            <p:cNvCxnSpPr>
              <a:stCxn id="5" idx="2"/>
              <a:endCxn id="6" idx="0"/>
            </p:cNvCxnSpPr>
            <p:nvPr/>
          </p:nvCxnSpPr>
          <p:spPr>
            <a:xfrm rot="16200000" flipH="1">
              <a:off x="1017937" y="1530080"/>
              <a:ext cx="340005"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0877"/>
              <a:ext cx="1512168" cy="720011"/>
            </a:xfrm>
            <a:prstGeom prst="rect">
              <a:avLst/>
            </a:prstGeom>
            <a:solidFill>
              <a:srgbClr val="00B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由</a:t>
              </a:r>
              <a:r>
                <a:rPr lang="en-US" altLang="zh-CN" sz="1400" b="1" dirty="0">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写地址</a:t>
              </a:r>
              <a:r>
                <a:rPr lang="en-US" altLang="zh-CN" sz="1400" b="1" dirty="0">
                  <a:solidFill>
                    <a:schemeClr val="bg1"/>
                  </a:solidFill>
                </a:rPr>
                <a:t>WA</a:t>
              </a:r>
              <a:endParaRPr lang="zh-CN" altLang="en-US" sz="1400" b="1" dirty="0">
                <a:solidFill>
                  <a:schemeClr val="bg1"/>
                </a:solidFill>
              </a:endParaRPr>
            </a:p>
          </p:txBody>
        </p:sp>
      </p:grpSp>
      <p:sp>
        <p:nvSpPr>
          <p:cNvPr id="5" name="圆角矩形 4"/>
          <p:cNvSpPr/>
          <p:nvPr/>
        </p:nvSpPr>
        <p:spPr>
          <a:xfrm>
            <a:off x="2511425" y="908050"/>
            <a:ext cx="933450"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p>
        </p:txBody>
      </p:sp>
    </p:spTree>
    <p:extLst>
      <p:ext uri="{BB962C8B-B14F-4D97-AF65-F5344CB8AC3E}">
        <p14:creationId xmlns:p14="http://schemas.microsoft.com/office/powerpoint/2010/main" val="243146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up)">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up)">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up)">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righ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58" grpId="0"/>
      <p:bldP spid="57" grpId="0" animBg="1"/>
      <p:bldP spid="92" grpId="0" animBg="1"/>
      <p:bldP spid="74" grpId="0" animBg="1"/>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p>
        </p:txBody>
      </p:sp>
      <p:sp>
        <p:nvSpPr>
          <p:cNvPr id="3" name="内容占位符 2"/>
          <p:cNvSpPr>
            <a:spLocks noGrp="1"/>
          </p:cNvSpPr>
          <p:nvPr>
            <p:ph idx="1"/>
          </p:nvPr>
        </p:nvSpPr>
        <p:spPr/>
        <p:txBody>
          <a:bodyPr>
            <a:normAutofit/>
          </a:bodyPr>
          <a:lstStyle/>
          <a:p>
            <a:r>
              <a:rPr lang="zh-CN" altLang="en-US" b="1" dirty="0">
                <a:solidFill>
                  <a:srgbClr val="C00000"/>
                </a:solidFill>
                <a:latin typeface="华文新魏" pitchFamily="2" charset="-122"/>
              </a:rPr>
              <a:t>数据查找     </a:t>
            </a:r>
            <a:r>
              <a:rPr lang="en-US" altLang="zh-CN" b="1" dirty="0">
                <a:solidFill>
                  <a:srgbClr val="C00000"/>
                </a:solidFill>
                <a:latin typeface="Courier New" panose="02070309020205020404" pitchFamily="49" charset="0"/>
                <a:cs typeface="Courier New" panose="02070309020205020404" pitchFamily="49" charset="0"/>
              </a:rPr>
              <a:t>Data Identification</a:t>
            </a:r>
          </a:p>
          <a:p>
            <a:pPr lvl="1"/>
            <a:r>
              <a:rPr lang="zh-CN" altLang="en-US" sz="2400" dirty="0">
                <a:solidFill>
                  <a:schemeClr val="bg1">
                    <a:lumMod val="50000"/>
                  </a:schemeClr>
                </a:solidFill>
              </a:rPr>
              <a:t>如何判断数据在</a:t>
            </a:r>
            <a:r>
              <a:rPr lang="en-US" altLang="zh-CN" sz="2400" dirty="0">
                <a:solidFill>
                  <a:schemeClr val="bg1">
                    <a:lumMod val="50000"/>
                  </a:schemeClr>
                </a:solidFill>
              </a:rPr>
              <a:t>cache</a:t>
            </a:r>
            <a:r>
              <a:rPr lang="zh-CN" altLang="en-US" sz="2400" dirty="0">
                <a:solidFill>
                  <a:schemeClr val="bg1">
                    <a:lumMod val="50000"/>
                  </a:schemeClr>
                </a:solidFill>
              </a:rPr>
              <a:t>中</a:t>
            </a:r>
          </a:p>
          <a:p>
            <a:r>
              <a:rPr lang="zh-CN" altLang="en-US" b="1" dirty="0">
                <a:latin typeface="华文新魏" pitchFamily="2" charset="-122"/>
              </a:rPr>
              <a:t>地址映射</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Address Mapping</a:t>
            </a:r>
          </a:p>
          <a:p>
            <a:pPr lvl="1"/>
            <a:r>
              <a:rPr lang="zh-CN" altLang="en-US" sz="2400" dirty="0">
                <a:solidFill>
                  <a:schemeClr val="bg1">
                    <a:lumMod val="50000"/>
                  </a:schemeClr>
                </a:solidFill>
              </a:rPr>
              <a:t>主存数据如何放置到</a:t>
            </a:r>
            <a:r>
              <a:rPr lang="en-US" altLang="zh-CN" sz="2400" dirty="0">
                <a:solidFill>
                  <a:schemeClr val="bg1">
                    <a:lumMod val="50000"/>
                  </a:schemeClr>
                </a:solidFill>
              </a:rPr>
              <a:t>cache</a:t>
            </a:r>
            <a:r>
              <a:rPr lang="zh-CN" altLang="en-US" sz="2400" dirty="0">
                <a:solidFill>
                  <a:schemeClr val="bg1">
                    <a:lumMod val="50000"/>
                  </a:schemeClr>
                </a:solidFill>
              </a:rPr>
              <a:t>行</a:t>
            </a:r>
            <a:r>
              <a:rPr lang="en-US" altLang="zh-CN" sz="2400" dirty="0">
                <a:solidFill>
                  <a:schemeClr val="bg1">
                    <a:lumMod val="50000"/>
                  </a:schemeClr>
                </a:solidFill>
              </a:rPr>
              <a:t>/</a:t>
            </a:r>
            <a:r>
              <a:rPr lang="zh-CN" altLang="en-US" sz="2400" dirty="0">
                <a:solidFill>
                  <a:schemeClr val="bg1">
                    <a:lumMod val="50000"/>
                  </a:schemeClr>
                </a:solidFill>
              </a:rPr>
              <a:t>槽中</a:t>
            </a:r>
          </a:p>
          <a:p>
            <a:r>
              <a:rPr lang="zh-CN" altLang="en-US" b="1" dirty="0">
                <a:latin typeface="华文新魏" pitchFamily="2" charset="-122"/>
              </a:rPr>
              <a:t>替换策略</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Placement Policy</a:t>
            </a:r>
          </a:p>
          <a:p>
            <a:pPr lvl="1"/>
            <a:r>
              <a:rPr lang="en-US" altLang="zh-CN" sz="2400" dirty="0">
                <a:solidFill>
                  <a:schemeClr val="bg1">
                    <a:lumMod val="50000"/>
                  </a:schemeClr>
                </a:solidFill>
              </a:rPr>
              <a:t>cache</a:t>
            </a:r>
            <a:r>
              <a:rPr lang="zh-CN" altLang="en-US" sz="2400" dirty="0">
                <a:solidFill>
                  <a:schemeClr val="bg1">
                    <a:lumMod val="50000"/>
                  </a:schemeClr>
                </a:solidFill>
              </a:rPr>
              <a:t>满后如何处理</a:t>
            </a:r>
          </a:p>
          <a:p>
            <a:r>
              <a:rPr lang="zh-CN" altLang="en-US" b="1" dirty="0">
                <a:latin typeface="华文新魏" pitchFamily="2" charset="-122"/>
              </a:rPr>
              <a:t>写入策略   </a:t>
            </a:r>
            <a:r>
              <a:rPr lang="en-US" altLang="zh-CN" b="1" dirty="0">
                <a:latin typeface="Courier New" panose="02070309020205020404" pitchFamily="49" charset="0"/>
                <a:cs typeface="Courier New" panose="02070309020205020404" pitchFamily="49" charset="0"/>
              </a:rPr>
              <a:t>Write Policy</a:t>
            </a:r>
          </a:p>
          <a:p>
            <a:pPr lvl="1"/>
            <a:r>
              <a:rPr lang="zh-CN" altLang="en-US" sz="2400" dirty="0">
                <a:solidFill>
                  <a:schemeClr val="bg1">
                    <a:lumMod val="50000"/>
                  </a:schemeClr>
                </a:solidFill>
              </a:rPr>
              <a:t>如何保证</a:t>
            </a:r>
            <a:r>
              <a:rPr lang="en-US" altLang="zh-CN" sz="2400" dirty="0">
                <a:solidFill>
                  <a:schemeClr val="bg1">
                    <a:lumMod val="50000"/>
                  </a:schemeClr>
                </a:solidFill>
              </a:rPr>
              <a:t>cache</a:t>
            </a:r>
            <a:r>
              <a:rPr lang="zh-CN" altLang="en-US" sz="2400" dirty="0">
                <a:solidFill>
                  <a:schemeClr val="bg1">
                    <a:lumMod val="50000"/>
                  </a:schemeClr>
                </a:solidFill>
              </a:rPr>
              <a:t>与</a:t>
            </a:r>
            <a:r>
              <a:rPr lang="en-US" altLang="zh-CN" sz="2400" dirty="0">
                <a:solidFill>
                  <a:schemeClr val="bg1">
                    <a:lumMod val="50000"/>
                  </a:schemeClr>
                </a:solidFill>
              </a:rPr>
              <a:t>memory</a:t>
            </a:r>
            <a:r>
              <a:rPr lang="zh-CN" altLang="en-US" sz="2400" dirty="0">
                <a:solidFill>
                  <a:schemeClr val="bg1">
                    <a:lumMod val="50000"/>
                  </a:schemeClr>
                </a:solidFill>
              </a:rPr>
              <a:t>的一致性</a:t>
            </a:r>
          </a:p>
          <a:p>
            <a:endParaRPr lang="zh-CN" altLang="en-US" dirty="0"/>
          </a:p>
        </p:txBody>
      </p:sp>
    </p:spTree>
    <p:extLst>
      <p:ext uri="{BB962C8B-B14F-4D97-AF65-F5344CB8AC3E}">
        <p14:creationId xmlns:p14="http://schemas.microsoft.com/office/powerpoint/2010/main" val="116459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如何查找</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b="1" dirty="0">
                <a:latin typeface="华文新魏" pitchFamily="2" charset="-122"/>
              </a:rPr>
              <a:t>数据查找     </a:t>
            </a:r>
            <a:r>
              <a:rPr lang="zh-CN" altLang="en-US" b="1" dirty="0">
                <a:solidFill>
                  <a:schemeClr val="bg2">
                    <a:lumMod val="75000"/>
                  </a:schemeClr>
                </a:solidFill>
                <a:latin typeface="华文新魏" pitchFamily="2" charset="-122"/>
              </a:rPr>
              <a:t>地址映射    替换策略</a:t>
            </a:r>
            <a:r>
              <a:rPr lang="zh-CN" altLang="en-US" dirty="0">
                <a:solidFill>
                  <a:schemeClr val="bg2">
                    <a:lumMod val="75000"/>
                  </a:schemeClr>
                </a:solidFill>
                <a:latin typeface="华文新魏" pitchFamily="2" charset="-122"/>
              </a:rPr>
              <a:t>     </a:t>
            </a:r>
            <a:r>
              <a:rPr lang="zh-CN" altLang="en-US" b="1" dirty="0">
                <a:solidFill>
                  <a:schemeClr val="bg2">
                    <a:lumMod val="75000"/>
                  </a:schemeClr>
                </a:solidFill>
                <a:latin typeface="华文新魏" pitchFamily="2" charset="-122"/>
              </a:rPr>
              <a:t>写入策略</a:t>
            </a:r>
            <a:endParaRPr lang="en-US" altLang="zh-CN" b="1" dirty="0">
              <a:solidFill>
                <a:schemeClr val="bg2">
                  <a:lumMod val="75000"/>
                </a:schemeClr>
              </a:solidFill>
              <a:latin typeface="华文新魏" pitchFamily="2" charset="-122"/>
            </a:endParaRPr>
          </a:p>
          <a:p>
            <a:pPr>
              <a:lnSpc>
                <a:spcPct val="150000"/>
              </a:lnSpc>
            </a:pPr>
            <a:r>
              <a:rPr lang="zh-CN" altLang="en-US" b="1" dirty="0">
                <a:solidFill>
                  <a:srgbClr val="1387B7"/>
                </a:solidFill>
              </a:rPr>
              <a:t>主存地址 </a:t>
            </a:r>
            <a:r>
              <a:rPr lang="en-US" altLang="zh-CN" b="1" dirty="0">
                <a:solidFill>
                  <a:srgbClr val="1387B7"/>
                </a:solidFill>
                <a:sym typeface="Wingdings" pitchFamily="2" charset="2"/>
              </a:rPr>
              <a:t> cache </a:t>
            </a:r>
            <a:r>
              <a:rPr lang="zh-CN" altLang="en-US" b="1" dirty="0">
                <a:solidFill>
                  <a:srgbClr val="1387B7"/>
                </a:solidFill>
                <a:sym typeface="Wingdings" pitchFamily="2" charset="2"/>
              </a:rPr>
              <a:t>地址 </a:t>
            </a:r>
            <a:r>
              <a:rPr lang="en-US" altLang="zh-CN" b="1" dirty="0">
                <a:solidFill>
                  <a:srgbClr val="1387B7"/>
                </a:solidFill>
                <a:sym typeface="Wingdings" pitchFamily="2" charset="2"/>
              </a:rPr>
              <a:t> cache </a:t>
            </a:r>
            <a:r>
              <a:rPr lang="zh-CN" altLang="en-US" b="1" dirty="0">
                <a:solidFill>
                  <a:srgbClr val="1387B7"/>
                </a:solidFill>
                <a:sym typeface="Wingdings" pitchFamily="2" charset="2"/>
              </a:rPr>
              <a:t>数据</a:t>
            </a:r>
            <a:endParaRPr lang="en-US" altLang="zh-CN" b="1" dirty="0">
              <a:solidFill>
                <a:srgbClr val="1387B7"/>
              </a:solidFill>
              <a:sym typeface="Wingdings" pitchFamily="2" charset="2"/>
            </a:endParaRPr>
          </a:p>
          <a:p>
            <a:pPr lvl="1">
              <a:lnSpc>
                <a:spcPct val="150000"/>
              </a:lnSpc>
            </a:pPr>
            <a:r>
              <a:rPr lang="zh-CN" altLang="en-US" sz="2400" dirty="0">
                <a:sym typeface="Wingdings" pitchFamily="2" charset="2"/>
              </a:rPr>
              <a:t>程序员软件思路</a:t>
            </a:r>
            <a:endParaRPr lang="en-US" altLang="zh-CN" sz="2400" dirty="0">
              <a:sym typeface="Wingdings" pitchFamily="2" charset="2"/>
            </a:endParaRPr>
          </a:p>
          <a:p>
            <a:pPr lvl="2">
              <a:lnSpc>
                <a:spcPct val="150000"/>
              </a:lnSpc>
            </a:pPr>
            <a:r>
              <a:rPr lang="zh-CN" altLang="en-US" sz="2400" b="1" dirty="0">
                <a:solidFill>
                  <a:schemeClr val="tx1"/>
                </a:solidFill>
                <a:sym typeface="Wingdings" pitchFamily="2" charset="2"/>
              </a:rPr>
              <a:t>什么数据结构，如何快速查找</a:t>
            </a:r>
            <a:endParaRPr lang="en-US" altLang="zh-CN" sz="2400" b="1" dirty="0">
              <a:solidFill>
                <a:schemeClr val="tx1"/>
              </a:solidFill>
              <a:sym typeface="Wingdings" pitchFamily="2" charset="2"/>
            </a:endParaRPr>
          </a:p>
          <a:p>
            <a:pPr lvl="1">
              <a:lnSpc>
                <a:spcPct val="150000"/>
              </a:lnSpc>
            </a:pPr>
            <a:r>
              <a:rPr lang="zh-CN" altLang="en-US" sz="2400" dirty="0">
                <a:sym typeface="Wingdings" pitchFamily="2" charset="2"/>
              </a:rPr>
              <a:t>架构师硬件思路</a:t>
            </a:r>
            <a:endParaRPr lang="en-US" altLang="zh-CN" sz="2400" dirty="0">
              <a:sym typeface="Wingdings" pitchFamily="2" charset="2"/>
            </a:endParaRPr>
          </a:p>
          <a:p>
            <a:pPr lvl="2">
              <a:lnSpc>
                <a:spcPct val="150000"/>
              </a:lnSpc>
            </a:pPr>
            <a:r>
              <a:rPr lang="zh-CN" altLang="en-US" sz="2400" b="1" dirty="0">
                <a:solidFill>
                  <a:schemeClr val="tx1"/>
                </a:solidFill>
                <a:sym typeface="Wingdings" pitchFamily="2" charset="2"/>
              </a:rPr>
              <a:t>如何硬件存储，如何快速查找</a:t>
            </a:r>
            <a:endParaRPr lang="en-US" altLang="zh-CN" sz="2400" b="1" dirty="0">
              <a:solidFill>
                <a:schemeClr val="tx1"/>
              </a:solidFill>
              <a:sym typeface="Wingdings" pitchFamily="2" charset="2"/>
            </a:endParaRPr>
          </a:p>
          <a:p>
            <a:pPr>
              <a:lnSpc>
                <a:spcPct val="150000"/>
              </a:lnSpc>
            </a:pPr>
            <a:r>
              <a:rPr lang="zh-CN" altLang="en-US" b="1" u="sng" dirty="0">
                <a:solidFill>
                  <a:srgbClr val="1387B7"/>
                </a:solidFill>
                <a:sym typeface="Wingdings" pitchFamily="2" charset="2"/>
              </a:rPr>
              <a:t>相联存储器</a:t>
            </a:r>
            <a:endParaRPr lang="en-US" altLang="zh-CN" b="1" u="sng" dirty="0">
              <a:solidFill>
                <a:srgbClr val="1387B7"/>
              </a:solidFill>
              <a:sym typeface="Wingdings" pitchFamily="2" charset="2"/>
            </a:endParaRPr>
          </a:p>
          <a:p>
            <a:pPr lvl="1">
              <a:lnSpc>
                <a:spcPct val="150000"/>
              </a:lnSpc>
            </a:pPr>
            <a:r>
              <a:rPr lang="zh-CN" altLang="en-US" sz="2400" dirty="0">
                <a:sym typeface="Wingdings" pitchFamily="2" charset="2"/>
              </a:rPr>
              <a:t>按内容进行访问的存储器</a:t>
            </a:r>
            <a:endParaRPr lang="zh-CN" altLang="en-US" sz="2400" dirty="0"/>
          </a:p>
          <a:p>
            <a:endParaRPr lang="en-US" altLang="zh-CN" b="1" dirty="0">
              <a:solidFill>
                <a:schemeClr val="bg2">
                  <a:lumMod val="75000"/>
                </a:schemeClr>
              </a:solidFill>
              <a:latin typeface="华文新魏" pitchFamily="2" charset="-122"/>
            </a:endParaRPr>
          </a:p>
        </p:txBody>
      </p:sp>
      <p:sp>
        <p:nvSpPr>
          <p:cNvPr id="5" name="内容占位符 2"/>
          <p:cNvSpPr txBox="1">
            <a:spLocks/>
          </p:cNvSpPr>
          <p:nvPr/>
        </p:nvSpPr>
        <p:spPr>
          <a:xfrm>
            <a:off x="6258970" y="2105817"/>
            <a:ext cx="8331438"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6" name="表格 5">
            <a:extLst>
              <a:ext uri="{FF2B5EF4-FFF2-40B4-BE49-F238E27FC236}">
                <a16:creationId xmlns:a16="http://schemas.microsoft.com/office/drawing/2014/main" id="{1EF20273-91B1-4FE6-99FD-CF249E067658}"/>
              </a:ext>
            </a:extLst>
          </p:cNvPr>
          <p:cNvGraphicFramePr>
            <a:graphicFrameLocks noGrp="1"/>
          </p:cNvGraphicFramePr>
          <p:nvPr>
            <p:extLst/>
          </p:nvPr>
        </p:nvGraphicFramePr>
        <p:xfrm>
          <a:off x="7476623" y="2756570"/>
          <a:ext cx="3411600" cy="2645608"/>
        </p:xfrm>
        <a:graphic>
          <a:graphicData uri="http://schemas.openxmlformats.org/drawingml/2006/table">
            <a:tbl>
              <a:tblPr firstRow="1" bandRow="1">
                <a:tableStyleId>{5C22544A-7EE6-4342-B048-85BDC9FD1C3A}</a:tableStyleId>
              </a:tblPr>
              <a:tblGrid>
                <a:gridCol w="1705800">
                  <a:extLst>
                    <a:ext uri="{9D8B030D-6E8A-4147-A177-3AD203B41FA5}">
                      <a16:colId xmlns:a16="http://schemas.microsoft.com/office/drawing/2014/main" val="2478416421"/>
                    </a:ext>
                  </a:extLst>
                </a:gridCol>
                <a:gridCol w="1705800">
                  <a:extLst>
                    <a:ext uri="{9D8B030D-6E8A-4147-A177-3AD203B41FA5}">
                      <a16:colId xmlns:a16="http://schemas.microsoft.com/office/drawing/2014/main" val="3140003776"/>
                    </a:ext>
                  </a:extLst>
                </a:gridCol>
              </a:tblGrid>
              <a:tr h="55950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主存块号</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cache</a:t>
                      </a:r>
                      <a:r>
                        <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块号</a:t>
                      </a:r>
                    </a:p>
                  </a:txBody>
                  <a:tcPr marL="100016" marR="100016" marT="50008" marB="50008" horzOverflow="overflow"/>
                </a:tc>
                <a:extLst>
                  <a:ext uri="{0D108BD9-81ED-4DB2-BD59-A6C34878D82A}">
                    <a16:rowId xmlns:a16="http://schemas.microsoft.com/office/drawing/2014/main" val="1230675989"/>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001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extLst>
                  <a:ext uri="{0D108BD9-81ED-4DB2-BD59-A6C34878D82A}">
                    <a16:rowId xmlns:a16="http://schemas.microsoft.com/office/drawing/2014/main" val="2384880004"/>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021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extLst>
                  <a:ext uri="{0D108BD9-81ED-4DB2-BD59-A6C34878D82A}">
                    <a16:rowId xmlns:a16="http://schemas.microsoft.com/office/drawing/2014/main" val="490090242"/>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extLst>
                  <a:ext uri="{0D108BD9-81ED-4DB2-BD59-A6C34878D82A}">
                    <a16:rowId xmlns:a16="http://schemas.microsoft.com/office/drawing/2014/main" val="3011520351"/>
                  </a:ext>
                </a:extLst>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091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a:t>
                      </a:r>
                    </a:p>
                  </a:txBody>
                  <a:tcPr marL="100016" marR="100016" marT="50008" marB="50008" horzOverflow="overflow"/>
                </a:tc>
                <a:extLst>
                  <a:ext uri="{0D108BD9-81ED-4DB2-BD59-A6C34878D82A}">
                    <a16:rowId xmlns:a16="http://schemas.microsoft.com/office/drawing/2014/main" val="1479393627"/>
                  </a:ext>
                </a:extLst>
              </a:tr>
            </a:tbl>
          </a:graphicData>
        </a:graphic>
      </p:graphicFrame>
      <p:sp>
        <p:nvSpPr>
          <p:cNvPr id="7" name="矩形 6"/>
          <p:cNvSpPr/>
          <p:nvPr/>
        </p:nvSpPr>
        <p:spPr>
          <a:xfrm>
            <a:off x="8222063" y="2105817"/>
            <a:ext cx="1920719" cy="590739"/>
          </a:xfrm>
          <a:prstGeom prst="rect">
            <a:avLst/>
          </a:prstGeom>
        </p:spPr>
        <p:txBody>
          <a:bodyPr wrap="none">
            <a:spAutoFit/>
          </a:bodyPr>
          <a:lstStyle/>
          <a:p>
            <a:pPr>
              <a:lnSpc>
                <a:spcPct val="150000"/>
              </a:lnSpc>
            </a:pPr>
            <a:r>
              <a:rPr lang="en-US" altLang="zh-CN" sz="2400" b="1" dirty="0">
                <a:latin typeface="华文新魏" pitchFamily="2" charset="-122"/>
                <a:ea typeface="微软雅黑" panose="020B0503020204020204" pitchFamily="34" charset="-122"/>
              </a:rPr>
              <a:t>cache</a:t>
            </a:r>
            <a:r>
              <a:rPr lang="zh-CN" altLang="en-US" sz="2400" b="1" dirty="0">
                <a:latin typeface="华文新魏" pitchFamily="2" charset="-122"/>
                <a:ea typeface="微软雅黑" panose="020B0503020204020204" pitchFamily="34" charset="-122"/>
              </a:rPr>
              <a:t>查找表 </a:t>
            </a:r>
            <a:endParaRPr lang="en-US" altLang="zh-CN" sz="2400" b="1" dirty="0">
              <a:latin typeface="华文新魏" pitchFamily="2"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937123849"/>
      </p:ext>
    </p:extLst>
  </p:cSld>
  <p:clrMapOvr>
    <a:masterClrMapping/>
  </p:clrMapOvr>
  <mc:AlternateContent xmlns:mc="http://schemas.openxmlformats.org/markup-compatibility/2006" xmlns:p14="http://schemas.microsoft.com/office/powerpoint/2010/main">
    <mc:Choice Requires="p14">
      <p:transition spd="slow" p14:dur="2000" advTm="131492"/>
    </mc:Choice>
    <mc:Fallback xmlns="">
      <p:transition spd="slow" advTm="131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left)">
                                      <p:cBhvr>
                                        <p:cTn id="34" dur="500"/>
                                        <p:tgtEl>
                                          <p:spTgt spid="3">
                                            <p:txEl>
                                              <p:pRg st="4" end="4"/>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left)">
                                      <p:cBhvr>
                                        <p:cTn id="43" dur="500"/>
                                        <p:tgtEl>
                                          <p:spTgt spid="3">
                                            <p:txEl>
                                              <p:pRg st="6" end="6"/>
                                            </p:txEl>
                                          </p:spTgt>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mod="1">
    <p:ext uri="{3A86A75C-4F4B-4683-9AE1-C65F6400EC91}">
      <p14:laserTraceLst xmlns:p14="http://schemas.microsoft.com/office/powerpoint/2010/main">
        <p14:tracePtLst>
          <p14:tracePt t="2380" x="577850" y="787400"/>
          <p14:tracePt t="2661" x="679450" y="793750"/>
          <p14:tracePt t="2692" x="774700" y="806450"/>
          <p14:tracePt t="2723" x="863600" y="806450"/>
          <p14:tracePt t="2818" x="895350" y="806450"/>
          <p14:tracePt t="2848" x="1003300" y="806450"/>
          <p14:tracePt t="2880" x="1250950" y="806450"/>
          <p14:tracePt t="2911" x="1511300" y="806450"/>
          <p14:tracePt t="2942" x="1651000" y="806450"/>
          <p14:tracePt t="2973" x="1701800" y="806450"/>
          <p14:tracePt t="2974" x="1714500" y="806450"/>
          <p14:tracePt t="3001" x="1752600" y="806450"/>
          <p14:tracePt t="3035" x="1822450" y="806450"/>
          <p14:tracePt t="3051" x="1873250" y="806450"/>
          <p14:tracePt t="3085" x="2019300" y="806450"/>
          <p14:tracePt t="3086" x="2070100" y="806450"/>
          <p14:tracePt t="3102" x="2120900" y="806450"/>
          <p14:tracePt t="3102" x="2171700" y="806450"/>
          <p14:tracePt t="3118" x="2273300" y="806450"/>
          <p14:tracePt t="3135" x="2355850" y="806450"/>
          <p14:tracePt t="3152" x="2419350" y="806450"/>
          <p14:tracePt t="3168" x="2451100" y="806450"/>
          <p14:tracePt t="3185" x="2470150" y="806450"/>
          <p14:tracePt t="3202" x="2489200" y="806450"/>
          <p14:tracePt t="3235" x="2552700" y="812800"/>
          <p14:tracePt t="3268" x="2616200" y="819150"/>
          <p14:tracePt t="3302" x="2736850" y="825500"/>
          <p14:tracePt t="3318" x="2800350" y="825500"/>
          <p14:tracePt t="3335" x="2844800" y="825500"/>
          <p14:tracePt t="3352" x="2876550" y="825500"/>
          <p14:tracePt t="3801" x="0" y="0"/>
        </p14:tracePtLst>
        <p14:tracePtLst>
          <p14:tracePt t="9849" x="939800" y="1695450"/>
          <p14:tracePt t="10115" x="971550" y="1695450"/>
          <p14:tracePt t="10146" x="1174750" y="1663700"/>
          <p14:tracePt t="10177" x="1346200" y="1638300"/>
          <p14:tracePt t="10194" x="1352550" y="1638300"/>
          <p14:tracePt t="10242" x="1358900" y="1638300"/>
          <p14:tracePt t="10271" x="1428750" y="1638300"/>
          <p14:tracePt t="10294" x="1466850" y="1638300"/>
          <p14:tracePt t="10311" x="1593850" y="1625600"/>
          <p14:tracePt t="10350" x="1778000" y="1593850"/>
          <p14:tracePt t="10351" x="1816100" y="1587500"/>
          <p14:tracePt t="10380" x="1847850" y="1581150"/>
          <p14:tracePt t="10443" x="1854200" y="1581150"/>
          <p14:tracePt t="10474" x="1917700" y="1581150"/>
          <p14:tracePt t="10505" x="2012950" y="1581150"/>
          <p14:tracePt t="10538" x="2159000" y="1555750"/>
          <p14:tracePt t="10567" x="2203450" y="1549400"/>
          <p14:tracePt t="10803" x="2178050" y="1543050"/>
          <p14:tracePt t="10833" x="2070100" y="1543050"/>
          <p14:tracePt t="10849" x="2012950" y="1543050"/>
          <p14:tracePt t="10881" x="1885950" y="1543050"/>
          <p14:tracePt t="10916" x="1822450" y="1555750"/>
          <p14:tracePt t="10944" x="1790700" y="1555750"/>
          <p14:tracePt t="10978" x="1701800" y="1562100"/>
          <p14:tracePt t="11011" x="1568450" y="1568450"/>
          <p14:tracePt t="11045" x="1390650" y="1593850"/>
          <p14:tracePt t="11078" x="1270000" y="1619250"/>
          <p14:tracePt t="11177" x="1181100" y="1619250"/>
          <p14:tracePt t="11208" x="1092200" y="1619250"/>
          <p14:tracePt t="11239" x="984250" y="1625600"/>
          <p14:tracePt t="11270" x="965200" y="1625600"/>
          <p14:tracePt t="11741" x="984250" y="1625600"/>
          <p14:tracePt t="11772" x="1123950" y="1625600"/>
          <p14:tracePt t="11802" x="1282700" y="1625600"/>
          <p14:tracePt t="11833" x="1308100" y="1625600"/>
          <p14:tracePt t="11896" x="1352550" y="1631950"/>
          <p14:tracePt t="11927" x="1441450" y="1638300"/>
          <p14:tracePt t="11959" x="1657350" y="1638300"/>
          <p14:tracePt t="11990" x="1809750" y="1638300"/>
          <p14:tracePt t="12013" x="1930400" y="1638300"/>
          <p14:tracePt t="12046" x="2012950" y="1638300"/>
          <p14:tracePt t="12047" x="2025650" y="1638300"/>
          <p14:tracePt t="12099" x="2038350" y="1638300"/>
          <p14:tracePt t="12130" x="2120900" y="1638300"/>
          <p14:tracePt t="12162" x="2216150" y="1638300"/>
          <p14:tracePt t="12193" x="2349500" y="1638300"/>
          <p14:tracePt t="12224" x="2374900" y="1638300"/>
          <p14:tracePt t="12458" x="2362200" y="1631950"/>
          <p14:tracePt t="12489" x="2273300" y="1625600"/>
          <p14:tracePt t="12521" x="2152650" y="1625600"/>
          <p14:tracePt t="12552" x="2070100" y="1625600"/>
          <p14:tracePt t="12584" x="2051050" y="1625600"/>
          <p14:tracePt t="12662" x="1981200" y="1625600"/>
          <p14:tracePt t="12663" x="1962150" y="1625600"/>
          <p14:tracePt t="12693" x="1835150" y="1625600"/>
          <p14:tracePt t="12724" x="1600200" y="1657350"/>
          <p14:tracePt t="12747" x="1504950" y="1670050"/>
          <p14:tracePt t="12763" x="1492250" y="1670050"/>
          <p14:tracePt t="12849" x="1441450" y="1670050"/>
          <p14:tracePt t="12881" x="1352550" y="1670050"/>
          <p14:tracePt t="12912" x="1123950" y="1689100"/>
          <p14:tracePt t="12931" x="977900" y="1708150"/>
          <p14:tracePt t="12964" x="876300" y="1708150"/>
          <p14:tracePt t="13365" x="0" y="0"/>
        </p14:tracePtLst>
        <p14:tracePtLst>
          <p14:tracePt t="18083" x="908050" y="2393950"/>
          <p14:tracePt t="18225" x="958850" y="2393950"/>
          <p14:tracePt t="18241" x="1035050" y="2393950"/>
          <p14:tracePt t="18270" x="1212850" y="2393950"/>
          <p14:tracePt t="18271" x="1270000" y="2393950"/>
          <p14:tracePt t="18287" x="1384300" y="2393950"/>
          <p14:tracePt t="18320" x="1549400" y="2393950"/>
          <p14:tracePt t="18354" x="1676400" y="2381250"/>
          <p14:tracePt t="18387" x="1784350" y="2362200"/>
          <p14:tracePt t="18421" x="1968500" y="2317750"/>
          <p14:tracePt t="18437" x="2101850" y="2286000"/>
          <p14:tracePt t="18454" x="2222500" y="2273300"/>
          <p14:tracePt t="18455" x="2279650" y="2273300"/>
          <p14:tracePt t="18471" x="2336800" y="2273300"/>
          <p14:tracePt t="18472" x="2400300" y="2273300"/>
          <p14:tracePt t="18509" x="2616200" y="2254250"/>
          <p14:tracePt t="18537" x="2851150" y="2235200"/>
          <p14:tracePt t="18571" x="3022600" y="2222500"/>
          <p14:tracePt t="18604" x="3124200" y="2222500"/>
          <p14:tracePt t="18638" x="3225800" y="2222500"/>
          <p14:tracePt t="18639" x="3257550" y="2222500"/>
          <p14:tracePt t="18671" x="3378200" y="2203450"/>
          <p14:tracePt t="18687" x="3454400" y="2197100"/>
          <p14:tracePt t="18704" x="3530600" y="2190750"/>
          <p14:tracePt t="18738" x="3708400" y="2178050"/>
          <p14:tracePt t="18755" x="3784600" y="2165350"/>
          <p14:tracePt t="18788" x="3937000" y="2152650"/>
          <p14:tracePt t="18821" x="4025900" y="2152650"/>
          <p14:tracePt t="18854" x="4076700" y="2152650"/>
          <p14:tracePt t="18855" x="4083050" y="2152650"/>
          <p14:tracePt t="18896" x="4152900" y="2152650"/>
          <p14:tracePt t="18927" x="4235450" y="2152650"/>
          <p14:tracePt t="18959" x="4318000" y="2159000"/>
          <p14:tracePt t="18990" x="4362450" y="2171700"/>
          <p14:tracePt t="19021" x="4413250" y="2171700"/>
          <p14:tracePt t="19055" x="4451350" y="2171700"/>
          <p14:tracePt t="19055" x="4464050" y="2171700"/>
          <p14:tracePt t="19088" x="4533900" y="2171700"/>
          <p14:tracePt t="19121" x="4603750" y="2171700"/>
          <p14:tracePt t="19155" x="4654550" y="2178050"/>
          <p14:tracePt t="19190" x="4705350" y="2184400"/>
          <p14:tracePt t="19191" x="4711700" y="2184400"/>
          <p14:tracePt t="19225" x="4781550" y="2190750"/>
          <p14:tracePt t="19256" x="4902200" y="2197100"/>
          <p14:tracePt t="19288" x="5003800" y="2197100"/>
          <p14:tracePt t="19322" x="5086350" y="2197100"/>
          <p14:tracePt t="19355" x="5118100" y="2197100"/>
          <p14:tracePt t="19388" x="5168900" y="2203450"/>
          <p14:tracePt t="19422" x="5257800" y="2203450"/>
          <p14:tracePt t="19423" x="5283200" y="2203450"/>
          <p14:tracePt t="19439" x="5308600" y="2203450"/>
          <p14:tracePt t="19455" x="5403850" y="2203450"/>
          <p14:tracePt t="19490" x="5467350" y="2203450"/>
          <p14:tracePt t="19535" x="5499100" y="2203450"/>
          <p14:tracePt t="19555" x="5524500" y="2203450"/>
          <p14:tracePt t="19589" x="5594350" y="2203450"/>
          <p14:tracePt t="19622" x="5695950" y="2203450"/>
          <p14:tracePt t="19623" x="5721350" y="2203450"/>
          <p14:tracePt t="19655" x="5797550" y="2203450"/>
          <p14:tracePt t="19693" x="5861050" y="2203450"/>
          <p14:tracePt t="19725" x="5905500" y="2203450"/>
          <p14:tracePt t="19762" x="5994400" y="2203450"/>
          <p14:tracePt t="19789" x="6038850" y="2209800"/>
          <p14:tracePt t="19822" x="6089650" y="2209800"/>
          <p14:tracePt t="19823" x="6102350" y="2209800"/>
          <p14:tracePt t="19855" x="6153150" y="2209800"/>
          <p14:tracePt t="20022" x="6159500" y="2216150"/>
          <p14:tracePt t="20162" x="0" y="0"/>
        </p14:tracePtLst>
        <p14:tracePtLst>
          <p14:tracePt t="26053" x="4908550" y="2343150"/>
          <p14:tracePt t="26131" x="4927600" y="2349500"/>
          <p14:tracePt t="26162" x="5022850" y="2355850"/>
          <p14:tracePt t="26180" x="5067300" y="2355850"/>
          <p14:tracePt t="26214" x="5111750" y="2355850"/>
          <p14:tracePt t="26272" x="5162550" y="2355850"/>
          <p14:tracePt t="26303" x="5245100" y="2355850"/>
          <p14:tracePt t="26304" x="5289550" y="2355850"/>
          <p14:tracePt t="26334" x="5397500" y="2355850"/>
          <p14:tracePt t="26335" x="5435600" y="2355850"/>
          <p14:tracePt t="26350" x="5480050" y="2349500"/>
          <p14:tracePt t="26381" x="5562600" y="2336800"/>
          <p14:tracePt t="26397" x="5575300" y="2330450"/>
          <p14:tracePt t="26430" x="5588000" y="2330450"/>
          <p14:tracePt t="26464" x="5715000" y="2324100"/>
          <p14:tracePt t="26497" x="5937250" y="2286000"/>
          <p14:tracePt t="26530" x="6026150" y="2279650"/>
          <p14:tracePt t="26633" x="6057900" y="2273300"/>
          <p14:tracePt t="26668" x="6153150" y="2266950"/>
          <p14:tracePt t="26694" x="6223000" y="2266950"/>
          <p14:tracePt t="26725" x="6305550" y="2254250"/>
          <p14:tracePt t="26991" x="0" y="0"/>
        </p14:tracePtLst>
        <p14:tracePtLst>
          <p14:tracePt t="41766" x="7969250" y="3327400"/>
          <p14:tracePt t="41939" x="8089900" y="3327400"/>
          <p14:tracePt t="41969" x="8451850" y="3327400"/>
          <p14:tracePt t="42000" x="9067800" y="3308350"/>
          <p14:tracePt t="42032" x="9505950" y="3282950"/>
          <p14:tracePt t="42047" x="9645650" y="3276600"/>
          <p14:tracePt t="42081" x="9867900" y="3251200"/>
          <p14:tracePt t="42114" x="9931400" y="3238500"/>
          <p14:tracePt t="42172" x="9956800" y="3238500"/>
          <p14:tracePt t="42203" x="10052050" y="3244850"/>
          <p14:tracePt t="42235" x="10229850" y="3244850"/>
          <p14:tracePt t="42266" x="10407650" y="3244850"/>
          <p14:tracePt t="42266" x="10458450" y="3244850"/>
          <p14:tracePt t="42284" x="10496550" y="3244850"/>
          <p14:tracePt t="42345" x="10553700" y="3251200"/>
          <p14:tracePt t="42346" x="10579100" y="3251200"/>
          <p14:tracePt t="42375" x="10629900" y="3251200"/>
          <p14:tracePt t="42407" x="10642600" y="3257550"/>
          <p14:tracePt t="42501" x="10629900" y="3257550"/>
          <p14:tracePt t="42532" x="10490200" y="3263900"/>
          <p14:tracePt t="42548" x="10325100" y="3276600"/>
          <p14:tracePt t="42581" x="9753600" y="3321050"/>
          <p14:tracePt t="42615" x="9251950" y="3346450"/>
          <p14:tracePt t="42648" x="8972550" y="3352800"/>
          <p14:tracePt t="42682" x="8870950" y="3352800"/>
          <p14:tracePt t="42683" x="8851900" y="3352800"/>
          <p14:tracePt t="42715" x="8782050" y="3346450"/>
          <p14:tracePt t="42749" x="8648700" y="3321050"/>
          <p14:tracePt t="42781" x="8356600" y="3302000"/>
          <p14:tracePt t="42799" x="8172450" y="3295650"/>
          <p14:tracePt t="42832" x="7835900" y="3295650"/>
          <p14:tracePt t="42865" x="7594600" y="3295650"/>
          <p14:tracePt t="42882" x="7524750" y="3282950"/>
          <p14:tracePt t="42915" x="7518400" y="3282950"/>
          <p14:tracePt t="43127" x="7658100" y="3282950"/>
          <p14:tracePt t="43156" x="7981950" y="3282950"/>
          <p14:tracePt t="43173" x="8153400" y="3282950"/>
          <p14:tracePt t="43204" x="8445500" y="3282950"/>
          <p14:tracePt t="43235" x="8629650" y="3289300"/>
          <p14:tracePt t="43266" x="8763000" y="3289300"/>
          <p14:tracePt t="43299" x="8947150" y="3289300"/>
          <p14:tracePt t="43332" x="9169400" y="3295650"/>
          <p14:tracePt t="43366" x="9442450" y="3302000"/>
          <p14:tracePt t="43399" x="9709150" y="3302000"/>
          <p14:tracePt t="43432" x="9925050" y="3302000"/>
          <p14:tracePt t="43434" x="9956800" y="3302000"/>
          <p14:tracePt t="43449" x="9975850" y="3302000"/>
          <p14:tracePt t="43466" x="10020300" y="3308350"/>
          <p14:tracePt t="43594" x="10058400" y="3314700"/>
          <p14:tracePt t="43625" x="10140950" y="3321050"/>
          <p14:tracePt t="43626" x="10191750" y="3321050"/>
          <p14:tracePt t="43641" x="10255250" y="3321050"/>
          <p14:tracePt t="43642" x="10325100" y="3321050"/>
          <p14:tracePt t="43666" x="10502900" y="3321050"/>
          <p14:tracePt t="43685" x="10509250" y="3321050"/>
          <p14:tracePt t="43727" x="10515600" y="3321050"/>
          <p14:tracePt t="44078" x="0" y="0"/>
        </p14:tracePtLst>
        <p14:tracePtLst>
          <p14:tracePt t="48016" x="8153400" y="3797300"/>
          <p14:tracePt t="48048" x="8159750" y="3797300"/>
          <p14:tracePt t="48173" x="8223250" y="3797300"/>
          <p14:tracePt t="48204" x="8356600" y="3797300"/>
          <p14:tracePt t="48235" x="8566150" y="3803650"/>
          <p14:tracePt t="48266" x="8655050" y="3803650"/>
          <p14:tracePt t="48349" x="8718550" y="3810000"/>
          <p14:tracePt t="48376" x="8813800" y="3816350"/>
          <p14:tracePt t="48407" x="9080500" y="3822700"/>
          <p14:tracePt t="48438" x="9328150" y="3829050"/>
          <p14:tracePt t="48470" x="9448800" y="3829050"/>
          <p14:tracePt t="48502" x="9518650" y="3829050"/>
          <p14:tracePt t="48533" x="9607550" y="3829050"/>
          <p14:tracePt t="48555" x="9677400" y="3829050"/>
          <p14:tracePt t="48572" x="9740900" y="3841750"/>
          <p14:tracePt t="48605" x="9950450" y="3860800"/>
          <p14:tracePt t="48639" x="10172700" y="3867150"/>
          <p14:tracePt t="48656" x="10248900" y="3867150"/>
          <p14:tracePt t="48892" x="0" y="0"/>
        </p14:tracePtLst>
        <p14:tracePtLst>
          <p14:tracePt t="50095" x="8064500" y="4324350"/>
          <p14:tracePt t="50099" x="8070850" y="4324350"/>
          <p14:tracePt t="50126" x="8096250" y="4318000"/>
          <p14:tracePt t="50157" x="8140700" y="4311650"/>
          <p14:tracePt t="50189" x="8229600" y="4311650"/>
          <p14:tracePt t="50220" x="8350250" y="4305300"/>
          <p14:tracePt t="50227" x="8375650" y="4305300"/>
          <p14:tracePt t="50251" x="8420100" y="4305300"/>
          <p14:tracePt t="50315" x="8432800" y="4305300"/>
          <p14:tracePt t="50345" x="8502650" y="4311650"/>
          <p14:tracePt t="50376" x="8680450" y="4330700"/>
          <p14:tracePt t="50407" x="8940800" y="4330700"/>
          <p14:tracePt t="50438" x="9163050" y="4330700"/>
          <p14:tracePt t="50458" x="9207500" y="4337050"/>
          <p14:tracePt t="50491" x="9271000" y="4356100"/>
          <p14:tracePt t="50524" x="9359900" y="4356100"/>
          <p14:tracePt t="50558" x="9563100" y="4356100"/>
          <p14:tracePt t="50591" x="9753600" y="4356100"/>
          <p14:tracePt t="50625" x="9823450" y="4356100"/>
          <p14:tracePt t="50641" x="9848850" y="4356100"/>
          <p14:tracePt t="50674" x="9912350" y="4368800"/>
          <p14:tracePt t="50708" x="9982200" y="4375150"/>
          <p14:tracePt t="50741" x="10083800" y="4375150"/>
          <p14:tracePt t="50775" x="10153650" y="4375150"/>
          <p14:tracePt t="50808" x="10160000" y="4375150"/>
          <p14:tracePt t="51049" x="10096500" y="4375150"/>
          <p14:tracePt t="51079" x="9950450" y="4375150"/>
          <p14:tracePt t="51110" x="9886950" y="4375150"/>
          <p14:tracePt t="51141" x="9874250" y="4375150"/>
          <p14:tracePt t="51174" x="9823450" y="4375150"/>
          <p14:tracePt t="51204" x="9613900" y="4375150"/>
          <p14:tracePt t="51235" x="9277350" y="4375150"/>
          <p14:tracePt t="51266" x="8902700" y="4375150"/>
          <p14:tracePt t="51298" x="8667750" y="4394200"/>
          <p14:tracePt t="51299" x="8616950" y="4400550"/>
          <p14:tracePt t="51329" x="8553450" y="4406900"/>
          <p14:tracePt t="51359" x="8528050" y="4413250"/>
          <p14:tracePt t="51376" x="8515350" y="4413250"/>
          <p14:tracePt t="51409" x="8426450" y="4413250"/>
          <p14:tracePt t="51442" x="8102600" y="4413250"/>
          <p14:tracePt t="51475" x="7772400" y="4413250"/>
          <p14:tracePt t="51509" x="7639050" y="4419600"/>
          <p14:tracePt t="51704" x="0" y="0"/>
        </p14:tracePtLst>
        <p14:tracePtLst>
          <p14:tracePt t="53191" x="8159750" y="5403850"/>
          <p14:tracePt t="53408" x="8172450" y="5403850"/>
          <p14:tracePt t="53438" x="8312150" y="5403850"/>
          <p14:tracePt t="53470" x="8458200" y="5403850"/>
          <p14:tracePt t="53487" x="8477250" y="5403850"/>
          <p14:tracePt t="53675" x="8578850" y="5403850"/>
          <p14:tracePt t="53704" x="8756650" y="5403850"/>
          <p14:tracePt t="53735" x="8997950" y="5397500"/>
          <p14:tracePt t="53767" x="9150350" y="5397500"/>
          <p14:tracePt t="53783" x="9156700" y="5397500"/>
          <p14:tracePt t="53846" x="9169400" y="5397500"/>
          <p14:tracePt t="53877" x="9296400" y="5397500"/>
          <p14:tracePt t="53907" x="9556750" y="5397500"/>
          <p14:tracePt t="53939" x="9829800" y="5397500"/>
          <p14:tracePt t="53970" x="9944100" y="5397500"/>
          <p14:tracePt t="53970" x="9963150" y="5397500"/>
          <p14:tracePt t="53995" x="10026650" y="5397500"/>
          <p14:tracePt t="54029" x="10083800" y="5397500"/>
          <p14:tracePt t="54045" x="10090150" y="5397500"/>
          <p14:tracePt t="54236" x="0" y="0"/>
        </p14:tracePtLst>
        <p14:tracePtLst>
          <p14:tracePt t="62548" x="9677400" y="1841500"/>
          <p14:tracePt t="62596" x="9658350" y="1835150"/>
          <p14:tracePt t="62627" x="9423400" y="1835150"/>
          <p14:tracePt t="62658" x="9067800" y="1936750"/>
          <p14:tracePt t="62674" x="8826500" y="2032000"/>
          <p14:tracePt t="62675" x="8718550" y="2076450"/>
          <p14:tracePt t="62690" x="8604250" y="2127250"/>
          <p14:tracePt t="62706" x="8413750" y="2216150"/>
          <p14:tracePt t="62739" x="8032750" y="2444750"/>
          <p14:tracePt t="62773" x="7689850" y="2698750"/>
          <p14:tracePt t="62806" x="7512050" y="2882900"/>
          <p14:tracePt t="62840" x="7442200" y="3028950"/>
          <p14:tracePt t="62873" x="7391400" y="3200400"/>
          <p14:tracePt t="62906" x="7366000" y="3365500"/>
          <p14:tracePt t="62908" x="7353300" y="3403600"/>
          <p14:tracePt t="62940" x="7321550" y="3549650"/>
          <p14:tracePt t="62974" x="7283450" y="3721100"/>
          <p14:tracePt t="63006" x="7283450" y="3930650"/>
          <p14:tracePt t="63040" x="7283450" y="4140200"/>
          <p14:tracePt t="63073" x="7283450" y="4349750"/>
          <p14:tracePt t="63090" x="7289800" y="4445000"/>
          <p14:tracePt t="63123" x="7346950" y="4597400"/>
          <p14:tracePt t="63158" x="7429500" y="4730750"/>
          <p14:tracePt t="63191" x="7543800" y="4864100"/>
          <p14:tracePt t="63223" x="7626350" y="4972050"/>
          <p14:tracePt t="63257" x="7715250" y="5080000"/>
          <p14:tracePt t="63290" x="7893050" y="5232400"/>
          <p14:tracePt t="63291" x="7950200" y="5264150"/>
          <p14:tracePt t="63330" x="8235950" y="5346700"/>
          <p14:tracePt t="63331" x="8318500" y="5359400"/>
          <p14:tracePt t="63361" x="8566150" y="5397500"/>
          <p14:tracePt t="63393" x="8845550" y="5467350"/>
          <p14:tracePt t="63424" x="9080500" y="5480050"/>
          <p14:tracePt t="63457" x="9442450" y="5454650"/>
          <p14:tracePt t="63490" x="10052050" y="5321300"/>
          <p14:tracePt t="63507" x="10439400" y="5232400"/>
          <p14:tracePt t="63540" x="10998200" y="5118100"/>
          <p14:tracePt t="63574" x="11239500" y="4997450"/>
          <p14:tracePt t="63607" x="11385550" y="4876800"/>
          <p14:tracePt t="63640" x="11468100" y="4762500"/>
          <p14:tracePt t="63657" x="11499850" y="4705350"/>
          <p14:tracePt t="63690" x="11588750" y="4540250"/>
          <p14:tracePt t="63691" x="11614150" y="4483100"/>
          <p14:tracePt t="63724" x="11715750" y="4279900"/>
          <p14:tracePt t="63757" x="11779250" y="4064000"/>
          <p14:tracePt t="63791" x="11823700" y="3854450"/>
          <p14:tracePt t="63824" x="11823700" y="3619500"/>
          <p14:tracePt t="63857" x="11817350" y="3416300"/>
          <p14:tracePt t="63891" x="11811000" y="3200400"/>
          <p14:tracePt t="63891" x="11798300" y="3149600"/>
          <p14:tracePt t="63924" x="11728450" y="2921000"/>
          <p14:tracePt t="63958" x="11582400" y="2692400"/>
          <p14:tracePt t="63991" x="11449050" y="2501900"/>
          <p14:tracePt t="64024" x="11309350" y="2343150"/>
          <p14:tracePt t="64058" x="11112500" y="2235200"/>
          <p14:tracePt t="64074" x="10979150" y="2203450"/>
          <p14:tracePt t="64091" x="10775950" y="2152650"/>
          <p14:tracePt t="64127" x="10483850" y="2108200"/>
          <p14:tracePt t="64158" x="10318750" y="2082800"/>
          <p14:tracePt t="64191" x="10274300" y="2070100"/>
          <p14:tracePt t="64224" x="10217150" y="2070100"/>
          <p14:tracePt t="64258" x="10102850" y="2070100"/>
          <p14:tracePt t="64259" x="10058400" y="2070100"/>
          <p14:tracePt t="64275" x="10001250" y="2070100"/>
          <p14:tracePt t="64291" x="9779000" y="2070100"/>
          <p14:tracePt t="64326" x="9569450" y="2070100"/>
          <p14:tracePt t="64341" x="9505950" y="2070100"/>
          <p14:tracePt t="64358" x="9467850" y="2082800"/>
          <p14:tracePt t="64391" x="9321800" y="2120900"/>
          <p14:tracePt t="64425" x="9080500" y="2165350"/>
          <p14:tracePt t="64458" x="8807450" y="2190750"/>
          <p14:tracePt t="64492" x="8521700" y="2247900"/>
          <p14:tracePt t="64525" x="8445500" y="2286000"/>
          <p14:tracePt t="64558" x="8375650" y="2336800"/>
          <p14:tracePt t="64592" x="8274050" y="2406650"/>
          <p14:tracePt t="64625" x="8185150" y="2476500"/>
          <p14:tracePt t="64627" x="8166100" y="2495550"/>
          <p14:tracePt t="64642" x="8128000" y="2520950"/>
          <p14:tracePt t="64675" x="8013700" y="2622550"/>
          <p14:tracePt t="64716" x="7924800" y="2730500"/>
          <p14:tracePt t="64752" x="7912100" y="2743200"/>
          <p14:tracePt t="64829" x="0" y="0"/>
        </p14:tracePtLst>
        <p14:tracePtLst>
          <p14:tracePt t="76675" x="1892300" y="3606800"/>
          <p14:tracePt t="76706" x="1905000" y="3606800"/>
          <p14:tracePt t="76737" x="1924050" y="3625850"/>
          <p14:tracePt t="76768" x="1955800" y="3651250"/>
          <p14:tracePt t="76800" x="1987550" y="3663950"/>
          <p14:tracePt t="76830" x="1993900" y="3663950"/>
          <p14:tracePt t="76941" x="2082800" y="3683000"/>
          <p14:tracePt t="76971" x="2222500" y="3702050"/>
          <p14:tracePt t="76972" x="2292350" y="3714750"/>
          <p14:tracePt t="77003" x="2533650" y="3746500"/>
          <p14:tracePt t="77004" x="2616200" y="3752850"/>
          <p14:tracePt t="77034" x="2863850" y="3778250"/>
          <p14:tracePt t="77036" x="2933700" y="3784600"/>
          <p14:tracePt t="77057" x="3041650" y="3790950"/>
          <p14:tracePt t="77074" x="3143250" y="3803650"/>
          <p14:tracePt t="77090" x="3206750" y="3810000"/>
          <p14:tracePt t="77108" x="3244850" y="3810000"/>
          <p14:tracePt t="77124" x="3263900" y="3810000"/>
          <p14:tracePt t="77141" x="3282950" y="3810000"/>
          <p14:tracePt t="77174" x="3352800" y="3810000"/>
          <p14:tracePt t="77207" x="3448050" y="3810000"/>
          <p14:tracePt t="77240" x="3644900" y="3810000"/>
          <p14:tracePt t="77274" x="3873500" y="3810000"/>
          <p14:tracePt t="77307" x="4044950" y="3810000"/>
          <p14:tracePt t="77309" x="4083050" y="3810000"/>
          <p14:tracePt t="77341" x="4197350" y="3810000"/>
          <p14:tracePt t="77374" x="4260850" y="3810000"/>
          <p14:tracePt t="77391" x="4298950" y="3810000"/>
          <p14:tracePt t="77425" x="4387850" y="3810000"/>
          <p14:tracePt t="77457" x="4514850" y="3810000"/>
          <p14:tracePt t="77491" x="4762500" y="3810000"/>
          <p14:tracePt t="77507" x="4889500" y="3810000"/>
          <p14:tracePt t="77524" x="5048250" y="3810000"/>
          <p14:tracePt t="77558" x="5226050" y="3810000"/>
          <p14:tracePt t="77597" x="5378450" y="3810000"/>
          <p14:tracePt t="77628" x="5403850" y="3810000"/>
          <p14:tracePt t="77659" x="5461000" y="3810000"/>
          <p14:tracePt t="77660" x="5486400" y="3810000"/>
          <p14:tracePt t="77674" x="5511800" y="3810000"/>
          <p14:tracePt t="77691" x="5556250" y="3810000"/>
          <p14:tracePt t="77724" x="5772150" y="3810000"/>
          <p14:tracePt t="77758" x="5892800" y="3810000"/>
          <p14:tracePt t="77791" x="5949950" y="3803650"/>
          <p14:tracePt t="77825" x="5962650" y="3803650"/>
          <p14:tracePt t="77971" x="0" y="0"/>
        </p14:tracePtLst>
        <p14:tracePtLst>
          <p14:tracePt t="92957" x="1803400" y="4756150"/>
          <p14:tracePt t="93145" x="1822450" y="4762500"/>
          <p14:tracePt t="93175" x="1924050" y="4775200"/>
          <p14:tracePt t="93194" x="1974850" y="4775200"/>
          <p14:tracePt t="93227" x="2139950" y="4775200"/>
          <p14:tracePt t="93260" x="2165350" y="4775200"/>
          <p14:tracePt t="93488" x="2190750" y="4775200"/>
          <p14:tracePt t="93519" x="2317750" y="4749800"/>
          <p14:tracePt t="93551" x="2552700" y="4711700"/>
          <p14:tracePt t="93582" x="2755900" y="4667250"/>
          <p14:tracePt t="93615" x="2863850" y="4648200"/>
          <p14:tracePt t="93644" x="2876550" y="4648200"/>
          <p14:tracePt t="94083" x="2889250" y="4648200"/>
          <p14:tracePt t="94113" x="2984500" y="4648200"/>
          <p14:tracePt t="94144" x="3086100" y="4660900"/>
          <p14:tracePt t="94176" x="3168650" y="4667250"/>
          <p14:tracePt t="94207" x="3175000" y="4667250"/>
          <p14:tracePt t="94381" x="3206750" y="4667250"/>
          <p14:tracePt t="94395" x="3244850" y="4667250"/>
          <p14:tracePt t="94412" x="3270250" y="4673600"/>
          <p14:tracePt t="94461" x="3511550" y="4673600"/>
          <p14:tracePt t="94478" x="3536950" y="4673600"/>
          <p14:tracePt t="94512" x="3549650" y="4673600"/>
          <p14:tracePt t="95598" x="3619500" y="4673600"/>
          <p14:tracePt t="95631" x="3708400" y="4673600"/>
          <p14:tracePt t="95660" x="3727450" y="4667250"/>
          <p14:tracePt t="95895" x="3790950" y="4667250"/>
          <p14:tracePt t="95926" x="3937000" y="4660900"/>
          <p14:tracePt t="95957" x="4102100" y="4635500"/>
          <p14:tracePt t="95989" x="4133850" y="4629150"/>
          <p14:tracePt t="96051" x="4140200" y="4629150"/>
          <p14:tracePt t="96082" x="4203700" y="4629150"/>
          <p14:tracePt t="96114" x="4330700" y="4629150"/>
          <p14:tracePt t="96145" x="4457700" y="4629150"/>
          <p14:tracePt t="96164" x="4508500" y="4629150"/>
          <p14:tracePt t="96197" x="4533900" y="4629150"/>
          <p14:tracePt t="96230" x="4572000" y="4629150"/>
          <p14:tracePt t="96265" x="4660900" y="4629150"/>
          <p14:tracePt t="96297" x="4781550" y="4616450"/>
          <p14:tracePt t="96331" x="4953000" y="4578350"/>
          <p14:tracePt t="96347" x="5022850" y="4565650"/>
          <p14:tracePt t="96381" x="5099050" y="4552950"/>
          <p14:tracePt t="96458" x="5105400" y="4552950"/>
          <p14:tracePt t="96488" x="5200650" y="4546600"/>
          <p14:tracePt t="96520" x="5289550" y="4540250"/>
          <p14:tracePt t="96551" x="5397500" y="4533900"/>
          <p14:tracePt t="96583" x="5416550" y="4533900"/>
          <p14:tracePt t="96723" x="5492750" y="4533900"/>
          <p14:tracePt t="96754" x="5600700" y="4533900"/>
          <p14:tracePt t="96785" x="5715000" y="4533900"/>
          <p14:tracePt t="96816" x="5721350" y="4533900"/>
          <p14:tracePt t="97052" x="5746750" y="4533900"/>
          <p14:tracePt t="97066" x="5753100" y="4533900"/>
          <p14:tracePt t="97082" x="5759450" y="4533900"/>
          <p14:tracePt t="98082" x="0" y="0"/>
        </p14:tracePtLst>
        <p14:tracePtLst>
          <p14:tracePt t="113521" x="1263650" y="5981700"/>
          <p14:tracePt t="113818" x="1282700" y="5994400"/>
          <p14:tracePt t="113849" x="1460500" y="6000750"/>
          <p14:tracePt t="113880" x="1739900" y="6013450"/>
          <p14:tracePt t="113912" x="1924050" y="6019800"/>
          <p14:tracePt t="113943" x="1936750" y="6019800"/>
          <p14:tracePt t="114007" x="1974850" y="6032500"/>
          <p14:tracePt t="114037" x="2063750" y="6032500"/>
          <p14:tracePt t="114052" x="2178050" y="6032500"/>
          <p14:tracePt t="114086" x="2540000" y="6032500"/>
          <p14:tracePt t="114119" x="2800350" y="6051550"/>
          <p14:tracePt t="114153" x="2971800" y="6051550"/>
          <p14:tracePt t="114186" x="3041650" y="6057900"/>
          <p14:tracePt t="114219" x="3098800" y="6076950"/>
          <p14:tracePt t="114253" x="3187700" y="6102350"/>
          <p14:tracePt t="114287" x="3467100" y="6108700"/>
          <p14:tracePt t="114303" x="3594100" y="6108700"/>
          <p14:tracePt t="114336" x="3822700" y="6115050"/>
          <p14:tracePt t="114369" x="4025900" y="6115050"/>
          <p14:tracePt t="114403" x="4235450" y="6115050"/>
          <p14:tracePt t="114436" x="4375150" y="6115050"/>
          <p14:tracePt t="114470" x="4483100" y="6115050"/>
          <p14:tracePt t="114470" x="4489450" y="6115050"/>
          <p14:tracePt t="114505" x="4508500" y="6115050"/>
          <p14:tracePt t="115756" x="0" y="0"/>
        </p14:tracePtLst>
      </p14:laserTraceLst>
    </p:ext>
    <p:ext uri="{E180D4A7-C9FB-4DFB-919C-405C955672EB}">
      <p14:showEvtLst xmlns:p14="http://schemas.microsoft.com/office/powerpoint/2010/main">
        <p14:playEvt time="201" objId="10"/>
        <p14:pauseEvt time="29820" objId="10"/>
        <p14:seekEvt time="29820" objId="10" seek="29597"/>
        <p14:resumeEvt time="30021" objId="10"/>
        <p14:stopEvt time="130817" objId="10"/>
      </p14:showEvtLst>
    </p:ext>
  </p:extLs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 </a:t>
            </a:r>
            <a:r>
              <a:rPr lang="en-US" altLang="zh-CN" dirty="0"/>
              <a:t>associative memory </a:t>
            </a:r>
            <a:endParaRPr lang="zh-CN" altLang="en-US" dirty="0"/>
          </a:p>
        </p:txBody>
      </p:sp>
      <p:sp>
        <p:nvSpPr>
          <p:cNvPr id="4" name="Rectangle 3"/>
          <p:cNvSpPr txBox="1">
            <a:spLocks noChangeArrowheads="1"/>
          </p:cNvSpPr>
          <p:nvPr/>
        </p:nvSpPr>
        <p:spPr>
          <a:xfrm>
            <a:off x="1581149" y="1180055"/>
            <a:ext cx="7848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600" dirty="0">
                <a:solidFill>
                  <a:srgbClr val="FF0000"/>
                </a:solidFill>
              </a:rPr>
              <a:t>按内容进行访问的存储器</a:t>
            </a:r>
          </a:p>
        </p:txBody>
      </p:sp>
      <p:sp>
        <p:nvSpPr>
          <p:cNvPr id="7" name="Rectangle 71"/>
          <p:cNvSpPr>
            <a:spLocks noChangeArrowheads="1"/>
          </p:cNvSpPr>
          <p:nvPr/>
        </p:nvSpPr>
        <p:spPr bwMode="auto">
          <a:xfrm>
            <a:off x="6748401" y="1075258"/>
            <a:ext cx="3257550" cy="609600"/>
          </a:xfrm>
          <a:prstGeom prst="rect">
            <a:avLst/>
          </a:prstGeom>
          <a:noFill/>
          <a:ln w="9525">
            <a:noFill/>
            <a:miter lim="800000"/>
            <a:headEnd/>
            <a:tailEnd/>
          </a:ln>
        </p:spPr>
        <p:txBody>
          <a:bodyPr/>
          <a:lstStyle/>
          <a:p>
            <a:pPr>
              <a:lnSpc>
                <a:spcPct val="120000"/>
              </a:lnSpc>
              <a:spcBef>
                <a:spcPct val="20000"/>
              </a:spcBef>
              <a:buClr>
                <a:schemeClr val="accent2"/>
              </a:buClr>
            </a:pPr>
            <a:r>
              <a:rPr lang="zh-CN" altLang="en-US" sz="2600" dirty="0">
                <a:solidFill>
                  <a:srgbClr val="7030A0"/>
                </a:solidFill>
                <a:latin typeface="Verdana" pitchFamily="34" charset="0"/>
              </a:rPr>
              <a:t>（</a:t>
            </a:r>
            <a:r>
              <a:rPr lang="en-US" altLang="zh-CN" sz="2600" dirty="0" err="1">
                <a:solidFill>
                  <a:srgbClr val="7030A0"/>
                </a:solidFill>
                <a:latin typeface="Verdana" pitchFamily="34" charset="0"/>
              </a:rPr>
              <a:t>Key,Value</a:t>
            </a:r>
            <a:r>
              <a:rPr lang="zh-CN" altLang="en-US" sz="2600" dirty="0">
                <a:solidFill>
                  <a:srgbClr val="7030A0"/>
                </a:solidFill>
                <a:latin typeface="Verdana" pitchFamily="34" charset="0"/>
              </a:rPr>
              <a:t>）</a:t>
            </a:r>
          </a:p>
        </p:txBody>
      </p:sp>
      <p:sp>
        <p:nvSpPr>
          <p:cNvPr id="8" name="Text Box 75"/>
          <p:cNvSpPr txBox="1">
            <a:spLocks noChangeArrowheads="1"/>
          </p:cNvSpPr>
          <p:nvPr/>
        </p:nvSpPr>
        <p:spPr bwMode="auto">
          <a:xfrm>
            <a:off x="5659453" y="3968750"/>
            <a:ext cx="5229843" cy="2308324"/>
          </a:xfrm>
          <a:prstGeom prst="rect">
            <a:avLst/>
          </a:prstGeom>
          <a:noFill/>
          <a:ln w="9525">
            <a:noFill/>
            <a:miter lim="800000"/>
            <a:headEnd/>
            <a:tailEnd/>
          </a:ln>
        </p:spPr>
        <p:txBody>
          <a:bodyPr wrap="square">
            <a:spAutoFit/>
          </a:bodyPr>
          <a:lstStyle/>
          <a:p>
            <a:pPr algn="just">
              <a:lnSpc>
                <a:spcPct val="150000"/>
              </a:lnSpc>
            </a:pPr>
            <a:r>
              <a:rPr lang="en-US" altLang="zh-CN" sz="2400" dirty="0">
                <a:solidFill>
                  <a:srgbClr val="003300"/>
                </a:solidFill>
                <a:latin typeface="Verdana" pitchFamily="34" charset="0"/>
                <a:ea typeface="华文新魏" pitchFamily="2" charset="-122"/>
              </a:rPr>
              <a:t>    </a:t>
            </a:r>
            <a:r>
              <a:rPr lang="zh-CN" altLang="en-US" sz="2400" dirty="0">
                <a:solidFill>
                  <a:srgbClr val="003300"/>
                </a:solidFill>
                <a:latin typeface="+mn-ea"/>
              </a:rPr>
              <a:t>用关键字去检索存储器中部分字段，对包含关键字的存储单元进行读写，</a:t>
            </a:r>
            <a:r>
              <a:rPr lang="zh-CN" altLang="en-US" sz="2400" u="sng" dirty="0">
                <a:solidFill>
                  <a:srgbClr val="1387B7"/>
                </a:solidFill>
                <a:latin typeface="+mn-ea"/>
              </a:rPr>
              <a:t>以内容作为地址访问的存储器称为相联存储器</a:t>
            </a:r>
            <a:endParaRPr lang="zh-CN" altLang="en-US" sz="2400" b="1" u="sng" dirty="0">
              <a:solidFill>
                <a:srgbClr val="1387B7"/>
              </a:solidFill>
              <a:latin typeface="+mn-ea"/>
            </a:endParaRPr>
          </a:p>
        </p:txBody>
      </p:sp>
      <p:graphicFrame>
        <p:nvGraphicFramePr>
          <p:cNvPr id="3" name="表格 2">
            <a:extLst>
              <a:ext uri="{FF2B5EF4-FFF2-40B4-BE49-F238E27FC236}">
                <a16:creationId xmlns:a16="http://schemas.microsoft.com/office/drawing/2014/main" id="{CA13899E-662B-404C-808A-26CCBF20062C}"/>
              </a:ext>
            </a:extLst>
          </p:cNvPr>
          <p:cNvGraphicFramePr>
            <a:graphicFrameLocks noGrp="1"/>
          </p:cNvGraphicFramePr>
          <p:nvPr>
            <p:extLst>
              <p:ext uri="{D42A27DB-BD31-4B8C-83A1-F6EECF244321}">
                <p14:modId xmlns:p14="http://schemas.microsoft.com/office/powerpoint/2010/main" val="618453860"/>
              </p:ext>
            </p:extLst>
          </p:nvPr>
        </p:nvGraphicFramePr>
        <p:xfrm>
          <a:off x="1581149" y="1759467"/>
          <a:ext cx="9177390" cy="2109496"/>
        </p:xfrm>
        <a:graphic>
          <a:graphicData uri="http://schemas.openxmlformats.org/drawingml/2006/table">
            <a:tbl>
              <a:tblPr firstRow="1" bandRow="1">
                <a:tableStyleId>{5C22544A-7EE6-4342-B048-85BDC9FD1C3A}</a:tableStyleId>
              </a:tblPr>
              <a:tblGrid>
                <a:gridCol w="1835478">
                  <a:extLst>
                    <a:ext uri="{9D8B030D-6E8A-4147-A177-3AD203B41FA5}">
                      <a16:colId xmlns:a16="http://schemas.microsoft.com/office/drawing/2014/main" val="3221616027"/>
                    </a:ext>
                  </a:extLst>
                </a:gridCol>
                <a:gridCol w="1835478">
                  <a:extLst>
                    <a:ext uri="{9D8B030D-6E8A-4147-A177-3AD203B41FA5}">
                      <a16:colId xmlns:a16="http://schemas.microsoft.com/office/drawing/2014/main" val="432896193"/>
                    </a:ext>
                  </a:extLst>
                </a:gridCol>
                <a:gridCol w="1835478">
                  <a:extLst>
                    <a:ext uri="{9D8B030D-6E8A-4147-A177-3AD203B41FA5}">
                      <a16:colId xmlns:a16="http://schemas.microsoft.com/office/drawing/2014/main" val="2218280565"/>
                    </a:ext>
                  </a:extLst>
                </a:gridCol>
                <a:gridCol w="1835478">
                  <a:extLst>
                    <a:ext uri="{9D8B030D-6E8A-4147-A177-3AD203B41FA5}">
                      <a16:colId xmlns:a16="http://schemas.microsoft.com/office/drawing/2014/main" val="3210433308"/>
                    </a:ext>
                  </a:extLst>
                </a:gridCol>
                <a:gridCol w="1835478">
                  <a:extLst>
                    <a:ext uri="{9D8B030D-6E8A-4147-A177-3AD203B41FA5}">
                      <a16:colId xmlns:a16="http://schemas.microsoft.com/office/drawing/2014/main" val="1931247416"/>
                    </a:ext>
                  </a:extLst>
                </a:gridCol>
              </a:tblGrid>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物理地址</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工号</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姓名</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出生年月</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工资数</a:t>
                      </a:r>
                    </a:p>
                  </a:txBody>
                  <a:tcPr marL="99947" marR="99947" marT="49973" marB="49973" horzOverflow="overflow"/>
                </a:tc>
                <a:extLst>
                  <a:ext uri="{0D108BD9-81ED-4DB2-BD59-A6C34878D82A}">
                    <a16:rowId xmlns:a16="http://schemas.microsoft.com/office/drawing/2014/main" val="2471325160"/>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N  </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张帅</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1976/7</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4000</a:t>
                      </a:r>
                    </a:p>
                  </a:txBody>
                  <a:tcPr marL="99947" marR="99947" marT="49973" marB="49973" horzOverflow="overflow"/>
                </a:tc>
                <a:extLst>
                  <a:ext uri="{0D108BD9-81ED-4DB2-BD59-A6C34878D82A}">
                    <a16:rowId xmlns:a16="http://schemas.microsoft.com/office/drawing/2014/main" val="795667952"/>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N+1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李猛</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1978/9</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2000</a:t>
                      </a:r>
                    </a:p>
                  </a:txBody>
                  <a:tcPr marL="99947" marR="99947" marT="49973" marB="49973" horzOverflow="overflow"/>
                </a:tc>
                <a:extLst>
                  <a:ext uri="{0D108BD9-81ED-4DB2-BD59-A6C34878D82A}">
                    <a16:rowId xmlns:a16="http://schemas.microsoft.com/office/drawing/2014/main" val="635877783"/>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N+2</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023</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郝牛</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1977/6</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3000</a:t>
                      </a:r>
                    </a:p>
                  </a:txBody>
                  <a:tcPr marL="99947" marR="99947" marT="49973" marB="49973" horzOverflow="overflow"/>
                </a:tc>
                <a:extLst>
                  <a:ext uri="{0D108BD9-81ED-4DB2-BD59-A6C34878D82A}">
                    <a16:rowId xmlns:a16="http://schemas.microsoft.com/office/drawing/2014/main" val="3448458982"/>
                  </a:ext>
                </a:extLst>
              </a:tr>
            </a:tbl>
          </a:graphicData>
        </a:graphic>
      </p:graphicFrame>
      <p:graphicFrame>
        <p:nvGraphicFramePr>
          <p:cNvPr id="9" name="表格 8">
            <a:extLst>
              <a:ext uri="{FF2B5EF4-FFF2-40B4-BE49-F238E27FC236}">
                <a16:creationId xmlns:a16="http://schemas.microsoft.com/office/drawing/2014/main" id="{1EF20273-91B1-4FE6-99FD-CF249E067658}"/>
              </a:ext>
            </a:extLst>
          </p:cNvPr>
          <p:cNvGraphicFramePr>
            <a:graphicFrameLocks noGrp="1"/>
          </p:cNvGraphicFramePr>
          <p:nvPr>
            <p:extLst>
              <p:ext uri="{D42A27DB-BD31-4B8C-83A1-F6EECF244321}">
                <p14:modId xmlns:p14="http://schemas.microsoft.com/office/powerpoint/2010/main" val="1462946539"/>
              </p:ext>
            </p:extLst>
          </p:nvPr>
        </p:nvGraphicFramePr>
        <p:xfrm>
          <a:off x="1581149" y="4316000"/>
          <a:ext cx="3411600" cy="1873012"/>
        </p:xfrm>
        <a:graphic>
          <a:graphicData uri="http://schemas.openxmlformats.org/drawingml/2006/table">
            <a:tbl>
              <a:tblPr firstRow="1" bandRow="1">
                <a:tableStyleId>{5C22544A-7EE6-4342-B048-85BDC9FD1C3A}</a:tableStyleId>
              </a:tblPr>
              <a:tblGrid>
                <a:gridCol w="1705800">
                  <a:extLst>
                    <a:ext uri="{9D8B030D-6E8A-4147-A177-3AD203B41FA5}">
                      <a16:colId xmlns:a16="http://schemas.microsoft.com/office/drawing/2014/main" val="2478416421"/>
                    </a:ext>
                  </a:extLst>
                </a:gridCol>
                <a:gridCol w="1705800">
                  <a:extLst>
                    <a:ext uri="{9D8B030D-6E8A-4147-A177-3AD203B41FA5}">
                      <a16:colId xmlns:a16="http://schemas.microsoft.com/office/drawing/2014/main" val="3140003776"/>
                    </a:ext>
                  </a:extLst>
                </a:gridCol>
              </a:tblGrid>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主存块号</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bg1"/>
                          </a:solidFill>
                          <a:effectLst/>
                          <a:latin typeface="+mn-ea"/>
                          <a:ea typeface="+mn-ea"/>
                        </a:rPr>
                        <a:t>Cache</a:t>
                      </a:r>
                      <a:r>
                        <a:rPr kumimoji="0" lang="zh-CN" altLang="en-US" sz="2200" b="1" i="0" u="none" strike="noStrike" cap="none" normalizeH="0" baseline="0" dirty="0">
                          <a:ln>
                            <a:noFill/>
                          </a:ln>
                          <a:solidFill>
                            <a:schemeClr val="bg1"/>
                          </a:solidFill>
                          <a:effectLst/>
                          <a:latin typeface="+mn-ea"/>
                          <a:ea typeface="+mn-ea"/>
                        </a:rPr>
                        <a:t>地址</a:t>
                      </a:r>
                    </a:p>
                  </a:txBody>
                  <a:tcPr marL="100016" marR="100016" marT="50008" marB="50008" horzOverflow="overflow"/>
                </a:tc>
                <a:extLst>
                  <a:ext uri="{0D108BD9-81ED-4DB2-BD59-A6C34878D82A}">
                    <a16:rowId xmlns:a16="http://schemas.microsoft.com/office/drawing/2014/main" val="1230675989"/>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00001000</a:t>
                      </a:r>
                    </a:p>
                  </a:txBody>
                  <a:tcPr marL="100016" marR="100016" marT="50008" marB="50008" horzOverflow="overflow"/>
                </a:tc>
                <a:extLst>
                  <a:ext uri="{0D108BD9-81ED-4DB2-BD59-A6C34878D82A}">
                    <a16:rowId xmlns:a16="http://schemas.microsoft.com/office/drawing/2014/main" val="2384880004"/>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00001010</a:t>
                      </a:r>
                    </a:p>
                  </a:txBody>
                  <a:tcPr marL="100016" marR="100016" marT="50008" marB="50008" horzOverflow="overflow"/>
                </a:tc>
                <a:extLst>
                  <a:ext uri="{0D108BD9-81ED-4DB2-BD59-A6C34878D82A}">
                    <a16:rowId xmlns:a16="http://schemas.microsoft.com/office/drawing/2014/main" val="490090242"/>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023</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00001001</a:t>
                      </a:r>
                    </a:p>
                  </a:txBody>
                  <a:tcPr marL="100016" marR="100016" marT="50008" marB="50008" horzOverflow="overflow"/>
                </a:tc>
                <a:extLst>
                  <a:ext uri="{0D108BD9-81ED-4DB2-BD59-A6C34878D82A}">
                    <a16:rowId xmlns:a16="http://schemas.microsoft.com/office/drawing/2014/main" val="3011520351"/>
                  </a:ext>
                </a:extLst>
              </a:tr>
            </a:tbl>
          </a:graphicData>
        </a:graphic>
      </p:graphicFrame>
    </p:spTree>
    <p:extLst>
      <p:ext uri="{BB962C8B-B14F-4D97-AF65-F5344CB8AC3E}">
        <p14:creationId xmlns:p14="http://schemas.microsoft.com/office/powerpoint/2010/main" val="3874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7" grpId="0" autoUpdateAnimBg="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204751" y="1453626"/>
            <a:ext cx="404760" cy="4077130"/>
            <a:chOff x="5204751" y="1453626"/>
            <a:chExt cx="404760" cy="4077130"/>
          </a:xfrm>
        </p:grpSpPr>
        <p:grpSp>
          <p:nvGrpSpPr>
            <p:cNvPr id="6" name="组合 5"/>
            <p:cNvGrpSpPr/>
            <p:nvPr/>
          </p:nvGrpSpPr>
          <p:grpSpPr>
            <a:xfrm>
              <a:off x="5475602" y="1453626"/>
              <a:ext cx="133909" cy="4077130"/>
              <a:chOff x="4275358" y="1455174"/>
              <a:chExt cx="133909" cy="531128"/>
            </a:xfrm>
          </p:grpSpPr>
          <p:cxnSp>
            <p:nvCxnSpPr>
              <p:cNvPr id="386" name="直接连接符 385"/>
              <p:cNvCxnSpPr/>
              <p:nvPr/>
            </p:nvCxnSpPr>
            <p:spPr>
              <a:xfrm>
                <a:off x="4275358" y="1499182"/>
                <a:ext cx="0" cy="48712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29013"/>
              </a:xfrm>
              <a:prstGeom prst="line">
                <a:avLst/>
              </a:prstGeom>
              <a:noFill/>
              <a:ln w="25400" cap="flat" cmpd="sng" algn="ctr">
                <a:solidFill>
                  <a:srgbClr val="00B0F0"/>
                </a:solidFill>
                <a:prstDash val="solid"/>
              </a:ln>
              <a:effectLst/>
            </p:spPr>
          </p:cxnSp>
        </p:grpSp>
        <p:sp>
          <p:nvSpPr>
            <p:cNvPr id="689" name="矩形 688"/>
            <p:cNvSpPr/>
            <p:nvPr/>
          </p:nvSpPr>
          <p:spPr>
            <a:xfrm>
              <a:off x="5204751" y="1623074"/>
              <a:ext cx="342540"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1" i="0" u="none" strike="noStrike" kern="0" cap="none" spc="0" normalizeH="0" baseline="0" noProof="0" dirty="0">
                <a:ln>
                  <a:noFill/>
                </a:ln>
                <a:solidFill>
                  <a:srgbClr val="FF66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p:txBody>
          <a:bodyPr/>
          <a:lstStyle/>
          <a:p>
            <a:r>
              <a:rPr lang="zh-CN" altLang="en-US" dirty="0"/>
              <a:t>相联存储器  读逻辑实现</a:t>
            </a:r>
          </a:p>
        </p:txBody>
      </p:sp>
      <p:grpSp>
        <p:nvGrpSpPr>
          <p:cNvPr id="24" name="组合 23"/>
          <p:cNvGrpSpPr/>
          <p:nvPr/>
        </p:nvGrpSpPr>
        <p:grpSpPr>
          <a:xfrm>
            <a:off x="6332671" y="2241708"/>
            <a:ext cx="1240093" cy="219046"/>
            <a:chOff x="6332671" y="2241708"/>
            <a:chExt cx="1240093" cy="219046"/>
          </a:xfrm>
        </p:grpSpPr>
        <p:cxnSp>
          <p:nvCxnSpPr>
            <p:cNvPr id="227" name="直接连接符 226"/>
            <p:cNvCxnSpPr/>
            <p:nvPr/>
          </p:nvCxnSpPr>
          <p:spPr>
            <a:xfrm flipH="1" flipV="1">
              <a:off x="6654717" y="2241708"/>
              <a:ext cx="0" cy="178303"/>
            </a:xfrm>
            <a:prstGeom prst="line">
              <a:avLst/>
            </a:prstGeom>
            <a:solidFill>
              <a:schemeClr val="bg1"/>
            </a:solidFill>
            <a:ln w="12700" cap="sq">
              <a:solidFill>
                <a:schemeClr val="tx1"/>
              </a:solidFill>
              <a:round/>
              <a:headEnd/>
              <a:tailEnd type="none" w="lg" len="lg"/>
            </a:ln>
          </p:spPr>
        </p:cxnSp>
        <p:grpSp>
          <p:nvGrpSpPr>
            <p:cNvPr id="21" name="组合 20"/>
            <p:cNvGrpSpPr/>
            <p:nvPr/>
          </p:nvGrpSpPr>
          <p:grpSpPr>
            <a:xfrm>
              <a:off x="6332671" y="2242490"/>
              <a:ext cx="1240093" cy="218264"/>
              <a:chOff x="6332671" y="2242490"/>
              <a:chExt cx="1240093" cy="218264"/>
            </a:xfrm>
          </p:grpSpPr>
          <p:cxnSp>
            <p:nvCxnSpPr>
              <p:cNvPr id="489" name="直接连接符 488"/>
              <p:cNvCxnSpPr/>
              <p:nvPr/>
            </p:nvCxnSpPr>
            <p:spPr>
              <a:xfrm flipH="1">
                <a:off x="6332671" y="2378924"/>
                <a:ext cx="244336" cy="0"/>
              </a:xfrm>
              <a:prstGeom prst="line">
                <a:avLst/>
              </a:prstGeom>
              <a:solidFill>
                <a:schemeClr val="bg1"/>
              </a:solidFill>
              <a:ln w="38100" cap="sq">
                <a:solidFill>
                  <a:srgbClr val="00B050"/>
                </a:solidFill>
                <a:miter lim="800000"/>
                <a:headEnd/>
                <a:tailEnd type="none" w="lg" len="lg"/>
              </a:ln>
            </p:spPr>
          </p:cxnSp>
          <p:grpSp>
            <p:nvGrpSpPr>
              <p:cNvPr id="58" name="组合 57"/>
              <p:cNvGrpSpPr/>
              <p:nvPr/>
            </p:nvGrpSpPr>
            <p:grpSpPr>
              <a:xfrm>
                <a:off x="6759107" y="2242490"/>
                <a:ext cx="813657" cy="131453"/>
                <a:chOff x="5694705" y="2247293"/>
                <a:chExt cx="502156" cy="121283"/>
              </a:xfrm>
            </p:grpSpPr>
            <p:cxnSp>
              <p:nvCxnSpPr>
                <p:cNvPr id="488" name="直接连接符 487"/>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43" name="组合 42"/>
                <p:cNvGrpSpPr/>
                <p:nvPr/>
              </p:nvGrpSpPr>
              <p:grpSpPr>
                <a:xfrm>
                  <a:off x="5942184" y="2247293"/>
                  <a:ext cx="254677" cy="119330"/>
                  <a:chOff x="5919959" y="2262533"/>
                  <a:chExt cx="254677" cy="119330"/>
                </a:xfrm>
              </p:grpSpPr>
              <p:cxnSp>
                <p:nvCxnSpPr>
                  <p:cNvPr id="419" name="直接连接符 418"/>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420" name="直接连接符 419"/>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225" name="等腰三角形 224"/>
              <p:cNvSpPr/>
              <p:nvPr/>
            </p:nvSpPr>
            <p:spPr>
              <a:xfrm rot="16200000">
                <a:off x="6571570" y="2299897"/>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sp>
        <p:nvSpPr>
          <p:cNvPr id="268" name="矩形 267"/>
          <p:cNvSpPr/>
          <p:nvPr/>
        </p:nvSpPr>
        <p:spPr>
          <a:xfrm>
            <a:off x="4972527" y="1206653"/>
            <a:ext cx="1273967" cy="3329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检索关键字</a:t>
            </a:r>
          </a:p>
        </p:txBody>
      </p:sp>
      <p:grpSp>
        <p:nvGrpSpPr>
          <p:cNvPr id="10" name="组合 9"/>
          <p:cNvGrpSpPr/>
          <p:nvPr/>
        </p:nvGrpSpPr>
        <p:grpSpPr>
          <a:xfrm>
            <a:off x="2686689" y="2542305"/>
            <a:ext cx="6670196" cy="371428"/>
            <a:chOff x="2742675" y="2476988"/>
            <a:chExt cx="6670196" cy="371428"/>
          </a:xfrm>
        </p:grpSpPr>
        <p:grpSp>
          <p:nvGrpSpPr>
            <p:cNvPr id="544" name="组合 543"/>
            <p:cNvGrpSpPr/>
            <p:nvPr/>
          </p:nvGrpSpPr>
          <p:grpSpPr>
            <a:xfrm>
              <a:off x="2742675" y="2476988"/>
              <a:ext cx="1761876" cy="371346"/>
              <a:chOff x="2169741" y="2036654"/>
              <a:chExt cx="1761876" cy="371346"/>
            </a:xfrm>
          </p:grpSpPr>
          <p:sp>
            <p:nvSpPr>
              <p:cNvPr id="556" name="矩形 55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7" name="矩形 556"/>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234</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8" name="矩形 557"/>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46" name="组合 545"/>
            <p:cNvGrpSpPr/>
            <p:nvPr/>
          </p:nvGrpSpPr>
          <p:grpSpPr>
            <a:xfrm>
              <a:off x="7650995" y="2477070"/>
              <a:ext cx="1761876" cy="371346"/>
              <a:chOff x="2169741" y="2036654"/>
              <a:chExt cx="1761876" cy="371346"/>
            </a:xfrm>
          </p:grpSpPr>
          <p:sp>
            <p:nvSpPr>
              <p:cNvPr id="550" name="矩形 54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1" name="矩形 550"/>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777</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3" name="组合 22"/>
          <p:cNvGrpSpPr/>
          <p:nvPr/>
        </p:nvGrpSpPr>
        <p:grpSpPr>
          <a:xfrm>
            <a:off x="6332671" y="2729667"/>
            <a:ext cx="1240093" cy="219046"/>
            <a:chOff x="6332671" y="2729667"/>
            <a:chExt cx="1240093" cy="219046"/>
          </a:xfrm>
        </p:grpSpPr>
        <p:cxnSp>
          <p:nvCxnSpPr>
            <p:cNvPr id="542" name="直接连接符 541"/>
            <p:cNvCxnSpPr/>
            <p:nvPr/>
          </p:nvCxnSpPr>
          <p:spPr>
            <a:xfrm flipH="1" flipV="1">
              <a:off x="6654717" y="2729667"/>
              <a:ext cx="0" cy="178303"/>
            </a:xfrm>
            <a:prstGeom prst="line">
              <a:avLst/>
            </a:prstGeom>
            <a:solidFill>
              <a:schemeClr val="bg1"/>
            </a:solidFill>
            <a:ln w="12700" cap="sq">
              <a:solidFill>
                <a:schemeClr val="tx1"/>
              </a:solidFill>
              <a:round/>
              <a:headEnd/>
              <a:tailEnd type="none" w="lg" len="lg"/>
            </a:ln>
          </p:spPr>
        </p:cxnSp>
        <p:grpSp>
          <p:nvGrpSpPr>
            <p:cNvPr id="22" name="组合 21"/>
            <p:cNvGrpSpPr/>
            <p:nvPr/>
          </p:nvGrpSpPr>
          <p:grpSpPr>
            <a:xfrm>
              <a:off x="6332671" y="2730449"/>
              <a:ext cx="1240093" cy="218264"/>
              <a:chOff x="6332671" y="2730449"/>
              <a:chExt cx="1240093" cy="218264"/>
            </a:xfrm>
          </p:grpSpPr>
          <p:cxnSp>
            <p:nvCxnSpPr>
              <p:cNvPr id="540" name="直接连接符 539"/>
              <p:cNvCxnSpPr/>
              <p:nvPr/>
            </p:nvCxnSpPr>
            <p:spPr>
              <a:xfrm flipH="1">
                <a:off x="6332671" y="2866883"/>
                <a:ext cx="244336" cy="0"/>
              </a:xfrm>
              <a:prstGeom prst="line">
                <a:avLst/>
              </a:prstGeom>
              <a:solidFill>
                <a:schemeClr val="bg1"/>
              </a:solidFill>
              <a:ln w="38100" cap="sq">
                <a:solidFill>
                  <a:srgbClr val="00B050"/>
                </a:solidFill>
                <a:miter lim="800000"/>
                <a:headEnd/>
                <a:tailEnd type="none" w="lg" len="lg"/>
              </a:ln>
            </p:spPr>
          </p:cxnSp>
          <p:grpSp>
            <p:nvGrpSpPr>
              <p:cNvPr id="545" name="组合 544"/>
              <p:cNvGrpSpPr/>
              <p:nvPr/>
            </p:nvGrpSpPr>
            <p:grpSpPr>
              <a:xfrm>
                <a:off x="6759107" y="2730449"/>
                <a:ext cx="813657" cy="131453"/>
                <a:chOff x="5694705" y="2247293"/>
                <a:chExt cx="502156" cy="121283"/>
              </a:xfrm>
            </p:grpSpPr>
            <p:cxnSp>
              <p:nvCxnSpPr>
                <p:cNvPr id="552" name="直接连接符 551"/>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53" name="组合 552"/>
                <p:cNvGrpSpPr/>
                <p:nvPr/>
              </p:nvGrpSpPr>
              <p:grpSpPr>
                <a:xfrm>
                  <a:off x="5942184" y="2247293"/>
                  <a:ext cx="254677" cy="119330"/>
                  <a:chOff x="5919959" y="2262533"/>
                  <a:chExt cx="254677" cy="119330"/>
                </a:xfrm>
              </p:grpSpPr>
              <p:cxnSp>
                <p:nvCxnSpPr>
                  <p:cNvPr id="554" name="直接连接符 553"/>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555" name="直接连接符 554"/>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47" name="等腰三角形 546"/>
              <p:cNvSpPr/>
              <p:nvPr/>
            </p:nvSpPr>
            <p:spPr>
              <a:xfrm rot="16200000">
                <a:off x="6571570" y="2787856"/>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9" name="组合 8"/>
          <p:cNvGrpSpPr/>
          <p:nvPr/>
        </p:nvGrpSpPr>
        <p:grpSpPr>
          <a:xfrm>
            <a:off x="2686689" y="3030264"/>
            <a:ext cx="6670196" cy="371428"/>
            <a:chOff x="2742675" y="2964947"/>
            <a:chExt cx="6670196" cy="371428"/>
          </a:xfrm>
        </p:grpSpPr>
        <p:grpSp>
          <p:nvGrpSpPr>
            <p:cNvPr id="565" name="组合 564"/>
            <p:cNvGrpSpPr/>
            <p:nvPr/>
          </p:nvGrpSpPr>
          <p:grpSpPr>
            <a:xfrm>
              <a:off x="2742675" y="2964947"/>
              <a:ext cx="1761876" cy="371346"/>
              <a:chOff x="2169741" y="2036654"/>
              <a:chExt cx="1761876" cy="371346"/>
            </a:xfrm>
          </p:grpSpPr>
          <p:sp>
            <p:nvSpPr>
              <p:cNvPr id="577" name="矩形 576"/>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8" name="矩形 57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456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9" name="矩形 57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67" name="组合 566"/>
            <p:cNvGrpSpPr/>
            <p:nvPr/>
          </p:nvGrpSpPr>
          <p:grpSpPr>
            <a:xfrm>
              <a:off x="7650995" y="2965029"/>
              <a:ext cx="1761876" cy="371346"/>
              <a:chOff x="2169741" y="2036654"/>
              <a:chExt cx="1761876" cy="371346"/>
            </a:xfrm>
          </p:grpSpPr>
          <p:sp>
            <p:nvSpPr>
              <p:cNvPr id="571" name="矩形 57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2" name="矩形 571"/>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888</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8" name="组合 27"/>
          <p:cNvGrpSpPr/>
          <p:nvPr/>
        </p:nvGrpSpPr>
        <p:grpSpPr>
          <a:xfrm>
            <a:off x="6332671" y="3217626"/>
            <a:ext cx="1240093" cy="219046"/>
            <a:chOff x="6332671" y="3217626"/>
            <a:chExt cx="1240093" cy="219046"/>
          </a:xfrm>
        </p:grpSpPr>
        <p:cxnSp>
          <p:nvCxnSpPr>
            <p:cNvPr id="563" name="直接连接符 562"/>
            <p:cNvCxnSpPr/>
            <p:nvPr/>
          </p:nvCxnSpPr>
          <p:spPr>
            <a:xfrm flipH="1" flipV="1">
              <a:off x="6654717" y="3217626"/>
              <a:ext cx="0" cy="178303"/>
            </a:xfrm>
            <a:prstGeom prst="line">
              <a:avLst/>
            </a:prstGeom>
            <a:solidFill>
              <a:schemeClr val="bg1"/>
            </a:solidFill>
            <a:ln w="12700" cap="sq">
              <a:solidFill>
                <a:schemeClr val="tx1"/>
              </a:solidFill>
              <a:round/>
              <a:headEnd/>
              <a:tailEnd type="none" w="lg" len="lg"/>
            </a:ln>
          </p:spPr>
        </p:cxnSp>
        <p:grpSp>
          <p:nvGrpSpPr>
            <p:cNvPr id="27" name="组合 26"/>
            <p:cNvGrpSpPr/>
            <p:nvPr/>
          </p:nvGrpSpPr>
          <p:grpSpPr>
            <a:xfrm>
              <a:off x="6332671" y="3218408"/>
              <a:ext cx="1240093" cy="218264"/>
              <a:chOff x="6332671" y="3218408"/>
              <a:chExt cx="1240093" cy="218264"/>
            </a:xfrm>
          </p:grpSpPr>
          <p:cxnSp>
            <p:nvCxnSpPr>
              <p:cNvPr id="561" name="直接连接符 560"/>
              <p:cNvCxnSpPr/>
              <p:nvPr/>
            </p:nvCxnSpPr>
            <p:spPr>
              <a:xfrm flipH="1">
                <a:off x="6332671" y="3354842"/>
                <a:ext cx="244336" cy="0"/>
              </a:xfrm>
              <a:prstGeom prst="line">
                <a:avLst/>
              </a:prstGeom>
              <a:solidFill>
                <a:schemeClr val="bg1"/>
              </a:solidFill>
              <a:ln w="38100" cap="sq">
                <a:solidFill>
                  <a:srgbClr val="00B050"/>
                </a:solidFill>
                <a:miter lim="800000"/>
                <a:headEnd/>
                <a:tailEnd type="none" w="lg" len="lg"/>
              </a:ln>
            </p:spPr>
          </p:cxnSp>
          <p:grpSp>
            <p:nvGrpSpPr>
              <p:cNvPr id="566" name="组合 565"/>
              <p:cNvGrpSpPr/>
              <p:nvPr/>
            </p:nvGrpSpPr>
            <p:grpSpPr>
              <a:xfrm>
                <a:off x="6759107" y="3218408"/>
                <a:ext cx="813657" cy="131453"/>
                <a:chOff x="5694705" y="2247293"/>
                <a:chExt cx="502156" cy="121283"/>
              </a:xfrm>
            </p:grpSpPr>
            <p:cxnSp>
              <p:nvCxnSpPr>
                <p:cNvPr id="573" name="直接连接符 572"/>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74" name="组合 573"/>
                <p:cNvGrpSpPr/>
                <p:nvPr/>
              </p:nvGrpSpPr>
              <p:grpSpPr>
                <a:xfrm>
                  <a:off x="5942184" y="2247293"/>
                  <a:ext cx="254677" cy="119330"/>
                  <a:chOff x="5919959" y="2262533"/>
                  <a:chExt cx="254677" cy="119330"/>
                </a:xfrm>
              </p:grpSpPr>
              <p:cxnSp>
                <p:nvCxnSpPr>
                  <p:cNvPr id="575" name="直接连接符 574"/>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576" name="直接连接符 575"/>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68" name="等腰三角形 567"/>
              <p:cNvSpPr/>
              <p:nvPr/>
            </p:nvSpPr>
            <p:spPr>
              <a:xfrm rot="16200000">
                <a:off x="6571570" y="3275815"/>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8" name="组合 7"/>
          <p:cNvGrpSpPr/>
          <p:nvPr/>
        </p:nvGrpSpPr>
        <p:grpSpPr>
          <a:xfrm>
            <a:off x="2686689" y="3518223"/>
            <a:ext cx="6670196" cy="371428"/>
            <a:chOff x="2742675" y="3452906"/>
            <a:chExt cx="6670196" cy="371428"/>
          </a:xfrm>
        </p:grpSpPr>
        <p:grpSp>
          <p:nvGrpSpPr>
            <p:cNvPr id="586" name="组合 585"/>
            <p:cNvGrpSpPr/>
            <p:nvPr/>
          </p:nvGrpSpPr>
          <p:grpSpPr>
            <a:xfrm>
              <a:off x="2742675" y="3452906"/>
              <a:ext cx="1761876" cy="371346"/>
              <a:chOff x="2169741" y="2036654"/>
              <a:chExt cx="1761876" cy="371346"/>
            </a:xfrm>
          </p:grpSpPr>
          <p:sp>
            <p:nvSpPr>
              <p:cNvPr id="598" name="矩形 597"/>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99" name="矩形 598"/>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789</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00" name="矩形 599"/>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88" name="组合 587"/>
            <p:cNvGrpSpPr/>
            <p:nvPr/>
          </p:nvGrpSpPr>
          <p:grpSpPr>
            <a:xfrm>
              <a:off x="7650995" y="3452988"/>
              <a:ext cx="1761876" cy="371346"/>
              <a:chOff x="2169741" y="2036654"/>
              <a:chExt cx="1761876" cy="371346"/>
            </a:xfrm>
          </p:grpSpPr>
          <p:sp>
            <p:nvSpPr>
              <p:cNvPr id="592" name="矩形 59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93" name="矩形 592"/>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999</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9" name="组合 28"/>
          <p:cNvGrpSpPr/>
          <p:nvPr/>
        </p:nvGrpSpPr>
        <p:grpSpPr>
          <a:xfrm>
            <a:off x="6332671" y="3705585"/>
            <a:ext cx="1240093" cy="219046"/>
            <a:chOff x="6332671" y="3705585"/>
            <a:chExt cx="1240093" cy="219046"/>
          </a:xfrm>
        </p:grpSpPr>
        <p:cxnSp>
          <p:nvCxnSpPr>
            <p:cNvPr id="582" name="直接连接符 581"/>
            <p:cNvCxnSpPr/>
            <p:nvPr/>
          </p:nvCxnSpPr>
          <p:spPr>
            <a:xfrm flipH="1">
              <a:off x="6332671" y="3842801"/>
              <a:ext cx="244336" cy="0"/>
            </a:xfrm>
            <a:prstGeom prst="line">
              <a:avLst/>
            </a:prstGeom>
            <a:solidFill>
              <a:schemeClr val="bg1"/>
            </a:solidFill>
            <a:ln w="38100" cap="sq">
              <a:solidFill>
                <a:srgbClr val="00B050"/>
              </a:solidFill>
              <a:miter lim="800000"/>
              <a:headEnd/>
              <a:tailEnd type="none" w="lg" len="lg"/>
            </a:ln>
          </p:spPr>
        </p:cxnSp>
        <p:cxnSp>
          <p:nvCxnSpPr>
            <p:cNvPr id="584" name="直接连接符 583"/>
            <p:cNvCxnSpPr/>
            <p:nvPr/>
          </p:nvCxnSpPr>
          <p:spPr>
            <a:xfrm flipH="1" flipV="1">
              <a:off x="6654717" y="3705585"/>
              <a:ext cx="0" cy="178303"/>
            </a:xfrm>
            <a:prstGeom prst="line">
              <a:avLst/>
            </a:prstGeom>
            <a:solidFill>
              <a:schemeClr val="bg1"/>
            </a:solidFill>
            <a:ln w="12700" cap="sq">
              <a:solidFill>
                <a:schemeClr val="tx1"/>
              </a:solidFill>
              <a:round/>
              <a:headEnd/>
              <a:tailEnd type="none" w="lg" len="lg"/>
            </a:ln>
          </p:spPr>
        </p:cxnSp>
        <p:grpSp>
          <p:nvGrpSpPr>
            <p:cNvPr id="587" name="组合 586"/>
            <p:cNvGrpSpPr/>
            <p:nvPr/>
          </p:nvGrpSpPr>
          <p:grpSpPr>
            <a:xfrm>
              <a:off x="6759107" y="3707605"/>
              <a:ext cx="813657" cy="131281"/>
              <a:chOff x="5694705" y="2248429"/>
              <a:chExt cx="502156" cy="121124"/>
            </a:xfrm>
          </p:grpSpPr>
          <p:cxnSp>
            <p:nvCxnSpPr>
              <p:cNvPr id="594" name="直接连接符 593"/>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95" name="组合 594"/>
              <p:cNvGrpSpPr/>
              <p:nvPr/>
            </p:nvGrpSpPr>
            <p:grpSpPr>
              <a:xfrm>
                <a:off x="5942184" y="2248429"/>
                <a:ext cx="254677" cy="121124"/>
                <a:chOff x="5919959" y="2263669"/>
                <a:chExt cx="254677" cy="121124"/>
              </a:xfrm>
            </p:grpSpPr>
            <p:cxnSp>
              <p:nvCxnSpPr>
                <p:cNvPr id="596" name="直接连接符 595"/>
                <p:cNvCxnSpPr/>
                <p:nvPr/>
              </p:nvCxnSpPr>
              <p:spPr>
                <a:xfrm flipV="1">
                  <a:off x="5919959" y="2263669"/>
                  <a:ext cx="0" cy="121124"/>
                </a:xfrm>
                <a:prstGeom prst="line">
                  <a:avLst/>
                </a:prstGeom>
                <a:solidFill>
                  <a:schemeClr val="bg1"/>
                </a:solidFill>
                <a:ln w="38100" cap="sq">
                  <a:solidFill>
                    <a:srgbClr val="00B050"/>
                  </a:solidFill>
                  <a:miter lim="800000"/>
                  <a:headEnd/>
                  <a:tailEnd type="none" w="lg" len="lg"/>
                </a:ln>
              </p:spPr>
            </p:cxnSp>
            <p:cxnSp>
              <p:nvCxnSpPr>
                <p:cNvPr id="597" name="直接连接符 596"/>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89" name="等腰三角形 588"/>
            <p:cNvSpPr/>
            <p:nvPr/>
          </p:nvSpPr>
          <p:spPr>
            <a:xfrm rot="16200000">
              <a:off x="6571570" y="3763774"/>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7" name="组合 6"/>
          <p:cNvGrpSpPr/>
          <p:nvPr/>
        </p:nvGrpSpPr>
        <p:grpSpPr>
          <a:xfrm>
            <a:off x="2686689" y="4006182"/>
            <a:ext cx="6670196" cy="371428"/>
            <a:chOff x="2742675" y="3940865"/>
            <a:chExt cx="6670196" cy="371428"/>
          </a:xfrm>
        </p:grpSpPr>
        <p:grpSp>
          <p:nvGrpSpPr>
            <p:cNvPr id="607" name="组合 606"/>
            <p:cNvGrpSpPr/>
            <p:nvPr/>
          </p:nvGrpSpPr>
          <p:grpSpPr>
            <a:xfrm>
              <a:off x="2742675" y="3940865"/>
              <a:ext cx="1761876" cy="371346"/>
              <a:chOff x="2169741" y="2036654"/>
              <a:chExt cx="1761876" cy="371346"/>
            </a:xfrm>
          </p:grpSpPr>
          <p:sp>
            <p:nvSpPr>
              <p:cNvPr id="619" name="矩形 618"/>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20" name="矩形 619"/>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21" name="矩形 620"/>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09" name="组合 608"/>
            <p:cNvGrpSpPr/>
            <p:nvPr/>
          </p:nvGrpSpPr>
          <p:grpSpPr>
            <a:xfrm>
              <a:off x="7650995" y="3940947"/>
              <a:ext cx="1761876" cy="371346"/>
              <a:chOff x="2169741" y="2036654"/>
              <a:chExt cx="1761876" cy="371346"/>
            </a:xfrm>
          </p:grpSpPr>
          <p:sp>
            <p:nvSpPr>
              <p:cNvPr id="613" name="矩形 61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14" name="矩形 61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5" name="组合 4"/>
          <p:cNvGrpSpPr/>
          <p:nvPr/>
        </p:nvGrpSpPr>
        <p:grpSpPr>
          <a:xfrm>
            <a:off x="2686689" y="4494141"/>
            <a:ext cx="6670196" cy="371428"/>
            <a:chOff x="2742675" y="4428824"/>
            <a:chExt cx="6670196" cy="371428"/>
          </a:xfrm>
        </p:grpSpPr>
        <p:grpSp>
          <p:nvGrpSpPr>
            <p:cNvPr id="628" name="组合 627"/>
            <p:cNvGrpSpPr/>
            <p:nvPr/>
          </p:nvGrpSpPr>
          <p:grpSpPr>
            <a:xfrm>
              <a:off x="2742675" y="4428824"/>
              <a:ext cx="1761876" cy="371346"/>
              <a:chOff x="2169741" y="2036654"/>
              <a:chExt cx="1761876" cy="371346"/>
            </a:xfrm>
          </p:grpSpPr>
          <p:sp>
            <p:nvSpPr>
              <p:cNvPr id="640" name="矩形 63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41" name="矩形 640"/>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42" name="矩形 641"/>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30" name="组合 629"/>
            <p:cNvGrpSpPr/>
            <p:nvPr/>
          </p:nvGrpSpPr>
          <p:grpSpPr>
            <a:xfrm>
              <a:off x="7650995" y="4428906"/>
              <a:ext cx="1761876" cy="371346"/>
              <a:chOff x="2169741" y="2036654"/>
              <a:chExt cx="1761876" cy="371346"/>
            </a:xfrm>
          </p:grpSpPr>
          <p:sp>
            <p:nvSpPr>
              <p:cNvPr id="634" name="矩形 633"/>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35" name="矩形 634"/>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4" name="组合 3"/>
          <p:cNvGrpSpPr/>
          <p:nvPr/>
        </p:nvGrpSpPr>
        <p:grpSpPr>
          <a:xfrm>
            <a:off x="2686689" y="4982100"/>
            <a:ext cx="6670196" cy="371428"/>
            <a:chOff x="2742675" y="4916783"/>
            <a:chExt cx="6670196" cy="371428"/>
          </a:xfrm>
        </p:grpSpPr>
        <p:grpSp>
          <p:nvGrpSpPr>
            <p:cNvPr id="649" name="组合 648"/>
            <p:cNvGrpSpPr/>
            <p:nvPr/>
          </p:nvGrpSpPr>
          <p:grpSpPr>
            <a:xfrm>
              <a:off x="2742675" y="4916783"/>
              <a:ext cx="1761876" cy="371346"/>
              <a:chOff x="2169741" y="2036654"/>
              <a:chExt cx="1761876" cy="371346"/>
            </a:xfrm>
          </p:grpSpPr>
          <p:sp>
            <p:nvSpPr>
              <p:cNvPr id="661" name="矩形 66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62" name="矩形 661"/>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63" name="矩形 662"/>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51" name="组合 650"/>
            <p:cNvGrpSpPr/>
            <p:nvPr/>
          </p:nvGrpSpPr>
          <p:grpSpPr>
            <a:xfrm>
              <a:off x="7650995" y="4916865"/>
              <a:ext cx="1761876" cy="371346"/>
              <a:chOff x="2169741" y="2036654"/>
              <a:chExt cx="1761876" cy="371346"/>
            </a:xfrm>
          </p:grpSpPr>
          <p:sp>
            <p:nvSpPr>
              <p:cNvPr id="655" name="矩形 654"/>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56" name="矩形 655"/>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6" name="组合 25"/>
          <p:cNvGrpSpPr/>
          <p:nvPr/>
        </p:nvGrpSpPr>
        <p:grpSpPr>
          <a:xfrm>
            <a:off x="5745009" y="2242395"/>
            <a:ext cx="900445" cy="3415713"/>
            <a:chOff x="5745009" y="2242395"/>
            <a:chExt cx="900445" cy="3415713"/>
          </a:xfrm>
        </p:grpSpPr>
        <p:cxnSp>
          <p:nvCxnSpPr>
            <p:cNvPr id="356" name="直接连接符 355"/>
            <p:cNvCxnSpPr/>
            <p:nvPr/>
          </p:nvCxnSpPr>
          <p:spPr>
            <a:xfrm>
              <a:off x="5745009" y="2242395"/>
              <a:ext cx="900445" cy="0"/>
            </a:xfrm>
            <a:prstGeom prst="line">
              <a:avLst/>
            </a:prstGeom>
            <a:noFill/>
            <a:ln w="12700" cap="sq" cmpd="sng" algn="ctr">
              <a:solidFill>
                <a:schemeClr val="tx1"/>
              </a:solidFill>
              <a:prstDash val="solid"/>
              <a:miter lim="800000"/>
            </a:ln>
            <a:effectLst/>
          </p:spPr>
        </p:cxnSp>
        <p:cxnSp>
          <p:nvCxnSpPr>
            <p:cNvPr id="541" name="直接连接符 540"/>
            <p:cNvCxnSpPr/>
            <p:nvPr/>
          </p:nvCxnSpPr>
          <p:spPr>
            <a:xfrm>
              <a:off x="5745009" y="2730354"/>
              <a:ext cx="900445" cy="0"/>
            </a:xfrm>
            <a:prstGeom prst="line">
              <a:avLst/>
            </a:prstGeom>
            <a:noFill/>
            <a:ln w="12700" cap="sq" cmpd="sng" algn="ctr">
              <a:solidFill>
                <a:schemeClr val="tx1"/>
              </a:solidFill>
              <a:prstDash val="solid"/>
              <a:miter lim="800000"/>
            </a:ln>
            <a:effectLst/>
          </p:spPr>
        </p:cxnSp>
        <p:cxnSp>
          <p:nvCxnSpPr>
            <p:cNvPr id="562" name="直接连接符 561"/>
            <p:cNvCxnSpPr/>
            <p:nvPr/>
          </p:nvCxnSpPr>
          <p:spPr>
            <a:xfrm>
              <a:off x="5745009" y="3218313"/>
              <a:ext cx="900445" cy="0"/>
            </a:xfrm>
            <a:prstGeom prst="line">
              <a:avLst/>
            </a:prstGeom>
            <a:noFill/>
            <a:ln w="12700" cap="sq" cmpd="sng" algn="ctr">
              <a:solidFill>
                <a:schemeClr val="tx1"/>
              </a:solidFill>
              <a:prstDash val="solid"/>
              <a:miter lim="800000"/>
            </a:ln>
            <a:effectLst/>
          </p:spPr>
        </p:cxnSp>
        <p:cxnSp>
          <p:nvCxnSpPr>
            <p:cNvPr id="583" name="直接连接符 582"/>
            <p:cNvCxnSpPr/>
            <p:nvPr/>
          </p:nvCxnSpPr>
          <p:spPr>
            <a:xfrm>
              <a:off x="5745009" y="3706272"/>
              <a:ext cx="900445" cy="0"/>
            </a:xfrm>
            <a:prstGeom prst="line">
              <a:avLst/>
            </a:prstGeom>
            <a:noFill/>
            <a:ln w="12700" cap="sq" cmpd="sng" algn="ctr">
              <a:solidFill>
                <a:schemeClr val="tx1"/>
              </a:solidFill>
              <a:prstDash val="solid"/>
              <a:miter lim="800000"/>
            </a:ln>
            <a:effectLst/>
          </p:spPr>
        </p:cxnSp>
        <p:cxnSp>
          <p:nvCxnSpPr>
            <p:cNvPr id="604" name="直接连接符 603"/>
            <p:cNvCxnSpPr/>
            <p:nvPr/>
          </p:nvCxnSpPr>
          <p:spPr>
            <a:xfrm>
              <a:off x="5745009" y="4194231"/>
              <a:ext cx="900445" cy="0"/>
            </a:xfrm>
            <a:prstGeom prst="line">
              <a:avLst/>
            </a:prstGeom>
            <a:noFill/>
            <a:ln w="12700" cap="sq" cmpd="sng" algn="ctr">
              <a:solidFill>
                <a:schemeClr val="tx1"/>
              </a:solidFill>
              <a:prstDash val="solid"/>
              <a:miter lim="800000"/>
            </a:ln>
            <a:effectLst/>
          </p:spPr>
        </p:cxnSp>
        <p:cxnSp>
          <p:nvCxnSpPr>
            <p:cNvPr id="625" name="直接连接符 624"/>
            <p:cNvCxnSpPr/>
            <p:nvPr/>
          </p:nvCxnSpPr>
          <p:spPr>
            <a:xfrm>
              <a:off x="5745009" y="4682190"/>
              <a:ext cx="900445" cy="0"/>
            </a:xfrm>
            <a:prstGeom prst="line">
              <a:avLst/>
            </a:prstGeom>
            <a:noFill/>
            <a:ln w="12700" cap="sq" cmpd="sng" algn="ctr">
              <a:solidFill>
                <a:schemeClr val="tx1"/>
              </a:solidFill>
              <a:prstDash val="solid"/>
              <a:miter lim="800000"/>
            </a:ln>
            <a:effectLst/>
          </p:spPr>
        </p:cxnSp>
        <p:cxnSp>
          <p:nvCxnSpPr>
            <p:cNvPr id="646" name="直接连接符 645"/>
            <p:cNvCxnSpPr/>
            <p:nvPr/>
          </p:nvCxnSpPr>
          <p:spPr>
            <a:xfrm>
              <a:off x="5745009" y="5170149"/>
              <a:ext cx="900445" cy="0"/>
            </a:xfrm>
            <a:prstGeom prst="line">
              <a:avLst/>
            </a:prstGeom>
            <a:noFill/>
            <a:ln w="12700" cap="sq" cmpd="sng" algn="ctr">
              <a:solidFill>
                <a:schemeClr val="tx1"/>
              </a:solidFill>
              <a:prstDash val="solid"/>
              <a:miter lim="800000"/>
            </a:ln>
            <a:effectLst/>
          </p:spPr>
        </p:cxnSp>
        <p:cxnSp>
          <p:nvCxnSpPr>
            <p:cNvPr id="667" name="直接连接符 666"/>
            <p:cNvCxnSpPr/>
            <p:nvPr/>
          </p:nvCxnSpPr>
          <p:spPr>
            <a:xfrm>
              <a:off x="5745009" y="5658108"/>
              <a:ext cx="900445" cy="0"/>
            </a:xfrm>
            <a:prstGeom prst="line">
              <a:avLst/>
            </a:prstGeom>
            <a:noFill/>
            <a:ln w="12700" cap="sq" cmpd="sng" algn="ctr">
              <a:solidFill>
                <a:schemeClr val="tx1"/>
              </a:solidFill>
              <a:prstDash val="solid"/>
              <a:miter lim="800000"/>
            </a:ln>
            <a:effectLst/>
          </p:spPr>
        </p:cxnSp>
      </p:grpSp>
      <p:grpSp>
        <p:nvGrpSpPr>
          <p:cNvPr id="15" name="组合 14"/>
          <p:cNvGrpSpPr/>
          <p:nvPr/>
        </p:nvGrpSpPr>
        <p:grpSpPr>
          <a:xfrm>
            <a:off x="5376021" y="2098811"/>
            <a:ext cx="364353" cy="3690334"/>
            <a:chOff x="5376021" y="2098811"/>
            <a:chExt cx="364353" cy="3690334"/>
          </a:xfrm>
        </p:grpSpPr>
        <p:sp>
          <p:nvSpPr>
            <p:cNvPr id="246" name="矩形 245"/>
            <p:cNvSpPr/>
            <p:nvPr/>
          </p:nvSpPr>
          <p:spPr>
            <a:xfrm>
              <a:off x="5376021" y="2098811"/>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43" name="矩形 542"/>
            <p:cNvSpPr/>
            <p:nvPr/>
          </p:nvSpPr>
          <p:spPr>
            <a:xfrm>
              <a:off x="5376021" y="2586770"/>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64" name="矩形 563"/>
            <p:cNvSpPr/>
            <p:nvPr/>
          </p:nvSpPr>
          <p:spPr>
            <a:xfrm>
              <a:off x="5376021" y="3074729"/>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85" name="矩形 584"/>
            <p:cNvSpPr/>
            <p:nvPr/>
          </p:nvSpPr>
          <p:spPr>
            <a:xfrm>
              <a:off x="5376021" y="3562688"/>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06" name="矩形 605"/>
            <p:cNvSpPr/>
            <p:nvPr/>
          </p:nvSpPr>
          <p:spPr>
            <a:xfrm>
              <a:off x="5376021" y="4050647"/>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7" name="矩形 626"/>
            <p:cNvSpPr/>
            <p:nvPr/>
          </p:nvSpPr>
          <p:spPr>
            <a:xfrm>
              <a:off x="5376021" y="4538606"/>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48" name="矩形 647"/>
            <p:cNvSpPr/>
            <p:nvPr/>
          </p:nvSpPr>
          <p:spPr>
            <a:xfrm>
              <a:off x="5376021" y="5026565"/>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69" name="矩形 668"/>
            <p:cNvSpPr/>
            <p:nvPr/>
          </p:nvSpPr>
          <p:spPr>
            <a:xfrm>
              <a:off x="5376021" y="5514524"/>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2686689" y="5470059"/>
            <a:ext cx="6670196" cy="371428"/>
            <a:chOff x="2742675" y="5404742"/>
            <a:chExt cx="6670196" cy="371428"/>
          </a:xfrm>
        </p:grpSpPr>
        <p:grpSp>
          <p:nvGrpSpPr>
            <p:cNvPr id="670" name="组合 669"/>
            <p:cNvGrpSpPr/>
            <p:nvPr/>
          </p:nvGrpSpPr>
          <p:grpSpPr>
            <a:xfrm>
              <a:off x="2742675" y="5404742"/>
              <a:ext cx="1761876" cy="371346"/>
              <a:chOff x="2169741" y="2036654"/>
              <a:chExt cx="1761876" cy="371346"/>
            </a:xfrm>
          </p:grpSpPr>
          <p:sp>
            <p:nvSpPr>
              <p:cNvPr id="682" name="矩形 68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83" name="矩形 682"/>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84" name="矩形 683"/>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72" name="组合 671"/>
            <p:cNvGrpSpPr/>
            <p:nvPr/>
          </p:nvGrpSpPr>
          <p:grpSpPr>
            <a:xfrm>
              <a:off x="7650995" y="5404824"/>
              <a:ext cx="1761876" cy="371346"/>
              <a:chOff x="2169741" y="2036654"/>
              <a:chExt cx="1761876" cy="371346"/>
            </a:xfrm>
          </p:grpSpPr>
          <p:sp>
            <p:nvSpPr>
              <p:cNvPr id="676" name="矩形 67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77" name="矩形 676"/>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Value</a:t>
                </a:r>
              </a:p>
            </p:txBody>
          </p:sp>
        </p:grpSp>
      </p:grpSp>
      <p:grpSp>
        <p:nvGrpSpPr>
          <p:cNvPr id="34" name="组合 33"/>
          <p:cNvGrpSpPr/>
          <p:nvPr/>
        </p:nvGrpSpPr>
        <p:grpSpPr>
          <a:xfrm>
            <a:off x="6332671" y="4193544"/>
            <a:ext cx="1240093" cy="1682923"/>
            <a:chOff x="6332671" y="4193544"/>
            <a:chExt cx="1240093" cy="1682923"/>
          </a:xfrm>
        </p:grpSpPr>
        <p:grpSp>
          <p:nvGrpSpPr>
            <p:cNvPr id="30" name="组合 29"/>
            <p:cNvGrpSpPr/>
            <p:nvPr/>
          </p:nvGrpSpPr>
          <p:grpSpPr>
            <a:xfrm>
              <a:off x="6332671" y="4193544"/>
              <a:ext cx="1240093" cy="219046"/>
              <a:chOff x="6332671" y="4193544"/>
              <a:chExt cx="1240093" cy="219046"/>
            </a:xfrm>
          </p:grpSpPr>
          <p:cxnSp>
            <p:nvCxnSpPr>
              <p:cNvPr id="603" name="直接连接符 602"/>
              <p:cNvCxnSpPr/>
              <p:nvPr/>
            </p:nvCxnSpPr>
            <p:spPr>
              <a:xfrm flipH="1">
                <a:off x="6332671" y="4330760"/>
                <a:ext cx="244336" cy="0"/>
              </a:xfrm>
              <a:prstGeom prst="line">
                <a:avLst/>
              </a:prstGeom>
              <a:solidFill>
                <a:schemeClr val="bg1"/>
              </a:solidFill>
              <a:ln w="38100" cap="sq">
                <a:solidFill>
                  <a:srgbClr val="00B050"/>
                </a:solidFill>
                <a:miter lim="800000"/>
                <a:headEnd/>
                <a:tailEnd type="none" w="lg" len="lg"/>
              </a:ln>
            </p:spPr>
          </p:cxnSp>
          <p:cxnSp>
            <p:nvCxnSpPr>
              <p:cNvPr id="605" name="直接连接符 604"/>
              <p:cNvCxnSpPr/>
              <p:nvPr/>
            </p:nvCxnSpPr>
            <p:spPr>
              <a:xfrm flipH="1" flipV="1">
                <a:off x="6654717" y="4193544"/>
                <a:ext cx="0" cy="178303"/>
              </a:xfrm>
              <a:prstGeom prst="line">
                <a:avLst/>
              </a:prstGeom>
              <a:solidFill>
                <a:schemeClr val="bg1"/>
              </a:solidFill>
              <a:ln w="12700" cap="sq">
                <a:solidFill>
                  <a:schemeClr val="tx1"/>
                </a:solidFill>
                <a:round/>
                <a:headEnd/>
                <a:tailEnd type="none" w="lg" len="lg"/>
              </a:ln>
            </p:spPr>
          </p:cxnSp>
          <p:grpSp>
            <p:nvGrpSpPr>
              <p:cNvPr id="608" name="组合 607"/>
              <p:cNvGrpSpPr/>
              <p:nvPr/>
            </p:nvGrpSpPr>
            <p:grpSpPr>
              <a:xfrm>
                <a:off x="6759107" y="4195755"/>
                <a:ext cx="813657" cy="130977"/>
                <a:chOff x="5694705" y="2248614"/>
                <a:chExt cx="502156" cy="120844"/>
              </a:xfrm>
            </p:grpSpPr>
            <p:cxnSp>
              <p:nvCxnSpPr>
                <p:cNvPr id="615" name="直接连接符 614"/>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16" name="组合 615"/>
                <p:cNvGrpSpPr/>
                <p:nvPr/>
              </p:nvGrpSpPr>
              <p:grpSpPr>
                <a:xfrm>
                  <a:off x="5942184" y="2248614"/>
                  <a:ext cx="254677" cy="120844"/>
                  <a:chOff x="5919959" y="2263854"/>
                  <a:chExt cx="254677" cy="120844"/>
                </a:xfrm>
              </p:grpSpPr>
              <p:cxnSp>
                <p:nvCxnSpPr>
                  <p:cNvPr id="617" name="直接连接符 616"/>
                  <p:cNvCxnSpPr/>
                  <p:nvPr/>
                </p:nvCxnSpPr>
                <p:spPr>
                  <a:xfrm flipV="1">
                    <a:off x="5919959" y="2263854"/>
                    <a:ext cx="0" cy="120844"/>
                  </a:xfrm>
                  <a:prstGeom prst="line">
                    <a:avLst/>
                  </a:prstGeom>
                  <a:solidFill>
                    <a:schemeClr val="bg1"/>
                  </a:solidFill>
                  <a:ln w="38100" cap="sq">
                    <a:solidFill>
                      <a:srgbClr val="00B050"/>
                    </a:solidFill>
                    <a:miter lim="800000"/>
                    <a:headEnd/>
                    <a:tailEnd type="none" w="lg" len="lg"/>
                  </a:ln>
                </p:spPr>
              </p:cxnSp>
              <p:cxnSp>
                <p:nvCxnSpPr>
                  <p:cNvPr id="618" name="直接连接符 617"/>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10" name="等腰三角形 609"/>
              <p:cNvSpPr/>
              <p:nvPr/>
            </p:nvSpPr>
            <p:spPr>
              <a:xfrm rot="16200000">
                <a:off x="6571570" y="4251733"/>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1" name="组合 30"/>
            <p:cNvGrpSpPr/>
            <p:nvPr/>
          </p:nvGrpSpPr>
          <p:grpSpPr>
            <a:xfrm>
              <a:off x="6332671" y="4681503"/>
              <a:ext cx="1240093" cy="219046"/>
              <a:chOff x="6332671" y="4681503"/>
              <a:chExt cx="1240093" cy="219046"/>
            </a:xfrm>
          </p:grpSpPr>
          <p:cxnSp>
            <p:nvCxnSpPr>
              <p:cNvPr id="624" name="直接连接符 623"/>
              <p:cNvCxnSpPr/>
              <p:nvPr/>
            </p:nvCxnSpPr>
            <p:spPr>
              <a:xfrm flipH="1">
                <a:off x="6332671" y="4818719"/>
                <a:ext cx="244336" cy="0"/>
              </a:xfrm>
              <a:prstGeom prst="line">
                <a:avLst/>
              </a:prstGeom>
              <a:solidFill>
                <a:schemeClr val="bg1"/>
              </a:solidFill>
              <a:ln w="38100" cap="sq">
                <a:solidFill>
                  <a:srgbClr val="00B050"/>
                </a:solidFill>
                <a:miter lim="800000"/>
                <a:headEnd/>
                <a:tailEnd type="none" w="lg" len="lg"/>
              </a:ln>
            </p:spPr>
          </p:cxnSp>
          <p:cxnSp>
            <p:nvCxnSpPr>
              <p:cNvPr id="626" name="直接连接符 625"/>
              <p:cNvCxnSpPr/>
              <p:nvPr/>
            </p:nvCxnSpPr>
            <p:spPr>
              <a:xfrm flipH="1" flipV="1">
                <a:off x="6654717" y="4681503"/>
                <a:ext cx="0" cy="178303"/>
              </a:xfrm>
              <a:prstGeom prst="line">
                <a:avLst/>
              </a:prstGeom>
              <a:solidFill>
                <a:schemeClr val="bg1"/>
              </a:solidFill>
              <a:ln w="12700" cap="sq">
                <a:solidFill>
                  <a:schemeClr val="tx1"/>
                </a:solidFill>
                <a:round/>
                <a:headEnd/>
                <a:tailEnd type="none" w="lg" len="lg"/>
              </a:ln>
            </p:spPr>
          </p:cxnSp>
          <p:grpSp>
            <p:nvGrpSpPr>
              <p:cNvPr id="629" name="组合 628"/>
              <p:cNvGrpSpPr/>
              <p:nvPr/>
            </p:nvGrpSpPr>
            <p:grpSpPr>
              <a:xfrm>
                <a:off x="6759107" y="4684161"/>
                <a:ext cx="813657" cy="130730"/>
                <a:chOff x="5694705" y="2249025"/>
                <a:chExt cx="502156" cy="120616"/>
              </a:xfrm>
            </p:grpSpPr>
            <p:cxnSp>
              <p:nvCxnSpPr>
                <p:cNvPr id="636" name="直接连接符 635"/>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37" name="组合 636"/>
                <p:cNvGrpSpPr/>
                <p:nvPr/>
              </p:nvGrpSpPr>
              <p:grpSpPr>
                <a:xfrm>
                  <a:off x="5942184" y="2249025"/>
                  <a:ext cx="254677" cy="120616"/>
                  <a:chOff x="5919959" y="2264265"/>
                  <a:chExt cx="254677" cy="120616"/>
                </a:xfrm>
              </p:grpSpPr>
              <p:cxnSp>
                <p:nvCxnSpPr>
                  <p:cNvPr id="638" name="直接连接符 637"/>
                  <p:cNvCxnSpPr/>
                  <p:nvPr/>
                </p:nvCxnSpPr>
                <p:spPr>
                  <a:xfrm flipV="1">
                    <a:off x="5919959" y="2264730"/>
                    <a:ext cx="0" cy="120151"/>
                  </a:xfrm>
                  <a:prstGeom prst="line">
                    <a:avLst/>
                  </a:prstGeom>
                  <a:solidFill>
                    <a:schemeClr val="bg1"/>
                  </a:solidFill>
                  <a:ln w="38100" cap="sq">
                    <a:solidFill>
                      <a:srgbClr val="00B050"/>
                    </a:solidFill>
                    <a:miter lim="800000"/>
                    <a:headEnd/>
                    <a:tailEnd type="none" w="lg" len="lg"/>
                  </a:ln>
                </p:spPr>
              </p:cxnSp>
              <p:cxnSp>
                <p:nvCxnSpPr>
                  <p:cNvPr id="639" name="直接连接符 638"/>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31" name="等腰三角形 630"/>
              <p:cNvSpPr/>
              <p:nvPr/>
            </p:nvSpPr>
            <p:spPr>
              <a:xfrm rot="16200000">
                <a:off x="6571570" y="4739692"/>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2" name="组合 31"/>
            <p:cNvGrpSpPr/>
            <p:nvPr/>
          </p:nvGrpSpPr>
          <p:grpSpPr>
            <a:xfrm>
              <a:off x="6332671" y="5169462"/>
              <a:ext cx="1240093" cy="219046"/>
              <a:chOff x="6332671" y="5169462"/>
              <a:chExt cx="1240093" cy="219046"/>
            </a:xfrm>
          </p:grpSpPr>
          <p:cxnSp>
            <p:nvCxnSpPr>
              <p:cNvPr id="645" name="直接连接符 644"/>
              <p:cNvCxnSpPr/>
              <p:nvPr/>
            </p:nvCxnSpPr>
            <p:spPr>
              <a:xfrm flipH="1">
                <a:off x="6332671" y="5306678"/>
                <a:ext cx="244336" cy="0"/>
              </a:xfrm>
              <a:prstGeom prst="line">
                <a:avLst/>
              </a:prstGeom>
              <a:solidFill>
                <a:schemeClr val="bg1"/>
              </a:solidFill>
              <a:ln w="38100" cap="sq">
                <a:solidFill>
                  <a:srgbClr val="00B050"/>
                </a:solidFill>
                <a:miter lim="800000"/>
                <a:headEnd/>
                <a:tailEnd type="none" w="lg" len="lg"/>
              </a:ln>
            </p:spPr>
          </p:cxnSp>
          <p:cxnSp>
            <p:nvCxnSpPr>
              <p:cNvPr id="647" name="直接连接符 646"/>
              <p:cNvCxnSpPr/>
              <p:nvPr/>
            </p:nvCxnSpPr>
            <p:spPr>
              <a:xfrm flipH="1" flipV="1">
                <a:off x="6654717" y="5169462"/>
                <a:ext cx="0" cy="178303"/>
              </a:xfrm>
              <a:prstGeom prst="line">
                <a:avLst/>
              </a:prstGeom>
              <a:solidFill>
                <a:schemeClr val="bg1"/>
              </a:solidFill>
              <a:ln w="12700" cap="sq">
                <a:solidFill>
                  <a:schemeClr val="tx1"/>
                </a:solidFill>
                <a:round/>
                <a:headEnd/>
                <a:tailEnd type="none" w="lg" len="lg"/>
              </a:ln>
            </p:spPr>
          </p:cxnSp>
          <p:grpSp>
            <p:nvGrpSpPr>
              <p:cNvPr id="650" name="组合 649"/>
              <p:cNvGrpSpPr/>
              <p:nvPr/>
            </p:nvGrpSpPr>
            <p:grpSpPr>
              <a:xfrm>
                <a:off x="6759107" y="5172092"/>
                <a:ext cx="813657" cy="129621"/>
                <a:chOff x="5694705" y="2248984"/>
                <a:chExt cx="502156" cy="119592"/>
              </a:xfrm>
            </p:grpSpPr>
            <p:cxnSp>
              <p:nvCxnSpPr>
                <p:cNvPr id="657" name="直接连接符 656"/>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58" name="组合 657"/>
                <p:cNvGrpSpPr/>
                <p:nvPr/>
              </p:nvGrpSpPr>
              <p:grpSpPr>
                <a:xfrm>
                  <a:off x="5942184" y="2248984"/>
                  <a:ext cx="254677" cy="118617"/>
                  <a:chOff x="5919959" y="2264224"/>
                  <a:chExt cx="254677" cy="118617"/>
                </a:xfrm>
              </p:grpSpPr>
              <p:cxnSp>
                <p:nvCxnSpPr>
                  <p:cNvPr id="659" name="直接连接符 658"/>
                  <p:cNvCxnSpPr/>
                  <p:nvPr/>
                </p:nvCxnSpPr>
                <p:spPr>
                  <a:xfrm flipV="1">
                    <a:off x="5919959" y="2264224"/>
                    <a:ext cx="0" cy="118617"/>
                  </a:xfrm>
                  <a:prstGeom prst="line">
                    <a:avLst/>
                  </a:prstGeom>
                  <a:solidFill>
                    <a:schemeClr val="bg1"/>
                  </a:solidFill>
                  <a:ln w="38100" cap="sq">
                    <a:solidFill>
                      <a:srgbClr val="00B050"/>
                    </a:solidFill>
                    <a:miter lim="800000"/>
                    <a:headEnd/>
                    <a:tailEnd type="none" w="lg" len="lg"/>
                  </a:ln>
                </p:spPr>
              </p:cxnSp>
              <p:cxnSp>
                <p:nvCxnSpPr>
                  <p:cNvPr id="660" name="直接连接符 659"/>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52" name="等腰三角形 651"/>
              <p:cNvSpPr/>
              <p:nvPr/>
            </p:nvSpPr>
            <p:spPr>
              <a:xfrm rot="16200000">
                <a:off x="6571570" y="5227651"/>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3" name="组合 32"/>
            <p:cNvGrpSpPr/>
            <p:nvPr/>
          </p:nvGrpSpPr>
          <p:grpSpPr>
            <a:xfrm>
              <a:off x="6332671" y="5657421"/>
              <a:ext cx="1240093" cy="219046"/>
              <a:chOff x="6332671" y="5657421"/>
              <a:chExt cx="1240093" cy="219046"/>
            </a:xfrm>
          </p:grpSpPr>
          <p:cxnSp>
            <p:nvCxnSpPr>
              <p:cNvPr id="666" name="直接连接符 665"/>
              <p:cNvCxnSpPr/>
              <p:nvPr/>
            </p:nvCxnSpPr>
            <p:spPr>
              <a:xfrm flipH="1">
                <a:off x="6332671" y="5794637"/>
                <a:ext cx="244336" cy="0"/>
              </a:xfrm>
              <a:prstGeom prst="line">
                <a:avLst/>
              </a:prstGeom>
              <a:solidFill>
                <a:schemeClr val="bg1"/>
              </a:solidFill>
              <a:ln w="38100" cap="sq">
                <a:solidFill>
                  <a:srgbClr val="00B050"/>
                </a:solidFill>
                <a:miter lim="800000"/>
                <a:headEnd/>
                <a:tailEnd type="none" w="lg" len="lg"/>
              </a:ln>
            </p:spPr>
          </p:cxnSp>
          <p:cxnSp>
            <p:nvCxnSpPr>
              <p:cNvPr id="668" name="直接连接符 667"/>
              <p:cNvCxnSpPr/>
              <p:nvPr/>
            </p:nvCxnSpPr>
            <p:spPr>
              <a:xfrm flipH="1" flipV="1">
                <a:off x="6654717" y="5657421"/>
                <a:ext cx="0" cy="178303"/>
              </a:xfrm>
              <a:prstGeom prst="line">
                <a:avLst/>
              </a:prstGeom>
              <a:solidFill>
                <a:schemeClr val="bg1"/>
              </a:solidFill>
              <a:ln w="12700" cap="sq">
                <a:solidFill>
                  <a:schemeClr val="tx1"/>
                </a:solidFill>
                <a:round/>
                <a:headEnd/>
                <a:tailEnd type="none" w="lg" len="lg"/>
              </a:ln>
            </p:spPr>
          </p:cxnSp>
          <p:grpSp>
            <p:nvGrpSpPr>
              <p:cNvPr id="671" name="组合 670"/>
              <p:cNvGrpSpPr/>
              <p:nvPr/>
            </p:nvGrpSpPr>
            <p:grpSpPr>
              <a:xfrm>
                <a:off x="6759107" y="5660085"/>
                <a:ext cx="813657" cy="129576"/>
                <a:chOff x="5694705" y="2249025"/>
                <a:chExt cx="502156" cy="119551"/>
              </a:xfrm>
            </p:grpSpPr>
            <p:cxnSp>
              <p:nvCxnSpPr>
                <p:cNvPr id="678" name="直接连接符 677"/>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79" name="组合 678"/>
                <p:cNvGrpSpPr/>
                <p:nvPr/>
              </p:nvGrpSpPr>
              <p:grpSpPr>
                <a:xfrm>
                  <a:off x="5942184" y="2249025"/>
                  <a:ext cx="254677" cy="118775"/>
                  <a:chOff x="5919959" y="2264265"/>
                  <a:chExt cx="254677" cy="118775"/>
                </a:xfrm>
              </p:grpSpPr>
              <p:cxnSp>
                <p:nvCxnSpPr>
                  <p:cNvPr id="680" name="直接连接符 679"/>
                  <p:cNvCxnSpPr/>
                  <p:nvPr/>
                </p:nvCxnSpPr>
                <p:spPr>
                  <a:xfrm flipV="1">
                    <a:off x="5919959" y="2265133"/>
                    <a:ext cx="0" cy="117907"/>
                  </a:xfrm>
                  <a:prstGeom prst="line">
                    <a:avLst/>
                  </a:prstGeom>
                  <a:solidFill>
                    <a:schemeClr val="bg1"/>
                  </a:solidFill>
                  <a:ln w="38100" cap="sq">
                    <a:solidFill>
                      <a:srgbClr val="00B050"/>
                    </a:solidFill>
                    <a:miter lim="800000"/>
                    <a:headEnd/>
                    <a:tailEnd type="none" w="lg" len="lg"/>
                  </a:ln>
                </p:spPr>
              </p:cxnSp>
              <p:cxnSp>
                <p:nvCxnSpPr>
                  <p:cNvPr id="681" name="直接连接符 680"/>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73" name="等腰三角形 672"/>
              <p:cNvSpPr/>
              <p:nvPr/>
            </p:nvSpPr>
            <p:spPr>
              <a:xfrm rot="16200000">
                <a:off x="6571570" y="5715610"/>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18" name="组合 17"/>
          <p:cNvGrpSpPr/>
          <p:nvPr/>
        </p:nvGrpSpPr>
        <p:grpSpPr>
          <a:xfrm>
            <a:off x="4423320" y="1940496"/>
            <a:ext cx="935946" cy="3757262"/>
            <a:chOff x="4423320" y="1940496"/>
            <a:chExt cx="935946" cy="3757262"/>
          </a:xfrm>
        </p:grpSpPr>
        <p:grpSp>
          <p:nvGrpSpPr>
            <p:cNvPr id="16" name="组合 15"/>
            <p:cNvGrpSpPr/>
            <p:nvPr/>
          </p:nvGrpSpPr>
          <p:grpSpPr>
            <a:xfrm>
              <a:off x="4423320" y="1940496"/>
              <a:ext cx="935946" cy="605720"/>
              <a:chOff x="4423320" y="1940496"/>
              <a:chExt cx="935946" cy="605720"/>
            </a:xfrm>
          </p:grpSpPr>
          <p:cxnSp>
            <p:nvCxnSpPr>
              <p:cNvPr id="378" name="直接连接符 377"/>
              <p:cNvCxnSpPr/>
              <p:nvPr/>
            </p:nvCxnSpPr>
            <p:spPr>
              <a:xfrm>
                <a:off x="4453136" y="2202897"/>
                <a:ext cx="906130" cy="0"/>
              </a:xfrm>
              <a:prstGeom prst="line">
                <a:avLst/>
              </a:prstGeom>
              <a:noFill/>
              <a:ln w="9525" cap="flat" cmpd="sng" algn="ctr">
                <a:solidFill>
                  <a:srgbClr val="FF6600"/>
                </a:solidFill>
                <a:prstDash val="solid"/>
              </a:ln>
              <a:effectLst/>
            </p:spPr>
          </p:cxnSp>
          <p:cxnSp>
            <p:nvCxnSpPr>
              <p:cNvPr id="369" name="直接连接符 368"/>
              <p:cNvCxnSpPr/>
              <p:nvPr/>
            </p:nvCxnSpPr>
            <p:spPr>
              <a:xfrm>
                <a:off x="4457151" y="2282045"/>
                <a:ext cx="902115" cy="0"/>
              </a:xfrm>
              <a:prstGeom prst="line">
                <a:avLst/>
              </a:prstGeom>
              <a:noFill/>
              <a:ln w="25400" cap="flat" cmpd="sng" algn="ctr">
                <a:solidFill>
                  <a:srgbClr val="00B0F0"/>
                </a:solidFill>
                <a:prstDash val="solid"/>
              </a:ln>
              <a:effectLst/>
            </p:spPr>
          </p:cxnSp>
          <p:sp>
            <p:nvSpPr>
              <p:cNvPr id="1053" name="矩形 1052"/>
              <p:cNvSpPr/>
              <p:nvPr/>
            </p:nvSpPr>
            <p:spPr>
              <a:xfrm>
                <a:off x="4429760" y="1940496"/>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FF6600"/>
                    </a:solidFill>
                    <a:latin typeface="微软雅黑"/>
                    <a:ea typeface="微软雅黑"/>
                  </a:rPr>
                  <a:t>valid</a:t>
                </a:r>
                <a:endParaRPr kumimoji="0" lang="en-US" altLang="zh-CN" sz="1600" b="1" i="0" u="none" strike="noStrike" kern="0" cap="none" spc="0" normalizeH="0" baseline="0" noProof="0" dirty="0">
                  <a:ln>
                    <a:noFill/>
                  </a:ln>
                  <a:solidFill>
                    <a:srgbClr val="FF6600"/>
                  </a:solidFill>
                  <a:effectLst/>
                  <a:uLnTx/>
                  <a:uFillTx/>
                  <a:latin typeface="微软雅黑"/>
                  <a:ea typeface="微软雅黑"/>
                </a:endParaRPr>
              </a:p>
            </p:txBody>
          </p:sp>
          <p:sp>
            <p:nvSpPr>
              <p:cNvPr id="1054" name="矩形 1053"/>
              <p:cNvSpPr/>
              <p:nvPr/>
            </p:nvSpPr>
            <p:spPr>
              <a:xfrm>
                <a:off x="4423320" y="227261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0099FF"/>
                    </a:solidFill>
                    <a:latin typeface="微软雅黑"/>
                    <a:ea typeface="微软雅黑"/>
                  </a:rPr>
                  <a:t>key</a:t>
                </a:r>
                <a:endParaRPr kumimoji="0" lang="en-US" altLang="zh-CN" sz="1600" b="1" i="0" u="none" strike="noStrike" kern="0" cap="none" spc="0" normalizeH="0" baseline="0" noProof="0" dirty="0">
                  <a:ln>
                    <a:noFill/>
                  </a:ln>
                  <a:solidFill>
                    <a:srgbClr val="0099FF"/>
                  </a:solidFill>
                  <a:effectLst/>
                  <a:uLnTx/>
                  <a:uFillTx/>
                  <a:latin typeface="微软雅黑"/>
                  <a:ea typeface="微软雅黑"/>
                </a:endParaRPr>
              </a:p>
            </p:txBody>
          </p:sp>
        </p:grpSp>
        <p:grpSp>
          <p:nvGrpSpPr>
            <p:cNvPr id="17" name="组合 16"/>
            <p:cNvGrpSpPr/>
            <p:nvPr/>
          </p:nvGrpSpPr>
          <p:grpSpPr>
            <a:xfrm>
              <a:off x="4453136" y="2690856"/>
              <a:ext cx="906130" cy="3006902"/>
              <a:chOff x="4453136" y="2690856"/>
              <a:chExt cx="906130" cy="3006902"/>
            </a:xfrm>
          </p:grpSpPr>
          <p:cxnSp>
            <p:nvCxnSpPr>
              <p:cNvPr id="548" name="直接连接符 547"/>
              <p:cNvCxnSpPr/>
              <p:nvPr/>
            </p:nvCxnSpPr>
            <p:spPr>
              <a:xfrm>
                <a:off x="4453136" y="2690856"/>
                <a:ext cx="906130" cy="0"/>
              </a:xfrm>
              <a:prstGeom prst="line">
                <a:avLst/>
              </a:prstGeom>
              <a:noFill/>
              <a:ln w="9525" cap="flat" cmpd="sng" algn="ctr">
                <a:solidFill>
                  <a:srgbClr val="FF6600"/>
                </a:solidFill>
                <a:prstDash val="solid"/>
              </a:ln>
              <a:effectLst/>
            </p:spPr>
          </p:cxnSp>
          <p:cxnSp>
            <p:nvCxnSpPr>
              <p:cNvPr id="549" name="直接连接符 548"/>
              <p:cNvCxnSpPr/>
              <p:nvPr/>
            </p:nvCxnSpPr>
            <p:spPr>
              <a:xfrm>
                <a:off x="4457151" y="2770004"/>
                <a:ext cx="902115" cy="0"/>
              </a:xfrm>
              <a:prstGeom prst="line">
                <a:avLst/>
              </a:prstGeom>
              <a:noFill/>
              <a:ln w="25400" cap="flat" cmpd="sng" algn="ctr">
                <a:solidFill>
                  <a:srgbClr val="00B0F0"/>
                </a:solidFill>
                <a:prstDash val="solid"/>
              </a:ln>
              <a:effectLst/>
            </p:spPr>
          </p:cxnSp>
          <p:cxnSp>
            <p:nvCxnSpPr>
              <p:cNvPr id="569" name="直接连接符 568"/>
              <p:cNvCxnSpPr/>
              <p:nvPr/>
            </p:nvCxnSpPr>
            <p:spPr>
              <a:xfrm>
                <a:off x="4453136" y="3178815"/>
                <a:ext cx="906130" cy="0"/>
              </a:xfrm>
              <a:prstGeom prst="line">
                <a:avLst/>
              </a:prstGeom>
              <a:noFill/>
              <a:ln w="9525" cap="flat" cmpd="sng" algn="ctr">
                <a:solidFill>
                  <a:srgbClr val="FF6600"/>
                </a:solidFill>
                <a:prstDash val="solid"/>
              </a:ln>
              <a:effectLst/>
            </p:spPr>
          </p:cxnSp>
          <p:cxnSp>
            <p:nvCxnSpPr>
              <p:cNvPr id="570" name="直接连接符 569"/>
              <p:cNvCxnSpPr/>
              <p:nvPr/>
            </p:nvCxnSpPr>
            <p:spPr>
              <a:xfrm>
                <a:off x="4457151" y="3257963"/>
                <a:ext cx="902115" cy="0"/>
              </a:xfrm>
              <a:prstGeom prst="line">
                <a:avLst/>
              </a:prstGeom>
              <a:noFill/>
              <a:ln w="25400" cap="flat" cmpd="sng" algn="ctr">
                <a:solidFill>
                  <a:srgbClr val="00B0F0"/>
                </a:solidFill>
                <a:prstDash val="solid"/>
              </a:ln>
              <a:effectLst/>
            </p:spPr>
          </p:cxnSp>
          <p:cxnSp>
            <p:nvCxnSpPr>
              <p:cNvPr id="590" name="直接连接符 589"/>
              <p:cNvCxnSpPr/>
              <p:nvPr/>
            </p:nvCxnSpPr>
            <p:spPr>
              <a:xfrm>
                <a:off x="4453136" y="3666774"/>
                <a:ext cx="906130" cy="0"/>
              </a:xfrm>
              <a:prstGeom prst="line">
                <a:avLst/>
              </a:prstGeom>
              <a:noFill/>
              <a:ln w="9525" cap="flat" cmpd="sng" algn="ctr">
                <a:solidFill>
                  <a:srgbClr val="FF6600"/>
                </a:solidFill>
                <a:prstDash val="solid"/>
              </a:ln>
              <a:effectLst/>
            </p:spPr>
          </p:cxnSp>
          <p:cxnSp>
            <p:nvCxnSpPr>
              <p:cNvPr id="591" name="直接连接符 590"/>
              <p:cNvCxnSpPr/>
              <p:nvPr/>
            </p:nvCxnSpPr>
            <p:spPr>
              <a:xfrm>
                <a:off x="4457151" y="3745922"/>
                <a:ext cx="902115" cy="0"/>
              </a:xfrm>
              <a:prstGeom prst="line">
                <a:avLst/>
              </a:prstGeom>
              <a:noFill/>
              <a:ln w="25400" cap="flat" cmpd="sng" algn="ctr">
                <a:solidFill>
                  <a:srgbClr val="00B0F0"/>
                </a:solidFill>
                <a:prstDash val="solid"/>
              </a:ln>
              <a:effectLst/>
            </p:spPr>
          </p:cxnSp>
          <p:cxnSp>
            <p:nvCxnSpPr>
              <p:cNvPr id="611" name="直接连接符 610"/>
              <p:cNvCxnSpPr/>
              <p:nvPr/>
            </p:nvCxnSpPr>
            <p:spPr>
              <a:xfrm>
                <a:off x="4453136" y="4154733"/>
                <a:ext cx="906130" cy="0"/>
              </a:xfrm>
              <a:prstGeom prst="line">
                <a:avLst/>
              </a:prstGeom>
              <a:noFill/>
              <a:ln w="9525" cap="flat" cmpd="sng" algn="ctr">
                <a:solidFill>
                  <a:srgbClr val="FF6600"/>
                </a:solidFill>
                <a:prstDash val="solid"/>
              </a:ln>
              <a:effectLst/>
            </p:spPr>
          </p:cxnSp>
          <p:cxnSp>
            <p:nvCxnSpPr>
              <p:cNvPr id="612" name="直接连接符 611"/>
              <p:cNvCxnSpPr/>
              <p:nvPr/>
            </p:nvCxnSpPr>
            <p:spPr>
              <a:xfrm>
                <a:off x="4457151" y="4233881"/>
                <a:ext cx="902115" cy="0"/>
              </a:xfrm>
              <a:prstGeom prst="line">
                <a:avLst/>
              </a:prstGeom>
              <a:noFill/>
              <a:ln w="25400" cap="flat" cmpd="sng" algn="ctr">
                <a:solidFill>
                  <a:srgbClr val="00B0F0"/>
                </a:solidFill>
                <a:prstDash val="solid"/>
              </a:ln>
              <a:effectLst/>
            </p:spPr>
          </p:cxnSp>
          <p:cxnSp>
            <p:nvCxnSpPr>
              <p:cNvPr id="632" name="直接连接符 631"/>
              <p:cNvCxnSpPr/>
              <p:nvPr/>
            </p:nvCxnSpPr>
            <p:spPr>
              <a:xfrm>
                <a:off x="4453136" y="4642692"/>
                <a:ext cx="906130" cy="0"/>
              </a:xfrm>
              <a:prstGeom prst="line">
                <a:avLst/>
              </a:prstGeom>
              <a:noFill/>
              <a:ln w="9525" cap="flat" cmpd="sng" algn="ctr">
                <a:solidFill>
                  <a:srgbClr val="FF6600"/>
                </a:solidFill>
                <a:prstDash val="solid"/>
              </a:ln>
              <a:effectLst/>
            </p:spPr>
          </p:cxnSp>
          <p:cxnSp>
            <p:nvCxnSpPr>
              <p:cNvPr id="633" name="直接连接符 632"/>
              <p:cNvCxnSpPr/>
              <p:nvPr/>
            </p:nvCxnSpPr>
            <p:spPr>
              <a:xfrm>
                <a:off x="4457151" y="4721840"/>
                <a:ext cx="902115" cy="0"/>
              </a:xfrm>
              <a:prstGeom prst="line">
                <a:avLst/>
              </a:prstGeom>
              <a:noFill/>
              <a:ln w="25400" cap="flat" cmpd="sng" algn="ctr">
                <a:solidFill>
                  <a:srgbClr val="00B0F0"/>
                </a:solidFill>
                <a:prstDash val="solid"/>
              </a:ln>
              <a:effectLst/>
            </p:spPr>
          </p:cxnSp>
          <p:cxnSp>
            <p:nvCxnSpPr>
              <p:cNvPr id="653" name="直接连接符 652"/>
              <p:cNvCxnSpPr/>
              <p:nvPr/>
            </p:nvCxnSpPr>
            <p:spPr>
              <a:xfrm>
                <a:off x="4453136" y="5130651"/>
                <a:ext cx="906130" cy="0"/>
              </a:xfrm>
              <a:prstGeom prst="line">
                <a:avLst/>
              </a:prstGeom>
              <a:noFill/>
              <a:ln w="9525" cap="flat" cmpd="sng" algn="ctr">
                <a:solidFill>
                  <a:srgbClr val="FF6600"/>
                </a:solidFill>
                <a:prstDash val="solid"/>
              </a:ln>
              <a:effectLst/>
            </p:spPr>
          </p:cxnSp>
          <p:cxnSp>
            <p:nvCxnSpPr>
              <p:cNvPr id="654" name="直接连接符 653"/>
              <p:cNvCxnSpPr/>
              <p:nvPr/>
            </p:nvCxnSpPr>
            <p:spPr>
              <a:xfrm>
                <a:off x="4457151" y="5209799"/>
                <a:ext cx="902115" cy="0"/>
              </a:xfrm>
              <a:prstGeom prst="line">
                <a:avLst/>
              </a:prstGeom>
              <a:noFill/>
              <a:ln w="25400" cap="flat" cmpd="sng" algn="ctr">
                <a:solidFill>
                  <a:srgbClr val="00B0F0"/>
                </a:solidFill>
                <a:prstDash val="solid"/>
              </a:ln>
              <a:effectLst/>
            </p:spPr>
          </p:cxnSp>
          <p:cxnSp>
            <p:nvCxnSpPr>
              <p:cNvPr id="674" name="直接连接符 673"/>
              <p:cNvCxnSpPr/>
              <p:nvPr/>
            </p:nvCxnSpPr>
            <p:spPr>
              <a:xfrm>
                <a:off x="4453136" y="5618610"/>
                <a:ext cx="906130" cy="0"/>
              </a:xfrm>
              <a:prstGeom prst="line">
                <a:avLst/>
              </a:prstGeom>
              <a:noFill/>
              <a:ln w="9525" cap="flat" cmpd="sng" algn="ctr">
                <a:solidFill>
                  <a:srgbClr val="FF6600"/>
                </a:solidFill>
                <a:prstDash val="solid"/>
              </a:ln>
              <a:effectLst/>
            </p:spPr>
          </p:cxnSp>
          <p:cxnSp>
            <p:nvCxnSpPr>
              <p:cNvPr id="675" name="直接连接符 674"/>
              <p:cNvCxnSpPr/>
              <p:nvPr/>
            </p:nvCxnSpPr>
            <p:spPr>
              <a:xfrm>
                <a:off x="4457151" y="5697758"/>
                <a:ext cx="902115" cy="0"/>
              </a:xfrm>
              <a:prstGeom prst="line">
                <a:avLst/>
              </a:prstGeom>
              <a:noFill/>
              <a:ln w="25400" cap="flat" cmpd="sng" algn="ctr">
                <a:solidFill>
                  <a:srgbClr val="00B0F0"/>
                </a:solidFill>
                <a:prstDash val="solid"/>
              </a:ln>
              <a:effectLst/>
            </p:spPr>
          </p:cxnSp>
        </p:grpSp>
      </p:grpSp>
      <p:grpSp>
        <p:nvGrpSpPr>
          <p:cNvPr id="25" name="组合 24"/>
          <p:cNvGrpSpPr/>
          <p:nvPr/>
        </p:nvGrpSpPr>
        <p:grpSpPr>
          <a:xfrm>
            <a:off x="5445637" y="1698453"/>
            <a:ext cx="1399802" cy="3990629"/>
            <a:chOff x="5445637" y="1698453"/>
            <a:chExt cx="1399802" cy="3990629"/>
          </a:xfrm>
        </p:grpSpPr>
        <p:sp>
          <p:nvSpPr>
            <p:cNvPr id="537" name="矩形 536"/>
            <p:cNvSpPr/>
            <p:nvPr/>
          </p:nvSpPr>
          <p:spPr>
            <a:xfrm>
              <a:off x="5445637" y="1698453"/>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latin typeface="微软雅黑"/>
                  <a:ea typeface="微软雅黑"/>
                </a:rPr>
                <a:t>比较结果</a:t>
              </a:r>
              <a:endParaRPr kumimoji="0" lang="en-US" altLang="zh-CN" sz="1400" b="1" i="0" u="none" strike="noStrike" kern="0" cap="none" spc="0" normalizeH="0" baseline="0" noProof="0" dirty="0">
                <a:ln>
                  <a:noFill/>
                </a:ln>
                <a:effectLst/>
                <a:uLnTx/>
                <a:uFillTx/>
                <a:latin typeface="微软雅黑"/>
                <a:ea typeface="微软雅黑"/>
              </a:endParaRPr>
            </a:p>
          </p:txBody>
        </p:sp>
        <p:grpSp>
          <p:nvGrpSpPr>
            <p:cNvPr id="20" name="组合 19"/>
            <p:cNvGrpSpPr/>
            <p:nvPr/>
          </p:nvGrpSpPr>
          <p:grpSpPr>
            <a:xfrm>
              <a:off x="5826220" y="2015875"/>
              <a:ext cx="410636" cy="3673207"/>
              <a:chOff x="5753111" y="1950558"/>
              <a:chExt cx="410636" cy="3673207"/>
            </a:xfrm>
          </p:grpSpPr>
          <p:sp>
            <p:nvSpPr>
              <p:cNvPr id="692" name="矩形 691"/>
              <p:cNvSpPr/>
              <p:nvPr/>
            </p:nvSpPr>
            <p:spPr>
              <a:xfrm>
                <a:off x="5753111" y="19505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693" name="矩形 692"/>
              <p:cNvSpPr/>
              <p:nvPr/>
            </p:nvSpPr>
            <p:spPr>
              <a:xfrm>
                <a:off x="5753111" y="24396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694" name="矩形 693"/>
              <p:cNvSpPr/>
              <p:nvPr/>
            </p:nvSpPr>
            <p:spPr>
              <a:xfrm>
                <a:off x="5753111" y="29288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695" name="矩形 694"/>
              <p:cNvSpPr/>
              <p:nvPr/>
            </p:nvSpPr>
            <p:spPr>
              <a:xfrm>
                <a:off x="5753111" y="34179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696" name="矩形 695"/>
              <p:cNvSpPr/>
              <p:nvPr/>
            </p:nvSpPr>
            <p:spPr>
              <a:xfrm>
                <a:off x="5753111" y="39070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697" name="矩形 696"/>
              <p:cNvSpPr/>
              <p:nvPr/>
            </p:nvSpPr>
            <p:spPr>
              <a:xfrm>
                <a:off x="5753111" y="43961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698" name="矩形 697"/>
              <p:cNvSpPr/>
              <p:nvPr/>
            </p:nvSpPr>
            <p:spPr>
              <a:xfrm>
                <a:off x="5753111" y="48853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699" name="矩形 698"/>
              <p:cNvSpPr/>
              <p:nvPr/>
            </p:nvSpPr>
            <p:spPr>
              <a:xfrm>
                <a:off x="5753111" y="53744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grpSp>
        <p:nvGrpSpPr>
          <p:cNvPr id="35" name="组合 34"/>
          <p:cNvGrpSpPr/>
          <p:nvPr/>
        </p:nvGrpSpPr>
        <p:grpSpPr>
          <a:xfrm>
            <a:off x="5740374" y="2400922"/>
            <a:ext cx="1399802" cy="4036336"/>
            <a:chOff x="5740374" y="2400922"/>
            <a:chExt cx="1399802" cy="4036336"/>
          </a:xfrm>
        </p:grpSpPr>
        <p:cxnSp>
          <p:nvCxnSpPr>
            <p:cNvPr id="394" name="直接连接符 393"/>
            <p:cNvCxnSpPr/>
            <p:nvPr/>
          </p:nvCxnSpPr>
          <p:spPr>
            <a:xfrm>
              <a:off x="6332671" y="2400922"/>
              <a:ext cx="0" cy="3760622"/>
            </a:xfrm>
            <a:prstGeom prst="line">
              <a:avLst/>
            </a:prstGeom>
            <a:solidFill>
              <a:schemeClr val="bg1"/>
            </a:solidFill>
            <a:ln w="38100" cap="sq">
              <a:solidFill>
                <a:srgbClr val="1FB965"/>
              </a:solidFill>
              <a:miter lim="800000"/>
              <a:headEnd w="lg" len="med"/>
              <a:tailEnd type="triangle" w="med" len="med"/>
            </a:ln>
          </p:spPr>
        </p:cxnSp>
        <p:sp>
          <p:nvSpPr>
            <p:cNvPr id="700" name="矩形 699"/>
            <p:cNvSpPr/>
            <p:nvPr/>
          </p:nvSpPr>
          <p:spPr>
            <a:xfrm>
              <a:off x="5740374" y="6163661"/>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400" b="1" kern="0">
                  <a:latin typeface="微软雅黑"/>
                  <a:ea typeface="微软雅黑"/>
                </a:rPr>
                <a:t>value</a:t>
              </a:r>
              <a:endParaRPr kumimoji="0" lang="en-US" altLang="zh-CN" sz="1400" b="1" i="0" u="none" strike="noStrike" kern="0" cap="none" spc="0" normalizeH="0" baseline="0" noProof="0" dirty="0">
                <a:ln>
                  <a:noFill/>
                </a:ln>
                <a:effectLst/>
                <a:uLnTx/>
                <a:uFillTx/>
                <a:latin typeface="微软雅黑"/>
                <a:ea typeface="微软雅黑"/>
              </a:endParaRPr>
            </a:p>
          </p:txBody>
        </p:sp>
      </p:grpSp>
      <p:grpSp>
        <p:nvGrpSpPr>
          <p:cNvPr id="13" name="组合 12"/>
          <p:cNvGrpSpPr/>
          <p:nvPr/>
        </p:nvGrpSpPr>
        <p:grpSpPr>
          <a:xfrm>
            <a:off x="2686689" y="1686331"/>
            <a:ext cx="6670196" cy="739443"/>
            <a:chOff x="2686689" y="1686331"/>
            <a:chExt cx="6670196" cy="739443"/>
          </a:xfrm>
        </p:grpSpPr>
        <p:grpSp>
          <p:nvGrpSpPr>
            <p:cNvPr id="11" name="组合 10"/>
            <p:cNvGrpSpPr/>
            <p:nvPr/>
          </p:nvGrpSpPr>
          <p:grpSpPr>
            <a:xfrm>
              <a:off x="2686689" y="2054346"/>
              <a:ext cx="6670196" cy="371428"/>
              <a:chOff x="2742675" y="1989029"/>
              <a:chExt cx="6670196" cy="371428"/>
            </a:xfrm>
          </p:grpSpPr>
          <p:grpSp>
            <p:nvGrpSpPr>
              <p:cNvPr id="48" name="组合 47"/>
              <p:cNvGrpSpPr/>
              <p:nvPr/>
            </p:nvGrpSpPr>
            <p:grpSpPr>
              <a:xfrm>
                <a:off x="2742675" y="1989029"/>
                <a:ext cx="1761876" cy="371346"/>
                <a:chOff x="2169741" y="2036654"/>
                <a:chExt cx="1761876" cy="371346"/>
              </a:xfrm>
            </p:grpSpPr>
            <p:sp>
              <p:nvSpPr>
                <p:cNvPr id="281" name="矩形 28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123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9" name="矩形 28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482" name="组合 481"/>
              <p:cNvGrpSpPr/>
              <p:nvPr/>
            </p:nvGrpSpPr>
            <p:grpSpPr>
              <a:xfrm>
                <a:off x="7650995" y="1989111"/>
                <a:ext cx="1761876" cy="371346"/>
                <a:chOff x="2169741" y="2036654"/>
                <a:chExt cx="1761876" cy="371346"/>
              </a:xfrm>
            </p:grpSpPr>
            <p:sp>
              <p:nvSpPr>
                <p:cNvPr id="483" name="矩形 48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4" name="矩形 48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dirty="0">
                      <a:solidFill>
                        <a:srgbClr val="000000"/>
                      </a:solidFill>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sp>
          <p:nvSpPr>
            <p:cNvPr id="12" name="矩形 11"/>
            <p:cNvSpPr/>
            <p:nvPr/>
          </p:nvSpPr>
          <p:spPr>
            <a:xfrm>
              <a:off x="3253739" y="1686331"/>
              <a:ext cx="60785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itchFamily="34" charset="0"/>
                  <a:cs typeface="Arial" pitchFamily="34" charset="0"/>
                </a:rPr>
                <a:t>Key</a:t>
              </a:r>
              <a:endParaRPr lang="zh-CN" altLang="en-US" b="1" kern="0" dirty="0">
                <a:solidFill>
                  <a:srgbClr val="000000"/>
                </a:solidFill>
                <a:latin typeface="Arial" pitchFamily="34" charset="0"/>
                <a:cs typeface="Arial" pitchFamily="34" charset="0"/>
              </a:endParaRPr>
            </a:p>
          </p:txBody>
        </p:sp>
        <p:sp>
          <p:nvSpPr>
            <p:cNvPr id="194" name="矩形 193"/>
            <p:cNvSpPr/>
            <p:nvPr/>
          </p:nvSpPr>
          <p:spPr>
            <a:xfrm>
              <a:off x="8096566" y="1698453"/>
              <a:ext cx="80021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itchFamily="34" charset="0"/>
                  <a:cs typeface="Arial" pitchFamily="34" charset="0"/>
                </a:rPr>
                <a:t>Value</a:t>
              </a:r>
              <a:endParaRPr lang="zh-CN" altLang="en-US" b="1" kern="0" dirty="0">
                <a:solidFill>
                  <a:srgbClr val="000000"/>
                </a:solidFill>
                <a:latin typeface="Arial" pitchFamily="34" charset="0"/>
                <a:cs typeface="Arial" pitchFamily="34" charset="0"/>
              </a:endParaRPr>
            </a:p>
          </p:txBody>
        </p:sp>
      </p:grpSp>
      <p:grpSp>
        <p:nvGrpSpPr>
          <p:cNvPr id="205" name="组合 204">
            <a:extLst>
              <a:ext uri="{FF2B5EF4-FFF2-40B4-BE49-F238E27FC236}">
                <a16:creationId xmlns:a16="http://schemas.microsoft.com/office/drawing/2014/main" id="{8290AFFA-5954-43B2-9E25-77DB5E178460}"/>
              </a:ext>
            </a:extLst>
          </p:cNvPr>
          <p:cNvGrpSpPr/>
          <p:nvPr/>
        </p:nvGrpSpPr>
        <p:grpSpPr>
          <a:xfrm>
            <a:off x="8967971" y="1196171"/>
            <a:ext cx="2803016" cy="451006"/>
            <a:chOff x="747312" y="4732302"/>
            <a:chExt cx="1413294" cy="451006"/>
          </a:xfrm>
        </p:grpSpPr>
        <p:sp>
          <p:nvSpPr>
            <p:cNvPr id="206" name="矩形 205">
              <a:extLst>
                <a:ext uri="{FF2B5EF4-FFF2-40B4-BE49-F238E27FC236}">
                  <a16:creationId xmlns:a16="http://schemas.microsoft.com/office/drawing/2014/main" id="{D2EA2FE2-746F-4AAB-85CE-AB44F64ED41A}"/>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BAC7BD4A-A4F1-46FD-B146-38590863C8B2}"/>
                </a:ext>
              </a:extLst>
            </p:cNvPr>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写逻辑如何实现？</a:t>
              </a:r>
              <a:endParaRPr lang="en-US" altLang="zh-CN" sz="2000" b="1" dirty="0">
                <a:solidFill>
                  <a:srgbClr val="FF0000"/>
                </a:solidFill>
                <a:latin typeface="+mn-ea"/>
              </a:endParaRPr>
            </a:p>
          </p:txBody>
        </p:sp>
      </p:grpSp>
    </p:spTree>
    <p:custDataLst>
      <p:tags r:id="rId1"/>
    </p:custDataLst>
    <p:extLst>
      <p:ext uri="{BB962C8B-B14F-4D97-AF65-F5344CB8AC3E}">
        <p14:creationId xmlns:p14="http://schemas.microsoft.com/office/powerpoint/2010/main" val="3586484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barn(inVertical)">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righ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right)">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right)">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right)">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right)">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repeatCount="3000" fill="hold"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5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05"/>
                                        </p:tgtEl>
                                        <p:attrNameLst>
                                          <p:attrName>style.visibility</p:attrName>
                                        </p:attrNameLst>
                                      </p:cBhvr>
                                      <p:to>
                                        <p:strVal val="visible"/>
                                      </p:to>
                                    </p:set>
                                    <p:animEffect transition="in" filter="wipe(left)">
                                      <p:cBhvr>
                                        <p:cTn id="101"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Lst>
  </p:timing>
  <p:extLst mod="1"/>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a:t>
            </a:r>
          </a:p>
        </p:txBody>
      </p:sp>
      <p:sp>
        <p:nvSpPr>
          <p:cNvPr id="3" name="内容占位符 2"/>
          <p:cNvSpPr>
            <a:spLocks noGrp="1"/>
          </p:cNvSpPr>
          <p:nvPr>
            <p:ph idx="1"/>
          </p:nvPr>
        </p:nvSpPr>
        <p:spPr>
          <a:xfrm>
            <a:off x="487822" y="942764"/>
            <a:ext cx="11796419" cy="5637024"/>
          </a:xfrm>
        </p:spPr>
        <p:txBody>
          <a:bodyPr>
            <a:normAutofit/>
          </a:bodyPr>
          <a:lstStyle/>
          <a:p>
            <a:pPr>
              <a:lnSpc>
                <a:spcPct val="150000"/>
              </a:lnSpc>
            </a:pPr>
            <a:r>
              <a:rPr lang="zh-CN" altLang="en-US" b="1" dirty="0"/>
              <a:t>按内容进行访问</a:t>
            </a:r>
            <a:r>
              <a:rPr lang="zh-CN" altLang="en-US" dirty="0"/>
              <a:t>（</a:t>
            </a:r>
            <a:r>
              <a:rPr lang="en-US" altLang="zh-CN" sz="2400" dirty="0">
                <a:solidFill>
                  <a:srgbClr val="7030A0"/>
                </a:solidFill>
              </a:rPr>
              <a:t>Key</a:t>
            </a:r>
            <a:r>
              <a:rPr lang="zh-CN" altLang="en-US" sz="2800" dirty="0"/>
              <a:t>，</a:t>
            </a:r>
            <a:r>
              <a:rPr lang="en-US" altLang="zh-CN" sz="2400" dirty="0">
                <a:solidFill>
                  <a:srgbClr val="00B050"/>
                </a:solidFill>
              </a:rPr>
              <a:t>Value</a:t>
            </a:r>
            <a:r>
              <a:rPr lang="zh-CN" altLang="en-US" dirty="0"/>
              <a:t>）</a:t>
            </a:r>
          </a:p>
          <a:p>
            <a:pPr lvl="1"/>
            <a:r>
              <a:rPr lang="zh-CN" altLang="en-US" sz="2200" dirty="0"/>
              <a:t>以关键字作全局</a:t>
            </a:r>
            <a:r>
              <a:rPr lang="zh-CN" altLang="en-US" sz="2200" b="1" u="sng" dirty="0">
                <a:solidFill>
                  <a:srgbClr val="1387B7"/>
                </a:solidFill>
              </a:rPr>
              <a:t>并发比较</a:t>
            </a:r>
          </a:p>
          <a:p>
            <a:pPr lvl="1">
              <a:lnSpc>
                <a:spcPct val="150000"/>
              </a:lnSpc>
            </a:pPr>
            <a:r>
              <a:rPr lang="zh-CN" altLang="en-US" sz="2200" dirty="0"/>
              <a:t>硬件成本高  </a:t>
            </a:r>
            <a:r>
              <a:rPr lang="en-US" altLang="zh-CN" sz="2200" dirty="0"/>
              <a:t>( </a:t>
            </a:r>
            <a:r>
              <a:rPr lang="zh-CN" altLang="en-US" sz="2200" dirty="0"/>
              <a:t>比较器多 </a:t>
            </a:r>
            <a:r>
              <a:rPr lang="en-US" altLang="zh-CN" sz="2200" dirty="0"/>
              <a:t>)</a:t>
            </a:r>
            <a:r>
              <a:rPr lang="zh-CN" altLang="en-US" sz="2200" dirty="0"/>
              <a:t>、通常用于存放</a:t>
            </a:r>
            <a:r>
              <a:rPr lang="zh-CN" altLang="en-US" sz="2200" b="1" dirty="0">
                <a:solidFill>
                  <a:srgbClr val="1387B7"/>
                </a:solidFill>
              </a:rPr>
              <a:t>查找表</a:t>
            </a:r>
            <a:r>
              <a:rPr lang="zh-CN" altLang="en-US" sz="2200" dirty="0"/>
              <a:t>或</a:t>
            </a:r>
            <a:r>
              <a:rPr lang="zh-CN" altLang="en-US" sz="2200" b="1" dirty="0">
                <a:solidFill>
                  <a:srgbClr val="1387B7"/>
                </a:solidFill>
              </a:rPr>
              <a:t>全相联</a:t>
            </a:r>
            <a:r>
              <a:rPr lang="en-US" altLang="zh-CN" sz="2200" b="1" dirty="0">
                <a:solidFill>
                  <a:srgbClr val="1387B7"/>
                </a:solidFill>
              </a:rPr>
              <a:t>cache </a:t>
            </a:r>
            <a:endParaRPr lang="en-US" altLang="zh-CN" dirty="0"/>
          </a:p>
          <a:p>
            <a:pPr>
              <a:lnSpc>
                <a:spcPct val="150000"/>
              </a:lnSpc>
            </a:pPr>
            <a:r>
              <a:rPr lang="zh-CN" altLang="en-US" b="1" dirty="0"/>
              <a:t>存储容量 </a:t>
            </a:r>
            <a:r>
              <a:rPr lang="en-US" altLang="zh-CN" b="1" dirty="0"/>
              <a:t>= </a:t>
            </a:r>
            <a:r>
              <a:rPr lang="zh-CN" altLang="en-US" b="1" dirty="0"/>
              <a:t>查找表容量 </a:t>
            </a:r>
            <a:r>
              <a:rPr lang="en-US" altLang="zh-CN" b="1" dirty="0"/>
              <a:t>= </a:t>
            </a:r>
            <a:r>
              <a:rPr lang="zh-CN" altLang="en-US" b="1" dirty="0"/>
              <a:t>表项数 * 表项大小</a:t>
            </a:r>
          </a:p>
          <a:p>
            <a:pPr lvl="1">
              <a:lnSpc>
                <a:spcPct val="150000"/>
              </a:lnSpc>
            </a:pPr>
            <a:r>
              <a:rPr lang="en-US" altLang="zh-CN" sz="2200" dirty="0"/>
              <a:t>cache</a:t>
            </a:r>
            <a:r>
              <a:rPr lang="zh-CN" altLang="en-US" sz="2200" dirty="0"/>
              <a:t>中用于存放</a:t>
            </a:r>
            <a:r>
              <a:rPr lang="zh-CN" altLang="en-US" sz="2200" b="1" dirty="0"/>
              <a:t>块表</a:t>
            </a:r>
            <a:r>
              <a:rPr lang="zh-CN" altLang="en-US" sz="2200" dirty="0"/>
              <a:t>，虚拟存储器中存放</a:t>
            </a:r>
            <a:r>
              <a:rPr lang="zh-CN" altLang="en-US" sz="2200" b="1" dirty="0"/>
              <a:t>段表、页表</a:t>
            </a:r>
          </a:p>
          <a:p>
            <a:pPr lvl="2">
              <a:lnSpc>
                <a:spcPct val="150000"/>
              </a:lnSpc>
            </a:pPr>
            <a:r>
              <a:rPr lang="zh-CN" altLang="en-US" sz="2200" dirty="0"/>
              <a:t>（</a:t>
            </a:r>
            <a:r>
              <a:rPr lang="en-US" altLang="zh-CN" sz="2200" dirty="0"/>
              <a:t>valid,	   </a:t>
            </a:r>
            <a:r>
              <a:rPr lang="en-US" altLang="zh-CN" sz="2200" dirty="0">
                <a:solidFill>
                  <a:srgbClr val="7030A0"/>
                </a:solidFill>
              </a:rPr>
              <a:t>Key</a:t>
            </a:r>
            <a:r>
              <a:rPr lang="zh-CN" altLang="en-US" sz="2200" dirty="0"/>
              <a:t>，              </a:t>
            </a:r>
            <a:r>
              <a:rPr lang="en-US" altLang="zh-CN" sz="2200" dirty="0">
                <a:solidFill>
                  <a:srgbClr val="00B050"/>
                </a:solidFill>
              </a:rPr>
              <a:t>Value </a:t>
            </a:r>
            <a:r>
              <a:rPr lang="en-US" altLang="zh-CN" sz="2200" dirty="0">
                <a:solidFill>
                  <a:srgbClr val="33CC33"/>
                </a:solidFill>
              </a:rPr>
              <a:t>        </a:t>
            </a:r>
            <a:r>
              <a:rPr lang="zh-CN" altLang="en-US" sz="2200" dirty="0"/>
              <a:t>）</a:t>
            </a:r>
          </a:p>
          <a:p>
            <a:pPr lvl="2">
              <a:lnSpc>
                <a:spcPct val="150000"/>
              </a:lnSpc>
            </a:pPr>
            <a:r>
              <a:rPr lang="zh-CN" altLang="en-US" sz="2200" dirty="0"/>
              <a:t>  </a:t>
            </a:r>
            <a:r>
              <a:rPr lang="en-US" altLang="zh-CN" sz="2200" dirty="0"/>
              <a:t>(</a:t>
            </a:r>
            <a:r>
              <a:rPr lang="zh-CN" altLang="en-US" sz="2200" dirty="0"/>
              <a:t> 有效位</a:t>
            </a:r>
            <a:r>
              <a:rPr lang="en-US" altLang="zh-CN" sz="2200" dirty="0"/>
              <a:t>,    </a:t>
            </a:r>
            <a:r>
              <a:rPr lang="zh-CN" altLang="en-US" sz="2200" dirty="0">
                <a:solidFill>
                  <a:srgbClr val="7030A0"/>
                </a:solidFill>
              </a:rPr>
              <a:t>主存块地址  </a:t>
            </a:r>
            <a:r>
              <a:rPr lang="zh-CN" altLang="en-US" sz="2200" dirty="0"/>
              <a:t>，  </a:t>
            </a:r>
            <a:r>
              <a:rPr lang="en-US" altLang="zh-CN" sz="2200" dirty="0">
                <a:solidFill>
                  <a:srgbClr val="00B050"/>
                </a:solidFill>
              </a:rPr>
              <a:t>cache</a:t>
            </a:r>
            <a:r>
              <a:rPr lang="zh-CN" altLang="en-US" sz="2200" dirty="0">
                <a:solidFill>
                  <a:srgbClr val="00B050"/>
                </a:solidFill>
              </a:rPr>
              <a:t>块地址</a:t>
            </a:r>
            <a:r>
              <a:rPr lang="zh-CN" altLang="en-US" sz="2200" dirty="0"/>
              <a:t>）</a:t>
            </a:r>
            <a:endParaRPr lang="en-US" altLang="zh-CN" sz="2200" dirty="0"/>
          </a:p>
          <a:p>
            <a:pPr lvl="2">
              <a:lnSpc>
                <a:spcPct val="150000"/>
              </a:lnSpc>
            </a:pPr>
            <a:r>
              <a:rPr lang="zh-CN" altLang="en-US" dirty="0"/>
              <a:t>   </a:t>
            </a:r>
            <a:r>
              <a:rPr lang="en-US" altLang="zh-CN" dirty="0"/>
              <a:t>(</a:t>
            </a:r>
            <a:r>
              <a:rPr lang="zh-CN" altLang="en-US" dirty="0"/>
              <a:t> 有效位</a:t>
            </a:r>
            <a:r>
              <a:rPr lang="en-US" altLang="zh-CN" dirty="0"/>
              <a:t>,         </a:t>
            </a:r>
            <a:r>
              <a:rPr lang="en-US" altLang="zh-CN" dirty="0">
                <a:solidFill>
                  <a:srgbClr val="7030A0"/>
                </a:solidFill>
              </a:rPr>
              <a:t>VPN</a:t>
            </a:r>
            <a:r>
              <a:rPr lang="zh-CN" altLang="en-US" dirty="0">
                <a:solidFill>
                  <a:srgbClr val="7030A0"/>
                </a:solidFill>
              </a:rPr>
              <a:t>  </a:t>
            </a:r>
            <a:r>
              <a:rPr lang="zh-CN" altLang="en-US" dirty="0"/>
              <a:t>，              </a:t>
            </a:r>
            <a:r>
              <a:rPr lang="en-US" altLang="zh-CN" dirty="0">
                <a:solidFill>
                  <a:srgbClr val="00B050"/>
                </a:solidFill>
              </a:rPr>
              <a:t>PPN           </a:t>
            </a:r>
            <a:r>
              <a:rPr lang="zh-CN" altLang="en-US" dirty="0"/>
              <a:t>）</a:t>
            </a:r>
            <a:endParaRPr lang="en-US" altLang="zh-CN" dirty="0"/>
          </a:p>
          <a:p>
            <a:pPr lvl="2">
              <a:lnSpc>
                <a:spcPct val="150000"/>
              </a:lnSpc>
            </a:pPr>
            <a:endParaRPr lang="zh-CN" altLang="en-US" dirty="0"/>
          </a:p>
        </p:txBody>
      </p:sp>
    </p:spTree>
    <p:custDataLst>
      <p:tags r:id="rId1"/>
    </p:custDataLst>
    <p:extLst>
      <p:ext uri="{BB962C8B-B14F-4D97-AF65-F5344CB8AC3E}">
        <p14:creationId xmlns:p14="http://schemas.microsoft.com/office/powerpoint/2010/main" val="1605463711"/>
      </p:ext>
    </p:extLst>
  </p:cSld>
  <p:clrMapOvr>
    <a:masterClrMapping/>
  </p:clrMapOvr>
  <mc:AlternateContent xmlns:mc="http://schemas.openxmlformats.org/markup-compatibility/2006" xmlns:p14="http://schemas.microsoft.com/office/powerpoint/2010/main">
    <mc:Choice Requires="p14">
      <p:transition spd="slow" p14:dur="2000" advTm="76303"/>
    </mc:Choice>
    <mc:Fallback xmlns="">
      <p:transition spd="slow" advTm="763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mod="1">
    <p:ext uri="{3A86A75C-4F4B-4683-9AE1-C65F6400EC91}">
      <p14:laserTraceLst xmlns:p14="http://schemas.microsoft.com/office/powerpoint/2010/main">
        <p14:tracePtLst>
          <p14:tracePt t="2051" x="1276350" y="1689100"/>
          <p14:tracePt t="2141" x="1365250" y="1689100"/>
          <p14:tracePt t="2164" x="1422400" y="1689100"/>
          <p14:tracePt t="2198" x="1543050" y="1689100"/>
          <p14:tracePt t="2231" x="1644650" y="1682750"/>
          <p14:tracePt t="2263" x="1695450" y="1676400"/>
          <p14:tracePt t="2296" x="1733550" y="1676400"/>
          <p14:tracePt t="2332" x="1803400" y="1670050"/>
          <p14:tracePt t="2367" x="1905000" y="1657350"/>
          <p14:tracePt t="2368" x="1943100" y="1651000"/>
          <p14:tracePt t="2392" x="2019300" y="1651000"/>
          <p14:tracePt t="2420" x="2133600" y="1651000"/>
          <p14:tracePt t="2491" x="2190750" y="1651000"/>
          <p14:tracePt t="2512" x="2286000" y="1651000"/>
          <p14:tracePt t="2543" x="2349500" y="1651000"/>
          <p14:tracePt t="2567" x="2470150" y="1657350"/>
          <p14:tracePt t="2569" x="2508250" y="1657350"/>
          <p14:tracePt t="2618" x="2603500" y="1657350"/>
          <p14:tracePt t="2705" x="2679700" y="1657350"/>
          <p14:tracePt t="2740" x="2813050" y="1657350"/>
          <p14:tracePt t="2777" x="3041650" y="1657350"/>
          <p14:tracePt t="2811" x="3155950" y="1657350"/>
          <p14:tracePt t="2847" x="3257550" y="1657350"/>
          <p14:tracePt t="2881" x="3378200" y="1657350"/>
          <p14:tracePt t="2914" x="3467100" y="1657350"/>
          <p14:tracePt t="2946" x="3568700" y="1657350"/>
          <p14:tracePt t="2979" x="3727450" y="1657350"/>
          <p14:tracePt t="2998" x="3803650" y="1657350"/>
          <p14:tracePt t="3033" x="3917950" y="1657350"/>
          <p14:tracePt t="3059" x="3949700" y="1663700"/>
          <p14:tracePt t="3083" x="3994150" y="1663700"/>
          <p14:tracePt t="3113" x="4044950" y="1663700"/>
          <p14:tracePt t="3149" x="4076700" y="1663700"/>
          <p14:tracePt t="3181" x="4108450" y="1670050"/>
          <p14:tracePt t="3218" x="4184650" y="1670050"/>
          <p14:tracePt t="3251" x="4235450" y="1670050"/>
          <p14:tracePt t="3287" x="4311650" y="1670050"/>
          <p14:tracePt t="3318" x="4349750" y="1670050"/>
          <p14:tracePt t="3357" x="4375150" y="1670050"/>
          <p14:tracePt t="3392" x="4413250" y="1670050"/>
          <p14:tracePt t="3417" x="4457700" y="1670050"/>
          <p14:tracePt t="3438" x="4495800" y="1670050"/>
          <p14:tracePt t="3471" x="4540250" y="1670050"/>
          <p14:tracePt t="3506" x="4610100" y="1670050"/>
          <p14:tracePt t="3541" x="4667250" y="1670050"/>
          <p14:tracePt t="3559" x="4686300" y="1670050"/>
          <p14:tracePt t="3588" x="4718050" y="1663700"/>
          <p14:tracePt t="3621" x="4756150" y="1663700"/>
          <p14:tracePt t="3655" x="4864100" y="1651000"/>
          <p14:tracePt t="3686" x="4940300" y="1638300"/>
          <p14:tracePt t="3730" x="5105400" y="1625600"/>
          <p14:tracePt t="3761" x="5194300" y="1625600"/>
          <p14:tracePt t="3797" x="5207000" y="1619250"/>
          <p14:tracePt t="3820" x="5213350" y="1619250"/>
          <p14:tracePt t="3850" x="5270500" y="1619250"/>
          <p14:tracePt t="3883" x="5378450" y="1600200"/>
          <p14:tracePt t="3918" x="5454650" y="1587500"/>
          <p14:tracePt t="3950" x="5530850" y="1587500"/>
          <p14:tracePt t="3983" x="5549900" y="1581150"/>
          <p14:tracePt t="4056" x="5588000" y="1581150"/>
          <p14:tracePt t="4086" x="5607050" y="1581150"/>
          <p14:tracePt t="4122" x="5626100" y="1581150"/>
          <p14:tracePt t="4624" x="0" y="0"/>
        </p14:tracePtLst>
        <p14:tracePtLst>
          <p14:tracePt t="7111" x="1263650" y="2368550"/>
          <p14:tracePt t="7114" x="1282700" y="2374900"/>
          <p14:tracePt t="7146" x="1320800" y="2374900"/>
          <p14:tracePt t="7278" x="1327150" y="2374900"/>
          <p14:tracePt t="7309" x="1397000" y="2374900"/>
          <p14:tracePt t="7345" x="1543050" y="2374900"/>
          <p14:tracePt t="7376" x="1631950" y="2374900"/>
          <p14:tracePt t="7376" x="1644650" y="2374900"/>
          <p14:tracePt t="7396" x="1663700" y="2374900"/>
          <p14:tracePt t="7488" x="1752600" y="2381250"/>
          <p14:tracePt t="7521" x="1879600" y="2381250"/>
          <p14:tracePt t="7548" x="2025650" y="2381250"/>
          <p14:tracePt t="7568" x="2114550" y="2381250"/>
          <p14:tracePt t="7568" x="2139950" y="2381250"/>
          <p14:tracePt t="7603" x="2216150" y="2381250"/>
          <p14:tracePt t="7636" x="2260600" y="2381250"/>
          <p14:tracePt t="7669" x="2349500" y="2381250"/>
          <p14:tracePt t="7700" x="2444750" y="2381250"/>
          <p14:tracePt t="7734" x="2514600" y="2381250"/>
          <p14:tracePt t="7765" x="2578100" y="2381250"/>
          <p14:tracePt t="7791" x="2597150" y="2381250"/>
          <p14:tracePt t="7882" x="2609850" y="2381250"/>
          <p14:tracePt t="7914" x="2660650" y="2381250"/>
          <p14:tracePt t="7949" x="2755900" y="2381250"/>
          <p14:tracePt t="7981" x="2870200" y="2368550"/>
          <p14:tracePt t="8017" x="2952750" y="2362200"/>
          <p14:tracePt t="8050" x="2971800" y="2362200"/>
          <p14:tracePt t="8085" x="3016250" y="2362200"/>
          <p14:tracePt t="8117" x="3098800" y="2362200"/>
          <p14:tracePt t="8153" x="3194050" y="2343150"/>
          <p14:tracePt t="8179" x="3219450" y="2343150"/>
          <p14:tracePt t="8203" x="3225800" y="2343150"/>
          <p14:tracePt t="8318" x="3232150" y="2343150"/>
          <p14:tracePt t="8321" x="3238500" y="2343150"/>
          <p14:tracePt t="8340" x="3270250" y="2343150"/>
          <p14:tracePt t="8373" x="3378200" y="2336800"/>
          <p14:tracePt t="8405" x="3473450" y="2317750"/>
          <p14:tracePt t="8435" x="3524250" y="2317750"/>
          <p14:tracePt t="8449" x="3543300" y="2317750"/>
          <p14:tracePt t="8468" x="3562350" y="2317750"/>
          <p14:tracePt t="8506" x="3632200" y="2317750"/>
          <p14:tracePt t="8543" x="3689350" y="2317750"/>
          <p14:tracePt t="8579" x="3752850" y="2317750"/>
          <p14:tracePt t="8601" x="3797300" y="2317750"/>
          <p14:tracePt t="8627" x="3854450" y="2317750"/>
          <p14:tracePt t="8632" x="3860800" y="2317750"/>
          <p14:tracePt t="8662" x="3886200" y="2317750"/>
          <p14:tracePt t="8692" x="3892550" y="2317750"/>
          <p14:tracePt t="8805" x="3930650" y="2317750"/>
          <p14:tracePt t="8836" x="4013200" y="2317750"/>
          <p14:tracePt t="8871" x="4076700" y="2324100"/>
          <p14:tracePt t="8901" x="4102100" y="2324100"/>
          <p14:tracePt t="8973" x="4114800" y="2330450"/>
          <p14:tracePt t="9008" x="4165600" y="2330450"/>
          <p14:tracePt t="9052" x="4273550" y="2330450"/>
          <p14:tracePt t="9061" x="4298950" y="2330450"/>
          <p14:tracePt t="9089" x="4324350" y="2330450"/>
          <p14:tracePt t="9226" x="4330700" y="2330450"/>
          <p14:tracePt t="9289" x="4292600" y="2330450"/>
          <p14:tracePt t="9335" x="4210050" y="2330450"/>
          <p14:tracePt t="9337" x="4197350" y="2330450"/>
          <p14:tracePt t="9356" x="4127500" y="2324100"/>
          <p14:tracePt t="9390" x="4038600" y="2324100"/>
          <p14:tracePt t="9415" x="3994150" y="2324100"/>
          <p14:tracePt t="9476" x="3956050" y="2324100"/>
          <p14:tracePt t="9495" x="3911600" y="2324100"/>
          <p14:tracePt t="9532" x="3663950" y="2324100"/>
          <p14:tracePt t="9558" x="3524250" y="2336800"/>
          <p14:tracePt t="9591" x="3429000" y="2349500"/>
          <p14:tracePt t="9741" x="3390900" y="2349500"/>
          <p14:tracePt t="9758" x="3340100" y="2349500"/>
          <p14:tracePt t="9793" x="3219450" y="2355850"/>
          <p14:tracePt t="10107" x="0" y="0"/>
        </p14:tracePtLst>
        <p14:tracePtLst>
          <p14:tracePt t="11750" x="3086100" y="2965450"/>
          <p14:tracePt t="11996" x="3105150" y="2965450"/>
          <p14:tracePt t="12027" x="3117850" y="2965450"/>
          <p14:tracePt t="12064" x="3181350" y="2965450"/>
          <p14:tracePt t="12066" x="3200400" y="2965450"/>
          <p14:tracePt t="12095" x="3263900" y="2965450"/>
          <p14:tracePt t="12129" x="3378200" y="2965450"/>
          <p14:tracePt t="12164" x="3403600" y="2965450"/>
          <p14:tracePt t="12223" x="3416300" y="2965450"/>
          <p14:tracePt t="12252" x="3479800" y="2959100"/>
          <p14:tracePt t="12291" x="3613150" y="2940050"/>
          <p14:tracePt t="12325" x="3771900" y="2927350"/>
          <p14:tracePt t="12347" x="3829050" y="2927350"/>
          <p14:tracePt t="12375" x="3835400" y="2927350"/>
          <p14:tracePt t="12481" x="3879850" y="2927350"/>
          <p14:tracePt t="12514" x="3949700" y="2927350"/>
          <p14:tracePt t="12551" x="4006850" y="2927350"/>
          <p14:tracePt t="12586" x="4044950" y="2921000"/>
          <p14:tracePt t="12664" x="4051300" y="2914650"/>
          <p14:tracePt t="12699" x="4127500" y="2908300"/>
          <p14:tracePt t="12706" x="4159250" y="2908300"/>
          <p14:tracePt t="12732" x="4267200" y="2895600"/>
          <p14:tracePt t="12765" x="4356100" y="2889250"/>
          <p14:tracePt t="13154" x="4356100" y="2882900"/>
          <p14:tracePt t="13183" x="4343400" y="2882900"/>
          <p14:tracePt t="13214" x="4337050" y="2876550"/>
          <p14:tracePt t="13276" x="4324350" y="2876550"/>
          <p14:tracePt t="13295" x="4292600" y="2876550"/>
          <p14:tracePt t="13326" x="4248150" y="2876550"/>
          <p14:tracePt t="13430" x="4235450" y="2876550"/>
          <p14:tracePt t="13454" x="4203700" y="2876550"/>
          <p14:tracePt t="13484" x="4095750" y="2876550"/>
          <p14:tracePt t="13516" x="4032250" y="2876550"/>
          <p14:tracePt t="13543" x="4019550" y="2876550"/>
          <p14:tracePt t="13673" x="3981450" y="2876550"/>
          <p14:tracePt t="13704" x="3917950" y="2876550"/>
          <p14:tracePt t="13742" x="3816350" y="2876550"/>
          <p14:tracePt t="13770" x="3689350" y="2895600"/>
          <p14:tracePt t="13792" x="3638550" y="2895600"/>
          <p14:tracePt t="13797" x="3619500" y="2895600"/>
          <p14:tracePt t="13822" x="3556000" y="2895600"/>
          <p14:tracePt t="13845" x="3473450" y="2901950"/>
          <p14:tracePt t="13869" x="3384550" y="2908300"/>
          <p14:tracePt t="13902" x="3346450" y="2908300"/>
          <p14:tracePt t="14012" x="3340100" y="2908300"/>
          <p14:tracePt t="14053" x="3333750" y="2908300"/>
          <p14:tracePt t="14080" x="3295650" y="2908300"/>
          <p14:tracePt t="14097" x="3244850" y="2908300"/>
          <p14:tracePt t="14127" x="3213100" y="2914650"/>
          <p14:tracePt t="14973" x="3251200" y="2914650"/>
          <p14:tracePt t="15003" x="3333750" y="2914650"/>
          <p14:tracePt t="15037" x="3409950" y="2914650"/>
          <p14:tracePt t="15069" x="3498850" y="2914650"/>
          <p14:tracePt t="15103" x="3638550" y="2914650"/>
          <p14:tracePt t="15122" x="3752850" y="2908300"/>
          <p14:tracePt t="15152" x="3854450" y="2901950"/>
          <p14:tracePt t="15153" x="3892550" y="2901950"/>
          <p14:tracePt t="15185" x="3962400" y="2901950"/>
          <p14:tracePt t="15218" x="3987800" y="2901950"/>
          <p14:tracePt t="15283" x="4006850" y="2901950"/>
          <p14:tracePt t="15317" x="4070350" y="2901950"/>
          <p14:tracePt t="15351" x="4159250" y="2895600"/>
          <p14:tracePt t="15381" x="4165600" y="2889250"/>
          <p14:tracePt t="16291" x="0" y="0"/>
        </p14:tracePtLst>
        <p14:tracePtLst>
          <p14:tracePt t="17643" x="1460500" y="2908300"/>
          <p14:tracePt t="17796" x="1479550" y="2901950"/>
          <p14:tracePt t="17828" x="1555750" y="2901950"/>
          <p14:tracePt t="17857" x="1651000" y="2901950"/>
          <p14:tracePt t="17891" x="1657350" y="2901950"/>
          <p14:tracePt t="17962" x="1708150" y="2901950"/>
          <p14:tracePt t="17980" x="1771650" y="2901950"/>
          <p14:tracePt t="18008" x="1905000" y="2901950"/>
          <p14:tracePt t="18042" x="2089150" y="2901950"/>
          <p14:tracePt t="18077" x="2095500" y="2901950"/>
          <p14:tracePt t="18154" x="2171700" y="2901950"/>
          <p14:tracePt t="18186" x="2260600" y="2901950"/>
          <p14:tracePt t="18214" x="2330450" y="2901950"/>
          <p14:tracePt t="18245" x="2349500" y="2901950"/>
          <p14:tracePt t="18326" x="2362200" y="2901950"/>
          <p14:tracePt t="18358" x="2413000" y="2908300"/>
          <p14:tracePt t="18394" x="2520950" y="2908300"/>
          <p14:tracePt t="18428" x="2597150" y="2908300"/>
          <p14:tracePt t="18462" x="2603500" y="2908300"/>
          <p14:tracePt t="18511" x="2622550" y="2908300"/>
          <p14:tracePt t="18543" x="2705100" y="2908300"/>
          <p14:tracePt t="18580" x="2813050" y="2908300"/>
          <p14:tracePt t="22181" x="0" y="0"/>
        </p14:tracePtLst>
        <p14:tracePtLst>
          <p14:tracePt t="27134" x="920750" y="3625850"/>
          <p14:tracePt t="27364" x="1028700" y="3619500"/>
          <p14:tracePt t="27516" x="1092200" y="3619500"/>
          <p14:tracePt t="27595" x="1663700" y="3568700"/>
          <p14:tracePt t="27617" x="1714500" y="3568700"/>
          <p14:tracePt t="27672" x="1841500" y="3556000"/>
          <p14:tracePt t="27807" x="2012950" y="3556000"/>
          <p14:tracePt t="27810" x="2038350" y="3549650"/>
          <p14:tracePt t="27838" x="2159000" y="3536950"/>
          <p14:tracePt t="27891" x="2260600" y="3524250"/>
          <p14:tracePt t="28491" x="0" y="0"/>
        </p14:tracePtLst>
        <p14:tracePtLst>
          <p14:tracePt t="31800" x="2273300" y="4229100"/>
          <p14:tracePt t="31803" x="2279650" y="4229100"/>
          <p14:tracePt t="31818" x="2305050" y="4229100"/>
          <p14:tracePt t="31837" x="2336800" y="4229100"/>
          <p14:tracePt t="31884" x="2470150" y="4241800"/>
          <p14:tracePt t="31904" x="2508250" y="4241800"/>
          <p14:tracePt t="31923" x="2552700" y="4241800"/>
          <p14:tracePt t="31946" x="2565400" y="4241800"/>
          <p14:tracePt t="31999" x="2571750" y="4241800"/>
          <p14:tracePt t="32022" x="2609850" y="4248150"/>
          <p14:tracePt t="32039" x="2641600" y="4248150"/>
          <p14:tracePt t="32056" x="2730500" y="4248150"/>
          <p14:tracePt t="32075" x="2895600" y="4248150"/>
          <p14:tracePt t="32091" x="3016250" y="4248150"/>
          <p14:tracePt t="32111" x="3111500" y="4248150"/>
          <p14:tracePt t="32128" x="3168650" y="4248150"/>
          <p14:tracePt t="32164" x="3181350" y="4248150"/>
          <p14:tracePt t="32197" x="3200400" y="4248150"/>
          <p14:tracePt t="32225" x="3263900" y="4248150"/>
          <p14:tracePt t="32226" x="3302000" y="4248150"/>
          <p14:tracePt t="32244" x="3333750" y="4248150"/>
          <p14:tracePt t="32283" x="3505200" y="4248150"/>
          <p14:tracePt t="32292" x="3536950" y="4248150"/>
          <p14:tracePt t="32309" x="3606800" y="4248150"/>
          <p14:tracePt t="32334" x="3695700" y="4248150"/>
          <p14:tracePt t="32358" x="3752850" y="4248150"/>
          <p14:tracePt t="32376" x="3778250" y="4248150"/>
          <p14:tracePt t="32394" x="3797300" y="4248150"/>
          <p14:tracePt t="32468" x="3810000" y="4248150"/>
          <p14:tracePt t="32498" x="3917950" y="4248150"/>
          <p14:tracePt t="32528" x="4025900" y="4235450"/>
          <p14:tracePt t="32546" x="4114800" y="4235450"/>
          <p14:tracePt t="32564" x="4178300" y="4235450"/>
          <p14:tracePt t="32580" x="4241800" y="4235450"/>
          <p14:tracePt t="32597" x="4298950" y="4229100"/>
          <p14:tracePt t="32613" x="4318000" y="4222750"/>
          <p14:tracePt t="32632" x="4324350" y="4222750"/>
          <p14:tracePt t="32764" x="4343400" y="4222750"/>
          <p14:tracePt t="32781" x="4394200" y="4222750"/>
          <p14:tracePt t="32800" x="4432300" y="4222750"/>
          <p14:tracePt t="32819" x="4552950" y="4222750"/>
          <p14:tracePt t="32838" x="4641850" y="4222750"/>
          <p14:tracePt t="32856" x="4737100" y="4222750"/>
          <p14:tracePt t="32875" x="4851400" y="4222750"/>
          <p14:tracePt t="32891" x="4921250" y="4222750"/>
          <p14:tracePt t="32911" x="4959350" y="4222750"/>
          <p14:tracePt t="32949" x="4972050" y="4222750"/>
          <p14:tracePt t="33019" x="4991100" y="4222750"/>
          <p14:tracePt t="33035" x="5035550" y="4222750"/>
          <p14:tracePt t="33055" x="5067300" y="4222750"/>
          <p14:tracePt t="33073" x="5130800" y="4222750"/>
          <p14:tracePt t="33075" x="5181600" y="4222750"/>
          <p14:tracePt t="33091" x="5276850" y="4222750"/>
          <p14:tracePt t="33106" x="5378450" y="4222750"/>
          <p14:tracePt t="33123" x="5480050" y="4222750"/>
          <p14:tracePt t="33139" x="5568950" y="4222750"/>
          <p14:tracePt t="33156" x="5645150" y="4222750"/>
          <p14:tracePt t="33176" x="5715000" y="4210050"/>
          <p14:tracePt t="33203" x="5835650" y="4203700"/>
          <p14:tracePt t="33225" x="5886450" y="4197350"/>
          <p14:tracePt t="33245" x="5943600" y="4197350"/>
          <p14:tracePt t="33265" x="5969000" y="4191000"/>
          <p14:tracePt t="33300" x="6076950" y="4178300"/>
          <p14:tracePt t="33317" x="6115050" y="4178300"/>
          <p14:tracePt t="33335" x="6153150" y="4178300"/>
          <p14:tracePt t="33351" x="6165850" y="4171950"/>
          <p14:tracePt t="33367" x="6191250" y="4171950"/>
          <p14:tracePt t="33383" x="6210300" y="4159250"/>
          <p14:tracePt t="33402" x="6235700" y="4159250"/>
          <p14:tracePt t="33681" x="0" y="0"/>
        </p14:tracePtLst>
        <p14:tracePtLst>
          <p14:tracePt t="35129" x="4203700" y="4241800"/>
          <p14:tracePt t="36853" x="4216400" y="4241800"/>
          <p14:tracePt t="36871" x="4235450" y="4241800"/>
          <p14:tracePt t="36914" x="4489450" y="4235450"/>
          <p14:tracePt t="36949" x="4610100" y="4235450"/>
          <p14:tracePt t="36968" x="4622800" y="4229100"/>
          <p14:tracePt t="37131" x="4838700" y="4235450"/>
          <p14:tracePt t="37151" x="4940300" y="4235450"/>
          <p14:tracePt t="37169" x="5035550" y="4235450"/>
          <p14:tracePt t="37184" x="5099050" y="4235450"/>
          <p14:tracePt t="37201" x="5105400" y="4235450"/>
          <p14:tracePt t="37280" x="5137150" y="4241800"/>
          <p14:tracePt t="37293" x="5162550" y="4241800"/>
          <p14:tracePt t="37310" x="5200650" y="4241800"/>
          <p14:tracePt t="37325" x="5238750" y="4241800"/>
          <p14:tracePt t="37344" x="5283200" y="4241800"/>
          <p14:tracePt t="37358" x="5314950" y="4241800"/>
          <p14:tracePt t="37377" x="5321300" y="4241800"/>
          <p14:tracePt t="37439" x="5334000" y="4241800"/>
          <p14:tracePt t="37453" x="5378450" y="4248150"/>
          <p14:tracePt t="37470" x="5422900" y="4248150"/>
          <p14:tracePt t="37486" x="5499100" y="4248150"/>
          <p14:tracePt t="37503" x="5600700" y="4248150"/>
          <p14:tracePt t="37518" x="5676900" y="4248150"/>
          <p14:tracePt t="37535" x="5753100" y="4248150"/>
          <p14:tracePt t="37550" x="5797550" y="4248150"/>
          <p14:tracePt t="37567" x="5829300" y="4248150"/>
          <p14:tracePt t="37611" x="5873750" y="4248150"/>
          <p14:tracePt t="37627" x="5892800" y="4248150"/>
          <p14:tracePt t="37644" x="5911850" y="4248150"/>
          <p14:tracePt t="37661" x="5956300" y="4248150"/>
          <p14:tracePt t="37679" x="6007100" y="4248150"/>
          <p14:tracePt t="37694" x="6057900" y="4248150"/>
          <p14:tracePt t="37711" x="6127750" y="4248150"/>
          <p14:tracePt t="37727" x="6197600" y="4248150"/>
          <p14:tracePt t="37744" x="6248400" y="4248150"/>
          <p14:tracePt t="37759" x="6267450" y="4248150"/>
          <p14:tracePt t="37883" x="6280150" y="4248150"/>
          <p14:tracePt t="37899" x="6330950" y="4248150"/>
          <p14:tracePt t="37914" x="6394450" y="4248150"/>
          <p14:tracePt t="37928" x="6419850" y="4248150"/>
          <p14:tracePt t="37930" x="6445250" y="4248150"/>
          <p14:tracePt t="37946" x="6496050" y="4235450"/>
          <p14:tracePt t="37964" x="6521450" y="4235450"/>
          <p14:tracePt t="38591" x="0" y="0"/>
        </p14:tracePtLst>
        <p14:tracePtLst>
          <p14:tracePt t="47764" x="3067050" y="5283200"/>
          <p14:tracePt t="47782" x="3149600" y="5283200"/>
          <p14:tracePt t="47798" x="3282950" y="5283200"/>
          <p14:tracePt t="47812" x="3454400" y="5283200"/>
          <p14:tracePt t="47828" x="3619500" y="5283200"/>
          <p14:tracePt t="47842" x="3708400" y="5283200"/>
          <p14:tracePt t="47857" x="3886200" y="5276850"/>
          <p14:tracePt t="47872" x="4057650" y="5276850"/>
          <p14:tracePt t="47890" x="4184650" y="5276850"/>
          <p14:tracePt t="47905" x="4292600" y="5270500"/>
          <p14:tracePt t="47923" x="4406900" y="5270500"/>
          <p14:tracePt t="47940" x="4451350" y="5270500"/>
          <p14:tracePt t="47957" x="4495800" y="5270500"/>
          <p14:tracePt t="47972" x="4540250" y="5270500"/>
          <p14:tracePt t="47990" x="4610100" y="5270500"/>
          <p14:tracePt t="48037" x="4895850" y="5264150"/>
          <p14:tracePt t="48070" x="5111750" y="5238750"/>
          <p14:tracePt t="48101" x="5283200" y="5232400"/>
          <p14:tracePt t="48118" x="5340350" y="5226050"/>
          <p14:tracePt t="48136" x="5391150" y="5226050"/>
          <p14:tracePt t="48162" x="5441950" y="5219700"/>
          <p14:tracePt t="48164" x="5467350" y="5219700"/>
          <p14:tracePt t="48182" x="5505450" y="5213350"/>
          <p14:tracePt t="48197" x="5518150" y="5213350"/>
          <p14:tracePt t="48216" x="5543550" y="5213350"/>
          <p14:tracePt t="48231" x="5575300" y="5213350"/>
          <p14:tracePt t="48247" x="5594350" y="5207000"/>
          <p14:tracePt t="48264" x="5613400" y="5207000"/>
          <p14:tracePt t="48280" x="5632450" y="5207000"/>
          <p14:tracePt t="48296" x="5664200" y="5207000"/>
          <p14:tracePt t="48312" x="5721350" y="5207000"/>
          <p14:tracePt t="48327" x="5784850" y="5207000"/>
          <p14:tracePt t="48344" x="5816600" y="5207000"/>
          <p14:tracePt t="48359" x="5867400" y="5200650"/>
          <p14:tracePt t="48377" x="5905500" y="5194300"/>
          <p14:tracePt t="48393" x="5937250" y="5194300"/>
          <p14:tracePt t="48409" x="5962650" y="5194300"/>
          <p14:tracePt t="48424" x="5981700" y="5194300"/>
          <p14:tracePt t="48441" x="6000750" y="5194300"/>
          <p14:tracePt t="48455" x="6019800" y="5194300"/>
          <p14:tracePt t="48474" x="6038850" y="5194300"/>
          <p14:tracePt t="48476" x="6057900" y="5194300"/>
          <p14:tracePt t="48493" x="6102350" y="5194300"/>
          <p14:tracePt t="48511" x="6165850" y="5187950"/>
          <p14:tracePt t="48527" x="6223000" y="5187950"/>
          <p14:tracePt t="48543" x="6286500" y="5175250"/>
          <p14:tracePt t="48561" x="6305550" y="5162550"/>
          <p14:tracePt t="48904" x="6286500" y="5162550"/>
          <p14:tracePt t="48919" x="6261100" y="5162550"/>
          <p14:tracePt t="48947" x="6178550" y="5181600"/>
          <p14:tracePt t="48977" x="6172200" y="5181600"/>
          <p14:tracePt t="49010" x="6146800" y="5181600"/>
          <p14:tracePt t="49064" x="5918200" y="5200650"/>
          <p14:tracePt t="49088" x="5778500" y="5213350"/>
          <p14:tracePt t="49110" x="5683250" y="5226050"/>
          <p14:tracePt t="49141" x="5638800" y="5226050"/>
          <p14:tracePt t="49195" x="5568950" y="5232400"/>
          <p14:tracePt t="49238" x="5422900" y="5238750"/>
          <p14:tracePt t="49260" x="5226050" y="5251450"/>
          <p14:tracePt t="49280" x="5099050" y="5264150"/>
          <p14:tracePt t="49297" x="5010150" y="5276850"/>
          <p14:tracePt t="49315" x="4902200" y="5283200"/>
          <p14:tracePt t="49334" x="4876800" y="5283200"/>
          <p14:tracePt t="49370" x="4857750" y="5283200"/>
          <p14:tracePt t="49385" x="4806950" y="5283200"/>
          <p14:tracePt t="49402" x="4749800" y="5283200"/>
          <p14:tracePt t="49416" x="4648200" y="5283200"/>
          <p14:tracePt t="49434" x="4514850" y="5283200"/>
          <p14:tracePt t="49435" x="4438650" y="5283200"/>
          <p14:tracePt t="49450" x="4362450" y="5289550"/>
          <p14:tracePt t="49465" x="4210050" y="5302250"/>
          <p14:tracePt t="49480" x="4083050" y="5308600"/>
          <p14:tracePt t="49497" x="3956050" y="5314950"/>
          <p14:tracePt t="49512" x="3873500" y="5314950"/>
          <p14:tracePt t="49529" x="3860800" y="5314950"/>
          <p14:tracePt t="49596" x="3848100" y="5314950"/>
          <p14:tracePt t="49610" x="3835400" y="5314950"/>
          <p14:tracePt t="49627" x="3771900" y="5314950"/>
          <p14:tracePt t="49643" x="3721100" y="5314950"/>
          <p14:tracePt t="49659" x="3625850" y="5314950"/>
          <p14:tracePt t="49676" x="3524250" y="5321300"/>
          <p14:tracePt t="49692" x="3467100" y="5327650"/>
          <p14:tracePt t="49980" x="3479800" y="5327650"/>
          <p14:tracePt t="49996" x="3505200" y="5327650"/>
          <p14:tracePt t="50012" x="3556000" y="5327650"/>
          <p14:tracePt t="50027" x="3644900" y="5327650"/>
          <p14:tracePt t="50045" x="3765550" y="5327650"/>
          <p14:tracePt t="50060" x="3886200" y="5327650"/>
          <p14:tracePt t="50077" x="4051300" y="5327650"/>
          <p14:tracePt t="50092" x="4178300" y="5327650"/>
          <p14:tracePt t="50109" x="4305300" y="5327650"/>
          <p14:tracePt t="50126" x="4425950" y="5327650"/>
          <p14:tracePt t="50144" x="4552950" y="5327650"/>
          <p14:tracePt t="50160" x="4679950" y="5327650"/>
          <p14:tracePt t="50176" x="4826000" y="5327650"/>
          <p14:tracePt t="50192" x="4946650" y="5327650"/>
          <p14:tracePt t="50210" x="5060950" y="5327650"/>
          <p14:tracePt t="50227" x="5251450" y="5321300"/>
          <p14:tracePt t="50244" x="5365750" y="5321300"/>
          <p14:tracePt t="50260" x="5480050" y="5321300"/>
          <p14:tracePt t="50281" x="5581650" y="5321300"/>
          <p14:tracePt t="50297" x="5657850" y="5321300"/>
          <p14:tracePt t="50312" x="5727700" y="5321300"/>
          <p14:tracePt t="50328" x="5778500" y="5314950"/>
          <p14:tracePt t="50345" x="5835650" y="5314950"/>
          <p14:tracePt t="50360" x="5880100" y="5308600"/>
          <p14:tracePt t="50377" x="5918200" y="5308600"/>
          <p14:tracePt t="50393" x="5969000" y="5308600"/>
          <p14:tracePt t="50410" x="6038850" y="5308600"/>
          <p14:tracePt t="50425" x="6102350" y="5295900"/>
          <p14:tracePt t="50443" x="6178550" y="5289550"/>
          <p14:tracePt t="50477" x="6197600" y="5289550"/>
          <p14:tracePt t="50698" x="0" y="0"/>
        </p14:tracePtLst>
        <p14:tracePtLst>
          <p14:tracePt t="53422" x="1682750" y="4762500"/>
          <p14:tracePt t="53628" x="1746250" y="4775200"/>
          <p14:tracePt t="53644" x="1790700" y="4775200"/>
          <p14:tracePt t="53662" x="1822450" y="4775200"/>
          <p14:tracePt t="53684" x="1828800" y="4775200"/>
          <p14:tracePt t="53749" x="1841500" y="4775200"/>
          <p14:tracePt t="53801" x="1955800" y="4775200"/>
          <p14:tracePt t="53821" x="2051050" y="4775200"/>
          <p14:tracePt t="53838" x="2139950" y="4775200"/>
          <p14:tracePt t="53856" x="2216150" y="4775200"/>
          <p14:tracePt t="53872" x="2266950" y="4775200"/>
          <p14:tracePt t="53890" x="2279650" y="4775200"/>
          <p14:tracePt t="53937" x="2298700" y="4781550"/>
          <p14:tracePt t="53952" x="2343150" y="4787900"/>
          <p14:tracePt t="53970" x="2387600" y="4787900"/>
          <p14:tracePt t="53986" x="2444750" y="4787900"/>
          <p14:tracePt t="54005" x="2565400" y="4787900"/>
          <p14:tracePt t="54021" x="2635250" y="4787900"/>
          <p14:tracePt t="54039" x="2705100" y="4787900"/>
          <p14:tracePt t="54056" x="2749550" y="4794250"/>
          <p14:tracePt t="54074" x="2787650" y="4800600"/>
          <p14:tracePt t="54092" x="2825750" y="4800600"/>
          <p14:tracePt t="54112" x="2851150" y="4806950"/>
          <p14:tracePt t="54129" x="2889250" y="4806950"/>
          <p14:tracePt t="54150" x="2933700" y="4806950"/>
          <p14:tracePt t="54168" x="2965450" y="4806950"/>
          <p14:tracePt t="54226" x="2971800" y="4806950"/>
          <p14:tracePt t="54245" x="3009900" y="4806950"/>
          <p14:tracePt t="54262" x="3041650" y="4806950"/>
          <p14:tracePt t="54294" x="3092450" y="4806950"/>
          <p14:tracePt t="54312" x="3105150" y="4806950"/>
          <p14:tracePt t="54661" x="3149600" y="4806950"/>
          <p14:tracePt t="54676" x="3225800" y="4806950"/>
          <p14:tracePt t="54693" x="3314700" y="4806950"/>
          <p14:tracePt t="54708" x="3397250" y="4806950"/>
          <p14:tracePt t="54745" x="3568700" y="4806950"/>
          <p14:tracePt t="54761" x="3663950" y="4806950"/>
          <p14:tracePt t="54777" x="3721100" y="4806950"/>
          <p14:tracePt t="54793" x="3759200" y="4806950"/>
          <p14:tracePt t="54809" x="3771900" y="4806950"/>
          <p14:tracePt t="55165" x="3778250" y="4806950"/>
          <p14:tracePt t="55166" x="0" y="0"/>
        </p14:tracePtLst>
        <p14:tracePtLst>
          <p14:tracePt t="55996" x="4368800" y="4787900"/>
          <p14:tracePt t="56120" x="4375150" y="4787900"/>
          <p14:tracePt t="56247" x="4413250" y="4787900"/>
          <p14:tracePt t="56262" x="4483100" y="4787900"/>
          <p14:tracePt t="56281" x="4521200" y="4787900"/>
          <p14:tracePt t="56297" x="4584700" y="4787900"/>
          <p14:tracePt t="56313" x="4648200" y="4787900"/>
          <p14:tracePt t="56330" x="4699000" y="4787900"/>
          <p14:tracePt t="56348" x="4737100" y="4787900"/>
          <p14:tracePt t="56364" x="4743450" y="4787900"/>
          <p14:tracePt t="56421" x="4775200" y="4794250"/>
          <p14:tracePt t="56441" x="4826000" y="4794250"/>
          <p14:tracePt t="56459" x="5010150" y="4794250"/>
          <p14:tracePt t="56491" x="5372100" y="4794250"/>
          <p14:tracePt t="56535" x="5816600" y="4794250"/>
          <p14:tracePt t="56567" x="6064250" y="4794250"/>
          <p14:tracePt t="56601" x="6127750" y="4794250"/>
          <p14:tracePt t="56666" x="6172200" y="4794250"/>
          <p14:tracePt t="56697" x="6292850" y="4800600"/>
          <p14:tracePt t="56713" x="6381750" y="4806950"/>
          <p14:tracePt t="56731" x="6515100" y="4806950"/>
          <p14:tracePt t="56748" x="6604000" y="4806950"/>
          <p14:tracePt t="56765" x="6692900" y="4806950"/>
          <p14:tracePt t="56780" x="6788150" y="4806950"/>
          <p14:tracePt t="56797" x="6838950" y="4806950"/>
          <p14:tracePt t="56812" x="6877050" y="4806950"/>
          <p14:tracePt t="56830" x="6902450" y="4806950"/>
          <p14:tracePt t="56846" x="6946900" y="4806950"/>
          <p14:tracePt t="56863" x="6991350" y="4806950"/>
          <p14:tracePt t="56888" x="7080250" y="4806950"/>
          <p14:tracePt t="56904" x="7156450" y="4806950"/>
          <p14:tracePt t="56920" x="7239000" y="4806950"/>
          <p14:tracePt t="56935" x="7321550" y="4806950"/>
          <p14:tracePt t="56950" x="7423150" y="4813300"/>
          <p14:tracePt t="56968" x="7524750" y="4813300"/>
          <p14:tracePt t="56983" x="7645400" y="4813300"/>
          <p14:tracePt t="57001" x="7734300" y="4813300"/>
          <p14:tracePt t="57017" x="7804150" y="4813300"/>
          <p14:tracePt t="57035" x="7842250" y="4813300"/>
          <p14:tracePt t="57050" x="7861300" y="4813300"/>
          <p14:tracePt t="57068" x="7899400" y="4806950"/>
          <p14:tracePt t="57101" x="7924800" y="4806950"/>
          <p14:tracePt t="57479" x="0" y="0"/>
        </p14:tracePtLst>
        <p14:tracePtLst>
          <p14:tracePt t="62774" x="3422650" y="5867400"/>
          <p14:tracePt t="62989" x="3422650" y="5873750"/>
          <p14:tracePt t="63004" x="3460750" y="5886450"/>
          <p14:tracePt t="63020" x="3486150" y="5892800"/>
          <p14:tracePt t="63035" x="3505200" y="5892800"/>
          <p14:tracePt t="63054" x="3536950" y="5892800"/>
          <p14:tracePt t="63075" x="3543300" y="5892800"/>
          <p14:tracePt t="63090" x="3549650" y="5892800"/>
          <p14:tracePt t="63109" x="3556000" y="5892800"/>
          <p14:tracePt t="63156" x="3581400" y="5892800"/>
          <p14:tracePt t="63173" x="3613150" y="5892800"/>
          <p14:tracePt t="63189" x="3663950" y="5905500"/>
          <p14:tracePt t="63204" x="3721100" y="5905500"/>
          <p14:tracePt t="63221" x="3790950" y="5905500"/>
          <p14:tracePt t="63237" x="3816350" y="5905500"/>
          <p14:tracePt t="63255" x="3867150" y="5905500"/>
          <p14:tracePt t="63272" x="3917950" y="5905500"/>
          <p14:tracePt t="63290" x="3956050" y="5905500"/>
          <p14:tracePt t="63313" x="3968750" y="5905500"/>
          <p14:tracePt t="63360" x="3987800" y="5911850"/>
          <p14:tracePt t="63375" x="3994150" y="5911850"/>
          <p14:tracePt t="63392" x="4019550" y="5918200"/>
          <p14:tracePt t="63407" x="4032250" y="5918200"/>
          <p14:tracePt t="63426" x="4064000" y="5924550"/>
          <p14:tracePt t="63440" x="4089400" y="5924550"/>
          <p14:tracePt t="63459" x="4114800" y="5930900"/>
          <p14:tracePt t="63460" x="4127500" y="5930900"/>
          <p14:tracePt t="63493" x="4152900" y="5930900"/>
          <p14:tracePt t="63541" x="4165600" y="5937250"/>
          <p14:tracePt t="63572" x="4210050" y="5937250"/>
          <p14:tracePt t="63588" x="4254500" y="5937250"/>
          <p14:tracePt t="63606" x="4330700" y="5937250"/>
          <p14:tracePt t="63622" x="4419600" y="5937250"/>
          <p14:tracePt t="63639" x="4521200" y="5937250"/>
          <p14:tracePt t="63655" x="4603750" y="5937250"/>
          <p14:tracePt t="63671" x="4635500" y="5937250"/>
          <p14:tracePt t="64144" x="4648200" y="5937250"/>
          <p14:tracePt t="64158" x="4667250" y="5937250"/>
          <p14:tracePt t="64174" x="4718050" y="5937250"/>
          <p14:tracePt t="64189" x="4762500" y="5937250"/>
          <p14:tracePt t="64205" x="4832350" y="5937250"/>
          <p14:tracePt t="64220" x="4914900" y="5937250"/>
          <p14:tracePt t="64238" x="4984750" y="5937250"/>
          <p14:tracePt t="64255" x="4997450" y="5937250"/>
          <p14:tracePt t="64623" x="5003800" y="5937250"/>
          <p14:tracePt t="64639" x="5060950" y="5937250"/>
          <p14:tracePt t="64656" x="5118100" y="5937250"/>
          <p14:tracePt t="64671" x="5226050" y="5937250"/>
          <p14:tracePt t="64689" x="5372100" y="5937250"/>
          <p14:tracePt t="64705" x="5505450" y="5937250"/>
          <p14:tracePt t="64721" x="5613400" y="5937250"/>
          <p14:tracePt t="64737" x="5676900" y="5937250"/>
          <p14:tracePt t="64754" x="5727700" y="5937250"/>
          <p14:tracePt t="64769" x="5791200" y="5937250"/>
          <p14:tracePt t="64786" x="5854700" y="5937250"/>
          <p14:tracePt t="64805" x="5962650" y="5937250"/>
          <p14:tracePt t="64822" x="6032500" y="5937250"/>
          <p14:tracePt t="64856" x="6127750" y="5937250"/>
          <p14:tracePt t="65024" x="6153150" y="5937250"/>
          <p14:tracePt t="65044" x="6184900" y="5937250"/>
          <p14:tracePt t="65061" x="6203950" y="5937250"/>
          <p14:tracePt t="65078" x="6216650" y="5937250"/>
          <p14:tracePt t="65093" x="6235700" y="5937250"/>
          <p14:tracePt t="65111" x="6248400" y="5937250"/>
          <p14:tracePt t="65127" x="6261100" y="5937250"/>
          <p14:tracePt t="65146" x="6273800" y="5937250"/>
          <p14:tracePt t="65166" x="6292850" y="5937250"/>
          <p14:tracePt t="65187" x="6305550" y="5937250"/>
          <p14:tracePt t="65203" x="6337300" y="5937250"/>
          <p14:tracePt t="65225" x="6400800" y="5930900"/>
          <p14:tracePt t="65243" x="6451600" y="5930900"/>
          <p14:tracePt t="65245" x="6483350" y="5930900"/>
          <p14:tracePt t="65266" x="6553200" y="5930900"/>
          <p14:tracePt t="65286" x="6623050" y="5924550"/>
          <p14:tracePt t="65352" x="6635750" y="5924550"/>
          <p14:tracePt t="65368" x="6661150" y="5924550"/>
          <p14:tracePt t="65386" x="6699250" y="5924550"/>
          <p14:tracePt t="65415" x="6775450" y="5911850"/>
          <p14:tracePt t="65447" x="6877050" y="5911850"/>
          <p14:tracePt t="65463" x="6902450" y="5905500"/>
          <p14:tracePt t="65747" x="0" y="0"/>
        </p14:tracePtLst>
        <p14:tracePtLst>
          <p14:tracePt t="66949" x="3695700" y="6369050"/>
          <p14:tracePt t="67168" x="3714750" y="6369050"/>
          <p14:tracePt t="67198" x="3829050" y="6369050"/>
          <p14:tracePt t="67214" x="3898900" y="6369050"/>
          <p14:tracePt t="67232" x="3956050" y="6369050"/>
          <p14:tracePt t="67247" x="3968750" y="6369050"/>
          <p14:tracePt t="67527" x="3981450" y="6369050"/>
          <p14:tracePt t="67551" x="4019550" y="6369050"/>
          <p14:tracePt t="67567" x="4038600" y="6375400"/>
          <p14:tracePt t="67581" x="4083050" y="6375400"/>
          <p14:tracePt t="67598" x="4114800" y="6375400"/>
          <p14:tracePt t="67612" x="4159250" y="6375400"/>
          <p14:tracePt t="67631" x="4203700" y="6375400"/>
          <p14:tracePt t="67648" x="4222750" y="6375400"/>
          <p14:tracePt t="67904" x="4203700" y="6375400"/>
          <p14:tracePt t="67919" x="4184650" y="6375400"/>
          <p14:tracePt t="67942" x="4127500" y="6375400"/>
          <p14:tracePt t="67958" x="4070350" y="6375400"/>
          <p14:tracePt t="67975" x="4006850" y="6375400"/>
          <p14:tracePt t="68006" x="3975100" y="6375400"/>
          <p14:tracePt t="68113" x="3962400" y="6375400"/>
          <p14:tracePt t="68128" x="3937000" y="6375400"/>
          <p14:tracePt t="68145" x="3892550" y="6375400"/>
          <p14:tracePt t="68161" x="3835400" y="6375400"/>
          <p14:tracePt t="68177" x="3771900" y="6375400"/>
          <p14:tracePt t="68194" x="3733800" y="6381750"/>
          <p14:tracePt t="68225" x="3632200" y="6381750"/>
          <p14:tracePt t="68512" x="3632200" y="6388100"/>
          <p14:tracePt t="68528" x="3657600" y="6388100"/>
          <p14:tracePt t="68545" x="3689350" y="6388100"/>
          <p14:tracePt t="68561" x="3727450" y="6388100"/>
          <p14:tracePt t="68577" x="3765550" y="6388100"/>
          <p14:tracePt t="68593" x="3797300" y="6388100"/>
          <p14:tracePt t="68609" x="3816350" y="6388100"/>
          <p14:tracePt t="68740" x="3873500" y="6388100"/>
          <p14:tracePt t="68756" x="3937000" y="6400800"/>
          <p14:tracePt t="68789" x="4038600" y="6407150"/>
          <p14:tracePt t="68834" x="4044950" y="6407150"/>
          <p14:tracePt t="69582" x="4070350" y="6407150"/>
          <p14:tracePt t="69597" x="4127500" y="6407150"/>
          <p14:tracePt t="69614" x="4241800" y="6407150"/>
          <p14:tracePt t="69629" x="4445000" y="6407150"/>
          <p14:tracePt t="69646" x="4533900" y="6407150"/>
          <p14:tracePt t="69662" x="4743450" y="6407150"/>
          <p14:tracePt t="69679" x="4933950" y="6407150"/>
          <p14:tracePt t="69700" x="5207000" y="6407150"/>
          <p14:tracePt t="69715" x="5283200" y="6407150"/>
          <p14:tracePt t="69734" x="5441950" y="6407150"/>
          <p14:tracePt t="69748" x="5454650" y="6407150"/>
          <p14:tracePt t="69767" x="5461000" y="6407150"/>
          <p14:tracePt t="69782" x="5467350" y="6407150"/>
          <p14:tracePt t="69800" x="5518150" y="6413500"/>
          <p14:tracePt t="69815" x="5600700" y="6419850"/>
          <p14:tracePt t="69834" x="5727700" y="6419850"/>
          <p14:tracePt t="69850" x="5873750" y="6419850"/>
          <p14:tracePt t="69882" x="6108700" y="6419850"/>
          <p14:tracePt t="69904" x="6165850" y="6419850"/>
          <p14:tracePt t="70092" x="6172200" y="6419850"/>
          <p14:tracePt t="70107" x="6191250" y="6419850"/>
          <p14:tracePt t="70122" x="6210300" y="6413500"/>
          <p14:tracePt t="70136" x="6216650" y="6413500"/>
          <p14:tracePt t="70230" x="0" y="0"/>
        </p14:tracePtLst>
      </p14:laserTraceLst>
    </p:ext>
    <p:ext uri="{E180D4A7-C9FB-4DFB-919C-405C955672EB}">
      <p14:showEvtLst xmlns:p14="http://schemas.microsoft.com/office/powerpoint/2010/main">
        <p14:playEvt time="210" objId="4"/>
        <p14:stopEvt time="75471" objId="4"/>
      </p14:showEvtLst>
    </p:ext>
  </p:extLs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基本组织方式</a:t>
            </a:r>
          </a:p>
        </p:txBody>
      </p:sp>
      <p:sp>
        <p:nvSpPr>
          <p:cNvPr id="3" name="内容占位符 2"/>
          <p:cNvSpPr>
            <a:spLocks noGrp="1"/>
          </p:cNvSpPr>
          <p:nvPr>
            <p:ph idx="1"/>
          </p:nvPr>
        </p:nvSpPr>
        <p:spPr/>
        <p:txBody>
          <a:bodyPr>
            <a:normAutofit/>
          </a:bodyPr>
          <a:lstStyle/>
          <a:p>
            <a:r>
              <a:rPr lang="en-US" altLang="zh-CN" dirty="0"/>
              <a:t>CPU cache</a:t>
            </a:r>
            <a:r>
              <a:rPr lang="zh-CN" altLang="en-US" dirty="0"/>
              <a:t>由较快的</a:t>
            </a:r>
            <a:r>
              <a:rPr lang="en-US" altLang="zh-CN" dirty="0"/>
              <a:t>SRAM</a:t>
            </a:r>
            <a:r>
              <a:rPr lang="zh-CN" altLang="en-US" dirty="0"/>
              <a:t>构成</a:t>
            </a:r>
          </a:p>
          <a:p>
            <a:r>
              <a:rPr lang="en-US" altLang="zh-CN" dirty="0"/>
              <a:t>cache</a:t>
            </a:r>
            <a:r>
              <a:rPr lang="zh-CN" altLang="en-US" dirty="0"/>
              <a:t>与主存均分为固定大小的</a:t>
            </a:r>
            <a:r>
              <a:rPr lang="zh-CN" altLang="en-US" b="1" dirty="0">
                <a:solidFill>
                  <a:srgbClr val="1387B7"/>
                </a:solidFill>
              </a:rPr>
              <a:t>数据块</a:t>
            </a:r>
            <a:r>
              <a:rPr lang="zh-CN" altLang="en-US" dirty="0">
                <a:solidFill>
                  <a:srgbClr val="339933"/>
                </a:solidFill>
              </a:rPr>
              <a:t>，</a:t>
            </a:r>
            <a:r>
              <a:rPr lang="zh-CN" altLang="en-US" dirty="0"/>
              <a:t>以</a:t>
            </a:r>
            <a:r>
              <a:rPr lang="zh-CN" altLang="en-US" b="1" u="sng" dirty="0">
                <a:solidFill>
                  <a:srgbClr val="1387B7"/>
                </a:solidFill>
              </a:rPr>
              <a:t>块</a:t>
            </a:r>
            <a:r>
              <a:rPr lang="zh-CN" altLang="en-US" dirty="0"/>
              <a:t>为单位交换数据</a:t>
            </a:r>
          </a:p>
          <a:p>
            <a:r>
              <a:rPr lang="zh-CN" altLang="en-US" dirty="0"/>
              <a:t>相联存储器存放查找表</a:t>
            </a:r>
            <a:r>
              <a:rPr lang="en-US" altLang="zh-CN" dirty="0"/>
              <a:t>/cache</a:t>
            </a:r>
            <a:endParaRPr lang="zh-CN" altLang="en-US" dirty="0"/>
          </a:p>
          <a:p>
            <a:pPr lvl="1"/>
            <a:r>
              <a:rPr lang="zh-CN" altLang="en-US" sz="2200" dirty="0"/>
              <a:t>表项：</a:t>
            </a:r>
            <a:r>
              <a:rPr lang="en-US" altLang="zh-CN" sz="2200" dirty="0"/>
              <a:t>(</a:t>
            </a:r>
            <a:r>
              <a:rPr lang="zh-CN" altLang="en-US" sz="2200" dirty="0"/>
              <a:t>有效位，调入</a:t>
            </a:r>
            <a:r>
              <a:rPr lang="en-US" altLang="zh-CN" sz="2200" dirty="0"/>
              <a:t>cache</a:t>
            </a:r>
            <a:r>
              <a:rPr lang="zh-CN" altLang="en-US" sz="2200" dirty="0"/>
              <a:t>的主存块地址，</a:t>
            </a:r>
            <a:r>
              <a:rPr lang="en-US" altLang="zh-CN" sz="2200" dirty="0">
                <a:solidFill>
                  <a:srgbClr val="1387B7"/>
                </a:solidFill>
              </a:rPr>
              <a:t>cache</a:t>
            </a:r>
            <a:r>
              <a:rPr lang="zh-CN" altLang="en-US" sz="2200" dirty="0">
                <a:solidFill>
                  <a:srgbClr val="1387B7"/>
                </a:solidFill>
              </a:rPr>
              <a:t>块地址</a:t>
            </a:r>
            <a:r>
              <a:rPr lang="en-US" altLang="zh-CN" sz="2200" dirty="0">
                <a:solidFill>
                  <a:srgbClr val="1387B7"/>
                </a:solidFill>
              </a:rPr>
              <a:t>/block data</a:t>
            </a:r>
            <a:r>
              <a:rPr lang="zh-CN" altLang="en-US" sz="2200" dirty="0"/>
              <a:t>）</a:t>
            </a:r>
          </a:p>
          <a:p>
            <a:pPr lvl="1"/>
            <a:r>
              <a:rPr lang="zh-CN" altLang="en-US" sz="2200" dirty="0"/>
              <a:t>容量 </a:t>
            </a:r>
            <a:r>
              <a:rPr lang="en-US" altLang="zh-CN" sz="2200" dirty="0"/>
              <a:t>= cache</a:t>
            </a:r>
            <a:r>
              <a:rPr lang="zh-CN" altLang="en-US" sz="2200" dirty="0"/>
              <a:t>块数 * 表项大小</a:t>
            </a:r>
          </a:p>
          <a:p>
            <a:r>
              <a:rPr lang="en-US" altLang="zh-CN" dirty="0"/>
              <a:t>CPU</a:t>
            </a:r>
            <a:r>
              <a:rPr lang="zh-CN" altLang="en-US" dirty="0"/>
              <a:t>给出的块地址与查找表中某单元相同且有效位为</a:t>
            </a:r>
            <a:r>
              <a:rPr lang="en-US" altLang="zh-CN" dirty="0"/>
              <a:t>1</a:t>
            </a:r>
            <a:r>
              <a:rPr lang="zh-CN" altLang="en-US" dirty="0"/>
              <a:t>表示</a:t>
            </a:r>
            <a:r>
              <a:rPr lang="zh-CN" altLang="en-US" b="1" dirty="0">
                <a:solidFill>
                  <a:srgbClr val="1387B7"/>
                </a:solidFill>
              </a:rPr>
              <a:t>命中</a:t>
            </a:r>
          </a:p>
          <a:p>
            <a:pPr lvl="1"/>
            <a:r>
              <a:rPr lang="zh-CN" altLang="en-US" sz="2200" b="1" dirty="0"/>
              <a:t>全相联</a:t>
            </a:r>
            <a:r>
              <a:rPr lang="zh-CN" altLang="en-US" sz="2200" dirty="0"/>
              <a:t>：硬件多路并发比较提升查找速度</a:t>
            </a:r>
          </a:p>
          <a:p>
            <a:pPr lvl="1"/>
            <a:r>
              <a:rPr lang="zh-CN" altLang="en-US" sz="2200" dirty="0"/>
              <a:t>软件</a:t>
            </a:r>
            <a:r>
              <a:rPr lang="en-US" altLang="zh-CN" sz="2200" dirty="0"/>
              <a:t>cache</a:t>
            </a:r>
            <a:r>
              <a:rPr lang="zh-CN" altLang="en-US" sz="2200" dirty="0"/>
              <a:t>如何优化查找速度？</a:t>
            </a:r>
          </a:p>
          <a:p>
            <a:endParaRPr lang="zh-CN" altLang="en-US" dirty="0"/>
          </a:p>
        </p:txBody>
      </p:sp>
    </p:spTree>
    <p:extLst>
      <p:ext uri="{BB962C8B-B14F-4D97-AF65-F5344CB8AC3E}">
        <p14:creationId xmlns:p14="http://schemas.microsoft.com/office/powerpoint/2010/main" val="2681726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kern="0" dirty="0"/>
              <a:t>主存中</a:t>
            </a:r>
            <a:r>
              <a:rPr lang="zh-CN" altLang="en-US" kern="0"/>
              <a:t>的数据组织（</a:t>
            </a:r>
            <a:r>
              <a:rPr lang="en-US" altLang="zh-CN" kern="0"/>
              <a:t>32</a:t>
            </a:r>
            <a:r>
              <a:rPr lang="zh-CN" altLang="en-US" kern="0"/>
              <a:t>位计算机）</a:t>
            </a:r>
            <a:endParaRPr lang="zh-CN" altLang="en-US" dirty="0"/>
          </a:p>
        </p:txBody>
      </p:sp>
      <p:sp>
        <p:nvSpPr>
          <p:cNvPr id="3" name="内容占位符 2"/>
          <p:cNvSpPr>
            <a:spLocks noGrp="1"/>
          </p:cNvSpPr>
          <p:nvPr>
            <p:ph idx="1"/>
          </p:nvPr>
        </p:nvSpPr>
        <p:spPr>
          <a:xfrm>
            <a:off x="487822" y="942763"/>
            <a:ext cx="10515599" cy="3038687"/>
          </a:xfrm>
        </p:spPr>
        <p:txBody>
          <a:bodyPr>
            <a:normAutofit fontScale="92500" lnSpcReduction="10000"/>
          </a:bodyPr>
          <a:lstStyle/>
          <a:p>
            <a:r>
              <a:rPr lang="zh-CN" altLang="en-US" sz="2800" dirty="0"/>
              <a:t>按</a:t>
            </a:r>
            <a:r>
              <a:rPr lang="zh-CN" altLang="en-US" sz="2800" b="1" dirty="0">
                <a:solidFill>
                  <a:srgbClr val="1387B7"/>
                </a:solidFill>
              </a:rPr>
              <a:t>边界对齐</a:t>
            </a:r>
            <a:r>
              <a:rPr lang="zh-CN" altLang="en-US" sz="2800" dirty="0"/>
              <a:t>方式</a:t>
            </a:r>
            <a:r>
              <a:rPr lang="zh-CN" altLang="en-US" sz="2800" b="1" dirty="0">
                <a:solidFill>
                  <a:srgbClr val="1387B7"/>
                </a:solidFill>
              </a:rPr>
              <a:t>存储数据</a:t>
            </a:r>
            <a:endParaRPr lang="en-US" altLang="zh-CN" sz="2800" b="1" dirty="0">
              <a:solidFill>
                <a:srgbClr val="1387B7"/>
              </a:solidFill>
            </a:endParaRPr>
          </a:p>
          <a:p>
            <a:r>
              <a:rPr lang="en-US" altLang="zh-CN" sz="2800" i="1" dirty="0">
                <a:latin typeface="Consolas" panose="020B0609020204030204" pitchFamily="49" charset="0"/>
              </a:rPr>
              <a:t>int </a:t>
            </a:r>
            <a:r>
              <a:rPr lang="en-US" altLang="zh-CN" sz="2800" i="1" dirty="0" err="1">
                <a:solidFill>
                  <a:srgbClr val="7030A0"/>
                </a:solidFill>
                <a:latin typeface="Consolas" panose="020B0609020204030204" pitchFamily="49" charset="0"/>
              </a:rPr>
              <a:t>i</a:t>
            </a:r>
            <a:r>
              <a:rPr lang="en-US" altLang="zh-CN" sz="2800" i="1" dirty="0">
                <a:latin typeface="Consolas" panose="020B0609020204030204" pitchFamily="49" charset="0"/>
              </a:rPr>
              <a:t>, short k, double x, char c, short j  </a:t>
            </a:r>
          </a:p>
          <a:p>
            <a:pPr lvl="1">
              <a:lnSpc>
                <a:spcPct val="150000"/>
              </a:lnSpc>
            </a:pPr>
            <a:r>
              <a:rPr lang="en-US" altLang="zh-CN" dirty="0"/>
              <a:t>int (4</a:t>
            </a:r>
            <a:r>
              <a:rPr lang="zh-CN" altLang="en-US" dirty="0"/>
              <a:t>字节） </a:t>
            </a:r>
            <a:r>
              <a:rPr lang="en-US" altLang="zh-CN" dirty="0"/>
              <a:t>short (2</a:t>
            </a:r>
            <a:r>
              <a:rPr lang="zh-CN" altLang="en-US" dirty="0"/>
              <a:t>字节） </a:t>
            </a:r>
            <a:r>
              <a:rPr lang="en-US" altLang="zh-CN" dirty="0"/>
              <a:t>double (8</a:t>
            </a:r>
            <a:r>
              <a:rPr lang="zh-CN" altLang="en-US" dirty="0"/>
              <a:t>字节） </a:t>
            </a:r>
            <a:r>
              <a:rPr lang="en-US" altLang="zh-CN" dirty="0"/>
              <a:t>char (1</a:t>
            </a:r>
            <a:r>
              <a:rPr lang="zh-CN" altLang="en-US" dirty="0"/>
              <a:t>字节</a:t>
            </a:r>
            <a:r>
              <a:rPr lang="en-US" altLang="zh-CN" dirty="0"/>
              <a:t>)</a:t>
            </a:r>
          </a:p>
          <a:p>
            <a:pPr lvl="1"/>
            <a:r>
              <a:rPr lang="en-US" altLang="zh-CN" dirty="0"/>
              <a:t>short</a:t>
            </a:r>
            <a:r>
              <a:rPr lang="zh-CN" altLang="en-US" dirty="0"/>
              <a:t>按</a:t>
            </a:r>
            <a:r>
              <a:rPr lang="en-US" altLang="zh-CN" dirty="0"/>
              <a:t>16</a:t>
            </a:r>
            <a:r>
              <a:rPr lang="zh-CN" altLang="en-US" dirty="0"/>
              <a:t>位对齐， </a:t>
            </a:r>
            <a:r>
              <a:rPr lang="en-US" altLang="zh-CN" dirty="0"/>
              <a:t>int</a:t>
            </a:r>
            <a:r>
              <a:rPr lang="zh-CN" altLang="en-US" dirty="0"/>
              <a:t>按</a:t>
            </a:r>
            <a:r>
              <a:rPr lang="en-US" altLang="zh-CN" dirty="0"/>
              <a:t>32</a:t>
            </a:r>
            <a:r>
              <a:rPr lang="zh-CN" altLang="en-US" dirty="0"/>
              <a:t>位对齐，</a:t>
            </a:r>
            <a:r>
              <a:rPr lang="en-US" altLang="zh-CN" dirty="0"/>
              <a:t>double</a:t>
            </a:r>
            <a:r>
              <a:rPr lang="zh-CN" altLang="en-US" dirty="0"/>
              <a:t>按</a:t>
            </a:r>
            <a:r>
              <a:rPr lang="en-US" altLang="zh-CN" dirty="0"/>
              <a:t>32</a:t>
            </a:r>
            <a:r>
              <a:rPr lang="zh-CN" altLang="en-US" dirty="0"/>
              <a:t>位对齐，</a:t>
            </a:r>
            <a:r>
              <a:rPr lang="en-US" altLang="zh-CN" dirty="0"/>
              <a:t>64</a:t>
            </a:r>
            <a:r>
              <a:rPr lang="zh-CN" altLang="en-US" dirty="0"/>
              <a:t>位机按</a:t>
            </a:r>
            <a:r>
              <a:rPr lang="en-US" altLang="zh-CN" dirty="0"/>
              <a:t>64</a:t>
            </a:r>
            <a:r>
              <a:rPr lang="zh-CN" altLang="en-US" dirty="0"/>
              <a:t>位对齐</a:t>
            </a:r>
            <a:endParaRPr lang="en-US" altLang="zh-CN" dirty="0"/>
          </a:p>
          <a:p>
            <a:pPr>
              <a:lnSpc>
                <a:spcPct val="150000"/>
              </a:lnSpc>
            </a:pPr>
            <a:r>
              <a:rPr lang="zh-CN" altLang="en-US" b="1" dirty="0"/>
              <a:t>对齐：访问速度高</a:t>
            </a:r>
            <a:endParaRPr lang="en-US" altLang="zh-CN" b="1" dirty="0"/>
          </a:p>
          <a:p>
            <a:endParaRPr lang="zh-CN" altLang="en-US" sz="2800" dirty="0"/>
          </a:p>
          <a:p>
            <a:endParaRPr lang="zh-CN" altLang="en-US" dirty="0"/>
          </a:p>
        </p:txBody>
      </p:sp>
      <p:sp>
        <p:nvSpPr>
          <p:cNvPr id="89" name="Text Box 62"/>
          <p:cNvSpPr txBox="1">
            <a:spLocks noChangeArrowheads="1"/>
          </p:cNvSpPr>
          <p:nvPr/>
        </p:nvSpPr>
        <p:spPr bwMode="auto">
          <a:xfrm>
            <a:off x="4977524" y="7622299"/>
            <a:ext cx="58880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dirty="0">
                <a:solidFill>
                  <a:schemeClr val="accent2"/>
                </a:solidFill>
              </a:rPr>
              <a:t> </a:t>
            </a:r>
            <a:r>
              <a:rPr lang="zh-CN" altLang="en-US" sz="2200" b="1" dirty="0">
                <a:solidFill>
                  <a:schemeClr val="accent2"/>
                </a:solidFill>
              </a:rPr>
              <a:t>则： </a:t>
            </a:r>
            <a:r>
              <a:rPr lang="en-US" altLang="zh-CN" sz="2200" b="1" dirty="0">
                <a:solidFill>
                  <a:schemeClr val="accent2"/>
                </a:solidFill>
              </a:rPr>
              <a:t>&amp;</a:t>
            </a:r>
            <a:r>
              <a:rPr lang="en-US" altLang="zh-CN" sz="2200" b="1" dirty="0" err="1">
                <a:solidFill>
                  <a:schemeClr val="accent2"/>
                </a:solidFill>
              </a:rPr>
              <a:t>i</a:t>
            </a:r>
            <a:r>
              <a:rPr lang="en-US" altLang="zh-CN" sz="2200" b="1" dirty="0">
                <a:solidFill>
                  <a:schemeClr val="accent2"/>
                </a:solidFill>
              </a:rPr>
              <a:t>=0; &amp;k=4; &amp;x=6; &amp;c=14; &amp;j=15;……</a:t>
            </a:r>
            <a:endParaRPr lang="zh-CN" altLang="en-US" sz="2200" b="1" dirty="0">
              <a:solidFill>
                <a:schemeClr val="accent2"/>
              </a:solidFill>
            </a:endParaRPr>
          </a:p>
        </p:txBody>
      </p:sp>
      <p:grpSp>
        <p:nvGrpSpPr>
          <p:cNvPr id="92" name="组合 91"/>
          <p:cNvGrpSpPr/>
          <p:nvPr/>
        </p:nvGrpSpPr>
        <p:grpSpPr>
          <a:xfrm>
            <a:off x="1013699" y="4109821"/>
            <a:ext cx="4470401" cy="2522784"/>
            <a:chOff x="805383" y="3843121"/>
            <a:chExt cx="4470401" cy="2522784"/>
          </a:xfrm>
        </p:grpSpPr>
        <p:grpSp>
          <p:nvGrpSpPr>
            <p:cNvPr id="32" name="Group 3"/>
            <p:cNvGrpSpPr>
              <a:grpSpLocks/>
            </p:cNvGrpSpPr>
            <p:nvPr/>
          </p:nvGrpSpPr>
          <p:grpSpPr bwMode="auto">
            <a:xfrm>
              <a:off x="805383" y="3843121"/>
              <a:ext cx="4470401" cy="1990727"/>
              <a:chOff x="1497" y="996"/>
              <a:chExt cx="2816" cy="1254"/>
            </a:xfrm>
          </p:grpSpPr>
          <p:sp>
            <p:nvSpPr>
              <p:cNvPr id="33" name="Rectangle 4"/>
              <p:cNvSpPr>
                <a:spLocks noChangeArrowheads="1"/>
              </p:cNvSpPr>
              <p:nvPr/>
            </p:nvSpPr>
            <p:spPr bwMode="auto">
              <a:xfrm>
                <a:off x="1881" y="1231"/>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a:latin typeface="Times New Roman" panose="02020603050405020304" pitchFamily="18" charset="0"/>
                </a:endParaRPr>
              </a:p>
            </p:txBody>
          </p:sp>
          <p:sp>
            <p:nvSpPr>
              <p:cNvPr id="34" name="Line 5"/>
              <p:cNvSpPr>
                <a:spLocks noChangeShapeType="1"/>
              </p:cNvSpPr>
              <p:nvPr/>
            </p:nvSpPr>
            <p:spPr bwMode="auto">
              <a:xfrm>
                <a:off x="1881" y="1423"/>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6"/>
              <p:cNvSpPr>
                <a:spLocks noChangeShapeType="1"/>
              </p:cNvSpPr>
              <p:nvPr/>
            </p:nvSpPr>
            <p:spPr bwMode="auto">
              <a:xfrm>
                <a:off x="1881" y="1615"/>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
              <p:cNvSpPr>
                <a:spLocks noChangeShapeType="1"/>
              </p:cNvSpPr>
              <p:nvPr/>
            </p:nvSpPr>
            <p:spPr bwMode="auto">
              <a:xfrm>
                <a:off x="1881" y="1615"/>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8"/>
              <p:cNvSpPr>
                <a:spLocks noChangeShapeType="1"/>
              </p:cNvSpPr>
              <p:nvPr/>
            </p:nvSpPr>
            <p:spPr bwMode="auto">
              <a:xfrm>
                <a:off x="1881" y="1807"/>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9"/>
              <p:cNvSpPr>
                <a:spLocks noChangeShapeType="1"/>
              </p:cNvSpPr>
              <p:nvPr/>
            </p:nvSpPr>
            <p:spPr bwMode="auto">
              <a:xfrm>
                <a:off x="1881" y="1999"/>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0"/>
              <p:cNvSpPr>
                <a:spLocks noChangeShapeType="1"/>
              </p:cNvSpPr>
              <p:nvPr/>
            </p:nvSpPr>
            <p:spPr bwMode="auto">
              <a:xfrm>
                <a:off x="3033"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1"/>
              <p:cNvSpPr>
                <a:spLocks noChangeShapeType="1"/>
              </p:cNvSpPr>
              <p:nvPr/>
            </p:nvSpPr>
            <p:spPr bwMode="auto">
              <a:xfrm>
                <a:off x="24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2"/>
              <p:cNvSpPr>
                <a:spLocks noChangeShapeType="1"/>
              </p:cNvSpPr>
              <p:nvPr/>
            </p:nvSpPr>
            <p:spPr bwMode="auto">
              <a:xfrm>
                <a:off x="36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3"/>
              <p:cNvSpPr>
                <a:spLocks noChangeShapeType="1"/>
              </p:cNvSpPr>
              <p:nvPr/>
            </p:nvSpPr>
            <p:spPr bwMode="auto">
              <a:xfrm>
                <a:off x="2457" y="1231"/>
                <a:ext cx="0" cy="7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4"/>
              <p:cNvSpPr>
                <a:spLocks noChangeShapeType="1"/>
              </p:cNvSpPr>
              <p:nvPr/>
            </p:nvSpPr>
            <p:spPr bwMode="auto">
              <a:xfrm>
                <a:off x="1881" y="1807"/>
                <a:ext cx="2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5"/>
              <p:cNvSpPr>
                <a:spLocks noChangeShapeType="1"/>
              </p:cNvSpPr>
              <p:nvPr/>
            </p:nvSpPr>
            <p:spPr bwMode="auto">
              <a:xfrm>
                <a:off x="3033"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6"/>
              <p:cNvSpPr>
                <a:spLocks noChangeShapeType="1"/>
              </p:cNvSpPr>
              <p:nvPr/>
            </p:nvSpPr>
            <p:spPr bwMode="auto">
              <a:xfrm>
                <a:off x="3657"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7"/>
              <p:cNvSpPr>
                <a:spLocks noChangeShapeType="1"/>
              </p:cNvSpPr>
              <p:nvPr/>
            </p:nvSpPr>
            <p:spPr bwMode="auto">
              <a:xfrm>
                <a:off x="1881" y="2191"/>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18" descr="新闻纸"/>
              <p:cNvSpPr txBox="1">
                <a:spLocks noChangeArrowheads="1"/>
              </p:cNvSpPr>
              <p:nvPr/>
            </p:nvSpPr>
            <p:spPr bwMode="auto">
              <a:xfrm>
                <a:off x="1881" y="1231"/>
                <a:ext cx="2400" cy="192"/>
              </a:xfrm>
              <a:prstGeom prst="rect">
                <a:avLst/>
              </a:prstGeom>
              <a:solidFill>
                <a:srgbClr val="FF99FF"/>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err="1">
                    <a:solidFill>
                      <a:schemeClr val="tx1"/>
                    </a:solidFill>
                  </a:rPr>
                  <a:t>int</a:t>
                </a:r>
                <a:r>
                  <a:rPr lang="en-US" altLang="zh-CN" sz="2200" b="1" i="1" dirty="0">
                    <a:solidFill>
                      <a:schemeClr val="tx1"/>
                    </a:solidFill>
                  </a:rPr>
                  <a:t> </a:t>
                </a:r>
                <a:r>
                  <a:rPr lang="en-US" altLang="zh-CN" sz="2200" b="1" i="1" dirty="0" err="1">
                    <a:solidFill>
                      <a:schemeClr val="tx1"/>
                    </a:solidFill>
                  </a:rPr>
                  <a:t>i</a:t>
                </a:r>
                <a:endParaRPr lang="zh-CN" altLang="en-US" sz="2200" b="1" i="1" dirty="0">
                  <a:solidFill>
                    <a:schemeClr val="tx1"/>
                  </a:solidFill>
                </a:endParaRPr>
              </a:p>
            </p:txBody>
          </p:sp>
          <p:sp>
            <p:nvSpPr>
              <p:cNvPr id="48" name="Text Box 19" descr="宽上对角线"/>
              <p:cNvSpPr txBox="1">
                <a:spLocks noChangeArrowheads="1"/>
              </p:cNvSpPr>
              <p:nvPr/>
            </p:nvSpPr>
            <p:spPr bwMode="auto">
              <a:xfrm>
                <a:off x="1881" y="1423"/>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49" name="Text Box 20" descr="信纸"/>
              <p:cNvSpPr txBox="1">
                <a:spLocks noChangeArrowheads="1"/>
              </p:cNvSpPr>
              <p:nvPr/>
            </p:nvSpPr>
            <p:spPr bwMode="auto">
              <a:xfrm>
                <a:off x="1881" y="1615"/>
                <a:ext cx="2400" cy="384"/>
              </a:xfrm>
              <a:prstGeom prst="rect">
                <a:avLst/>
              </a:prstGeom>
              <a:solidFill>
                <a:srgbClr val="FFFF00"/>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double x</a:t>
                </a:r>
                <a:endParaRPr lang="zh-CN" altLang="en-US" b="1" i="1" dirty="0">
                  <a:solidFill>
                    <a:schemeClr val="tx1"/>
                  </a:solidFill>
                </a:endParaRPr>
              </a:p>
            </p:txBody>
          </p:sp>
          <p:sp>
            <p:nvSpPr>
              <p:cNvPr id="50" name="Text Box 21" descr="宽上对角线"/>
              <p:cNvSpPr txBox="1">
                <a:spLocks noChangeArrowheads="1"/>
              </p:cNvSpPr>
              <p:nvPr/>
            </p:nvSpPr>
            <p:spPr bwMode="auto">
              <a:xfrm>
                <a:off x="3033" y="1999"/>
                <a:ext cx="1248" cy="192"/>
              </a:xfrm>
              <a:prstGeom prst="rect">
                <a:avLst/>
              </a:prstGeom>
              <a:solidFill>
                <a:srgbClr val="86BC64"/>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short j</a:t>
                </a:r>
                <a:endParaRPr lang="zh-CN" altLang="en-US" sz="2200" b="1" i="1" dirty="0">
                  <a:solidFill>
                    <a:schemeClr val="tx1"/>
                  </a:solidFill>
                </a:endParaRPr>
              </a:p>
            </p:txBody>
          </p:sp>
          <p:sp>
            <p:nvSpPr>
              <p:cNvPr id="51" name="Text Box 22"/>
              <p:cNvSpPr txBox="1">
                <a:spLocks noChangeArrowheads="1"/>
              </p:cNvSpPr>
              <p:nvPr/>
            </p:nvSpPr>
            <p:spPr bwMode="auto">
              <a:xfrm>
                <a:off x="1881" y="1999"/>
                <a:ext cx="576" cy="192"/>
              </a:xfrm>
              <a:prstGeom prst="rect">
                <a:avLst/>
              </a:prstGeom>
              <a:solidFill>
                <a:srgbClr val="FF9999"/>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char c</a:t>
                </a:r>
                <a:endParaRPr lang="zh-CN" altLang="en-US" sz="2200" b="1" i="1" dirty="0">
                  <a:solidFill>
                    <a:schemeClr val="tx1"/>
                  </a:solidFill>
                </a:endParaRPr>
              </a:p>
            </p:txBody>
          </p:sp>
          <p:sp>
            <p:nvSpPr>
              <p:cNvPr id="52" name="Text Box 23"/>
              <p:cNvSpPr txBox="1">
                <a:spLocks noChangeArrowheads="1"/>
              </p:cNvSpPr>
              <p:nvPr/>
            </p:nvSpPr>
            <p:spPr bwMode="auto">
              <a:xfrm>
                <a:off x="1497" y="1261"/>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p>
            </p:txBody>
          </p:sp>
          <p:sp>
            <p:nvSpPr>
              <p:cNvPr id="53" name="Text Box 24"/>
              <p:cNvSpPr txBox="1">
                <a:spLocks noChangeArrowheads="1"/>
              </p:cNvSpPr>
              <p:nvPr/>
            </p:nvSpPr>
            <p:spPr bwMode="auto">
              <a:xfrm>
                <a:off x="1833" y="996"/>
                <a:ext cx="24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微软雅黑" panose="020B0503020204020204" pitchFamily="34" charset="-122"/>
                    <a:ea typeface="微软雅黑" panose="020B0503020204020204" pitchFamily="34" charset="-122"/>
                  </a:rPr>
                  <a:t>0</a:t>
                </a:r>
                <a:r>
                  <a:rPr kumimoji="1" lang="zh-CN" altLang="zh-CN" dirty="0">
                    <a:latin typeface="微软雅黑" panose="020B0503020204020204" pitchFamily="34" charset="-122"/>
                    <a:ea typeface="微软雅黑" panose="020B0503020204020204" pitchFamily="34" charset="-122"/>
                  </a:rPr>
                  <a:t> 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1字节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2字节</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3字节</a:t>
                </a:r>
                <a:endParaRPr kumimoji="1" lang="zh-CN" altLang="en-US" sz="2000" dirty="0">
                  <a:latin typeface="微软雅黑" panose="020B0503020204020204" pitchFamily="34" charset="-122"/>
                  <a:ea typeface="微软雅黑" panose="020B0503020204020204" pitchFamily="34" charset="-122"/>
                </a:endParaRPr>
              </a:p>
            </p:txBody>
          </p:sp>
          <p:sp>
            <p:nvSpPr>
              <p:cNvPr id="54" name="Line 25"/>
              <p:cNvSpPr>
                <a:spLocks noChangeShapeType="1"/>
              </p:cNvSpPr>
              <p:nvPr/>
            </p:nvSpPr>
            <p:spPr bwMode="auto">
              <a:xfrm>
                <a:off x="2457" y="1231"/>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6"/>
              <p:cNvSpPr>
                <a:spLocks noChangeShapeType="1"/>
              </p:cNvSpPr>
              <p:nvPr/>
            </p:nvSpPr>
            <p:spPr bwMode="auto">
              <a:xfrm>
                <a:off x="3033"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7"/>
              <p:cNvSpPr>
                <a:spLocks noChangeShapeType="1"/>
              </p:cNvSpPr>
              <p:nvPr/>
            </p:nvSpPr>
            <p:spPr bwMode="auto">
              <a:xfrm>
                <a:off x="3033"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8"/>
              <p:cNvSpPr>
                <a:spLocks noChangeShapeType="1"/>
              </p:cNvSpPr>
              <p:nvPr/>
            </p:nvSpPr>
            <p:spPr bwMode="auto">
              <a:xfrm>
                <a:off x="3657"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9"/>
              <p:cNvSpPr>
                <a:spLocks noChangeShapeType="1"/>
              </p:cNvSpPr>
              <p:nvPr/>
            </p:nvSpPr>
            <p:spPr bwMode="auto">
              <a:xfrm>
                <a:off x="3657"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0"/>
              <p:cNvSpPr>
                <a:spLocks noChangeShapeType="1"/>
              </p:cNvSpPr>
              <p:nvPr/>
            </p:nvSpPr>
            <p:spPr bwMode="auto">
              <a:xfrm>
                <a:off x="1881" y="1807"/>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0" name="矩形 89"/>
            <p:cNvSpPr/>
            <p:nvPr/>
          </p:nvSpPr>
          <p:spPr>
            <a:xfrm>
              <a:off x="2638489" y="5965795"/>
              <a:ext cx="121058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对齐存放</a:t>
              </a:r>
            </a:p>
          </p:txBody>
        </p:sp>
      </p:grpSp>
      <p:grpSp>
        <p:nvGrpSpPr>
          <p:cNvPr id="93" name="组合 92"/>
          <p:cNvGrpSpPr/>
          <p:nvPr/>
        </p:nvGrpSpPr>
        <p:grpSpPr>
          <a:xfrm>
            <a:off x="6412952" y="4124892"/>
            <a:ext cx="4489450" cy="2518251"/>
            <a:chOff x="6265991" y="3858192"/>
            <a:chExt cx="4489450" cy="2518251"/>
          </a:xfrm>
        </p:grpSpPr>
        <p:grpSp>
          <p:nvGrpSpPr>
            <p:cNvPr id="60" name="Group 31"/>
            <p:cNvGrpSpPr>
              <a:grpSpLocks/>
            </p:cNvGrpSpPr>
            <p:nvPr/>
          </p:nvGrpSpPr>
          <p:grpSpPr bwMode="auto">
            <a:xfrm>
              <a:off x="6265991" y="3858192"/>
              <a:ext cx="4489450" cy="2024064"/>
              <a:chOff x="1488" y="2606"/>
              <a:chExt cx="2784" cy="1275"/>
            </a:xfrm>
          </p:grpSpPr>
          <p:sp>
            <p:nvSpPr>
              <p:cNvPr id="61" name="Text Box 38"/>
              <p:cNvSpPr txBox="1">
                <a:spLocks noChangeArrowheads="1"/>
              </p:cNvSpPr>
              <p:nvPr/>
            </p:nvSpPr>
            <p:spPr bwMode="auto">
              <a:xfrm>
                <a:off x="1817" y="2606"/>
                <a:ext cx="2400"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微软雅黑" panose="020B0503020204020204" pitchFamily="34" charset="-122"/>
                    <a:ea typeface="微软雅黑" panose="020B0503020204020204" pitchFamily="34" charset="-122"/>
                  </a:rPr>
                  <a:t>0</a:t>
                </a:r>
                <a:r>
                  <a:rPr kumimoji="1" lang="zh-CN" altLang="zh-CN" dirty="0">
                    <a:latin typeface="微软雅黑" panose="020B0503020204020204" pitchFamily="34" charset="-122"/>
                    <a:ea typeface="微软雅黑" panose="020B0503020204020204" pitchFamily="34" charset="-122"/>
                  </a:rPr>
                  <a:t> 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1字节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2字节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3字节</a:t>
                </a:r>
                <a:endParaRPr kumimoji="1" lang="zh-CN" altLang="en-US" sz="2000" dirty="0">
                  <a:latin typeface="微软雅黑" panose="020B0503020204020204" pitchFamily="34" charset="-122"/>
                  <a:ea typeface="微软雅黑" panose="020B0503020204020204" pitchFamily="34" charset="-122"/>
                </a:endParaRPr>
              </a:p>
              <a:p>
                <a:pPr eaLnBrk="1" hangingPunct="1">
                  <a:spcBef>
                    <a:spcPct val="50000"/>
                  </a:spcBef>
                </a:pPr>
                <a:endParaRPr kumimoji="1" lang="zh-CN" altLang="en-US" dirty="0">
                  <a:latin typeface="微软雅黑" panose="020B0503020204020204" pitchFamily="34" charset="-122"/>
                  <a:ea typeface="微软雅黑" panose="020B0503020204020204" pitchFamily="34" charset="-122"/>
                </a:endParaRPr>
              </a:p>
            </p:txBody>
          </p:sp>
          <p:sp>
            <p:nvSpPr>
              <p:cNvPr id="62" name="Text Box 32"/>
              <p:cNvSpPr txBox="1">
                <a:spLocks noChangeArrowheads="1"/>
              </p:cNvSpPr>
              <p:nvPr/>
            </p:nvSpPr>
            <p:spPr bwMode="auto">
              <a:xfrm>
                <a:off x="1488" y="2892"/>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p>
            </p:txBody>
          </p:sp>
          <p:sp>
            <p:nvSpPr>
              <p:cNvPr id="63" name="Line 33"/>
              <p:cNvSpPr>
                <a:spLocks noChangeShapeType="1"/>
              </p:cNvSpPr>
              <p:nvPr/>
            </p:nvSpPr>
            <p:spPr bwMode="auto">
              <a:xfrm>
                <a:off x="1872" y="3822"/>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Text Box 34" descr="新闻纸"/>
              <p:cNvSpPr txBox="1">
                <a:spLocks noChangeArrowheads="1"/>
              </p:cNvSpPr>
              <p:nvPr/>
            </p:nvSpPr>
            <p:spPr bwMode="auto">
              <a:xfrm>
                <a:off x="1872" y="2862"/>
                <a:ext cx="2400" cy="192"/>
              </a:xfrm>
              <a:prstGeom prst="rect">
                <a:avLst/>
              </a:prstGeom>
              <a:solidFill>
                <a:srgbClr val="FF99FF"/>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err="1">
                    <a:latin typeface="Times New Roman" panose="02020603050405020304" pitchFamily="18" charset="0"/>
                  </a:rPr>
                  <a:t>int</a:t>
                </a:r>
                <a:r>
                  <a:rPr kumimoji="1" lang="en-US" altLang="zh-CN" sz="2200" b="1" i="1" dirty="0">
                    <a:latin typeface="Times New Roman" panose="02020603050405020304" pitchFamily="18" charset="0"/>
                  </a:rPr>
                  <a:t> </a:t>
                </a:r>
                <a:r>
                  <a:rPr kumimoji="1" lang="en-US" altLang="zh-CN" sz="2200" b="1" i="1" dirty="0" err="1">
                    <a:latin typeface="Times New Roman" panose="02020603050405020304" pitchFamily="18" charset="0"/>
                  </a:rPr>
                  <a:t>i</a:t>
                </a:r>
                <a:endParaRPr kumimoji="1" lang="zh-CN" altLang="en-US" sz="2200" b="1" i="1" dirty="0">
                  <a:latin typeface="Times New Roman" panose="02020603050405020304" pitchFamily="18" charset="0"/>
                </a:endParaRPr>
              </a:p>
            </p:txBody>
          </p:sp>
          <p:sp>
            <p:nvSpPr>
              <p:cNvPr id="65" name="Text Box 35" descr="宽上对角线"/>
              <p:cNvSpPr txBox="1">
                <a:spLocks noChangeArrowheads="1"/>
              </p:cNvSpPr>
              <p:nvPr/>
            </p:nvSpPr>
            <p:spPr bwMode="auto">
              <a:xfrm>
                <a:off x="1872" y="3054"/>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66" name="Text Box 36" descr="信纸"/>
              <p:cNvSpPr txBox="1">
                <a:spLocks noChangeArrowheads="1"/>
              </p:cNvSpPr>
              <p:nvPr/>
            </p:nvSpPr>
            <p:spPr bwMode="auto">
              <a:xfrm>
                <a:off x="1872" y="3246"/>
                <a:ext cx="2400"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dirty="0">
                    <a:latin typeface="Times New Roman" panose="02020603050405020304" pitchFamily="18" charset="0"/>
                  </a:rPr>
                  <a:t>double x</a:t>
                </a:r>
                <a:endParaRPr kumimoji="1" lang="zh-CN" altLang="en-US" sz="2400" b="1" i="1" dirty="0">
                  <a:latin typeface="Times New Roman" panose="02020603050405020304" pitchFamily="18" charset="0"/>
                </a:endParaRPr>
              </a:p>
            </p:txBody>
          </p:sp>
          <p:sp>
            <p:nvSpPr>
              <p:cNvPr id="67" name="Text Box 37" descr="宽上对角线"/>
              <p:cNvSpPr txBox="1">
                <a:spLocks noChangeArrowheads="1"/>
              </p:cNvSpPr>
              <p:nvPr/>
            </p:nvSpPr>
            <p:spPr bwMode="auto">
              <a:xfrm>
                <a:off x="3648" y="3438"/>
                <a:ext cx="624"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j</a:t>
                </a:r>
                <a:endParaRPr kumimoji="1" lang="zh-CN" altLang="en-US" sz="2200" b="1" i="1" dirty="0">
                  <a:latin typeface="Times New Roman" panose="02020603050405020304" pitchFamily="18" charset="0"/>
                </a:endParaRPr>
              </a:p>
            </p:txBody>
          </p:sp>
          <p:sp>
            <p:nvSpPr>
              <p:cNvPr id="68" name="Rectangle 39"/>
              <p:cNvSpPr>
                <a:spLocks noChangeArrowheads="1"/>
              </p:cNvSpPr>
              <p:nvPr/>
            </p:nvSpPr>
            <p:spPr bwMode="auto">
              <a:xfrm>
                <a:off x="1872" y="2862"/>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i="1">
                  <a:latin typeface="Times New Roman" panose="02020603050405020304" pitchFamily="18" charset="0"/>
                </a:endParaRPr>
              </a:p>
            </p:txBody>
          </p:sp>
          <p:sp>
            <p:nvSpPr>
              <p:cNvPr id="69" name="Line 40"/>
              <p:cNvSpPr>
                <a:spLocks noChangeShapeType="1"/>
              </p:cNvSpPr>
              <p:nvPr/>
            </p:nvSpPr>
            <p:spPr bwMode="auto">
              <a:xfrm>
                <a:off x="3024" y="2862"/>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1"/>
              <p:cNvSpPr>
                <a:spLocks noChangeShapeType="1"/>
              </p:cNvSpPr>
              <p:nvPr/>
            </p:nvSpPr>
            <p:spPr bwMode="auto">
              <a:xfrm>
                <a:off x="3024" y="3246"/>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2"/>
              <p:cNvSpPr>
                <a:spLocks noChangeShapeType="1"/>
              </p:cNvSpPr>
              <p:nvPr/>
            </p:nvSpPr>
            <p:spPr bwMode="auto">
              <a:xfrm>
                <a:off x="1872" y="3438"/>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Text Box 43" descr="信纸"/>
              <p:cNvSpPr txBox="1">
                <a:spLocks noChangeArrowheads="1"/>
              </p:cNvSpPr>
              <p:nvPr/>
            </p:nvSpPr>
            <p:spPr bwMode="auto">
              <a:xfrm>
                <a:off x="3024" y="3054"/>
                <a:ext cx="1248" cy="192"/>
              </a:xfrm>
              <a:prstGeom prst="rect">
                <a:avLst/>
              </a:prstGeom>
              <a:solidFill>
                <a:srgbClr val="FFFF00"/>
              </a:solidFill>
              <a:ln w="12700">
                <a:solidFill>
                  <a:schemeClr val="tx1"/>
                </a:solidFill>
                <a:prstDash val="sysDot"/>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en-US" sz="2400" dirty="0">
                  <a:latin typeface="Times New Roman" panose="02020603050405020304" pitchFamily="18" charset="0"/>
                </a:endParaRPr>
              </a:p>
            </p:txBody>
          </p:sp>
          <p:sp>
            <p:nvSpPr>
              <p:cNvPr id="73" name="Text Box 44" descr="信纸"/>
              <p:cNvSpPr txBox="1">
                <a:spLocks noChangeArrowheads="1"/>
              </p:cNvSpPr>
              <p:nvPr/>
            </p:nvSpPr>
            <p:spPr bwMode="auto">
              <a:xfrm>
                <a:off x="1872" y="3438"/>
                <a:ext cx="1152"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a:latin typeface="Times New Roman" panose="02020603050405020304" pitchFamily="18" charset="0"/>
                </a:endParaRPr>
              </a:p>
            </p:txBody>
          </p:sp>
          <p:sp>
            <p:nvSpPr>
              <p:cNvPr id="74" name="Line 45"/>
              <p:cNvSpPr>
                <a:spLocks noChangeShapeType="1"/>
              </p:cNvSpPr>
              <p:nvPr/>
            </p:nvSpPr>
            <p:spPr bwMode="auto">
              <a:xfrm>
                <a:off x="3024" y="3054"/>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5" name="Line 46"/>
              <p:cNvSpPr>
                <a:spLocks noChangeShapeType="1"/>
              </p:cNvSpPr>
              <p:nvPr/>
            </p:nvSpPr>
            <p:spPr bwMode="auto">
              <a:xfrm>
                <a:off x="3024"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47"/>
              <p:cNvSpPr>
                <a:spLocks noChangeShapeType="1"/>
              </p:cNvSpPr>
              <p:nvPr/>
            </p:nvSpPr>
            <p:spPr bwMode="auto">
              <a:xfrm>
                <a:off x="3024"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48"/>
              <p:cNvSpPr>
                <a:spLocks noChangeShapeType="1"/>
              </p:cNvSpPr>
              <p:nvPr/>
            </p:nvSpPr>
            <p:spPr bwMode="auto">
              <a:xfrm>
                <a:off x="1872"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49"/>
              <p:cNvSpPr>
                <a:spLocks noChangeShapeType="1"/>
              </p:cNvSpPr>
              <p:nvPr/>
            </p:nvSpPr>
            <p:spPr bwMode="auto">
              <a:xfrm>
                <a:off x="3024" y="3438"/>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9" name="Line 50"/>
              <p:cNvSpPr>
                <a:spLocks noChangeShapeType="1"/>
              </p:cNvSpPr>
              <p:nvPr/>
            </p:nvSpPr>
            <p:spPr bwMode="auto">
              <a:xfrm>
                <a:off x="4272"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51"/>
              <p:cNvSpPr>
                <a:spLocks noChangeShapeType="1"/>
              </p:cNvSpPr>
              <p:nvPr/>
            </p:nvSpPr>
            <p:spPr bwMode="auto">
              <a:xfrm>
                <a:off x="1872" y="3246"/>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2"/>
              <p:cNvSpPr>
                <a:spLocks noChangeShapeType="1"/>
              </p:cNvSpPr>
              <p:nvPr/>
            </p:nvSpPr>
            <p:spPr bwMode="auto">
              <a:xfrm>
                <a:off x="1872" y="3630"/>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3"/>
              <p:cNvSpPr>
                <a:spLocks noChangeShapeType="1"/>
              </p:cNvSpPr>
              <p:nvPr/>
            </p:nvSpPr>
            <p:spPr bwMode="auto">
              <a:xfrm>
                <a:off x="24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54"/>
              <p:cNvSpPr>
                <a:spLocks noChangeShapeType="1"/>
              </p:cNvSpPr>
              <p:nvPr/>
            </p:nvSpPr>
            <p:spPr bwMode="auto">
              <a:xfrm>
                <a:off x="36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55"/>
              <p:cNvSpPr>
                <a:spLocks noChangeShapeType="1"/>
              </p:cNvSpPr>
              <p:nvPr/>
            </p:nvSpPr>
            <p:spPr bwMode="auto">
              <a:xfrm>
                <a:off x="1872" y="3438"/>
                <a:ext cx="115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Text Box 56"/>
              <p:cNvSpPr txBox="1">
                <a:spLocks noChangeArrowheads="1"/>
              </p:cNvSpPr>
              <p:nvPr/>
            </p:nvSpPr>
            <p:spPr bwMode="auto">
              <a:xfrm>
                <a:off x="3024" y="3438"/>
                <a:ext cx="624" cy="192"/>
              </a:xfrm>
              <a:prstGeom prst="rect">
                <a:avLst/>
              </a:prstGeom>
              <a:solidFill>
                <a:srgbClr val="FF9999"/>
              </a:solidFill>
              <a:ln w="38100">
                <a:solidFill>
                  <a:schemeClr val="tx1"/>
                </a:solidFill>
                <a:miter lim="800000"/>
                <a:headEnd/>
                <a:tailEnd/>
              </a:ln>
              <a:effectLst/>
            </p:spPr>
            <p:txBody>
              <a:bodyPr anchor="ctr" anchorCtr="0"/>
              <a:lstStyle/>
              <a:p>
                <a:pPr algn="ctr">
                  <a:spcBef>
                    <a:spcPct val="50000"/>
                  </a:spcBef>
                  <a:defRPr/>
                </a:pPr>
                <a:r>
                  <a:rPr kumimoji="1" lang="en-US" altLang="zh-CN" sz="2200" b="1" i="1" dirty="0">
                    <a:latin typeface="Times New Roman" pitchFamily="18" charset="0"/>
                  </a:rPr>
                  <a:t>char c</a:t>
                </a:r>
                <a:endParaRPr kumimoji="1" lang="zh-CN" altLang="en-US" sz="2200" b="1" i="1" dirty="0">
                  <a:latin typeface="Times New Roman" pitchFamily="18" charset="0"/>
                </a:endParaRPr>
              </a:p>
            </p:txBody>
          </p:sp>
          <p:sp>
            <p:nvSpPr>
              <p:cNvPr id="86" name="Text Box 57" descr="宽上对角线"/>
              <p:cNvSpPr txBox="1">
                <a:spLocks noChangeArrowheads="1"/>
              </p:cNvSpPr>
              <p:nvPr/>
            </p:nvSpPr>
            <p:spPr bwMode="auto">
              <a:xfrm>
                <a:off x="1872" y="3630"/>
                <a:ext cx="576" cy="192"/>
              </a:xfrm>
              <a:prstGeom prst="rect">
                <a:avLst/>
              </a:prstGeom>
              <a:solidFill>
                <a:srgbClr val="86BC64"/>
              </a:solidFill>
              <a:ln w="38100">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dirty="0">
                  <a:latin typeface="Times New Roman" panose="02020603050405020304" pitchFamily="18" charset="0"/>
                </a:endParaRPr>
              </a:p>
            </p:txBody>
          </p:sp>
          <p:sp>
            <p:nvSpPr>
              <p:cNvPr id="87" name="Line 58"/>
              <p:cNvSpPr>
                <a:spLocks noChangeShapeType="1"/>
              </p:cNvSpPr>
              <p:nvPr/>
            </p:nvSpPr>
            <p:spPr bwMode="auto">
              <a:xfrm>
                <a:off x="3024" y="3246"/>
                <a:ext cx="12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1" name="矩形 90"/>
            <p:cNvSpPr/>
            <p:nvPr/>
          </p:nvSpPr>
          <p:spPr>
            <a:xfrm>
              <a:off x="8086799" y="5976333"/>
              <a:ext cx="146706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未对齐存放</a:t>
              </a:r>
            </a:p>
          </p:txBody>
        </p:sp>
      </p:grpSp>
      <p:sp>
        <p:nvSpPr>
          <p:cNvPr id="4" name="矩形 3">
            <a:extLst>
              <a:ext uri="{FF2B5EF4-FFF2-40B4-BE49-F238E27FC236}">
                <a16:creationId xmlns:a16="http://schemas.microsoft.com/office/drawing/2014/main" id="{E7DC7172-3954-4FD9-8D3B-A4B1BF2A013F}"/>
              </a:ext>
            </a:extLst>
          </p:cNvPr>
          <p:cNvSpPr/>
          <p:nvPr/>
        </p:nvSpPr>
        <p:spPr>
          <a:xfrm>
            <a:off x="3917087" y="3332955"/>
            <a:ext cx="3262432" cy="461665"/>
          </a:xfrm>
          <a:prstGeom prst="rect">
            <a:avLst/>
          </a:prstGeom>
        </p:spPr>
        <p:txBody>
          <a:bodyPr wrap="none">
            <a:spAutoFit/>
          </a:bodyPr>
          <a:lstStyle/>
          <a:p>
            <a:r>
              <a:rPr lang="zh-CN" altLang="en-US" sz="2400" b="1" dirty="0">
                <a:solidFill>
                  <a:srgbClr val="1387B7"/>
                </a:solidFill>
                <a:latin typeface="微软雅黑" panose="020B0503020204020204" pitchFamily="34" charset="-122"/>
                <a:ea typeface="微软雅黑" panose="020B0503020204020204" pitchFamily="34" charset="-122"/>
              </a:rPr>
              <a:t>不对齐：节约存储空间</a:t>
            </a:r>
          </a:p>
        </p:txBody>
      </p:sp>
    </p:spTree>
    <p:custDataLst>
      <p:tags r:id="rId1"/>
    </p:custDataLst>
    <p:extLst>
      <p:ext uri="{BB962C8B-B14F-4D97-AF65-F5344CB8AC3E}">
        <p14:creationId xmlns:p14="http://schemas.microsoft.com/office/powerpoint/2010/main" val="4238747180"/>
      </p:ext>
    </p:extLst>
  </p:cSld>
  <p:clrMapOvr>
    <a:masterClrMapping/>
  </p:clrMapOvr>
  <mc:AlternateContent xmlns:mc="http://schemas.openxmlformats.org/markup-compatibility/2006" xmlns:p14="http://schemas.microsoft.com/office/powerpoint/2010/main">
    <mc:Choice Requires="p14">
      <p:transition spd="slow" p14:dur="2000" advTm="156979"/>
    </mc:Choice>
    <mc:Fallback xmlns="">
      <p:transition spd="slow" advTm="1569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500"/>
                                        <p:tgtEl>
                                          <p:spTgt spid="9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mod="1">
    <p:ext uri="{3A86A75C-4F4B-4683-9AE1-C65F6400EC91}">
      <p14:laserTraceLst xmlns:p14="http://schemas.microsoft.com/office/powerpoint/2010/main">
        <p14:tracePtLst>
          <p14:tracePt t="7909" x="1314450" y="2349500"/>
          <p14:tracePt t="7989" x="1320800" y="2349500"/>
          <p14:tracePt t="8014" x="1346200" y="2349500"/>
          <p14:tracePt t="8029" x="1377950" y="2349500"/>
          <p14:tracePt t="8046" x="1479550" y="2343150"/>
          <p14:tracePt t="8063" x="1638300" y="2330450"/>
          <p14:tracePt t="8079" x="1835150" y="2330450"/>
          <p14:tracePt t="8095" x="2044700" y="2330450"/>
          <p14:tracePt t="8112" x="2254250" y="2330450"/>
          <p14:tracePt t="8129" x="2451100" y="2330450"/>
          <p14:tracePt t="8145" x="2679700" y="2330450"/>
          <p14:tracePt t="8147" x="2781300" y="2330450"/>
          <p14:tracePt t="8162" x="2876550" y="2330450"/>
          <p14:tracePt t="8179" x="3219450" y="2298700"/>
          <p14:tracePt t="8195" x="3384550" y="2286000"/>
          <p14:tracePt t="8212" x="3530600" y="2286000"/>
          <p14:tracePt t="8229" x="3638550" y="2286000"/>
          <p14:tracePt t="8247" x="3733800" y="2286000"/>
          <p14:tracePt t="8263" x="3829050" y="2286000"/>
          <p14:tracePt t="8280" x="3924300" y="2286000"/>
          <p14:tracePt t="8297" x="4013200" y="2286000"/>
          <p14:tracePt t="8300" x="4064000" y="2286000"/>
          <p14:tracePt t="8312" x="4114800" y="2286000"/>
          <p14:tracePt t="8329" x="4241800" y="2286000"/>
          <p14:tracePt t="8331" x="4311650" y="2286000"/>
          <p14:tracePt t="8346" x="4387850" y="2286000"/>
          <p14:tracePt t="8362" x="4546600" y="2286000"/>
          <p14:tracePt t="8364" x="4641850" y="2286000"/>
          <p14:tracePt t="8379" x="4883150" y="2286000"/>
          <p14:tracePt t="8396" x="5092700" y="2286000"/>
          <p14:tracePt t="8412" x="5270500" y="2286000"/>
          <p14:tracePt t="8429" x="5429250" y="2292350"/>
          <p14:tracePt t="8446" x="5581650" y="2298700"/>
          <p14:tracePt t="8462" x="5753100" y="2311400"/>
          <p14:tracePt t="8479" x="5918200" y="2317750"/>
          <p14:tracePt t="8497" x="6096000" y="2317750"/>
          <p14:tracePt t="8500" x="6172200" y="2317750"/>
          <p14:tracePt t="8513" x="6254750" y="2317750"/>
          <p14:tracePt t="8530" x="6407150" y="2317750"/>
          <p14:tracePt t="8534" x="6483350" y="2324100"/>
          <p14:tracePt t="8547" x="6559550" y="2330450"/>
          <p14:tracePt t="8547" x="6648450" y="2336800"/>
          <p14:tracePt t="8563" x="6731000" y="2343150"/>
          <p14:tracePt t="8579" x="6991350" y="2349500"/>
          <p14:tracePt t="8596" x="7175500" y="2349500"/>
          <p14:tracePt t="8612" x="7385050" y="2349500"/>
          <p14:tracePt t="8629" x="7588250" y="2349500"/>
          <p14:tracePt t="8646" x="7823200" y="2349500"/>
          <p14:tracePt t="8663" x="8039100" y="2336800"/>
          <p14:tracePt t="8679" x="8204200" y="2324100"/>
          <p14:tracePt t="8696" x="8299450" y="2317750"/>
          <p14:tracePt t="8713" x="8305800" y="2305050"/>
          <p14:tracePt t="8734" x="8318500" y="2305050"/>
          <p14:tracePt t="8748" x="8324850" y="2305050"/>
          <p14:tracePt t="8750" x="8343900" y="2298700"/>
          <p14:tracePt t="8764" x="8362950" y="2298700"/>
          <p14:tracePt t="8781" x="8369300" y="2298700"/>
          <p14:tracePt t="8909" x="0" y="0"/>
        </p14:tracePtLst>
        <p14:tracePtLst>
          <p14:tracePt t="12061" x="1403350" y="1549400"/>
          <p14:tracePt t="12285" x="1409700" y="1549400"/>
          <p14:tracePt t="12300" x="1454150" y="1549400"/>
          <p14:tracePt t="12317" x="1524000" y="1549400"/>
          <p14:tracePt t="12334" x="1581150" y="1549400"/>
          <p14:tracePt t="12351" x="1651000" y="1549400"/>
          <p14:tracePt t="12367" x="1682750" y="1549400"/>
          <p14:tracePt t="12606" x="1695450" y="1549400"/>
          <p14:tracePt t="12628" x="1708150" y="1549400"/>
          <p14:tracePt t="12651" x="1797050" y="1549400"/>
          <p14:tracePt t="12667" x="1854200" y="1549400"/>
          <p14:tracePt t="12685" x="1917700" y="1549400"/>
          <p14:tracePt t="12702" x="1936750" y="1549400"/>
          <p14:tracePt t="12719" x="1943100" y="1549400"/>
          <p14:tracePt t="12998" x="1955800" y="1549400"/>
          <p14:tracePt t="13005" x="1981200" y="1549400"/>
          <p14:tracePt t="13018" x="2019300" y="1549400"/>
          <p14:tracePt t="13034" x="2063750" y="1549400"/>
          <p14:tracePt t="13035" x="2101850" y="1549400"/>
          <p14:tracePt t="13051" x="2197100" y="1549400"/>
          <p14:tracePt t="13068" x="2311400" y="1543050"/>
          <p14:tracePt t="13085" x="2419350" y="1530350"/>
          <p14:tracePt t="13101" x="2470150" y="1530350"/>
          <p14:tracePt t="13118" x="2495550" y="1530350"/>
          <p14:tracePt t="13253" x="2508250" y="1530350"/>
          <p14:tracePt t="13268" x="2540000" y="1530350"/>
          <p14:tracePt t="13285" x="2565400" y="1530350"/>
          <p14:tracePt t="13301" x="2590800" y="1530350"/>
          <p14:tracePt t="13319" x="2603500" y="1530350"/>
          <p14:tracePt t="13749" x="2628900" y="1530350"/>
          <p14:tracePt t="13758" x="2647950" y="1530350"/>
          <p14:tracePt t="13769" x="2673350" y="1530350"/>
          <p14:tracePt t="13785" x="2736850" y="1530350"/>
          <p14:tracePt t="13802" x="2806700" y="1530350"/>
          <p14:tracePt t="13803" x="2844800" y="1530350"/>
          <p14:tracePt t="13819" x="2901950" y="1530350"/>
          <p14:tracePt t="13835" x="2946400" y="1530350"/>
          <p14:tracePt t="13852" x="2990850" y="1530350"/>
          <p14:tracePt t="13869" x="3028950" y="1530350"/>
          <p14:tracePt t="13886" x="3067050" y="1530350"/>
          <p14:tracePt t="13904" x="3079750" y="1530350"/>
          <p14:tracePt t="13907" x="3092450" y="1530350"/>
          <p14:tracePt t="13937" x="3105150" y="1530350"/>
          <p14:tracePt t="13952" x="3117850" y="1530350"/>
          <p14:tracePt t="13970" x="3149600" y="1536700"/>
          <p14:tracePt t="13974" x="3162300" y="1543050"/>
          <p14:tracePt t="13986" x="3194050" y="1549400"/>
          <p14:tracePt t="14002" x="3232150" y="1549400"/>
          <p14:tracePt t="14004" x="3251200" y="1549400"/>
          <p14:tracePt t="14019" x="3282950" y="1549400"/>
          <p14:tracePt t="14036" x="3340100" y="1549400"/>
          <p14:tracePt t="14052" x="3390900" y="1549400"/>
          <p14:tracePt t="14069" x="3441700" y="1549400"/>
          <p14:tracePt t="14086" x="3448050" y="1555750"/>
          <p14:tracePt t="14127" x="3454400" y="1555750"/>
          <p14:tracePt t="14136" x="3460750" y="1555750"/>
          <p14:tracePt t="14154" x="3467100" y="1555750"/>
          <p14:tracePt t="14171" x="3473450" y="1555750"/>
          <p14:tracePt t="14187" x="3486150" y="1555750"/>
          <p14:tracePt t="14981" x="0" y="0"/>
        </p14:tracePtLst>
        <p14:tracePtLst>
          <p14:tracePt t="15909" x="1346200" y="1625600"/>
          <p14:tracePt t="15966" x="1339850" y="1625600"/>
          <p14:tracePt t="15990" x="1365250" y="1625600"/>
          <p14:tracePt t="16005" x="1409700" y="1625600"/>
          <p14:tracePt t="16022" x="1447800" y="1625600"/>
          <p14:tracePt t="16038" x="1524000" y="1625600"/>
          <p14:tracePt t="16055" x="1625600" y="1625600"/>
          <p14:tracePt t="16072" x="1727200" y="1625600"/>
          <p14:tracePt t="16089" x="1841500" y="1625600"/>
          <p14:tracePt t="16106" x="1949450" y="1625600"/>
          <p14:tracePt t="16123" x="2057400" y="1625600"/>
          <p14:tracePt t="16125" x="2108200" y="1625600"/>
          <p14:tracePt t="16140" x="2165350" y="1625600"/>
          <p14:tracePt t="16157" x="2292350" y="1625600"/>
          <p14:tracePt t="16172" x="2381250" y="1625600"/>
          <p14:tracePt t="16189" x="2470150" y="1625600"/>
          <p14:tracePt t="16205" x="2546350" y="1625600"/>
          <p14:tracePt t="16222" x="2609850" y="1625600"/>
          <p14:tracePt t="16239" x="2654300" y="1625600"/>
          <p14:tracePt t="16255" x="2698750" y="1625600"/>
          <p14:tracePt t="16272" x="2743200" y="1625600"/>
          <p14:tracePt t="16289" x="2794000" y="1625600"/>
          <p14:tracePt t="16305" x="2863850" y="1625600"/>
          <p14:tracePt t="16309" x="2889250" y="1625600"/>
          <p14:tracePt t="16322" x="2921000" y="1625600"/>
          <p14:tracePt t="16339" x="3003550" y="1631950"/>
          <p14:tracePt t="16341" x="3041650" y="1631950"/>
          <p14:tracePt t="16357" x="3111500" y="1631950"/>
          <p14:tracePt t="16373" x="3194050" y="1644650"/>
          <p14:tracePt t="16390" x="3270250" y="1657350"/>
          <p14:tracePt t="16407" x="3340100" y="1670050"/>
          <p14:tracePt t="16423" x="3409950" y="1676400"/>
          <p14:tracePt t="16440" x="3492500" y="1676400"/>
          <p14:tracePt t="16443" x="3530600" y="1676400"/>
          <p14:tracePt t="16455" x="3575050" y="1676400"/>
          <p14:tracePt t="16473" x="3670300" y="1676400"/>
          <p14:tracePt t="16477" x="3721100" y="1676400"/>
          <p14:tracePt t="16489" x="3771900" y="1676400"/>
          <p14:tracePt t="16506" x="3867150" y="1676400"/>
          <p14:tracePt t="16508" x="3905250" y="1676400"/>
          <p14:tracePt t="16522" x="3956050" y="1676400"/>
          <p14:tracePt t="16540" x="4083050" y="1676400"/>
          <p14:tracePt t="16556" x="4171950" y="1676400"/>
          <p14:tracePt t="16572" x="4241800" y="1682750"/>
          <p14:tracePt t="16589" x="4311650" y="1682750"/>
          <p14:tracePt t="16607" x="4368800" y="1682750"/>
          <p14:tracePt t="16623" x="4432300" y="1682750"/>
          <p14:tracePt t="16640" x="4489450" y="1682750"/>
          <p14:tracePt t="16644" x="4527550" y="1682750"/>
          <p14:tracePt t="16657" x="4559300" y="1682750"/>
          <p14:tracePt t="16673" x="4629150" y="1682750"/>
          <p14:tracePt t="16689" x="4692650" y="1682750"/>
          <p14:tracePt t="16706" x="4749800" y="1682750"/>
          <p14:tracePt t="16709" x="4775200" y="1682750"/>
          <p14:tracePt t="16723" x="4794250" y="1682750"/>
          <p14:tracePt t="16740" x="4870450" y="1682750"/>
          <p14:tracePt t="16756" x="4921250" y="1682750"/>
          <p14:tracePt t="16773" x="4965700" y="1682750"/>
          <p14:tracePt t="16789" x="4997450" y="1682750"/>
          <p14:tracePt t="16806" x="5016500" y="1682750"/>
          <p14:tracePt t="17358" x="5022850" y="1682750"/>
          <p14:tracePt t="17605" x="0" y="0"/>
        </p14:tracePtLst>
        <p14:tracePtLst>
          <p14:tracePt t="21942" x="1231900" y="2305050"/>
          <p14:tracePt t="22070" x="1238250" y="2305050"/>
          <p14:tracePt t="22079" x="1250950" y="2305050"/>
          <p14:tracePt t="22096" x="1276350" y="2305050"/>
          <p14:tracePt t="22112" x="1295400" y="2305050"/>
          <p14:tracePt t="22129" x="1333500" y="2305050"/>
          <p14:tracePt t="22146" x="1371600" y="2298700"/>
          <p14:tracePt t="22163" x="1390650" y="2298700"/>
          <p14:tracePt t="22179" x="1416050" y="2298700"/>
          <p14:tracePt t="22213" x="1422400" y="2298700"/>
          <p14:tracePt t="22229" x="1460500" y="2292350"/>
          <p14:tracePt t="22247" x="1504950" y="2286000"/>
          <p14:tracePt t="22263" x="1562100" y="2279650"/>
          <p14:tracePt t="22280" x="1631950" y="2266950"/>
          <p14:tracePt t="22298" x="1701800" y="2260600"/>
          <p14:tracePt t="22301" x="1720850" y="2260600"/>
          <p14:tracePt t="22314" x="1746250" y="2260600"/>
          <p14:tracePt t="22329" x="1771650" y="2260600"/>
          <p14:tracePt t="22347" x="1797050" y="2260600"/>
          <p14:tracePt t="22350" x="1816100" y="2260600"/>
          <p14:tracePt t="22363" x="1828800" y="2260600"/>
          <p14:tracePt t="22380" x="1847850" y="2260600"/>
          <p14:tracePt t="22396" x="1860550" y="2260600"/>
          <p14:tracePt t="22413" x="1866900" y="2260600"/>
          <p14:tracePt t="22430" x="1879600" y="2260600"/>
          <p14:tracePt t="22446" x="1911350" y="2260600"/>
          <p14:tracePt t="22463" x="1936750" y="2260600"/>
          <p14:tracePt t="22480" x="1981200" y="2254250"/>
          <p14:tracePt t="22498" x="2000250" y="2254250"/>
          <p14:tracePt t="22500" x="2019300" y="2241550"/>
          <p14:tracePt t="22531" x="2025650" y="2241550"/>
          <p14:tracePt t="25430" x="2038350" y="2241550"/>
          <p14:tracePt t="25450" x="2076450" y="2241550"/>
          <p14:tracePt t="25467" x="2133600" y="2241550"/>
          <p14:tracePt t="25468" x="2171700" y="2241550"/>
          <p14:tracePt t="25484" x="2247900" y="2241550"/>
          <p14:tracePt t="25501" x="2317750" y="2241550"/>
          <p14:tracePt t="25517" x="2330450" y="2241550"/>
          <p14:tracePt t="25535" x="2336800" y="2241550"/>
          <p14:tracePt t="25594" x="2343150" y="2241550"/>
          <p14:tracePt t="25597" x="2349500" y="2241550"/>
          <p14:tracePt t="25617" x="2374900" y="2241550"/>
          <p14:tracePt t="25633" x="2400300" y="2241550"/>
          <p14:tracePt t="25650" x="2438400" y="2241550"/>
          <p14:tracePt t="25667" x="2482850" y="2241550"/>
          <p14:tracePt t="25668" x="2501900" y="2241550"/>
          <p14:tracePt t="25683" x="2533650" y="2241550"/>
          <p14:tracePt t="25701" x="2616200" y="2241550"/>
          <p14:tracePt t="25718" x="2667000" y="2241550"/>
          <p14:tracePt t="25734" x="2705100" y="2241550"/>
          <p14:tracePt t="25751" x="2736850" y="2241550"/>
          <p14:tracePt t="25768" x="2743200" y="2241550"/>
          <p14:tracePt t="25784" x="2762250" y="2241550"/>
          <p14:tracePt t="25800" x="2781300" y="2241550"/>
          <p14:tracePt t="25817" x="2813050" y="2241550"/>
          <p14:tracePt t="25834" x="2844800" y="2241550"/>
          <p14:tracePt t="25850" x="2882900" y="2241550"/>
          <p14:tracePt t="25867" x="2914650" y="2241550"/>
          <p14:tracePt t="25869" x="2927350" y="2241550"/>
          <p14:tracePt t="25884" x="2971800" y="2241550"/>
          <p14:tracePt t="25901" x="3009900" y="2241550"/>
          <p14:tracePt t="25917" x="3060700" y="2235200"/>
          <p14:tracePt t="25934" x="3098800" y="2228850"/>
          <p14:tracePt t="25952" x="3143250" y="2222500"/>
          <p14:tracePt t="25968" x="3181350" y="2216150"/>
          <p14:tracePt t="25972" x="3194050" y="2216150"/>
          <p14:tracePt t="25985" x="3206750" y="2216150"/>
          <p14:tracePt t="26002" x="3232150" y="2216150"/>
          <p14:tracePt t="26005" x="3238500" y="2216150"/>
          <p14:tracePt t="26017" x="3244850" y="2216150"/>
          <p14:tracePt t="26034" x="3257550" y="2216150"/>
          <p14:tracePt t="26051" x="3270250" y="2216150"/>
          <p14:tracePt t="26069" x="3295650" y="2216150"/>
          <p14:tracePt t="26084" x="3321050" y="2216150"/>
          <p14:tracePt t="26101" x="3346450" y="2216150"/>
          <p14:tracePt t="26117" x="3365500" y="2216150"/>
          <p14:tracePt t="26134" x="3390900" y="2216150"/>
          <p14:tracePt t="26151" x="3429000" y="2216150"/>
          <p14:tracePt t="26167" x="3467100" y="2216150"/>
          <p14:tracePt t="26185" x="3498850" y="2216150"/>
          <p14:tracePt t="26202" x="3536950" y="2216150"/>
          <p14:tracePt t="26204" x="3556000" y="2216150"/>
          <p14:tracePt t="26234" x="3562350" y="2216150"/>
          <p14:tracePt t="26757" x="0" y="0"/>
        </p14:tracePtLst>
        <p14:tracePtLst>
          <p14:tracePt t="27093" x="4425950" y="2178050"/>
          <p14:tracePt t="27222" x="4432300" y="2178050"/>
          <p14:tracePt t="27238" x="4438650" y="2178050"/>
          <p14:tracePt t="27252" x="4476750" y="2178050"/>
          <p14:tracePt t="27269" x="4527550" y="2178050"/>
          <p14:tracePt t="27285" x="4578350" y="2171700"/>
          <p14:tracePt t="27302" x="4622800" y="2165350"/>
          <p14:tracePt t="27319" x="4699000" y="2152650"/>
          <p14:tracePt t="27336" x="4775200" y="2139950"/>
          <p14:tracePt t="27352" x="4857750" y="2127250"/>
          <p14:tracePt t="27369" x="4914900" y="2127250"/>
          <p14:tracePt t="27386" x="4972050" y="2114550"/>
          <p14:tracePt t="27402" x="5022850" y="2114550"/>
          <p14:tracePt t="27420" x="5067300" y="2114550"/>
          <p14:tracePt t="27422" x="5086350" y="2114550"/>
          <p14:tracePt t="27437" x="5137150" y="2108200"/>
          <p14:tracePt t="27454" x="5187950" y="2101850"/>
          <p14:tracePt t="27469" x="5251450" y="2089150"/>
          <p14:tracePt t="27486" x="5308600" y="2082800"/>
          <p14:tracePt t="27504" x="5378450" y="2076450"/>
          <p14:tracePt t="27519" x="5435600" y="2070100"/>
          <p14:tracePt t="27536" x="5467350" y="2063750"/>
          <p14:tracePt t="27553" x="5486400" y="2063750"/>
          <p14:tracePt t="27569" x="5492750" y="2063750"/>
          <p14:tracePt t="27624" x="5499100" y="2063750"/>
          <p14:tracePt t="27636" x="5518150" y="2063750"/>
          <p14:tracePt t="27653" x="5549900" y="2076450"/>
          <p14:tracePt t="27670" x="5588000" y="2082800"/>
          <p14:tracePt t="27687" x="5645150" y="2095500"/>
          <p14:tracePt t="27704" x="5683250" y="2095500"/>
          <p14:tracePt t="27720" x="5708650" y="2095500"/>
          <p14:tracePt t="27736" x="5715000" y="2095500"/>
          <p14:tracePt t="28078" x="0" y="0"/>
        </p14:tracePtLst>
        <p14:tracePtLst>
          <p14:tracePt t="28638" x="6134100" y="2139950"/>
          <p14:tracePt t="28759" x="6140450" y="2139950"/>
          <p14:tracePt t="28770" x="6146800" y="2139950"/>
          <p14:tracePt t="28787" x="6165850" y="2139950"/>
          <p14:tracePt t="28804" x="6229350" y="2139950"/>
          <p14:tracePt t="28821" x="6273800" y="2133600"/>
          <p14:tracePt t="28837" x="6311900" y="2127250"/>
          <p14:tracePt t="28854" x="6362700" y="2127250"/>
          <p14:tracePt t="28871" x="6388100" y="2127250"/>
          <p14:tracePt t="28889" x="6419850" y="2127250"/>
          <p14:tracePt t="28905" x="6426200" y="2127250"/>
          <p14:tracePt t="28923" x="6432550" y="2127250"/>
          <p14:tracePt t="28938" x="6438900" y="2127250"/>
          <p14:tracePt t="28954" x="6457950" y="2127250"/>
          <p14:tracePt t="28972" x="6483350" y="2127250"/>
          <p14:tracePt t="28975" x="6496050" y="2127250"/>
          <p14:tracePt t="28988" x="6508750" y="2127250"/>
          <p14:tracePt t="29004" x="6534150" y="2127250"/>
          <p14:tracePt t="29021" x="6565900" y="2127250"/>
          <p14:tracePt t="29038" x="6597650" y="2127250"/>
          <p14:tracePt t="29054" x="6642100" y="2127250"/>
          <p14:tracePt t="29071" x="6692900" y="2127250"/>
          <p14:tracePt t="29088" x="6756400" y="2127250"/>
          <p14:tracePt t="29104" x="6800850" y="2127250"/>
          <p14:tracePt t="29121" x="6832600" y="2127250"/>
          <p14:tracePt t="29139" x="6858000" y="2127250"/>
          <p14:tracePt t="29141" x="6864350" y="2127250"/>
          <p14:tracePt t="29156" x="6877050" y="2127250"/>
          <p14:tracePt t="29173" x="6902450" y="2127250"/>
          <p14:tracePt t="29176" x="6927850" y="2127250"/>
          <p14:tracePt t="29189" x="6959600" y="2127250"/>
          <p14:tracePt t="29205" x="6991350" y="2139950"/>
          <p14:tracePt t="29221" x="7004050" y="2139950"/>
          <p14:tracePt t="29296" x="7010400" y="2139950"/>
          <p14:tracePt t="29305" x="7023100" y="2139950"/>
          <p14:tracePt t="29321" x="7035800" y="2139950"/>
          <p14:tracePt t="29338" x="7061200" y="2139950"/>
          <p14:tracePt t="29355" x="7073900" y="2139950"/>
          <p14:tracePt t="29372" x="7086600" y="2139950"/>
          <p14:tracePt t="29390" x="7105650" y="2139950"/>
          <p14:tracePt t="29406" x="7118350" y="2139950"/>
          <p14:tracePt t="29423" x="7150100" y="2139950"/>
          <p14:tracePt t="29439" x="7156450" y="2139950"/>
          <p14:tracePt t="29455" x="7169150" y="2139950"/>
          <p14:tracePt t="29520" x="7175500" y="2139950"/>
          <p14:tracePt t="29538" x="7188200" y="2139950"/>
          <p14:tracePt t="29555" x="7213600" y="2139950"/>
          <p14:tracePt t="29557" x="7219950" y="2139950"/>
          <p14:tracePt t="29572" x="7226300" y="2139950"/>
          <p14:tracePt t="29830" x="0" y="0"/>
        </p14:tracePtLst>
        <p14:tracePtLst>
          <p14:tracePt t="30222" x="7867650" y="2165350"/>
          <p14:tracePt t="30295" x="7880350" y="2165350"/>
          <p14:tracePt t="30306" x="7893050" y="2165350"/>
          <p14:tracePt t="30322" x="7943850" y="2165350"/>
          <p14:tracePt t="30339" x="7988300" y="2165350"/>
          <p14:tracePt t="30356" x="8115300" y="2146300"/>
          <p14:tracePt t="30373" x="8235950" y="2127250"/>
          <p14:tracePt t="30390" x="8362950" y="2101850"/>
          <p14:tracePt t="30407" x="8496300" y="2089150"/>
          <p14:tracePt t="30423" x="8597900" y="2082800"/>
          <p14:tracePt t="30440" x="8674100" y="2082800"/>
          <p14:tracePt t="30456" x="8718550" y="2082800"/>
          <p14:tracePt t="30473" x="8743950" y="2082800"/>
          <p14:tracePt t="30490" x="8769350" y="2082800"/>
          <p14:tracePt t="30493" x="8775700" y="2082800"/>
          <p14:tracePt t="30506" x="8782050" y="2082800"/>
          <p14:tracePt t="30523" x="8807450" y="2089150"/>
          <p14:tracePt t="30525" x="8832850" y="2089150"/>
          <p14:tracePt t="30540" x="8839200" y="2089150"/>
          <p14:tracePt t="30557" x="8902700" y="2089150"/>
          <p14:tracePt t="30573" x="8940800" y="2089150"/>
          <p14:tracePt t="30590" x="8978900" y="2089150"/>
          <p14:tracePt t="30607" x="9010650" y="2089150"/>
          <p14:tracePt t="30624" x="9023350" y="2089150"/>
          <p14:tracePt t="30925" x="0" y="0"/>
        </p14:tracePtLst>
        <p14:tracePtLst>
          <p14:tracePt t="35246" x="1562100" y="2711450"/>
          <p14:tracePt t="35375" x="1581150" y="2711450"/>
          <p14:tracePt t="35382" x="1600200" y="2711450"/>
          <p14:tracePt t="35395" x="1612900" y="2711450"/>
          <p14:tracePt t="35412" x="1708150" y="2711450"/>
          <p14:tracePt t="35429" x="1822450" y="2711450"/>
          <p14:tracePt t="35446" x="1962150" y="2711450"/>
          <p14:tracePt t="35462" x="2076450" y="2711450"/>
          <p14:tracePt t="35479" x="2165350" y="2711450"/>
          <p14:tracePt t="35496" x="2197100" y="2711450"/>
          <p14:tracePt t="35568" x="2203450" y="2711450"/>
          <p14:tracePt t="35582" x="2216150" y="2711450"/>
          <p14:tracePt t="35596" x="2228850" y="2711450"/>
          <p14:tracePt t="35612" x="2298700" y="2711450"/>
          <p14:tracePt t="35629" x="2324100" y="2711450"/>
          <p14:tracePt t="35646" x="2374900" y="2711450"/>
          <p14:tracePt t="35662" x="2451100" y="2711450"/>
          <p14:tracePt t="35679" x="2546350" y="2711450"/>
          <p14:tracePt t="35696" x="2590800" y="2705100"/>
          <p14:tracePt t="35814" x="0" y="0"/>
        </p14:tracePtLst>
        <p14:tracePtLst>
          <p14:tracePt t="36886" x="2965450" y="2705100"/>
          <p14:tracePt t="37079" x="2984500" y="2705100"/>
          <p14:tracePt t="37098" x="3028950" y="2705100"/>
          <p14:tracePt t="37114" x="3073400" y="2705100"/>
          <p14:tracePt t="37131" x="3187700" y="2705100"/>
          <p14:tracePt t="37148" x="3314700" y="2705100"/>
          <p14:tracePt t="37149" x="3371850" y="2705100"/>
          <p14:tracePt t="37165" x="3492500" y="2705100"/>
          <p14:tracePt t="37181" x="3536950" y="2705100"/>
          <p14:tracePt t="37198" x="3619500" y="2692400"/>
          <p14:tracePt t="37214" x="3702050" y="2686050"/>
          <p14:tracePt t="37231" x="3740150" y="2679700"/>
          <p14:tracePt t="37249" x="3759200" y="2679700"/>
          <p14:tracePt t="37302" x="3765550" y="2679700"/>
          <p14:tracePt t="37314" x="3784600" y="2679700"/>
          <p14:tracePt t="37332" x="3829050" y="2679700"/>
          <p14:tracePt t="37333" x="3848100" y="2673350"/>
          <p14:tracePt t="37348" x="3886200" y="2673350"/>
          <p14:tracePt t="37365" x="3962400" y="2673350"/>
          <p14:tracePt t="37381" x="4019550" y="2673350"/>
          <p14:tracePt t="37398" x="4070350" y="2673350"/>
          <p14:tracePt t="37415" x="4127500" y="2673350"/>
          <p14:tracePt t="37431" x="4159250" y="2667000"/>
          <p14:tracePt t="37647" x="0" y="0"/>
        </p14:tracePtLst>
        <p14:tracePtLst>
          <p14:tracePt t="38135" x="4711700" y="2698750"/>
          <p14:tracePt t="38183" x="4724400" y="2698750"/>
          <p14:tracePt t="38199" x="4768850" y="2698750"/>
          <p14:tracePt t="38215" x="4832350" y="2698750"/>
          <p14:tracePt t="38233" x="4870450" y="2698750"/>
          <p14:tracePt t="38250" x="4940300" y="2698750"/>
          <p14:tracePt t="38266" x="5029200" y="2698750"/>
          <p14:tracePt t="38270" x="5073650" y="2698750"/>
          <p14:tracePt t="38283" x="5124450" y="2698750"/>
          <p14:tracePt t="38299" x="5226050" y="2698750"/>
          <p14:tracePt t="38301" x="5276850" y="2698750"/>
          <p14:tracePt t="38316" x="5321300" y="2698750"/>
          <p14:tracePt t="38333" x="5410200" y="2698750"/>
          <p14:tracePt t="38349" x="5435600" y="2698750"/>
          <p14:tracePt t="38366" x="5480050" y="2698750"/>
          <p14:tracePt t="38382" x="5505450" y="2698750"/>
          <p14:tracePt t="38399" x="5556250" y="2698750"/>
          <p14:tracePt t="38416" x="5619750" y="2692400"/>
          <p14:tracePt t="38432" x="5670550" y="2679700"/>
          <p14:tracePt t="38449" x="5727700" y="2679700"/>
          <p14:tracePt t="38466" x="5765800" y="2679700"/>
          <p14:tracePt t="38471" x="5797550" y="2673350"/>
          <p14:tracePt t="38483" x="5822950" y="2667000"/>
          <p14:tracePt t="38500" x="5892800" y="2667000"/>
          <p14:tracePt t="38503" x="5930900" y="2667000"/>
          <p14:tracePt t="38516" x="5975350" y="2667000"/>
          <p14:tracePt t="38533" x="5988050" y="2667000"/>
          <p14:tracePt t="38576" x="6000750" y="2667000"/>
          <p14:tracePt t="38583" x="6013450" y="2667000"/>
          <p14:tracePt t="38599" x="6045200" y="2667000"/>
          <p14:tracePt t="38616" x="6076950" y="2667000"/>
          <p14:tracePt t="38633" x="6115050" y="2667000"/>
          <p14:tracePt t="38650" x="6159500" y="2667000"/>
          <p14:tracePt t="38666" x="6203950" y="2667000"/>
          <p14:tracePt t="38683" x="6242050" y="2667000"/>
          <p14:tracePt t="38700" x="6267450" y="2667000"/>
          <p14:tracePt t="38703" x="6273800" y="2667000"/>
          <p14:tracePt t="38958" x="0" y="0"/>
        </p14:tracePtLst>
        <p14:tracePtLst>
          <p14:tracePt t="39534" x="6743700" y="2686050"/>
          <p14:tracePt t="39752" x="6762750" y="2686050"/>
          <p14:tracePt t="39768" x="6807200" y="2686050"/>
          <p14:tracePt t="39784" x="6851650" y="2686050"/>
          <p14:tracePt t="39801" x="6883400" y="2686050"/>
          <p14:tracePt t="39817" x="6896100" y="2686050"/>
          <p14:tracePt t="39883" x="6902450" y="2686050"/>
          <p14:tracePt t="39901" x="6953250" y="2686050"/>
          <p14:tracePt t="39918" x="7004050" y="2692400"/>
          <p14:tracePt t="39934" x="7054850" y="2692400"/>
          <p14:tracePt t="39952" x="7118350" y="2692400"/>
          <p14:tracePt t="39969" x="7150100" y="2692400"/>
          <p14:tracePt t="39986" x="7200900" y="2692400"/>
          <p14:tracePt t="40002" x="7270750" y="2692400"/>
          <p14:tracePt t="40018" x="7321550" y="2692400"/>
          <p14:tracePt t="40022" x="7340600" y="2692400"/>
          <p14:tracePt t="40034" x="7359650" y="2698750"/>
          <p14:tracePt t="40051" x="7391400" y="2698750"/>
          <p14:tracePt t="40054" x="7410450" y="2698750"/>
          <p14:tracePt t="40068" x="7416800" y="2698750"/>
          <p14:tracePt t="40085" x="7448550" y="2698750"/>
          <p14:tracePt t="40101" x="7493000" y="2705100"/>
          <p14:tracePt t="40118" x="7537450" y="2705100"/>
          <p14:tracePt t="40135" x="7588250" y="2705100"/>
          <p14:tracePt t="40151" x="7639050" y="2705100"/>
          <p14:tracePt t="40168" x="7683500" y="2705100"/>
          <p14:tracePt t="40186" x="7759700" y="2705100"/>
          <p14:tracePt t="40189" x="7785100" y="2705100"/>
          <p14:tracePt t="40202" x="7823200" y="2698750"/>
          <p14:tracePt t="40220" x="7867650" y="2698750"/>
          <p14:tracePt t="40235" x="7905750" y="2698750"/>
          <p14:tracePt t="40237" x="7912100" y="2698750"/>
          <p14:tracePt t="40252" x="7931150" y="2692400"/>
          <p14:tracePt t="40268" x="7943850" y="2692400"/>
          <p14:tracePt t="40270" x="7956550" y="2692400"/>
          <p14:tracePt t="40286" x="7962900" y="2692400"/>
          <p14:tracePt t="40423" x="7969250" y="2692400"/>
          <p14:tracePt t="40662" x="0" y="0"/>
        </p14:tracePtLst>
        <p14:tracePtLst>
          <p14:tracePt t="46303" x="1524000" y="3289300"/>
          <p14:tracePt t="46423" x="1524000" y="3295650"/>
          <p14:tracePt t="46991" x="1530350" y="3295650"/>
          <p14:tracePt t="47010" x="1536700" y="3295650"/>
          <p14:tracePt t="47026" x="1543050" y="3295650"/>
          <p14:tracePt t="47043" x="1549400" y="3295650"/>
          <p14:tracePt t="47167" x="1555750" y="3295650"/>
          <p14:tracePt t="47176" x="1568450" y="3295650"/>
          <p14:tracePt t="47193" x="1625600" y="3302000"/>
          <p14:tracePt t="47210" x="1670050" y="3302000"/>
          <p14:tracePt t="47227" x="1739900" y="3302000"/>
          <p14:tracePt t="47243" x="1816100" y="3302000"/>
          <p14:tracePt t="47260" x="1892300" y="3302000"/>
          <p14:tracePt t="47262" x="1917700" y="3302000"/>
          <p14:tracePt t="47277" x="1936750" y="3302000"/>
          <p14:tracePt t="47294" x="1943100" y="3302000"/>
          <p14:tracePt t="47353" x="1955800" y="3302000"/>
          <p14:tracePt t="47360" x="1974850" y="3302000"/>
          <p14:tracePt t="47377" x="2025650" y="3302000"/>
          <p14:tracePt t="47393" x="2063750" y="3302000"/>
          <p14:tracePt t="47411" x="2139950" y="3302000"/>
          <p14:tracePt t="47427" x="2241550" y="3302000"/>
          <p14:tracePt t="47430" x="2292350" y="3302000"/>
          <p14:tracePt t="47444" x="2343150" y="3302000"/>
          <p14:tracePt t="47460" x="2438400" y="3302000"/>
          <p14:tracePt t="47463" x="2482850" y="3302000"/>
          <p14:tracePt t="47477" x="2533650" y="3302000"/>
          <p14:tracePt t="47494" x="2546350" y="3302000"/>
          <p14:tracePt t="47567" x="2552700" y="3308350"/>
          <p14:tracePt t="47577" x="2565400" y="3308350"/>
          <p14:tracePt t="47594" x="2597150" y="3321050"/>
          <p14:tracePt t="47611" x="2641600" y="3327400"/>
          <p14:tracePt t="47627" x="2705100" y="3333750"/>
          <p14:tracePt t="47630" x="2730500" y="3333750"/>
          <p14:tracePt t="47644" x="2768600" y="3333750"/>
          <p14:tracePt t="47660" x="2800350" y="3340100"/>
          <p14:tracePt t="47663" x="2832100" y="3340100"/>
          <p14:tracePt t="47677" x="2921000" y="3340100"/>
          <p14:tracePt t="47694" x="3009900" y="3340100"/>
          <p14:tracePt t="47711" x="3079750" y="3340100"/>
          <p14:tracePt t="47727" x="3149600" y="3340100"/>
          <p14:tracePt t="47744" x="3200400" y="3340100"/>
          <p14:tracePt t="47761" x="3244850" y="3340100"/>
          <p14:tracePt t="47777" x="3308350" y="3340100"/>
          <p14:tracePt t="47794" x="3378200" y="3327400"/>
          <p14:tracePt t="47799" x="3403600" y="3327400"/>
          <p14:tracePt t="47811" x="3429000" y="3327400"/>
          <p14:tracePt t="47829" x="3467100" y="3321050"/>
          <p14:tracePt t="47943" x="3473450" y="3321050"/>
          <p14:tracePt t="49727" x="0" y="0"/>
        </p14:tracePtLst>
        <p14:tracePtLst>
          <p14:tracePt t="50487" x="3759200" y="3302000"/>
          <p14:tracePt t="50631" x="3765550" y="3302000"/>
          <p14:tracePt t="50647" x="3778250" y="3302000"/>
          <p14:tracePt t="50664" x="3841750" y="3302000"/>
          <p14:tracePt t="50681" x="3873500" y="3302000"/>
          <p14:tracePt t="50698" x="3943350" y="3295650"/>
          <p14:tracePt t="50714" x="4032250" y="3282950"/>
          <p14:tracePt t="50731" x="4108450" y="3270250"/>
          <p14:tracePt t="50748" x="4171950" y="3257550"/>
          <p14:tracePt t="50766" x="4203700" y="3257550"/>
          <p14:tracePt t="50781" x="4229100" y="3257550"/>
          <p14:tracePt t="50798" x="4273550" y="3257550"/>
          <p14:tracePt t="50815" x="4298950" y="3257550"/>
          <p14:tracePt t="50831" x="4311650" y="3257550"/>
          <p14:tracePt t="50848" x="4343400" y="3257550"/>
          <p14:tracePt t="50864" x="4381500" y="3257550"/>
          <p14:tracePt t="50881" x="4438650" y="3257550"/>
          <p14:tracePt t="50898" x="4502150" y="3257550"/>
          <p14:tracePt t="50915" x="4540250" y="3257550"/>
          <p14:tracePt t="50931" x="4591050" y="3257550"/>
          <p14:tracePt t="50948" x="4641850" y="3257550"/>
          <p14:tracePt t="50965" x="4667250" y="3257550"/>
          <p14:tracePt t="50966" x="4692650" y="3257550"/>
          <p14:tracePt t="50982" x="4718050" y="3257550"/>
          <p14:tracePt t="50998" x="4756150" y="3257550"/>
          <p14:tracePt t="51015" x="4775200" y="3257550"/>
          <p14:tracePt t="51032" x="4794250" y="3257550"/>
          <p14:tracePt t="51048" x="4813300" y="3257550"/>
          <p14:tracePt t="51065" x="4832350" y="3251200"/>
          <p14:tracePt t="51081" x="4851400" y="3244850"/>
          <p14:tracePt t="51099" x="4864100" y="3244850"/>
          <p14:tracePt t="51115" x="4876800" y="3244850"/>
          <p14:tracePt t="51132" x="4902200" y="3244850"/>
          <p14:tracePt t="51134" x="4914900" y="3244850"/>
          <p14:tracePt t="51148" x="4933950" y="3244850"/>
          <p14:tracePt t="51165" x="4972050" y="3244850"/>
          <p14:tracePt t="51166" x="4991100" y="3244850"/>
          <p14:tracePt t="51181" x="5029200" y="3244850"/>
          <p14:tracePt t="51198" x="5073650" y="3244850"/>
          <p14:tracePt t="51215" x="5111750" y="3244850"/>
          <p14:tracePt t="51231" x="5149850" y="3244850"/>
          <p14:tracePt t="51249" x="5187950" y="3244850"/>
          <p14:tracePt t="51266" x="5213350" y="3238500"/>
          <p14:tracePt t="51283" x="5226050" y="3238500"/>
          <p14:tracePt t="51286" x="5238750" y="3238500"/>
          <p14:tracePt t="51299" x="5251450" y="3238500"/>
          <p14:tracePt t="51332" x="5257800" y="3238500"/>
          <p14:tracePt t="54303" x="0" y="0"/>
        </p14:tracePtLst>
        <p14:tracePtLst>
          <p14:tracePt t="55040" x="5727700" y="3308350"/>
          <p14:tracePt t="55072" x="5734050" y="3308350"/>
          <p14:tracePt t="55184" x="5753100" y="3308350"/>
          <p14:tracePt t="55192" x="5778500" y="3308350"/>
          <p14:tracePt t="55203" x="5797550" y="3308350"/>
          <p14:tracePt t="55220" x="5835650" y="3314700"/>
          <p14:tracePt t="55236" x="5886450" y="3314700"/>
          <p14:tracePt t="55255" x="6032500" y="3314700"/>
          <p14:tracePt t="55270" x="6127750" y="3308350"/>
          <p14:tracePt t="55287" x="6223000" y="3295650"/>
          <p14:tracePt t="55303" x="6299200" y="3289300"/>
          <p14:tracePt t="55320" x="6381750" y="3289300"/>
          <p14:tracePt t="55337" x="6464300" y="3289300"/>
          <p14:tracePt t="55353" x="6559550" y="3289300"/>
          <p14:tracePt t="55370" x="6661150" y="3289300"/>
          <p14:tracePt t="55387" x="6762750" y="3289300"/>
          <p14:tracePt t="55403" x="6858000" y="3302000"/>
          <p14:tracePt t="55420" x="6959600" y="3308350"/>
          <p14:tracePt t="55423" x="7010400" y="3308350"/>
          <p14:tracePt t="55439" x="7061200" y="3308350"/>
          <p14:tracePt t="55455" x="7194550" y="3314700"/>
          <p14:tracePt t="55470" x="7270750" y="3314700"/>
          <p14:tracePt t="55487" x="7346950" y="3314700"/>
          <p14:tracePt t="55503" x="7397750" y="3314700"/>
          <p14:tracePt t="55520" x="7435850" y="3321050"/>
          <p14:tracePt t="55537" x="7473950" y="3321050"/>
          <p14:tracePt t="55554" x="7505700" y="3327400"/>
          <p14:tracePt t="55570" x="7550150" y="3333750"/>
          <p14:tracePt t="55587" x="7588250" y="3333750"/>
          <p14:tracePt t="55590" x="7613650" y="3333750"/>
          <p14:tracePt t="55604" x="7632700" y="3333750"/>
          <p14:tracePt t="55620" x="7670800" y="3333750"/>
          <p14:tracePt t="55622" x="7689850" y="3333750"/>
          <p14:tracePt t="55637" x="7696200" y="3333750"/>
          <p14:tracePt t="55654" x="7702550" y="3333750"/>
          <p14:tracePt t="56937" x="0" y="0"/>
        </p14:tracePtLst>
        <p14:tracePtLst>
          <p14:tracePt t="67233" x="2171700" y="4641850"/>
          <p14:tracePt t="67240" x="2184400" y="4641850"/>
          <p14:tracePt t="67252" x="2197100" y="4635500"/>
          <p14:tracePt t="67268" x="2209800" y="4635500"/>
          <p14:tracePt t="67409" x="2216150" y="4635500"/>
          <p14:tracePt t="67418" x="2222500" y="4635500"/>
          <p14:tracePt t="67435" x="2266950" y="4635500"/>
          <p14:tracePt t="67451" x="2311400" y="4635500"/>
          <p14:tracePt t="67468" x="2400300" y="4635500"/>
          <p14:tracePt t="67486" x="2533650" y="4635500"/>
          <p14:tracePt t="67487" x="2609850" y="4635500"/>
          <p14:tracePt t="67503" x="2679700" y="4635500"/>
          <p14:tracePt t="67505" x="2743200" y="4635500"/>
          <p14:tracePt t="67520" x="2863850" y="4629150"/>
          <p14:tracePt t="67536" x="2978150" y="4622800"/>
          <p14:tracePt t="67552" x="3060700" y="4622800"/>
          <p14:tracePt t="67568" x="3124200" y="4622800"/>
          <p14:tracePt t="67585" x="3175000" y="4622800"/>
          <p14:tracePt t="67602" x="3219450" y="4622800"/>
          <p14:tracePt t="67618" x="3257550" y="4622800"/>
          <p14:tracePt t="67635" x="3308350" y="4622800"/>
          <p14:tracePt t="67652" x="3346450" y="4622800"/>
          <p14:tracePt t="67669" x="3390900" y="4622800"/>
          <p14:tracePt t="67672" x="3409950" y="4622800"/>
          <p14:tracePt t="67685" x="3441700" y="4622800"/>
          <p14:tracePt t="67702" x="3587750" y="4622800"/>
          <p14:tracePt t="67720" x="3689350" y="4616450"/>
          <p14:tracePt t="67736" x="3810000" y="4603750"/>
          <p14:tracePt t="67752" x="3917950" y="4591050"/>
          <p14:tracePt t="67769" x="4019550" y="4584700"/>
          <p14:tracePt t="67785" x="4114800" y="4578350"/>
          <p14:tracePt t="67802" x="4184650" y="4572000"/>
          <p14:tracePt t="67819" x="4235450" y="4572000"/>
          <p14:tracePt t="67836" x="4260850" y="4572000"/>
          <p14:tracePt t="67839" x="4267200" y="4572000"/>
          <p14:tracePt t="67852" x="4279900" y="4572000"/>
          <p14:tracePt t="67869" x="4286250" y="4572000"/>
          <p14:tracePt t="67885" x="4298950" y="4572000"/>
          <p14:tracePt t="67903" x="4375150" y="4572000"/>
          <p14:tracePt t="67919" x="4419600" y="4572000"/>
          <p14:tracePt t="67936" x="4489450" y="4572000"/>
          <p14:tracePt t="67953" x="4591050" y="4572000"/>
          <p14:tracePt t="67969" x="4692650" y="4572000"/>
          <p14:tracePt t="67987" x="4794250" y="4572000"/>
          <p14:tracePt t="68003" x="4895850" y="4572000"/>
          <p14:tracePt t="68020" x="4984750" y="4572000"/>
          <p14:tracePt t="68036" x="5035550" y="4572000"/>
          <p14:tracePt t="68052" x="5048250" y="4572000"/>
          <p14:tracePt t="68232" x="5054600" y="4572000"/>
          <p14:tracePt t="68240" x="5060950" y="4572000"/>
          <p14:tracePt t="68253" x="5086350" y="4572000"/>
          <p14:tracePt t="68269" x="5111750" y="4572000"/>
          <p14:tracePt t="68271" x="5137150" y="4572000"/>
          <p14:tracePt t="68286" x="5149850" y="4572000"/>
          <p14:tracePt t="68302" x="5187950" y="4584700"/>
          <p14:tracePt t="68378" x="5200650" y="4584700"/>
          <p14:tracePt t="68386" x="5219700" y="4584700"/>
          <p14:tracePt t="68403" x="5264150" y="4584700"/>
          <p14:tracePt t="68419" x="5302250" y="4584700"/>
          <p14:tracePt t="68436" x="5353050" y="4584700"/>
          <p14:tracePt t="68453" x="5378450" y="4584700"/>
          <p14:tracePt t="68512" x="5384800" y="4584700"/>
          <p14:tracePt t="68785" x="5391150" y="4584700"/>
          <p14:tracePt t="68817" x="5378450" y="4584700"/>
          <p14:tracePt t="68836" x="5327650" y="4584700"/>
          <p14:tracePt t="68853" x="5270500" y="4584700"/>
          <p14:tracePt t="68854" x="5238750" y="4584700"/>
          <p14:tracePt t="68870" x="5207000" y="4584700"/>
          <p14:tracePt t="68886" x="5073650" y="4584700"/>
          <p14:tracePt t="68903" x="4965700" y="4584700"/>
          <p14:tracePt t="68920" x="4876800" y="4584700"/>
          <p14:tracePt t="68937" x="4794250" y="4591050"/>
          <p14:tracePt t="68954" x="4749800" y="4597400"/>
          <p14:tracePt t="68971" x="4711700" y="4597400"/>
          <p14:tracePt t="68988" x="4679950" y="4597400"/>
          <p14:tracePt t="68990" x="4673600" y="4597400"/>
          <p14:tracePt t="69005" x="4667250" y="4597400"/>
          <p14:tracePt t="69021" x="4629150" y="4597400"/>
          <p14:tracePt t="69024" x="4597400" y="4597400"/>
          <p14:tracePt t="69037" x="4584700" y="4603750"/>
          <p14:tracePt t="69054" x="4514850" y="4622800"/>
          <p14:tracePt t="69056" x="4489450" y="4629150"/>
          <p14:tracePt t="69071" x="4432300" y="4629150"/>
          <p14:tracePt t="69087" x="4375150" y="4629150"/>
          <p14:tracePt t="69104" x="4273550" y="4635500"/>
          <p14:tracePt t="69120" x="4159250" y="4641850"/>
          <p14:tracePt t="69137" x="4051300" y="4660900"/>
          <p14:tracePt t="69154" x="3930650" y="4673600"/>
          <p14:tracePt t="69170" x="3835400" y="4679950"/>
          <p14:tracePt t="69188" x="3771900" y="4686300"/>
          <p14:tracePt t="69191" x="3765550" y="4686300"/>
          <p14:tracePt t="69205" x="3752850" y="4686300"/>
          <p14:tracePt t="69222" x="3733800" y="4686300"/>
          <p14:tracePt t="69225" x="3727450" y="4686300"/>
          <p14:tracePt t="69239" x="3714750" y="4686300"/>
          <p14:tracePt t="69254" x="3695700" y="4686300"/>
          <p14:tracePt t="69256" x="3683000" y="4686300"/>
          <p14:tracePt t="69271" x="3638550" y="4686300"/>
          <p14:tracePt t="69287" x="3587750" y="4686300"/>
          <p14:tracePt t="69304" x="3543300" y="4686300"/>
          <p14:tracePt t="69320" x="3498850" y="4686300"/>
          <p14:tracePt t="69337" x="3422650" y="4686300"/>
          <p14:tracePt t="69354" x="3327400" y="4686300"/>
          <p14:tracePt t="69371" x="3232150" y="4686300"/>
          <p14:tracePt t="69387" x="3143250" y="4692650"/>
          <p14:tracePt t="69404" x="3079750" y="4692650"/>
          <p14:tracePt t="69421" x="3041650" y="4699000"/>
          <p14:tracePt t="69425" x="3016250" y="4705350"/>
          <p14:tracePt t="69439" x="2978150" y="4705350"/>
          <p14:tracePt t="69456" x="2959100" y="4705350"/>
          <p14:tracePt t="69472" x="2952750" y="4705350"/>
          <p14:tracePt t="69488" x="2933700" y="4705350"/>
          <p14:tracePt t="69505" x="2914650" y="4705350"/>
          <p14:tracePt t="69521" x="2889250" y="4705350"/>
          <p14:tracePt t="69537" x="2851150" y="4705350"/>
          <p14:tracePt t="69554" x="2806700" y="4705350"/>
          <p14:tracePt t="69571" x="2743200" y="4705350"/>
          <p14:tracePt t="69588" x="2692400" y="4705350"/>
          <p14:tracePt t="69604" x="2635250" y="4705350"/>
          <p14:tracePt t="69621" x="2571750" y="4705350"/>
          <p14:tracePt t="69622" x="2546350" y="4705350"/>
          <p14:tracePt t="69637" x="2520950" y="4705350"/>
          <p14:tracePt t="69638" x="2501900" y="4705350"/>
          <p14:tracePt t="69655" x="2444750" y="4705350"/>
          <p14:tracePt t="69671" x="2400300" y="4705350"/>
          <p14:tracePt t="69689" x="2362200" y="4705350"/>
          <p14:tracePt t="69706" x="2324100" y="4705350"/>
          <p14:tracePt t="69722" x="2292350" y="4705350"/>
          <p14:tracePt t="69739" x="2266950" y="4705350"/>
          <p14:tracePt t="69754" x="2254250" y="4705350"/>
          <p14:tracePt t="69772" x="2247900" y="4705350"/>
          <p14:tracePt t="69827" x="2235200" y="4705350"/>
          <p14:tracePt t="69838" x="2216150" y="4705350"/>
          <p14:tracePt t="69855" x="2152650" y="4705350"/>
          <p14:tracePt t="69871" x="2101850" y="4705350"/>
          <p14:tracePt t="69888" x="2000250" y="4705350"/>
          <p14:tracePt t="69905" x="1943100" y="4705350"/>
          <p14:tracePt t="69922" x="1930400" y="4705350"/>
          <p14:tracePt t="69956" x="1924050" y="4705350"/>
          <p14:tracePt t="70160" x="1936750" y="4705350"/>
          <p14:tracePt t="70177" x="1955800" y="4705350"/>
          <p14:tracePt t="70189" x="1968500" y="4705350"/>
          <p14:tracePt t="70205" x="2044700" y="4705350"/>
          <p14:tracePt t="70207" x="2101850" y="4705350"/>
          <p14:tracePt t="70221" x="2159000" y="4705350"/>
          <p14:tracePt t="70239" x="2368550" y="4705350"/>
          <p14:tracePt t="70256" x="2508250" y="4705350"/>
          <p14:tracePt t="70272" x="2641600" y="4705350"/>
          <p14:tracePt t="70288" x="2774950" y="4705350"/>
          <p14:tracePt t="70305" x="2908300" y="4705350"/>
          <p14:tracePt t="70322" x="3060700" y="4705350"/>
          <p14:tracePt t="70338" x="3219450" y="4705350"/>
          <p14:tracePt t="70355" x="3365500" y="4705350"/>
          <p14:tracePt t="70372" x="3492500" y="4705350"/>
          <p14:tracePt t="70389" x="3613150" y="4705350"/>
          <p14:tracePt t="70405" x="3721100" y="4705350"/>
          <p14:tracePt t="70408" x="3778250" y="4705350"/>
          <p14:tracePt t="70424" x="3841750" y="4705350"/>
          <p14:tracePt t="70440" x="4006850" y="4705350"/>
          <p14:tracePt t="70456" x="4127500" y="4705350"/>
          <p14:tracePt t="70473" x="4235450" y="4705350"/>
          <p14:tracePt t="70489" x="4330700" y="4705350"/>
          <p14:tracePt t="70505" x="4413250" y="4705350"/>
          <p14:tracePt t="70522" x="4502150" y="4705350"/>
          <p14:tracePt t="70539" x="4584700" y="4705350"/>
          <p14:tracePt t="70555" x="4667250" y="4705350"/>
          <p14:tracePt t="70572" x="4730750" y="4705350"/>
          <p14:tracePt t="70575" x="4768850" y="4705350"/>
          <p14:tracePt t="70589" x="4787900" y="4705350"/>
          <p14:tracePt t="70605" x="4813300" y="4699000"/>
          <p14:tracePt t="70608" x="4819650" y="4699000"/>
          <p14:tracePt t="70801" x="0" y="0"/>
        </p14:tracePtLst>
        <p14:tracePtLst>
          <p14:tracePt t="71585" x="2012950" y="5080000"/>
          <p14:tracePt t="71607" x="2063750" y="5067300"/>
          <p14:tracePt t="71623" x="2114550" y="5060950"/>
          <p14:tracePt t="71640" x="2152650" y="5060950"/>
          <p14:tracePt t="71657" x="2197100" y="5054600"/>
          <p14:tracePt t="71674" x="2235200" y="5054600"/>
          <p14:tracePt t="71691" x="2266950" y="5054600"/>
          <p14:tracePt t="71707" x="2305050" y="5054600"/>
          <p14:tracePt t="71725" x="2362200" y="5054600"/>
          <p14:tracePt t="71727" x="2393950" y="5054600"/>
          <p14:tracePt t="71740" x="2413000" y="5054600"/>
          <p14:tracePt t="71757" x="2451100" y="5054600"/>
          <p14:tracePt t="71774" x="2533650" y="5054600"/>
          <p14:tracePt t="71775" x="2578100" y="5054600"/>
          <p14:tracePt t="71790" x="2647950" y="5054600"/>
          <p14:tracePt t="71807" x="2730500" y="5054600"/>
          <p14:tracePt t="71823" x="2813050" y="5048250"/>
          <p14:tracePt t="71840" x="2863850" y="5041900"/>
          <p14:tracePt t="71857" x="2901950" y="5035550"/>
          <p14:tracePt t="71874" x="2921000" y="5035550"/>
          <p14:tracePt t="71891" x="2940050" y="5035550"/>
          <p14:tracePt t="71907" x="2952750" y="5035550"/>
          <p14:tracePt t="71924" x="2971800" y="5029200"/>
          <p14:tracePt t="71941" x="2984500" y="5029200"/>
          <p14:tracePt t="71942" x="3003550" y="5029200"/>
          <p14:tracePt t="71957" x="3022600" y="5029200"/>
          <p14:tracePt t="71974" x="3079750" y="5022850"/>
          <p14:tracePt t="71975" x="3111500" y="5022850"/>
          <p14:tracePt t="71991" x="3168650" y="5016500"/>
          <p14:tracePt t="72008" x="3244850" y="5010150"/>
          <p14:tracePt t="72024" x="3314700" y="4997450"/>
          <p14:tracePt t="72041" x="3378200" y="4997450"/>
          <p14:tracePt t="72057" x="3416300" y="4997450"/>
          <p14:tracePt t="72074" x="3435350" y="4997450"/>
          <p14:tracePt t="72091" x="3435350" y="4991100"/>
          <p14:tracePt t="72248" x="3441700" y="4984750"/>
          <p14:tracePt t="72297" x="3441700" y="4978400"/>
          <p14:tracePt t="72312" x="3429000" y="4978400"/>
          <p14:tracePt t="72324" x="3409950" y="4978400"/>
          <p14:tracePt t="72341" x="3352800" y="4978400"/>
          <p14:tracePt t="72358" x="3302000" y="4978400"/>
          <p14:tracePt t="72375" x="3244850" y="4978400"/>
          <p14:tracePt t="72392" x="3206750" y="4978400"/>
          <p14:tracePt t="72409" x="3181350" y="4978400"/>
          <p14:tracePt t="72442" x="3175000" y="4978400"/>
          <p14:tracePt t="72483" x="3162300" y="4978400"/>
          <p14:tracePt t="72491" x="3149600" y="4978400"/>
          <p14:tracePt t="72508" x="3117850" y="4978400"/>
          <p14:tracePt t="72524" x="3060700" y="4978400"/>
          <p14:tracePt t="72541" x="3009900" y="4978400"/>
          <p14:tracePt t="72544" x="2978150" y="4978400"/>
          <p14:tracePt t="72558" x="2933700" y="4978400"/>
          <p14:tracePt t="72575" x="2787650" y="4978400"/>
          <p14:tracePt t="72591" x="2686050" y="4984750"/>
          <p14:tracePt t="72608" x="2603500" y="4991100"/>
          <p14:tracePt t="72625" x="2533650" y="4997450"/>
          <p14:tracePt t="72642" x="2463800" y="4997450"/>
          <p14:tracePt t="72659" x="2406650" y="4997450"/>
          <p14:tracePt t="72676" x="2362200" y="4997450"/>
          <p14:tracePt t="72679" x="2343150" y="4997450"/>
          <p14:tracePt t="72693" x="2330450" y="4997450"/>
          <p14:tracePt t="72708" x="2317750" y="4997450"/>
          <p14:tracePt t="72725" x="2292350" y="4997450"/>
          <p14:tracePt t="72741" x="2273300" y="4997450"/>
          <p14:tracePt t="72743" x="2260600" y="4997450"/>
          <p14:tracePt t="72758" x="2254250" y="4997450"/>
          <p14:tracePt t="72775" x="2203450" y="4997450"/>
          <p14:tracePt t="72792" x="2139950" y="4997450"/>
          <p14:tracePt t="72809" x="2089150" y="5010150"/>
          <p14:tracePt t="72825" x="2044700" y="5010150"/>
          <p14:tracePt t="72841" x="1968500" y="5022850"/>
          <p14:tracePt t="72858" x="1905000" y="5041900"/>
          <p14:tracePt t="72875" x="1854200" y="5041900"/>
          <p14:tracePt t="72892" x="1816100" y="5048250"/>
          <p14:tracePt t="72908" x="1797050" y="5048250"/>
          <p14:tracePt t="73120" x="1816100" y="5048250"/>
          <p14:tracePt t="73129" x="1828800" y="5048250"/>
          <p14:tracePt t="73142" x="1841500" y="5048250"/>
          <p14:tracePt t="73159" x="1917700" y="5048250"/>
          <p14:tracePt t="73175" x="1974850" y="5048250"/>
          <p14:tracePt t="73192" x="2025650" y="5048250"/>
          <p14:tracePt t="73208" x="2082800" y="5048250"/>
          <p14:tracePt t="73225" x="2139950" y="5048250"/>
          <p14:tracePt t="73242" x="2178050" y="5048250"/>
          <p14:tracePt t="73259" x="2216150" y="5048250"/>
          <p14:tracePt t="73275" x="2260600" y="5048250"/>
          <p14:tracePt t="73292" x="2311400" y="5048250"/>
          <p14:tracePt t="73309" x="2368550" y="5048250"/>
          <p14:tracePt t="73325" x="2438400" y="5048250"/>
          <p14:tracePt t="73327" x="2476500" y="5048250"/>
          <p14:tracePt t="73343" x="2571750" y="5035550"/>
          <p14:tracePt t="73359" x="2647950" y="5035550"/>
          <p14:tracePt t="73377" x="2705100" y="5035550"/>
          <p14:tracePt t="73393" x="2762250" y="5035550"/>
          <p14:tracePt t="73410" x="2800350" y="5035550"/>
          <p14:tracePt t="73427" x="2813050" y="5035550"/>
          <p14:tracePt t="73443" x="2819400" y="5035550"/>
          <p14:tracePt t="73493" x="2825750" y="5035550"/>
          <p14:tracePt t="73495" x="2832100" y="5035550"/>
          <p14:tracePt t="73509" x="2851150" y="5029200"/>
          <p14:tracePt t="73526" x="2876550" y="5029200"/>
          <p14:tracePt t="73527" x="2914650" y="5022850"/>
          <p14:tracePt t="73543" x="2946400" y="5016500"/>
          <p14:tracePt t="73559" x="3009900" y="5003800"/>
          <p14:tracePt t="73576" x="3079750" y="5003800"/>
          <p14:tracePt t="73593" x="3155950" y="4997450"/>
          <p14:tracePt t="73609" x="3200400" y="4991100"/>
          <p14:tracePt t="73627" x="3206750" y="4991100"/>
          <p14:tracePt t="73897" x="3206750" y="4984750"/>
          <p14:tracePt t="73921" x="3194050" y="4984750"/>
          <p14:tracePt t="73943" x="3149600" y="4984750"/>
          <p14:tracePt t="73959" x="3105150" y="4984750"/>
          <p14:tracePt t="73976" x="3060700" y="4984750"/>
          <p14:tracePt t="73993" x="2997200" y="4984750"/>
          <p14:tracePt t="74010" x="2908300" y="4984750"/>
          <p14:tracePt t="74026" x="2813050" y="4984750"/>
          <p14:tracePt t="74043" x="2730500" y="4984750"/>
          <p14:tracePt t="74060" x="2641600" y="4984750"/>
          <p14:tracePt t="74064" x="2603500" y="4984750"/>
          <p14:tracePt t="74076" x="2565400" y="4991100"/>
          <p14:tracePt t="74093" x="2508250" y="4997450"/>
          <p14:tracePt t="74110" x="2482850" y="4997450"/>
          <p14:tracePt t="74128" x="2470150" y="4997450"/>
          <p14:tracePt t="74130" x="2457450" y="4997450"/>
          <p14:tracePt t="74145" x="2451100" y="4997450"/>
          <p14:tracePt t="74161" x="2438400" y="5003800"/>
          <p14:tracePt t="74176" x="2419350" y="5003800"/>
          <p14:tracePt t="74194" x="2381250" y="5003800"/>
          <p14:tracePt t="74210" x="2336800" y="5003800"/>
          <p14:tracePt t="74227" x="2292350" y="5010150"/>
          <p14:tracePt t="74243" x="2247900" y="5016500"/>
          <p14:tracePt t="74260" x="2190750" y="5022850"/>
          <p14:tracePt t="74264" x="2159000" y="5022850"/>
          <p14:tracePt t="74277" x="2127250" y="5029200"/>
          <p14:tracePt t="74293" x="2082800" y="5035550"/>
          <p14:tracePt t="74296" x="2057400" y="5035550"/>
          <p14:tracePt t="74310" x="2051050" y="5035550"/>
          <p14:tracePt t="74327" x="2038350" y="5041900"/>
          <p14:tracePt t="74465" x="2038350" y="5048250"/>
          <p14:tracePt t="74497" x="2063750" y="5048250"/>
          <p14:tracePt t="74510" x="2095500" y="5048250"/>
          <p14:tracePt t="74527" x="2165350" y="5048250"/>
          <p14:tracePt t="74543" x="2254250" y="5048250"/>
          <p14:tracePt t="74560" x="2355850" y="5048250"/>
          <p14:tracePt t="74578" x="2438400" y="5048250"/>
          <p14:tracePt t="74595" x="2514600" y="5048250"/>
          <p14:tracePt t="74612" x="2578100" y="5041900"/>
          <p14:tracePt t="74627" x="2616200" y="5041900"/>
          <p14:tracePt t="74645" x="2654300" y="5041900"/>
          <p14:tracePt t="74662" x="2667000" y="5041900"/>
          <p14:tracePt t="74677" x="2679700" y="5041900"/>
          <p14:tracePt t="74731" x="2692400" y="5041900"/>
          <p14:tracePt t="74744" x="2730500" y="5041900"/>
          <p14:tracePt t="74761" x="2781300" y="5041900"/>
          <p14:tracePt t="74777" x="2851150" y="5041900"/>
          <p14:tracePt t="74794" x="2908300" y="5041900"/>
          <p14:tracePt t="74811" x="2965450" y="5041900"/>
          <p14:tracePt t="74827" x="2978150" y="5041900"/>
          <p14:tracePt t="74844" x="2984500" y="5041900"/>
          <p14:tracePt t="74993" x="2997200" y="5035550"/>
          <p14:tracePt t="75011" x="3022600" y="5029200"/>
          <p14:tracePt t="75027" x="3048000" y="5029200"/>
          <p14:tracePt t="75044" x="3073400" y="5022850"/>
          <p14:tracePt t="75061" x="3105150" y="5016500"/>
          <p14:tracePt t="75077" x="3117850" y="5010150"/>
          <p14:tracePt t="75193" x="3124200" y="5010150"/>
          <p14:tracePt t="75211" x="3136900" y="5010150"/>
          <p14:tracePt t="75228" x="3155950" y="5003800"/>
          <p14:tracePt t="75244" x="3187700" y="5003800"/>
          <p14:tracePt t="75261" x="3200400" y="4997450"/>
          <p14:tracePt t="75278" x="3206750" y="4997450"/>
          <p14:tracePt t="77378" x="0" y="0"/>
        </p14:tracePtLst>
        <p14:tracePtLst>
          <p14:tracePt t="78674" x="3549650" y="5283200"/>
          <p14:tracePt t="78770" x="3556000" y="5276850"/>
          <p14:tracePt t="78786" x="3556000" y="5264150"/>
          <p14:tracePt t="78800" x="3530600" y="5245100"/>
          <p14:tracePt t="78816" x="3517900" y="5245100"/>
          <p14:tracePt t="78832" x="3479800" y="5245100"/>
          <p14:tracePt t="78849" x="3422650" y="5232400"/>
          <p14:tracePt t="78865" x="3359150" y="5232400"/>
          <p14:tracePt t="78882" x="3289300" y="5232400"/>
          <p14:tracePt t="78899" x="3244850" y="5232400"/>
          <p14:tracePt t="78915" x="3213100" y="5232400"/>
          <p14:tracePt t="78932" x="3194050" y="5232400"/>
          <p14:tracePt t="78949" x="3175000" y="5232400"/>
          <p14:tracePt t="78966" x="3155950" y="5238750"/>
          <p14:tracePt t="78983" x="3136900" y="5245100"/>
          <p14:tracePt t="78999" x="3092450" y="5264150"/>
          <p14:tracePt t="79017" x="3060700" y="5276850"/>
          <p14:tracePt t="79034" x="3041650" y="5283200"/>
          <p14:tracePt t="79050" x="2997200" y="5295900"/>
          <p14:tracePt t="79066" x="2959100" y="5308600"/>
          <p14:tracePt t="79083" x="2927350" y="5321300"/>
          <p14:tracePt t="79099" x="2914650" y="5334000"/>
          <p14:tracePt t="79178" x="2914650" y="5340350"/>
          <p14:tracePt t="79209" x="2908300" y="5346700"/>
          <p14:tracePt t="79216" x="2901950" y="5353050"/>
          <p14:tracePt t="79233" x="2901950" y="5359400"/>
          <p14:tracePt t="79249" x="2889250" y="5384800"/>
          <p14:tracePt t="79266" x="2889250" y="5403850"/>
          <p14:tracePt t="79284" x="2889250" y="5422900"/>
          <p14:tracePt t="79300" x="2889250" y="5429250"/>
          <p14:tracePt t="79317" x="2889250" y="5435600"/>
          <p14:tracePt t="79333" x="2889250" y="5441950"/>
          <p14:tracePt t="79352" x="2889250" y="5448300"/>
          <p14:tracePt t="79353" x="2889250" y="5454650"/>
          <p14:tracePt t="79366" x="2889250" y="5461000"/>
          <p14:tracePt t="79384" x="2889250" y="5486400"/>
          <p14:tracePt t="79400" x="2908300" y="5505450"/>
          <p14:tracePt t="79417" x="2946400" y="5518150"/>
          <p14:tracePt t="79433" x="2984500" y="5543550"/>
          <p14:tracePt t="79450" x="3022600" y="5568950"/>
          <p14:tracePt t="79466" x="3054350" y="5575300"/>
          <p14:tracePt t="79483" x="3098800" y="5594350"/>
          <p14:tracePt t="79500" x="3168650" y="5600700"/>
          <p14:tracePt t="79518" x="3213100" y="5613400"/>
          <p14:tracePt t="79519" x="3238500" y="5619750"/>
          <p14:tracePt t="79535" x="3276600" y="5626100"/>
          <p14:tracePt t="79551" x="3314700" y="5632450"/>
          <p14:tracePt t="79553" x="3346450" y="5638800"/>
          <p14:tracePt t="79568" x="3384550" y="5638800"/>
          <p14:tracePt t="79569" x="3429000" y="5638800"/>
          <p14:tracePt t="79583" x="3517900" y="5638800"/>
          <p14:tracePt t="79600" x="3600450" y="5638800"/>
          <p14:tracePt t="79616" x="3676650" y="5638800"/>
          <p14:tracePt t="79633" x="3765550" y="5638800"/>
          <p14:tracePt t="79650" x="3848100" y="5638800"/>
          <p14:tracePt t="79667" x="3924300" y="5638800"/>
          <p14:tracePt t="79683" x="4000500" y="5638800"/>
          <p14:tracePt t="79700" x="4076700" y="5626100"/>
          <p14:tracePt t="79717" x="4159250" y="5613400"/>
          <p14:tracePt t="79733" x="4235450" y="5607050"/>
          <p14:tracePt t="79750" x="4286250" y="5594350"/>
          <p14:tracePt t="79752" x="4305300" y="5588000"/>
          <p14:tracePt t="79768" x="4330700" y="5581650"/>
          <p14:tracePt t="79785" x="4356100" y="5556250"/>
          <p14:tracePt t="79818" x="4362450" y="5543550"/>
          <p14:tracePt t="79833" x="4362450" y="5530850"/>
          <p14:tracePt t="79850" x="4368800" y="5518150"/>
          <p14:tracePt t="79867" x="4368800" y="5492750"/>
          <p14:tracePt t="79884" x="4381500" y="5467350"/>
          <p14:tracePt t="79900" x="4387850" y="5448300"/>
          <p14:tracePt t="79917" x="4387850" y="5422900"/>
          <p14:tracePt t="79934" x="4387850" y="5410200"/>
          <p14:tracePt t="79950" x="4387850" y="5391150"/>
          <p14:tracePt t="79953" x="4387850" y="5378450"/>
          <p14:tracePt t="79967" x="4375150" y="5346700"/>
          <p14:tracePt t="79984" x="4330700" y="5321300"/>
          <p14:tracePt t="80001" x="4279900" y="5295900"/>
          <p14:tracePt t="80018" x="4222750" y="5283200"/>
          <p14:tracePt t="80035" x="4146550" y="5270500"/>
          <p14:tracePt t="80052" x="4070350" y="5264150"/>
          <p14:tracePt t="80055" x="4038600" y="5257800"/>
          <p14:tracePt t="80067" x="4032250" y="5257800"/>
          <p14:tracePt t="80084" x="4013200" y="5251450"/>
          <p14:tracePt t="80139" x="4006850" y="5251450"/>
          <p14:tracePt t="80153" x="4000500" y="5245100"/>
          <p14:tracePt t="80167" x="3956050" y="5245100"/>
          <p14:tracePt t="80184" x="3892550" y="5245100"/>
          <p14:tracePt t="80201" x="3841750" y="5245100"/>
          <p14:tracePt t="80217" x="3695700" y="5232400"/>
          <p14:tracePt t="80234" x="3530600" y="5232400"/>
          <p14:tracePt t="80251" x="3371850" y="5232400"/>
          <p14:tracePt t="80267" x="3225800" y="5232400"/>
          <p14:tracePt t="80285" x="3117850" y="5232400"/>
          <p14:tracePt t="80301" x="3041650" y="5232400"/>
          <p14:tracePt t="80318" x="3003550" y="5232400"/>
          <p14:tracePt t="80320" x="2997200" y="5232400"/>
          <p14:tracePt t="80351" x="2990850" y="5232400"/>
          <p14:tracePt t="80384" x="2971800" y="5238750"/>
          <p14:tracePt t="80401" x="2895600" y="5270500"/>
          <p14:tracePt t="80417" x="2863850" y="5283200"/>
          <p14:tracePt t="80434" x="2774950" y="5302250"/>
          <p14:tracePt t="80451" x="2647950" y="5327650"/>
          <p14:tracePt t="80467" x="2514600" y="5353050"/>
          <p14:tracePt t="80484" x="2406650" y="5378450"/>
          <p14:tracePt t="80490" x="2374900" y="5391150"/>
          <p14:tracePt t="80502" x="2368550" y="5391150"/>
          <p14:tracePt t="80548" x="2362200" y="5397500"/>
          <p14:tracePt t="80569" x="2362200" y="5410200"/>
          <p14:tracePt t="80584" x="2362200" y="5441950"/>
          <p14:tracePt t="80601" x="2362200" y="5473700"/>
          <p14:tracePt t="80618" x="2362200" y="5486400"/>
          <p14:tracePt t="80634" x="2362200" y="5499100"/>
          <p14:tracePt t="80651" x="2362200" y="5518150"/>
          <p14:tracePt t="80668" x="2374900" y="5537200"/>
          <p14:tracePt t="80685" x="2393950" y="5549900"/>
          <p14:tracePt t="80687" x="2413000" y="5556250"/>
          <p14:tracePt t="80701" x="2425700" y="5562600"/>
          <p14:tracePt t="80718" x="2451100" y="5581650"/>
          <p14:tracePt t="80735" x="2501900" y="5594350"/>
          <p14:tracePt t="80753" x="2571750" y="5600700"/>
          <p14:tracePt t="80769" x="2622550" y="5600700"/>
          <p14:tracePt t="80786" x="2705100" y="5600700"/>
          <p14:tracePt t="80803" x="2851150" y="5600700"/>
          <p14:tracePt t="80818" x="2990850" y="5600700"/>
          <p14:tracePt t="80835" x="3124200" y="5600700"/>
          <p14:tracePt t="80851" x="3251200" y="5600700"/>
          <p14:tracePt t="80868" x="3371850" y="5600700"/>
          <p14:tracePt t="80885" x="3473450" y="5600700"/>
          <p14:tracePt t="80902" x="3568700" y="5594350"/>
          <p14:tracePt t="80904" x="3619500" y="5588000"/>
          <p14:tracePt t="80918" x="3663950" y="5575300"/>
          <p14:tracePt t="80935" x="3822700" y="5549900"/>
          <p14:tracePt t="80952" x="3898900" y="5543550"/>
          <p14:tracePt t="80968" x="3937000" y="5537200"/>
          <p14:tracePt t="80986" x="3962400" y="5537200"/>
          <p14:tracePt t="81002" x="3975100" y="5537200"/>
          <p14:tracePt t="81018" x="3981450" y="5530850"/>
          <p14:tracePt t="81036" x="3994150" y="5524500"/>
          <p14:tracePt t="81052" x="4000500" y="5524500"/>
          <p14:tracePt t="81068" x="4006850" y="5524500"/>
          <p14:tracePt t="81102" x="4025900" y="5518150"/>
          <p14:tracePt t="81104" x="4044950" y="5518150"/>
          <p14:tracePt t="81118" x="4051300" y="5518150"/>
          <p14:tracePt t="81135" x="4114800" y="5505450"/>
          <p14:tracePt t="81152" x="4146550" y="5499100"/>
          <p14:tracePt t="81168" x="4184650" y="5492750"/>
          <p14:tracePt t="81185" x="4222750" y="5492750"/>
          <p14:tracePt t="81202" x="4241800" y="5486400"/>
          <p14:tracePt t="81298" x="4248150" y="5480050"/>
          <p14:tracePt t="81314" x="4248150" y="5473700"/>
          <p14:tracePt t="81335" x="4248150" y="5448300"/>
          <p14:tracePt t="81352" x="4248150" y="5429250"/>
          <p14:tracePt t="81369" x="4241800" y="5403850"/>
          <p14:tracePt t="81385" x="4216400" y="5384800"/>
          <p14:tracePt t="81402" x="4184650" y="5372100"/>
          <p14:tracePt t="81419" x="4159250" y="5365750"/>
          <p14:tracePt t="81435" x="4127500" y="5359400"/>
          <p14:tracePt t="81452" x="4095750" y="5353050"/>
          <p14:tracePt t="81469" x="4076700" y="5346700"/>
          <p14:tracePt t="81472" x="4057650" y="5346700"/>
          <p14:tracePt t="81487" x="4051300" y="5346700"/>
          <p14:tracePt t="81503" x="4025900" y="5340350"/>
          <p14:tracePt t="81506" x="4019550" y="5340350"/>
          <p14:tracePt t="81520" x="3987800" y="5334000"/>
          <p14:tracePt t="81537" x="3949700" y="5334000"/>
          <p14:tracePt t="81552" x="3898900" y="5321300"/>
          <p14:tracePt t="81569" x="3848100" y="5314950"/>
          <p14:tracePt t="81586" x="3803650" y="5314950"/>
          <p14:tracePt t="81602" x="3771900" y="5314950"/>
          <p14:tracePt t="81619" x="3746500" y="5314950"/>
          <p14:tracePt t="81636" x="3721100" y="5314950"/>
          <p14:tracePt t="81652" x="3702050" y="5314950"/>
          <p14:tracePt t="81669" x="3689350" y="5308600"/>
          <p14:tracePt t="81686" x="3657600" y="5302250"/>
          <p14:tracePt t="81688" x="3651250" y="5302250"/>
          <p14:tracePt t="81703" x="3619500" y="5302250"/>
          <p14:tracePt t="81720" x="3594100" y="5302250"/>
          <p14:tracePt t="81737" x="3530600" y="5302250"/>
          <p14:tracePt t="81753" x="3448050" y="5302250"/>
          <p14:tracePt t="81769" x="3346450" y="5302250"/>
          <p14:tracePt t="81786" x="3257550" y="5308600"/>
          <p14:tracePt t="81803" x="3181350" y="5321300"/>
          <p14:tracePt t="81819" x="3124200" y="5321300"/>
          <p14:tracePt t="81836" x="3117850" y="5321300"/>
          <p14:tracePt t="81914" x="3105150" y="5334000"/>
          <p14:tracePt t="81920" x="3092450" y="5334000"/>
          <p14:tracePt t="81936" x="3073400" y="5365750"/>
          <p14:tracePt t="81953" x="3054350" y="5391150"/>
          <p14:tracePt t="81971" x="3035300" y="5416550"/>
          <p14:tracePt t="81987" x="3003550" y="5448300"/>
          <p14:tracePt t="82004" x="2997200" y="5461000"/>
          <p14:tracePt t="82021" x="2997200" y="5467350"/>
          <p14:tracePt t="82036" x="2997200" y="5473700"/>
          <p14:tracePt t="82053" x="2997200" y="5492750"/>
          <p14:tracePt t="82070" x="2997200" y="5505450"/>
          <p14:tracePt t="82072" x="2997200" y="5518150"/>
          <p14:tracePt t="82086" x="2997200" y="5524500"/>
          <p14:tracePt t="82103" x="3003550" y="5543550"/>
          <p14:tracePt t="82120" x="3022600" y="5549900"/>
          <p14:tracePt t="82136" x="3073400" y="5562600"/>
          <p14:tracePt t="82153" x="3124200" y="5562600"/>
          <p14:tracePt t="82170" x="3162300" y="5562600"/>
          <p14:tracePt t="82186" x="3257550" y="5562600"/>
          <p14:tracePt t="82203" x="3346450" y="5562600"/>
          <p14:tracePt t="82221" x="3448050" y="5562600"/>
          <p14:tracePt t="82225" x="3498850" y="5562600"/>
          <p14:tracePt t="82238" x="3543300" y="5562600"/>
          <p14:tracePt t="82255" x="3619500" y="5562600"/>
          <p14:tracePt t="82256" x="3663950" y="5562600"/>
          <p14:tracePt t="82270" x="3689350" y="5562600"/>
          <p14:tracePt t="82287" x="3759200" y="5562600"/>
          <p14:tracePt t="82290" x="3790950" y="5562600"/>
          <p14:tracePt t="82303" x="3848100" y="5562600"/>
          <p14:tracePt t="82320" x="3898900" y="5562600"/>
          <p14:tracePt t="82336" x="3956050" y="5556250"/>
          <p14:tracePt t="82353" x="3994150" y="5549900"/>
          <p14:tracePt t="82370" x="4019550" y="5549900"/>
          <p14:tracePt t="82387" x="4025900" y="5549900"/>
          <p14:tracePt t="82553" x="0" y="0"/>
        </p14:tracePtLst>
        <p14:tracePtLst>
          <p14:tracePt t="85018" x="1739900" y="6026150"/>
          <p14:tracePt t="85040" x="1746250" y="6045200"/>
          <p14:tracePt t="85056" x="1752600" y="6045200"/>
          <p14:tracePt t="85073" x="1784350" y="6057900"/>
          <p14:tracePt t="85090" x="1816100" y="6057900"/>
          <p14:tracePt t="85107" x="1873250" y="6057900"/>
          <p14:tracePt t="85123" x="1949450" y="6057900"/>
          <p14:tracePt t="85140" x="2038350" y="6057900"/>
          <p14:tracePt t="85157" x="2120900" y="6057900"/>
          <p14:tracePt t="85174" x="2197100" y="6057900"/>
          <p14:tracePt t="85177" x="2235200" y="6057900"/>
          <p14:tracePt t="85191" x="2260600" y="6057900"/>
          <p14:tracePt t="85195" x="2286000" y="6057900"/>
          <p14:tracePt t="85208" x="2324100" y="6057900"/>
          <p14:tracePt t="85225" x="2368550" y="6057900"/>
          <p14:tracePt t="85240" x="2406650" y="6057900"/>
          <p14:tracePt t="85257" x="2438400" y="6057900"/>
          <p14:tracePt t="85273" x="2463800" y="6057900"/>
          <p14:tracePt t="85290" x="2476500" y="6051550"/>
          <p14:tracePt t="85323" x="2489200" y="6038850"/>
          <p14:tracePt t="85340" x="2508250" y="6026150"/>
          <p14:tracePt t="85357" x="2527300" y="6019800"/>
          <p14:tracePt t="85374" x="2559050" y="6007100"/>
          <p14:tracePt t="85390" x="2603500" y="5981700"/>
          <p14:tracePt t="85408" x="2609850" y="5981700"/>
          <p14:tracePt t="85443" x="2609850" y="5975350"/>
          <p14:tracePt t="85458" x="2609850" y="5962650"/>
          <p14:tracePt t="85474" x="2609850" y="5949950"/>
          <p14:tracePt t="85490" x="2609850" y="5918200"/>
          <p14:tracePt t="85507" x="2609850" y="5886450"/>
          <p14:tracePt t="85524" x="2603500" y="5867400"/>
          <p14:tracePt t="85541" x="2590800" y="5854700"/>
          <p14:tracePt t="85557" x="2565400" y="5835650"/>
          <p14:tracePt t="85574" x="2533650" y="5810250"/>
          <p14:tracePt t="85591" x="2489200" y="5784850"/>
          <p14:tracePt t="85592" x="2470150" y="5778500"/>
          <p14:tracePt t="85608" x="2444750" y="5765800"/>
          <p14:tracePt t="85624" x="2419350" y="5753100"/>
          <p14:tracePt t="85641" x="2406650" y="5753100"/>
          <p14:tracePt t="85707" x="2393950" y="5753100"/>
          <p14:tracePt t="85725" x="2368550" y="5740400"/>
          <p14:tracePt t="85741" x="2317750" y="5740400"/>
          <p14:tracePt t="85757" x="2266950" y="5734050"/>
          <p14:tracePt t="85774" x="2203450" y="5734050"/>
          <p14:tracePt t="85792" x="2108200" y="5734050"/>
          <p14:tracePt t="85807" x="2044700" y="5734050"/>
          <p14:tracePt t="85824" x="1987550" y="5734050"/>
          <p14:tracePt t="85841" x="1962150" y="5734050"/>
          <p14:tracePt t="85858" x="1949450" y="5734050"/>
          <p14:tracePt t="85921" x="1943100" y="5740400"/>
          <p14:tracePt t="85937" x="1924050" y="5753100"/>
          <p14:tracePt t="85958" x="1873250" y="5791200"/>
          <p14:tracePt t="85960" x="1835150" y="5810250"/>
          <p14:tracePt t="85974" x="1797050" y="5829300"/>
          <p14:tracePt t="85991" x="1708150" y="5861050"/>
          <p14:tracePt t="86008" x="1644650" y="5886450"/>
          <p14:tracePt t="86024" x="1638300" y="5886450"/>
          <p14:tracePt t="86185" x="0" y="0"/>
        </p14:tracePtLst>
        <p14:tracePtLst>
          <p14:tracePt t="89690" x="4000500" y="5930900"/>
          <p14:tracePt t="89739" x="4006850" y="5930900"/>
          <p14:tracePt t="89745" x="4019550" y="5943600"/>
          <p14:tracePt t="89762" x="4051300" y="5949950"/>
          <p14:tracePt t="89779" x="4070350" y="5962650"/>
          <p14:tracePt t="89796" x="4089400" y="5975350"/>
          <p14:tracePt t="89812" x="4095750" y="5975350"/>
          <p14:tracePt t="89830" x="4121150" y="5975350"/>
          <p14:tracePt t="89847" x="4152900" y="5988050"/>
          <p14:tracePt t="89849" x="4159250" y="5988050"/>
          <p14:tracePt t="89864" x="4184650" y="5988050"/>
          <p14:tracePt t="89866" x="4203700" y="5988050"/>
          <p14:tracePt t="89880" x="4229100" y="5994400"/>
          <p14:tracePt t="89884" x="4248150" y="5994400"/>
          <p14:tracePt t="89897" x="4298950" y="6000750"/>
          <p14:tracePt t="89912" x="4343400" y="6013450"/>
          <p14:tracePt t="89946" x="4381500" y="6013450"/>
          <p14:tracePt t="89962" x="4432300" y="6013450"/>
          <p14:tracePt t="89979" x="4476750" y="6019800"/>
          <p14:tracePt t="89996" x="4502150" y="6019800"/>
          <p14:tracePt t="90013" x="4546600" y="6019800"/>
          <p14:tracePt t="90029" x="4591050" y="6019800"/>
          <p14:tracePt t="90046" x="4629150" y="6019800"/>
          <p14:tracePt t="90051" x="4641850" y="6019800"/>
          <p14:tracePt t="90063" x="4660900" y="6019800"/>
          <p14:tracePt t="90080" x="4692650" y="6019800"/>
          <p14:tracePt t="90082" x="4711700" y="6019800"/>
          <p14:tracePt t="90097" x="4743450" y="6019800"/>
          <p14:tracePt t="90113" x="4762500" y="6019800"/>
          <p14:tracePt t="90131" x="4787900" y="6019800"/>
          <p14:tracePt t="90147" x="4819650" y="6019800"/>
          <p14:tracePt t="90164" x="4857750" y="6007100"/>
          <p14:tracePt t="90179" x="4902200" y="6007100"/>
          <p14:tracePt t="90196" x="4959350" y="5988050"/>
          <p14:tracePt t="90213" x="5016500" y="5975350"/>
          <p14:tracePt t="90230" x="5041900" y="5969000"/>
          <p14:tracePt t="90246" x="5054600" y="5969000"/>
          <p14:tracePt t="90280" x="5060950" y="5962650"/>
          <p14:tracePt t="90296" x="5060950" y="5943600"/>
          <p14:tracePt t="90313" x="5060950" y="5937250"/>
          <p14:tracePt t="90331" x="5060950" y="5918200"/>
          <p14:tracePt t="90347" x="5054600" y="5892800"/>
          <p14:tracePt t="90364" x="5048250" y="5873750"/>
          <p14:tracePt t="90381" x="5035550" y="5861050"/>
          <p14:tracePt t="90384" x="5029200" y="5848350"/>
          <p14:tracePt t="90396" x="5010150" y="5835650"/>
          <p14:tracePt t="90414" x="4991100" y="5816600"/>
          <p14:tracePt t="90417" x="4978400" y="5810250"/>
          <p14:tracePt t="90430" x="4965700" y="5797550"/>
          <p14:tracePt t="90446" x="4959350" y="5791200"/>
          <p14:tracePt t="90463" x="4940300" y="5772150"/>
          <p14:tracePt t="90480" x="4927600" y="5753100"/>
          <p14:tracePt t="90496" x="4895850" y="5734050"/>
          <p14:tracePt t="90513" x="4876800" y="5721350"/>
          <p14:tracePt t="90530" x="4838700" y="5695950"/>
          <p14:tracePt t="90546" x="4806950" y="5689600"/>
          <p14:tracePt t="90563" x="4743450" y="5670550"/>
          <p14:tracePt t="90581" x="4711700" y="5670550"/>
          <p14:tracePt t="90585" x="4686300" y="5664200"/>
          <p14:tracePt t="90598" x="4673600" y="5664200"/>
          <p14:tracePt t="90601" x="4654550" y="5657850"/>
          <p14:tracePt t="90614" x="4648200" y="5657850"/>
          <p14:tracePt t="90631" x="4641850" y="5657850"/>
          <p14:tracePt t="90700" x="4635500" y="5657850"/>
          <p14:tracePt t="90713" x="4578350" y="5657850"/>
          <p14:tracePt t="90730" x="4533900" y="5664200"/>
          <p14:tracePt t="90747" x="4483100" y="5670550"/>
          <p14:tracePt t="90764" x="4406900" y="5676900"/>
          <p14:tracePt t="90780" x="4298950" y="5708650"/>
          <p14:tracePt t="90797" x="4197350" y="5727700"/>
          <p14:tracePt t="90802" x="4152900" y="5734050"/>
          <p14:tracePt t="90815" x="4121150" y="5740400"/>
          <p14:tracePt t="90832" x="4089400" y="5746750"/>
          <p14:tracePt t="90834" x="4083050" y="5753100"/>
          <p14:tracePt t="90884" x="4076700" y="5753100"/>
          <p14:tracePt t="90897" x="4057650" y="5784850"/>
          <p14:tracePt t="90914" x="4025900" y="5803900"/>
          <p14:tracePt t="90930" x="4013200" y="5810250"/>
          <p14:tracePt t="90947" x="4000500" y="5822950"/>
          <p14:tracePt t="90964" x="3987800" y="5835650"/>
          <p14:tracePt t="90981" x="3987800" y="5842000"/>
          <p14:tracePt t="90997" x="3987800" y="5848350"/>
          <p14:tracePt t="91014" x="3981450" y="5867400"/>
          <p14:tracePt t="91031" x="3975100" y="5892800"/>
          <p14:tracePt t="91047" x="3975100" y="5911850"/>
          <p14:tracePt t="91065" x="3975100" y="5924550"/>
          <p14:tracePt t="91082" x="3975100" y="5930900"/>
          <p14:tracePt t="91097" x="3975100" y="5943600"/>
          <p14:tracePt t="91115" x="3975100" y="5962650"/>
          <p14:tracePt t="91147" x="3981450" y="5988050"/>
          <p14:tracePt t="91165" x="3994150" y="6000750"/>
          <p14:tracePt t="91181" x="4013200" y="6026150"/>
          <p14:tracePt t="91197" x="4032250" y="6032500"/>
          <p14:tracePt t="91214" x="4070350" y="6057900"/>
          <p14:tracePt t="91231" x="4114800" y="6057900"/>
          <p14:tracePt t="91232" x="4140200" y="6064250"/>
          <p14:tracePt t="91249" x="4191000" y="6064250"/>
          <p14:tracePt t="91264" x="4235450" y="6070600"/>
          <p14:tracePt t="91281" x="4267200" y="6070600"/>
          <p14:tracePt t="91298" x="4318000" y="6076950"/>
          <p14:tracePt t="91316" x="4356100" y="6076950"/>
          <p14:tracePt t="91332" x="4400550" y="6076950"/>
          <p14:tracePt t="91348" x="4438650" y="6083300"/>
          <p14:tracePt t="91365" x="4470400" y="6083300"/>
          <p14:tracePt t="91368" x="4495800" y="6083300"/>
          <p14:tracePt t="91381" x="4533900" y="6083300"/>
          <p14:tracePt t="91398" x="4584700" y="6083300"/>
          <p14:tracePt t="91401" x="4603750" y="6083300"/>
          <p14:tracePt t="91414" x="4616450" y="6083300"/>
          <p14:tracePt t="91431" x="4673600" y="6083300"/>
          <p14:tracePt t="91434" x="4711700" y="6083300"/>
          <p14:tracePt t="91448" x="4768850" y="6083300"/>
          <p14:tracePt t="91464" x="4845050" y="6083300"/>
          <p14:tracePt t="91481" x="4927600" y="6070600"/>
          <p14:tracePt t="91498" x="4991100" y="6057900"/>
          <p14:tracePt t="91515" x="5054600" y="6045200"/>
          <p14:tracePt t="91531" x="5073650" y="6038850"/>
          <p14:tracePt t="91549" x="5105400" y="6032500"/>
          <p14:tracePt t="91566" x="5105400" y="6019800"/>
          <p14:tracePt t="91568" x="5111750" y="6013450"/>
          <p14:tracePt t="91582" x="5111750" y="6007100"/>
          <p14:tracePt t="91599" x="5130800" y="5969000"/>
          <p14:tracePt t="91602" x="5130800" y="5962650"/>
          <p14:tracePt t="91616" x="5130800" y="5949950"/>
          <p14:tracePt t="91631" x="5137150" y="5937250"/>
          <p14:tracePt t="91634" x="5137150" y="5930900"/>
          <p14:tracePt t="91648" x="5137150" y="5905500"/>
          <p14:tracePt t="91665" x="5137150" y="5892800"/>
          <p14:tracePt t="91681" x="5137150" y="5873750"/>
          <p14:tracePt t="91698" x="5118100" y="5842000"/>
          <p14:tracePt t="91715" x="5086350" y="5822950"/>
          <p14:tracePt t="91732" x="5060950" y="5803900"/>
          <p14:tracePt t="91748" x="5010150" y="5791200"/>
          <p14:tracePt t="91765" x="4946650" y="5778500"/>
          <p14:tracePt t="91768" x="4908550" y="5772150"/>
          <p14:tracePt t="91781" x="4864100" y="5765800"/>
          <p14:tracePt t="91799" x="4781550" y="5753100"/>
          <p14:tracePt t="91801" x="4737100" y="5746750"/>
          <p14:tracePt t="91816" x="4705350" y="5740400"/>
          <p14:tracePt t="91833" x="4603750" y="5727700"/>
          <p14:tracePt t="91848" x="4546600" y="5721350"/>
          <p14:tracePt t="91865" x="4502150" y="5715000"/>
          <p14:tracePt t="91882" x="4457700" y="5715000"/>
          <p14:tracePt t="91898" x="4438650" y="5715000"/>
          <p14:tracePt t="91916" x="4406900" y="5715000"/>
          <p14:tracePt t="91932" x="4387850" y="5715000"/>
          <p14:tracePt t="91948" x="4368800" y="5721350"/>
          <p14:tracePt t="91965" x="4330700" y="5734050"/>
          <p14:tracePt t="91982" x="4279900" y="5746750"/>
          <p14:tracePt t="91998" x="4222750" y="5753100"/>
          <p14:tracePt t="92002" x="4197350" y="5759450"/>
          <p14:tracePt t="92015" x="4165600" y="5765800"/>
          <p14:tracePt t="92032" x="4127500" y="5772150"/>
          <p14:tracePt t="92050" x="4095750" y="5778500"/>
          <p14:tracePt t="92066" x="4095750" y="5784850"/>
          <p14:tracePt t="92162" x="4089400" y="5791200"/>
          <p14:tracePt t="92178" x="4089400" y="5797550"/>
          <p14:tracePt t="92198" x="4089400" y="5803900"/>
          <p14:tracePt t="92215" x="4083050" y="5810250"/>
          <p14:tracePt t="92474" x="4070350" y="5822950"/>
          <p14:tracePt t="92482" x="4064000" y="5835650"/>
          <p14:tracePt t="92499" x="4064000" y="5842000"/>
          <p14:tracePt t="92586" x="4064000" y="5854700"/>
          <p14:tracePt t="92602" x="4057650" y="5854700"/>
          <p14:tracePt t="92616" x="4057650" y="5880100"/>
          <p14:tracePt t="92649" x="4051300" y="5911850"/>
          <p14:tracePt t="92666" x="4051300" y="5918200"/>
          <p14:tracePt t="92682" x="4051300" y="5924550"/>
          <p14:tracePt t="92699" x="4051300" y="5937250"/>
          <p14:tracePt t="92716" x="4057650" y="5956300"/>
          <p14:tracePt t="92733" x="4070350" y="5962650"/>
          <p14:tracePt t="92749" x="4076700" y="5975350"/>
          <p14:tracePt t="92766" x="4114800" y="5994400"/>
          <p14:tracePt t="92784" x="4140200" y="6000750"/>
          <p14:tracePt t="92786" x="4171950" y="6007100"/>
          <p14:tracePt t="92801" x="4216400" y="6013450"/>
          <p14:tracePt t="92817" x="4286250" y="6019800"/>
          <p14:tracePt t="92833" x="4318000" y="6019800"/>
          <p14:tracePt t="92851" x="4368800" y="6019800"/>
          <p14:tracePt t="92866" x="4445000" y="6019800"/>
          <p14:tracePt t="92883" x="4533900" y="6019800"/>
          <p14:tracePt t="92899" x="4616450" y="6019800"/>
          <p14:tracePt t="92916" x="4692650" y="6019800"/>
          <p14:tracePt t="92933" x="4775200" y="6019800"/>
          <p14:tracePt t="92950" x="4826000" y="6019800"/>
          <p14:tracePt t="92966" x="4889500" y="6013450"/>
          <p14:tracePt t="92983" x="4927600" y="6000750"/>
          <p14:tracePt t="92986" x="4940300" y="6000750"/>
          <p14:tracePt t="93000" x="4965700" y="5994400"/>
          <p14:tracePt t="93016" x="4978400" y="5988050"/>
          <p14:tracePt t="93322" x="0" y="0"/>
        </p14:tracePtLst>
        <p14:tracePtLst>
          <p14:tracePt t="96106" x="3651250" y="4959350"/>
          <p14:tracePt t="96268" x="3657600" y="4959350"/>
          <p14:tracePt t="96287" x="3727450" y="4959350"/>
          <p14:tracePt t="96304" x="3854450" y="4959350"/>
          <p14:tracePt t="96320" x="4000500" y="4953000"/>
          <p14:tracePt t="96337" x="4133850" y="4946650"/>
          <p14:tracePt t="96353" x="4235450" y="4933950"/>
          <p14:tracePt t="96370" x="4324350" y="4927600"/>
          <p14:tracePt t="96387" x="4394200" y="4927600"/>
          <p14:tracePt t="96404" x="4445000" y="4914900"/>
          <p14:tracePt t="96421" x="4502150" y="4914900"/>
          <p14:tracePt t="96437" x="4521200" y="4914900"/>
          <p14:tracePt t="96454" x="4559300" y="4908550"/>
          <p14:tracePt t="96459" x="4572000" y="4908550"/>
          <p14:tracePt t="96472" x="4578350" y="4908550"/>
          <p14:tracePt t="96489" x="4603750" y="4908550"/>
          <p14:tracePt t="96491" x="4622800" y="4908550"/>
          <p14:tracePt t="96505" x="4660900" y="4908550"/>
          <p14:tracePt t="96522" x="4724400" y="4895850"/>
          <p14:tracePt t="96538" x="4768850" y="4895850"/>
          <p14:tracePt t="96554" x="4813300" y="4883150"/>
          <p14:tracePt t="96571" x="4832350" y="4883150"/>
          <p14:tracePt t="96587" x="4838700" y="4883150"/>
          <p14:tracePt t="96652" x="4845050" y="4883150"/>
          <p14:tracePt t="96671" x="4857750" y="4883150"/>
          <p14:tracePt t="96688" x="4876800" y="4883150"/>
          <p14:tracePt t="96690" x="4883150" y="4883150"/>
          <p14:tracePt t="96704" x="4895850" y="4883150"/>
          <p14:tracePt t="96778" x="4895850" y="4889500"/>
          <p14:tracePt t="96794" x="4908550" y="4889500"/>
          <p14:tracePt t="96804" x="4914900" y="4889500"/>
          <p14:tracePt t="96821" x="4921250" y="4895850"/>
          <p14:tracePt t="96838" x="4946650" y="4902200"/>
          <p14:tracePt t="96854" x="4959350" y="4908550"/>
          <p14:tracePt t="96858" x="4965700" y="4914900"/>
          <p14:tracePt t="97083" x="4972050" y="4921250"/>
          <p14:tracePt t="97137" x="4965700" y="4921250"/>
          <p14:tracePt t="97155" x="4902200" y="4927600"/>
          <p14:tracePt t="97171" x="4851400" y="4927600"/>
          <p14:tracePt t="97188" x="4756150" y="4933950"/>
          <p14:tracePt t="97205" x="4654550" y="4946650"/>
          <p14:tracePt t="97222" x="4546600" y="4953000"/>
          <p14:tracePt t="97225" x="4483100" y="4959350"/>
          <p14:tracePt t="97238" x="4432300" y="4965700"/>
          <p14:tracePt t="97255" x="4356100" y="4972050"/>
          <p14:tracePt t="97258" x="4318000" y="4978400"/>
          <p14:tracePt t="97289" x="4273550" y="4991100"/>
          <p14:tracePt t="97305" x="4260850" y="4991100"/>
          <p14:tracePt t="97321" x="4241800" y="4991100"/>
          <p14:tracePt t="97338" x="4229100" y="4991100"/>
          <p14:tracePt t="97355" x="4197350" y="4997450"/>
          <p14:tracePt t="97371" x="4171950" y="5003800"/>
          <p14:tracePt t="97388" x="4114800" y="5016500"/>
          <p14:tracePt t="97405" x="4051300" y="5029200"/>
          <p14:tracePt t="97422" x="3987800" y="5035550"/>
          <p14:tracePt t="97427" x="3975100" y="5035550"/>
          <p14:tracePt t="97438" x="3956050" y="5035550"/>
          <p14:tracePt t="97455" x="3898900" y="5041900"/>
          <p14:tracePt t="97458" x="3879850" y="5041900"/>
          <p14:tracePt t="97472" x="3873500" y="5041900"/>
          <p14:tracePt t="97634" x="3879850" y="5041900"/>
          <p14:tracePt t="97657" x="3911600" y="5041900"/>
          <p14:tracePt t="97672" x="3994150" y="5035550"/>
          <p14:tracePt t="97689" x="4089400" y="5029200"/>
          <p14:tracePt t="97706" x="4191000" y="5029200"/>
          <p14:tracePt t="97722" x="4292600" y="5022850"/>
          <p14:tracePt t="97740" x="4375150" y="5022850"/>
          <p14:tracePt t="97756" x="4464050" y="5022850"/>
          <p14:tracePt t="97773" x="4546600" y="5022850"/>
          <p14:tracePt t="97789" x="4635500" y="5022850"/>
          <p14:tracePt t="97806" x="4692650" y="5022850"/>
          <p14:tracePt t="97822" x="4756150" y="5022850"/>
          <p14:tracePt t="97839" x="4813300" y="5022850"/>
          <p14:tracePt t="97840" x="4838700" y="5022850"/>
          <p14:tracePt t="97856" x="4876800" y="5022850"/>
          <p14:tracePt t="97872" x="4965700" y="5022850"/>
          <p14:tracePt t="97889" x="4984750" y="5022850"/>
          <p14:tracePt t="98067" x="4991100" y="5022850"/>
          <p14:tracePt t="98083" x="4991100" y="5016500"/>
          <p14:tracePt t="98106" x="4965700" y="5010150"/>
          <p14:tracePt t="98122" x="4902200" y="5003800"/>
          <p14:tracePt t="98139" x="4851400" y="5003800"/>
          <p14:tracePt t="98156" x="4737100" y="5003800"/>
          <p14:tracePt t="98173" x="4603750" y="5003800"/>
          <p14:tracePt t="98190" x="4451350" y="5003800"/>
          <p14:tracePt t="98192" x="4387850" y="5003800"/>
          <p14:tracePt t="98206" x="4324350" y="5003800"/>
          <p14:tracePt t="98212" x="4267200" y="5003800"/>
          <p14:tracePt t="98223" x="4210050" y="5003800"/>
          <p14:tracePt t="98239" x="4108450" y="5003800"/>
          <p14:tracePt t="98242" x="4064000" y="5003800"/>
          <p14:tracePt t="98256" x="3994150" y="5003800"/>
          <p14:tracePt t="98273" x="3962400" y="5003800"/>
          <p14:tracePt t="98291" x="3956050" y="5003800"/>
          <p14:tracePt t="98371" x="3949700" y="5003800"/>
          <p14:tracePt t="98389" x="3930650" y="5003800"/>
          <p14:tracePt t="98406" x="3905250" y="5003800"/>
          <p14:tracePt t="98408" x="3886200" y="5003800"/>
          <p14:tracePt t="98423" x="3873500" y="5003800"/>
          <p14:tracePt t="98441" x="3835400" y="5003800"/>
          <p14:tracePt t="98442" x="3822700" y="5003800"/>
          <p14:tracePt t="98457" x="3810000" y="5003800"/>
          <p14:tracePt t="98516" x="3803650" y="4997450"/>
          <p14:tracePt t="98570" x="3822700" y="4997450"/>
          <p14:tracePt t="98578" x="3848100" y="4997450"/>
          <p14:tracePt t="98590" x="3879850" y="4997450"/>
          <p14:tracePt t="98606" x="3924300" y="4997450"/>
          <p14:tracePt t="98623" x="4000500" y="4991100"/>
          <p14:tracePt t="98640" x="4146550" y="4991100"/>
          <p14:tracePt t="98656" x="4254500" y="4984750"/>
          <p14:tracePt t="98673" x="4375150" y="4965700"/>
          <p14:tracePt t="98691" x="4502150" y="4965700"/>
          <p14:tracePt t="98708" x="4635500" y="4953000"/>
          <p14:tracePt t="98725" x="4756150" y="4953000"/>
          <p14:tracePt t="98740" x="4864100" y="4953000"/>
          <p14:tracePt t="98758" x="4940300" y="4946650"/>
          <p14:tracePt t="98773" x="4984750" y="4946650"/>
          <p14:tracePt t="98776" x="5003800" y="4946650"/>
          <p14:tracePt t="98807" x="5010150" y="4946650"/>
          <p14:tracePt t="99083" x="4991100" y="4946650"/>
          <p14:tracePt t="99090" x="4953000" y="4946650"/>
          <p14:tracePt t="99107" x="4908550" y="4946650"/>
          <p14:tracePt t="99124" x="4826000" y="4946650"/>
          <p14:tracePt t="99140" x="4686300" y="4946650"/>
          <p14:tracePt t="99158" x="4495800" y="4946650"/>
          <p14:tracePt t="99175" x="4318000" y="4946650"/>
          <p14:tracePt t="99179" x="4229100" y="4946650"/>
          <p14:tracePt t="99192" x="4165600" y="4946650"/>
          <p14:tracePt t="99195" x="4095750" y="4946650"/>
          <p14:tracePt t="99208" x="4057650" y="4946650"/>
          <p14:tracePt t="99224" x="4044950" y="4946650"/>
          <p14:tracePt t="99337" x="0" y="0"/>
        </p14:tracePtLst>
        <p14:tracePtLst>
          <p14:tracePt t="99939" x="2984500" y="5873750"/>
          <p14:tracePt t="99994" x="2984500" y="5867400"/>
          <p14:tracePt t="100011" x="3003550" y="5861050"/>
          <p14:tracePt t="100025" x="3035300" y="5861050"/>
          <p14:tracePt t="100041" x="3079750" y="5861050"/>
          <p14:tracePt t="100058" x="3111500" y="5861050"/>
          <p14:tracePt t="100075" x="3143250" y="5861050"/>
          <p14:tracePt t="100092" x="3175000" y="5861050"/>
          <p14:tracePt t="100108" x="3206750" y="5861050"/>
          <p14:tracePt t="100125" x="3225800" y="5861050"/>
          <p14:tracePt t="100142" x="3257550" y="5861050"/>
          <p14:tracePt t="100160" x="3295650" y="5861050"/>
          <p14:tracePt t="100162" x="3308350" y="5861050"/>
          <p14:tracePt t="100177" x="3352800" y="5861050"/>
          <p14:tracePt t="100193" x="3422650" y="5861050"/>
          <p14:tracePt t="100210" x="3460750" y="5861050"/>
          <p14:tracePt t="100226" x="3467100" y="5861050"/>
          <p14:tracePt t="100347" x="3460750" y="5861050"/>
          <p14:tracePt t="100358" x="3448050" y="5861050"/>
          <p14:tracePt t="100375" x="3422650" y="5861050"/>
          <p14:tracePt t="100392" x="3365500" y="5861050"/>
          <p14:tracePt t="100409" x="3314700" y="5861050"/>
          <p14:tracePt t="100426" x="3244850" y="5867400"/>
          <p14:tracePt t="100443" x="3168650" y="5873750"/>
          <p14:tracePt t="100460" x="3073400" y="5886450"/>
          <p14:tracePt t="100475" x="2990850" y="5886450"/>
          <p14:tracePt t="100492" x="2933700" y="5886450"/>
          <p14:tracePt t="100509" x="2895600" y="5886450"/>
          <p14:tracePt t="100525" x="2889250" y="5886450"/>
          <p14:tracePt t="100698" x="2889250" y="5892800"/>
          <p14:tracePt t="100709" x="2901950" y="5892800"/>
          <p14:tracePt t="100726" x="2952750" y="5892800"/>
          <p14:tracePt t="100742" x="2997200" y="5892800"/>
          <p14:tracePt t="100744" x="3028950" y="5892800"/>
          <p14:tracePt t="100759" x="3067050" y="5892800"/>
          <p14:tracePt t="100776" x="3187700" y="5892800"/>
          <p14:tracePt t="100793" x="3238500" y="5892800"/>
          <p14:tracePt t="100809" x="3257550" y="5892800"/>
          <p14:tracePt t="100826" x="3263900" y="5892800"/>
          <p14:tracePt t="101146" x="0" y="0"/>
        </p14:tracePtLst>
        <p14:tracePtLst>
          <p14:tracePt t="107602" x="2952750" y="3860800"/>
          <p14:tracePt t="107707" x="2965450" y="3860800"/>
          <p14:tracePt t="107717" x="2990850" y="3860800"/>
          <p14:tracePt t="107734" x="3048000" y="3873500"/>
          <p14:tracePt t="107751" x="3092450" y="3879850"/>
          <p14:tracePt t="107768" x="3187700" y="3892550"/>
          <p14:tracePt t="107770" x="3232150" y="3892550"/>
          <p14:tracePt t="107786" x="3333750" y="3898900"/>
          <p14:tracePt t="107801" x="3422650" y="3898900"/>
          <p14:tracePt t="107819" x="3479800" y="3898900"/>
          <p14:tracePt t="107834" x="3517900" y="3898900"/>
          <p14:tracePt t="107852" x="3549650" y="3898900"/>
          <p14:tracePt t="107868" x="3575050" y="3898900"/>
          <p14:tracePt t="107886" x="3594100" y="3898900"/>
          <p14:tracePt t="107901" x="3644900" y="3898900"/>
          <p14:tracePt t="107918" x="3689350" y="3898900"/>
          <p14:tracePt t="107935" x="3733800" y="3898900"/>
          <p14:tracePt t="107938" x="3771900" y="3898900"/>
          <p14:tracePt t="107951" x="3816350" y="3898900"/>
          <p14:tracePt t="107968" x="3898900" y="3898900"/>
          <p14:tracePt t="107971" x="3949700" y="3898900"/>
          <p14:tracePt t="107985" x="4051300" y="3898900"/>
          <p14:tracePt t="108001" x="4140200" y="3898900"/>
          <p14:tracePt t="108019" x="4216400" y="3898900"/>
          <p14:tracePt t="108036" x="4254500" y="3898900"/>
          <p14:tracePt t="108052" x="4279900" y="3898900"/>
          <p14:tracePt t="108069" x="4298950" y="3898900"/>
          <p14:tracePt t="108085" x="4324350" y="3898900"/>
          <p14:tracePt t="108102" x="4337050" y="3898900"/>
          <p14:tracePt t="108118" x="4343400" y="3898900"/>
          <p14:tracePt t="108314" x="4356100" y="3898900"/>
          <p14:tracePt t="108322" x="4381500" y="3898900"/>
          <p14:tracePt t="108335" x="4400550" y="3898900"/>
          <p14:tracePt t="108352" x="4432300" y="3892550"/>
          <p14:tracePt t="108354" x="4438650" y="3892550"/>
          <p14:tracePt t="108602" x="4445000" y="3892550"/>
          <p14:tracePt t="108723" x="4413250" y="3892550"/>
          <p14:tracePt t="108735" x="4406900" y="3892550"/>
          <p14:tracePt t="108753" x="4368800" y="3892550"/>
          <p14:tracePt t="108754" x="4330700" y="3892550"/>
          <p14:tracePt t="108769" x="4260850" y="3892550"/>
          <p14:tracePt t="108787" x="4171950" y="3892550"/>
          <p14:tracePt t="108803" x="4076700" y="3892550"/>
          <p14:tracePt t="108820" x="3987800" y="3892550"/>
          <p14:tracePt t="108836" x="3905250" y="3905250"/>
          <p14:tracePt t="108852" x="3835400" y="3905250"/>
          <p14:tracePt t="108869" x="3765550" y="3911600"/>
          <p14:tracePt t="108886" x="3708400" y="3917950"/>
          <p14:tracePt t="108903" x="3670300" y="3917950"/>
          <p14:tracePt t="108919" x="3651250" y="3917950"/>
          <p14:tracePt t="108921" x="3644900" y="3917950"/>
          <p14:tracePt t="108936" x="3625850" y="3917950"/>
          <p14:tracePt t="108952" x="3613150" y="3917950"/>
          <p14:tracePt t="109075" x="3619500" y="3917950"/>
          <p14:tracePt t="109086" x="3632200" y="3917950"/>
          <p14:tracePt t="109103" x="3657600" y="3917950"/>
          <p14:tracePt t="109119" x="3683000" y="3917950"/>
          <p14:tracePt t="109121" x="3708400" y="3917950"/>
          <p14:tracePt t="109136" x="3727450" y="3917950"/>
          <p14:tracePt t="109153" x="3810000" y="3917950"/>
          <p14:tracePt t="109169" x="3886200" y="3917950"/>
          <p14:tracePt t="109186" x="3968750" y="3917950"/>
          <p14:tracePt t="109203" x="4064000" y="3917950"/>
          <p14:tracePt t="109219" x="4152900" y="3911600"/>
          <p14:tracePt t="109236" x="4235450" y="3898900"/>
          <p14:tracePt t="109254" x="4318000" y="3892550"/>
          <p14:tracePt t="109258" x="4343400" y="3892550"/>
          <p14:tracePt t="109271" x="4368800" y="3892550"/>
          <p14:tracePt t="109288" x="4394200" y="3886200"/>
          <p14:tracePt t="109292" x="4394200" y="3879850"/>
          <p14:tracePt t="109349" x="4400550" y="3879850"/>
          <p14:tracePt t="109354" x="4419600" y="3879850"/>
          <p14:tracePt t="109369" x="4451350" y="3879850"/>
          <p14:tracePt t="109386" x="4470400" y="3873500"/>
          <p14:tracePt t="109403" x="4476750" y="3873500"/>
          <p14:tracePt t="109987" x="4489450" y="3873500"/>
          <p14:tracePt t="110035" x="0" y="0"/>
        </p14:tracePtLst>
        <p14:tracePtLst>
          <p14:tracePt t="125756" x="9575800" y="5029200"/>
          <p14:tracePt t="125796" x="9563100" y="5029200"/>
          <p14:tracePt t="125806" x="9556750" y="5029200"/>
          <p14:tracePt t="125823" x="9512300" y="5029200"/>
          <p14:tracePt t="125840" x="9461500" y="5029200"/>
          <p14:tracePt t="125856" x="9398000" y="5035550"/>
          <p14:tracePt t="125857" x="9359900" y="5041900"/>
          <p14:tracePt t="125873" x="9251950" y="5054600"/>
          <p14:tracePt t="125890" x="9150350" y="5073650"/>
          <p14:tracePt t="125907" x="9023350" y="5111750"/>
          <p14:tracePt t="125923" x="8902700" y="5130800"/>
          <p14:tracePt t="125940" x="8801100" y="5162550"/>
          <p14:tracePt t="125958" x="8718550" y="5175250"/>
          <p14:tracePt t="125975" x="8661400" y="5200650"/>
          <p14:tracePt t="125991" x="8629650" y="5213350"/>
          <p14:tracePt t="125994" x="8616950" y="5219700"/>
          <p14:tracePt t="126007" x="8610600" y="5219700"/>
          <p14:tracePt t="126024" x="8591550" y="5226050"/>
          <p14:tracePt t="126041" x="8559800" y="5245100"/>
          <p14:tracePt t="126057" x="8540750" y="5257800"/>
          <p14:tracePt t="126058" x="8515350" y="5270500"/>
          <p14:tracePt t="126074" x="8483600" y="5295900"/>
          <p14:tracePt t="126090" x="8439150" y="5321300"/>
          <p14:tracePt t="126107" x="8407400" y="5346700"/>
          <p14:tracePt t="126124" x="8369300" y="5359400"/>
          <p14:tracePt t="126141" x="8337550" y="5384800"/>
          <p14:tracePt t="126157" x="8324850" y="5391150"/>
          <p14:tracePt t="126174" x="8312150" y="5410200"/>
          <p14:tracePt t="126220" x="8312150" y="5416550"/>
          <p14:tracePt t="126241" x="8312150" y="5422900"/>
          <p14:tracePt t="126258" x="8312150" y="5435600"/>
          <p14:tracePt t="126274" x="8312150" y="5448300"/>
          <p14:tracePt t="126291" x="8312150" y="5467350"/>
          <p14:tracePt t="126307" x="8318500" y="5473700"/>
          <p14:tracePt t="126324" x="8318500" y="5480050"/>
          <p14:tracePt t="126341" x="8331200" y="5492750"/>
          <p14:tracePt t="126357" x="8337550" y="5499100"/>
          <p14:tracePt t="126374" x="8350250" y="5499100"/>
          <p14:tracePt t="126391" x="8369300" y="5505450"/>
          <p14:tracePt t="126408" x="8388350" y="5505450"/>
          <p14:tracePt t="126424" x="8394700" y="5511800"/>
          <p14:tracePt t="126429" x="8401050" y="5511800"/>
          <p14:tracePt t="126459" x="8426450" y="5511800"/>
          <p14:tracePt t="126476" x="8458200" y="5511800"/>
          <p14:tracePt t="126492" x="8509000" y="5511800"/>
          <p14:tracePt t="126509" x="8616950" y="5511800"/>
          <p14:tracePt t="126525" x="8769350" y="5492750"/>
          <p14:tracePt t="126541" x="8934450" y="5467350"/>
          <p14:tracePt t="126558" x="9086850" y="5441950"/>
          <p14:tracePt t="126574" x="9232900" y="5410200"/>
          <p14:tracePt t="126591" x="9334500" y="5391150"/>
          <p14:tracePt t="126594" x="9378950" y="5378450"/>
          <p14:tracePt t="126608" x="9417050" y="5365750"/>
          <p14:tracePt t="126624" x="9474200" y="5346700"/>
          <p14:tracePt t="126626" x="9486900" y="5334000"/>
          <p14:tracePt t="126641" x="9493250" y="5334000"/>
          <p14:tracePt t="126658" x="9505950" y="5314950"/>
          <p14:tracePt t="126674" x="9525000" y="5308600"/>
          <p14:tracePt t="126692" x="9575800" y="5302250"/>
          <p14:tracePt t="126709" x="9632950" y="5289550"/>
          <p14:tracePt t="126726" x="9664700" y="5283200"/>
          <p14:tracePt t="126743" x="9721850" y="5270500"/>
          <p14:tracePt t="126758" x="9759950" y="5264150"/>
          <p14:tracePt t="126774" x="9779000" y="5245100"/>
          <p14:tracePt t="126791" x="9785350" y="5245100"/>
          <p14:tracePt t="126824" x="9791700" y="5238750"/>
          <p14:tracePt t="126841" x="9791700" y="5232400"/>
          <p14:tracePt t="126858" x="9798050" y="5207000"/>
          <p14:tracePt t="126874" x="9798050" y="5194300"/>
          <p14:tracePt t="126891" x="9798050" y="5187950"/>
          <p14:tracePt t="126908" x="9798050" y="5175250"/>
          <p14:tracePt t="126942" x="9798050" y="5162550"/>
          <p14:tracePt t="126960" x="9785350" y="5156200"/>
          <p14:tracePt t="126963" x="9766300" y="5149850"/>
          <p14:tracePt t="126975" x="9740900" y="5149850"/>
          <p14:tracePt t="126991" x="9690100" y="5143500"/>
          <p14:tracePt t="127008" x="9620250" y="5137150"/>
          <p14:tracePt t="127025" x="9563100" y="5137150"/>
          <p14:tracePt t="127026" x="9537700" y="5137150"/>
          <p14:tracePt t="127043" x="9512300" y="5137150"/>
          <p14:tracePt t="127058" x="9480550" y="5137150"/>
          <p14:tracePt t="127075" x="9455150" y="5137150"/>
          <p14:tracePt t="127092" x="9429750" y="5137150"/>
          <p14:tracePt t="127108" x="9391650" y="5137150"/>
          <p14:tracePt t="127125" x="9347200" y="5156200"/>
          <p14:tracePt t="127141" x="9290050" y="5175250"/>
          <p14:tracePt t="127158" x="9226550" y="5194300"/>
          <p14:tracePt t="127175" x="9194800" y="5207000"/>
          <p14:tracePt t="127192" x="9150350" y="5207000"/>
          <p14:tracePt t="127194" x="9137650" y="5207000"/>
          <p14:tracePt t="127208" x="9131300" y="5207000"/>
          <p14:tracePt t="127212" x="9118600" y="5207000"/>
          <p14:tracePt t="127243" x="9099550" y="5207000"/>
          <p14:tracePt t="127276" x="9074150" y="5219700"/>
          <p14:tracePt t="127292" x="9042400" y="5245100"/>
          <p14:tracePt t="127308" x="8991600" y="5264150"/>
          <p14:tracePt t="127325" x="8928100" y="5289550"/>
          <p14:tracePt t="127342" x="8851900" y="5308600"/>
          <p14:tracePt t="127359" x="8782050" y="5334000"/>
          <p14:tracePt t="127375" x="8712200" y="5365750"/>
          <p14:tracePt t="127392" x="8680450" y="5384800"/>
          <p14:tracePt t="127409" x="8661400" y="5391150"/>
          <p14:tracePt t="127410" x="8655050" y="5397500"/>
          <p14:tracePt t="127426" x="8648700" y="5397500"/>
          <p14:tracePt t="127443" x="8636000" y="5403850"/>
          <p14:tracePt t="127459" x="8623300" y="5416550"/>
          <p14:tracePt t="127476" x="8610600" y="5422900"/>
          <p14:tracePt t="127493" x="8597900" y="5435600"/>
          <p14:tracePt t="127509" x="8585200" y="5454650"/>
          <p14:tracePt t="127525" x="8572500" y="5467350"/>
          <p14:tracePt t="127542" x="8553450" y="5486400"/>
          <p14:tracePt t="127559" x="8521700" y="5505450"/>
          <p14:tracePt t="127576" x="8483600" y="5518150"/>
          <p14:tracePt t="127592" x="8458200" y="5524500"/>
          <p14:tracePt t="127609" x="8439150" y="5524500"/>
          <p14:tracePt t="127610" x="8432800" y="5524500"/>
          <p14:tracePt t="127626" x="8426450" y="5524500"/>
          <p14:tracePt t="127642" x="8420100" y="5524500"/>
          <p14:tracePt t="127757" x="8413750" y="5524500"/>
          <p14:tracePt t="127851" x="8413750" y="5518150"/>
          <p14:tracePt t="127852" x="0" y="0"/>
        </p14:tracePtLst>
        <p14:tracePtLst>
          <p14:tracePt t="128244" x="9309100" y="5029200"/>
          <p14:tracePt t="128308" x="9321800" y="5022850"/>
          <p14:tracePt t="128326" x="9372600" y="5010150"/>
          <p14:tracePt t="128343" x="9442450" y="5003800"/>
          <p14:tracePt t="128360" x="9569450" y="4978400"/>
          <p14:tracePt t="128377" x="9702800" y="4965700"/>
          <p14:tracePt t="128380" x="9766300" y="4965700"/>
          <p14:tracePt t="128393" x="9855200" y="4965700"/>
          <p14:tracePt t="128410" x="10083800" y="4946650"/>
          <p14:tracePt t="128428" x="10185400" y="4933950"/>
          <p14:tracePt t="128444" x="10198100" y="4933950"/>
          <p14:tracePt t="128461" x="10204450" y="4927600"/>
          <p14:tracePt t="128478" x="10217150" y="4927600"/>
          <p14:tracePt t="128493" x="10261600" y="4927600"/>
          <p14:tracePt t="128510" x="10274300" y="4927600"/>
          <p14:tracePt t="128580" x="0" y="0"/>
        </p14:tracePtLst>
        <p14:tracePtLst>
          <p14:tracePt t="128892" x="9201150" y="5257800"/>
          <p14:tracePt t="128932" x="9213850" y="5257800"/>
          <p14:tracePt t="128948" x="9232900" y="5257800"/>
          <p14:tracePt t="128961" x="9264650" y="5257800"/>
          <p14:tracePt t="128962" x="9315450" y="5251450"/>
          <p14:tracePt t="128977" x="9385300" y="5245100"/>
          <p14:tracePt t="128994" x="9652000" y="5219700"/>
          <p14:tracePt t="129010" x="9842500" y="5219700"/>
          <p14:tracePt t="129027" x="10045700" y="5213350"/>
          <p14:tracePt t="129044" x="10242550" y="5207000"/>
          <p14:tracePt t="129061" x="10388600" y="5200650"/>
          <p14:tracePt t="129077" x="10509250" y="5194300"/>
          <p14:tracePt t="129094" x="10585450" y="5187950"/>
          <p14:tracePt t="129111" x="10591800" y="5181600"/>
          <p14:tracePt t="129166" x="10591800" y="5175250"/>
          <p14:tracePt t="129211" x="10591800" y="5168900"/>
          <p14:tracePt t="129212" x="0" y="0"/>
        </p14:tracePtLst>
        <p14:tracePtLst>
          <p14:tracePt t="129732" x="7867650" y="5651500"/>
          <p14:tracePt t="129804" x="7874000" y="5651500"/>
          <p14:tracePt t="129821" x="7893050" y="5651500"/>
          <p14:tracePt t="129828" x="7912100" y="5651500"/>
          <p14:tracePt t="129845" x="7969250" y="5651500"/>
          <p14:tracePt t="129861" x="8089900" y="5645150"/>
          <p14:tracePt t="129878" x="8223250" y="5645150"/>
          <p14:tracePt t="129896" x="8369300" y="5638800"/>
          <p14:tracePt t="129899" x="8426450" y="5638800"/>
          <p14:tracePt t="129912" x="8496300" y="5632450"/>
          <p14:tracePt t="129929" x="8604250" y="5632450"/>
          <p14:tracePt t="129946" x="8693150" y="5626100"/>
          <p14:tracePt t="129962" x="8743950" y="5619750"/>
          <p14:tracePt t="130237" x="8756650" y="5619750"/>
          <p14:tracePt t="130252" x="0" y="0"/>
        </p14:tracePtLst>
        <p14:tracePtLst>
          <p14:tracePt t="138316" x="10001250" y="5588000"/>
          <p14:tracePt t="138323" x="10007600" y="5588000"/>
          <p14:tracePt t="138356" x="10020300" y="5600700"/>
          <p14:tracePt t="138372" x="10026650" y="5607050"/>
          <p14:tracePt t="138389" x="10033000" y="5619750"/>
          <p14:tracePt t="138406" x="10045700" y="5626100"/>
          <p14:tracePt t="138422" x="10064750" y="5626100"/>
          <p14:tracePt t="138439" x="10096500" y="5638800"/>
          <p14:tracePt t="138455" x="10128250" y="5638800"/>
          <p14:tracePt t="138472" x="10166350" y="5638800"/>
          <p14:tracePt t="138489" x="10198100" y="5638800"/>
          <p14:tracePt t="138491" x="10217150" y="5638800"/>
          <p14:tracePt t="138506" x="10229850" y="5638800"/>
          <p14:tracePt t="138523" x="10261600" y="5638800"/>
          <p14:tracePt t="138540" x="10293350" y="5638800"/>
          <p14:tracePt t="138556" x="10331450" y="5638800"/>
          <p14:tracePt t="138572" x="10375900" y="5638800"/>
          <p14:tracePt t="138589" x="10452100" y="5638800"/>
          <p14:tracePt t="138606" x="10534650" y="5638800"/>
          <p14:tracePt t="138622" x="10623550" y="5638800"/>
          <p14:tracePt t="138639" x="10712450" y="5638800"/>
          <p14:tracePt t="138656" x="10801350" y="5638800"/>
          <p14:tracePt t="138672" x="10845800" y="5638800"/>
          <p14:tracePt t="138689" x="10877550" y="5638800"/>
          <p14:tracePt t="138691" x="10896600" y="5638800"/>
          <p14:tracePt t="138706" x="10902950" y="5638800"/>
          <p14:tracePt t="138980" x="0" y="0"/>
        </p14:tracePtLst>
        <p14:tracePtLst>
          <p14:tracePt t="139668" x="7289800" y="5975350"/>
          <p14:tracePt t="139774" x="7308850" y="5975350"/>
          <p14:tracePt t="139790" x="7359650" y="5975350"/>
          <p14:tracePt t="139807" x="7410450" y="5975350"/>
          <p14:tracePt t="139824" x="7524750" y="5975350"/>
          <p14:tracePt t="139840" x="7658100" y="5969000"/>
          <p14:tracePt t="139843" x="7715250" y="5962650"/>
          <p14:tracePt t="139857" x="7778750" y="5956300"/>
          <p14:tracePt t="139874" x="7861300" y="5949950"/>
          <p14:tracePt t="140118" x="7842250" y="5949950"/>
          <p14:tracePt t="140124" x="7829550" y="5949950"/>
          <p14:tracePt t="140141" x="7753350" y="5949950"/>
          <p14:tracePt t="140157" x="7645400" y="5949950"/>
          <p14:tracePt t="140174" x="7524750" y="5949950"/>
          <p14:tracePt t="140181" x="7493000" y="5949950"/>
          <p14:tracePt t="140191" x="7454900" y="5949950"/>
          <p14:tracePt t="140209" x="7429500" y="5949950"/>
          <p14:tracePt t="140357" x="7442200" y="5949950"/>
          <p14:tracePt t="140374" x="7499350" y="5949950"/>
          <p14:tracePt t="140391" x="7588250" y="5949950"/>
          <p14:tracePt t="140408" x="7708900" y="5949950"/>
          <p14:tracePt t="140424" x="7848600" y="5949950"/>
          <p14:tracePt t="140441" x="7994650" y="5949950"/>
          <p14:tracePt t="140443" x="8051800" y="5949950"/>
          <p14:tracePt t="140459" x="8121650" y="5949950"/>
          <p14:tracePt t="140476" x="8274050" y="5949950"/>
          <p14:tracePt t="140492" x="8337550" y="5949950"/>
          <p14:tracePt t="140509" x="8375650" y="5949950"/>
          <p14:tracePt t="140525" x="8388350" y="5949950"/>
          <p14:tracePt t="140541" x="8420100" y="5949950"/>
          <p14:tracePt t="140558" x="8470900" y="5949950"/>
          <p14:tracePt t="140575" x="8509000" y="5949950"/>
          <p14:tracePt t="140591" x="8591550" y="5949950"/>
          <p14:tracePt t="140608" x="8693150" y="5949950"/>
          <p14:tracePt t="140625" x="8820150" y="5949950"/>
          <p14:tracePt t="140642" x="8934450" y="5949950"/>
          <p14:tracePt t="140643" x="8991600" y="5949950"/>
          <p14:tracePt t="140658" x="9048750" y="5949950"/>
          <p14:tracePt t="140675" x="9080500" y="5949950"/>
          <p14:tracePt t="140692" x="9093200" y="5949950"/>
          <p14:tracePt t="140709" x="9099550" y="5949950"/>
          <p14:tracePt t="140726" x="9105900" y="5949950"/>
          <p14:tracePt t="140743" x="9124950" y="5949950"/>
          <p14:tracePt t="140760" x="9144000" y="5949950"/>
          <p14:tracePt t="140777" x="9169400" y="5949950"/>
          <p14:tracePt t="140779" x="9175750" y="5949950"/>
          <p14:tracePt t="140792" x="9194800" y="5949950"/>
          <p14:tracePt t="140808" x="9226550" y="5949950"/>
          <p14:tracePt t="140811" x="9251950" y="5949950"/>
          <p14:tracePt t="140825" x="9264650" y="5949950"/>
          <p14:tracePt t="140842" x="9302750" y="5949950"/>
          <p14:tracePt t="140845" x="9315450" y="5949950"/>
          <p14:tracePt t="140859" x="9340850" y="5949950"/>
          <p14:tracePt t="140875" x="9353550" y="5949950"/>
          <p14:tracePt t="140892" x="9359900" y="5949950"/>
          <p14:tracePt t="140925" x="9372600" y="5949950"/>
          <p14:tracePt t="140942" x="9410700" y="5949950"/>
          <p14:tracePt t="140960" x="9455150" y="5949950"/>
          <p14:tracePt t="140963" x="9467850" y="5949950"/>
          <p14:tracePt t="140977" x="9480550" y="5949950"/>
          <p14:tracePt t="141102" x="9474200" y="5949950"/>
          <p14:tracePt t="141108" x="9461500" y="5949950"/>
          <p14:tracePt t="141125" x="9417050" y="5949950"/>
          <p14:tracePt t="141142" x="9366250" y="5949950"/>
          <p14:tracePt t="141159" x="9251950" y="5949950"/>
          <p14:tracePt t="141176" x="9099550" y="5949950"/>
          <p14:tracePt t="141194" x="8966200" y="5949950"/>
          <p14:tracePt t="141196" x="8902700" y="5949950"/>
          <p14:tracePt t="141210" x="8864600" y="5949950"/>
          <p14:tracePt t="141226" x="8794750" y="5949950"/>
          <p14:tracePt t="141227" x="8782050" y="5949950"/>
          <p14:tracePt t="141243" x="8775700" y="5949950"/>
          <p14:tracePt t="141276" x="8769350" y="5943600"/>
          <p14:tracePt t="141292" x="8743950" y="5943600"/>
          <p14:tracePt t="141309" x="8693150" y="5943600"/>
          <p14:tracePt t="141326" x="8636000" y="5937250"/>
          <p14:tracePt t="141342" x="8540750" y="5937250"/>
          <p14:tracePt t="141359" x="8388350" y="5937250"/>
          <p14:tracePt t="141376" x="8229600" y="5937250"/>
          <p14:tracePt t="141392" x="8089900" y="5937250"/>
          <p14:tracePt t="141409" x="7969250" y="5937250"/>
          <p14:tracePt t="141426" x="7899400" y="5937250"/>
          <p14:tracePt t="141427" x="7880350" y="5937250"/>
          <p14:tracePt t="141444" x="7854950" y="5937250"/>
          <p14:tracePt t="141460" x="7835900" y="5937250"/>
          <p14:tracePt t="141477" x="7816850" y="5930900"/>
          <p14:tracePt t="141494" x="7804150" y="5930900"/>
          <p14:tracePt t="141509" x="7772400" y="5924550"/>
          <p14:tracePt t="141526" x="7734300" y="5911850"/>
          <p14:tracePt t="141543" x="7689850" y="5911850"/>
          <p14:tracePt t="141559" x="7639050" y="5911850"/>
          <p14:tracePt t="141576" x="7575550" y="5911850"/>
          <p14:tracePt t="141593" x="7531100" y="5911850"/>
          <p14:tracePt t="141596" x="7505700" y="5911850"/>
          <p14:tracePt t="141609" x="7480300" y="5911850"/>
          <p14:tracePt t="141627" x="7423150" y="5911850"/>
          <p14:tracePt t="141764" x="7435850" y="5911850"/>
          <p14:tracePt t="141781" x="7454900" y="5911850"/>
          <p14:tracePt t="141793" x="7473950" y="5911850"/>
          <p14:tracePt t="141809" x="7550150" y="5911850"/>
          <p14:tracePt t="141827" x="7702550" y="5911850"/>
          <p14:tracePt t="141843" x="7823200" y="5911850"/>
          <p14:tracePt t="141859" x="7943850" y="5911850"/>
          <p14:tracePt t="141876" x="8058150" y="5911850"/>
          <p14:tracePt t="141893" x="8172450" y="5918200"/>
          <p14:tracePt t="141910" x="8267700" y="5937250"/>
          <p14:tracePt t="141927" x="8369300" y="5943600"/>
          <p14:tracePt t="141943" x="8464550" y="5956300"/>
          <p14:tracePt t="141960" x="8559800" y="5956300"/>
          <p14:tracePt t="141976" x="8642350" y="5956300"/>
          <p14:tracePt t="141993" x="8731250" y="5956300"/>
          <p14:tracePt t="141994" x="8769350" y="5956300"/>
          <p14:tracePt t="142010" x="8813800" y="5956300"/>
          <p14:tracePt t="142027" x="8915400" y="5956300"/>
          <p14:tracePt t="142043" x="8959850" y="5956300"/>
          <p14:tracePt t="142060" x="8966200" y="5956300"/>
          <p14:tracePt t="142111" x="8972550" y="5956300"/>
          <p14:tracePt t="142451" x="0" y="0"/>
        </p14:tracePtLst>
      </p14:laserTraceLst>
    </p:ext>
    <p:ext uri="{E180D4A7-C9FB-4DFB-919C-405C955672EB}">
      <p14:showEvtLst xmlns:p14="http://schemas.microsoft.com/office/powerpoint/2010/main">
        <p14:playEvt time="148" objId="88"/>
        <p14:stopEvt time="156411" objId="88"/>
      </p14:showEvtLst>
    </p:ext>
  </p:extLs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eaLnBrk="1" hangingPunct="1"/>
            <a:r>
              <a:rPr lang="zh-CN" altLang="en-US"/>
              <a:t>块地址与块内地址</a:t>
            </a:r>
          </a:p>
        </p:txBody>
      </p:sp>
      <p:sp>
        <p:nvSpPr>
          <p:cNvPr id="245762" name="Rectangle 3"/>
          <p:cNvSpPr>
            <a:spLocks noChangeArrowheads="1"/>
          </p:cNvSpPr>
          <p:nvPr/>
        </p:nvSpPr>
        <p:spPr bwMode="auto">
          <a:xfrm>
            <a:off x="11513284" y="2642948"/>
            <a:ext cx="184731" cy="369332"/>
          </a:xfrm>
          <a:prstGeom prst="rect">
            <a:avLst/>
          </a:prstGeom>
          <a:noFill/>
          <a:ln w="9525">
            <a:noFill/>
            <a:miter lim="800000"/>
            <a:headEnd/>
            <a:tailEnd/>
          </a:ln>
        </p:spPr>
        <p:txBody>
          <a:bodyPr wrap="none" anchor="ctr">
            <a:spAutoFit/>
          </a:bodyPr>
          <a:lstStyle/>
          <a:p>
            <a:pPr algn="r"/>
            <a:endParaRPr lang="zh-CN" altLang="en-US"/>
          </a:p>
        </p:txBody>
      </p:sp>
      <p:sp>
        <p:nvSpPr>
          <p:cNvPr id="245763" name="Rectangle 4"/>
          <p:cNvSpPr>
            <a:spLocks noChangeArrowheads="1"/>
          </p:cNvSpPr>
          <p:nvPr/>
        </p:nvSpPr>
        <p:spPr bwMode="auto">
          <a:xfrm>
            <a:off x="11513284" y="2642948"/>
            <a:ext cx="184731" cy="369332"/>
          </a:xfrm>
          <a:prstGeom prst="rect">
            <a:avLst/>
          </a:prstGeom>
          <a:noFill/>
          <a:ln w="9525">
            <a:noFill/>
            <a:miter lim="800000"/>
            <a:headEnd/>
            <a:tailEnd/>
          </a:ln>
        </p:spPr>
        <p:txBody>
          <a:bodyPr wrap="none" anchor="ctr">
            <a:spAutoFit/>
          </a:bodyPr>
          <a:lstStyle/>
          <a:p>
            <a:pPr algn="r"/>
            <a:endParaRPr lang="zh-CN" altLang="en-US"/>
          </a:p>
        </p:txBody>
      </p:sp>
      <p:sp>
        <p:nvSpPr>
          <p:cNvPr id="245764" name="AutoShape 5"/>
          <p:cNvSpPr>
            <a:spLocks/>
          </p:cNvSpPr>
          <p:nvPr/>
        </p:nvSpPr>
        <p:spPr bwMode="auto">
          <a:xfrm rot="-5400000">
            <a:off x="6461645" y="343970"/>
            <a:ext cx="185738" cy="4038600"/>
          </a:xfrm>
          <a:prstGeom prst="leftBrace">
            <a:avLst>
              <a:gd name="adj1" fmla="val 49022"/>
              <a:gd name="adj2" fmla="val 50000"/>
            </a:avLst>
          </a:prstGeom>
          <a:noFill/>
          <a:ln w="19050">
            <a:solidFill>
              <a:schemeClr val="tx2"/>
            </a:solidFill>
            <a:round/>
            <a:headEnd/>
            <a:tailEnd/>
          </a:ln>
        </p:spPr>
        <p:txBody>
          <a:bodyPr/>
          <a:lstStyle/>
          <a:p>
            <a:pPr algn="ctr"/>
            <a:endParaRPr lang="zh-CN" altLang="en-US"/>
          </a:p>
        </p:txBody>
      </p:sp>
      <p:sp>
        <p:nvSpPr>
          <p:cNvPr id="1446918" name="Text Box 6"/>
          <p:cNvSpPr txBox="1">
            <a:spLocks noChangeArrowheads="1"/>
          </p:cNvSpPr>
          <p:nvPr/>
        </p:nvSpPr>
        <p:spPr bwMode="auto">
          <a:xfrm>
            <a:off x="6265589" y="2481539"/>
            <a:ext cx="604838"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11</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19" name="Text Box 7"/>
          <p:cNvSpPr txBox="1">
            <a:spLocks noChangeArrowheads="1"/>
          </p:cNvSpPr>
          <p:nvPr/>
        </p:nvSpPr>
        <p:spPr bwMode="auto">
          <a:xfrm>
            <a:off x="9127852" y="2481539"/>
            <a:ext cx="527050"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4</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0" name="Text Box 8"/>
          <p:cNvSpPr txBox="1">
            <a:spLocks noChangeArrowheads="1"/>
          </p:cNvSpPr>
          <p:nvPr/>
        </p:nvSpPr>
        <p:spPr bwMode="auto">
          <a:xfrm>
            <a:off x="3773215" y="1878289"/>
            <a:ext cx="752475" cy="303212"/>
          </a:xfrm>
          <a:prstGeom prst="rect">
            <a:avLst/>
          </a:prstGeom>
          <a:noFill/>
          <a:ln w="19050">
            <a:noFill/>
            <a:miter lim="800000"/>
            <a:headEnd/>
            <a:tailEnd/>
          </a:ln>
        </p:spPr>
        <p:txBody>
          <a:bodyPr lIns="0" tIns="0" rIns="0" bIns="0"/>
          <a:lstStyle/>
          <a:p>
            <a:pPr algn="ctr">
              <a:defRPr/>
            </a:pPr>
            <a:r>
              <a:rPr lang="zh-CN" altLang="en-US" sz="2400" dirty="0">
                <a:latin typeface="Arial" pitchFamily="34" charset="0"/>
              </a:rPr>
              <a:t>主存</a:t>
            </a:r>
            <a:endParaRPr lang="zh-CN" altLang="en-US" sz="2400" dirty="0">
              <a:effectLst>
                <a:outerShdw blurRad="38100" dist="38100" dir="2700000" algn="tl">
                  <a:srgbClr val="C0C0C0"/>
                </a:outerShdw>
              </a:effectLst>
              <a:latin typeface="Arial" pitchFamily="34" charset="0"/>
            </a:endParaRPr>
          </a:p>
        </p:txBody>
      </p:sp>
      <p:sp>
        <p:nvSpPr>
          <p:cNvPr id="1446921" name="Text Box 9"/>
          <p:cNvSpPr txBox="1">
            <a:spLocks noChangeArrowheads="1"/>
          </p:cNvSpPr>
          <p:nvPr/>
        </p:nvSpPr>
        <p:spPr bwMode="auto">
          <a:xfrm>
            <a:off x="6783114" y="3916639"/>
            <a:ext cx="604838"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8</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2" name="Text Box 10"/>
          <p:cNvSpPr txBox="1">
            <a:spLocks noChangeArrowheads="1"/>
          </p:cNvSpPr>
          <p:nvPr/>
        </p:nvSpPr>
        <p:spPr bwMode="auto">
          <a:xfrm>
            <a:off x="8826227" y="3916639"/>
            <a:ext cx="527050"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4</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3" name="Text Box 11"/>
          <p:cNvSpPr txBox="1">
            <a:spLocks noChangeArrowheads="1"/>
          </p:cNvSpPr>
          <p:nvPr/>
        </p:nvSpPr>
        <p:spPr bwMode="auto">
          <a:xfrm>
            <a:off x="4611415" y="3297515"/>
            <a:ext cx="1019175" cy="325437"/>
          </a:xfrm>
          <a:prstGeom prst="rect">
            <a:avLst/>
          </a:prstGeom>
          <a:noFill/>
          <a:ln w="19050">
            <a:noFill/>
            <a:miter lim="800000"/>
            <a:headEnd/>
            <a:tailEnd/>
          </a:ln>
        </p:spPr>
        <p:txBody>
          <a:bodyPr lIns="0" tIns="0" rIns="0" bIns="0"/>
          <a:lstStyle/>
          <a:p>
            <a:pPr algn="ctr">
              <a:defRPr/>
            </a:pPr>
            <a:r>
              <a:rPr lang="en-US" altLang="zh-CN" sz="2400" dirty="0">
                <a:latin typeface="Arial" pitchFamily="34" charset="0"/>
              </a:rPr>
              <a:t>cache</a:t>
            </a:r>
            <a:endParaRPr lang="en-US" altLang="zh-CN" sz="2400" dirty="0">
              <a:effectLst>
                <a:outerShdw blurRad="38100" dist="38100" dir="2700000" algn="tl">
                  <a:srgbClr val="C0C0C0"/>
                </a:outerShdw>
              </a:effectLst>
              <a:latin typeface="Arial" pitchFamily="34" charset="0"/>
            </a:endParaRPr>
          </a:p>
        </p:txBody>
      </p:sp>
      <p:sp>
        <p:nvSpPr>
          <p:cNvPr id="1446924" name="Text Box 12"/>
          <p:cNvSpPr txBox="1">
            <a:spLocks noChangeArrowheads="1"/>
          </p:cNvSpPr>
          <p:nvPr/>
        </p:nvSpPr>
        <p:spPr bwMode="auto">
          <a:xfrm>
            <a:off x="5617782" y="2835552"/>
            <a:ext cx="908050" cy="315913"/>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11   </a:t>
            </a:r>
            <a:r>
              <a:rPr lang="en-US" altLang="zh-CN" dirty="0">
                <a:latin typeface="Arial" pitchFamily="34" charset="0"/>
              </a:rPr>
              <a:t>A</a:t>
            </a:r>
            <a:r>
              <a:rPr lang="en-US" altLang="zh-CN" baseline="-25000" dirty="0">
                <a:latin typeface="Arial" pitchFamily="34" charset="0"/>
              </a:rPr>
              <a:t>10</a:t>
            </a:r>
            <a:endParaRPr lang="en-US" altLang="zh-CN" dirty="0">
              <a:effectLst>
                <a:outerShdw blurRad="38100" dist="38100" dir="2700000" algn="tl">
                  <a:srgbClr val="C0C0C0"/>
                </a:outerShdw>
              </a:effectLst>
              <a:latin typeface="Arial" pitchFamily="34" charset="0"/>
            </a:endParaRPr>
          </a:p>
        </p:txBody>
      </p:sp>
      <p:sp>
        <p:nvSpPr>
          <p:cNvPr id="245772" name="Rectangle 13"/>
          <p:cNvSpPr>
            <a:spLocks noChangeArrowheads="1"/>
          </p:cNvSpPr>
          <p:nvPr/>
        </p:nvSpPr>
        <p:spPr bwMode="auto">
          <a:xfrm>
            <a:off x="4532040" y="1776689"/>
            <a:ext cx="4041775" cy="481012"/>
          </a:xfrm>
          <a:prstGeom prst="rect">
            <a:avLst/>
          </a:prstGeom>
          <a:solidFill>
            <a:srgbClr val="0066FF"/>
          </a:solidFill>
          <a:ln w="19050">
            <a:solidFill>
              <a:schemeClr val="tx2"/>
            </a:solidFill>
            <a:miter lim="800000"/>
            <a:headEnd/>
            <a:tailEnd/>
          </a:ln>
        </p:spPr>
        <p:txBody>
          <a:bodyPr anchor="ctr" anchorCtr="0"/>
          <a:lstStyle/>
          <a:p>
            <a:pPr algn="ctr"/>
            <a:r>
              <a:rPr lang="zh-CN" altLang="en-US" sz="2000" dirty="0">
                <a:solidFill>
                  <a:schemeClr val="bg1"/>
                </a:solidFill>
              </a:rPr>
              <a:t>块地址</a:t>
            </a:r>
          </a:p>
        </p:txBody>
      </p:sp>
      <p:sp>
        <p:nvSpPr>
          <p:cNvPr id="245773" name="AutoShape 14"/>
          <p:cNvSpPr>
            <a:spLocks/>
          </p:cNvSpPr>
          <p:nvPr/>
        </p:nvSpPr>
        <p:spPr bwMode="auto">
          <a:xfrm rot="-5400000">
            <a:off x="9260410" y="1594919"/>
            <a:ext cx="150812" cy="1524001"/>
          </a:xfrm>
          <a:prstGeom prst="leftBrace">
            <a:avLst>
              <a:gd name="adj1" fmla="val 52739"/>
              <a:gd name="adj2" fmla="val 50000"/>
            </a:avLst>
          </a:prstGeom>
          <a:noFill/>
          <a:ln w="19050">
            <a:solidFill>
              <a:schemeClr val="tx2"/>
            </a:solidFill>
            <a:round/>
            <a:headEnd/>
            <a:tailEnd/>
          </a:ln>
        </p:spPr>
        <p:txBody>
          <a:bodyPr/>
          <a:lstStyle/>
          <a:p>
            <a:pPr algn="ctr"/>
            <a:endParaRPr lang="zh-CN" altLang="en-US"/>
          </a:p>
        </p:txBody>
      </p:sp>
      <p:sp>
        <p:nvSpPr>
          <p:cNvPr id="1446927" name="Text Box 15"/>
          <p:cNvSpPr txBox="1">
            <a:spLocks noChangeArrowheads="1"/>
          </p:cNvSpPr>
          <p:nvPr/>
        </p:nvSpPr>
        <p:spPr bwMode="auto">
          <a:xfrm>
            <a:off x="4108673" y="1419502"/>
            <a:ext cx="1698625" cy="315913"/>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14   </a:t>
            </a:r>
            <a:r>
              <a:rPr lang="en-US" altLang="zh-CN" dirty="0">
                <a:latin typeface="Arial" pitchFamily="34" charset="0"/>
              </a:rPr>
              <a:t>A</a:t>
            </a:r>
            <a:r>
              <a:rPr lang="en-US" altLang="zh-CN" baseline="-25000" dirty="0">
                <a:latin typeface="Arial" pitchFamily="34" charset="0"/>
              </a:rPr>
              <a:t>13  </a:t>
            </a:r>
            <a:endParaRPr lang="en-US" altLang="zh-CN" dirty="0">
              <a:effectLst>
                <a:outerShdw blurRad="38100" dist="38100" dir="2700000" algn="tl">
                  <a:srgbClr val="C0C0C0"/>
                </a:outerShdw>
              </a:effectLst>
              <a:latin typeface="Arial" pitchFamily="34" charset="0"/>
            </a:endParaRPr>
          </a:p>
        </p:txBody>
      </p:sp>
      <p:sp>
        <p:nvSpPr>
          <p:cNvPr id="1446928" name="Text Box 16"/>
          <p:cNvSpPr txBox="1">
            <a:spLocks noChangeArrowheads="1"/>
          </p:cNvSpPr>
          <p:nvPr/>
        </p:nvSpPr>
        <p:spPr bwMode="auto">
          <a:xfrm>
            <a:off x="8195990" y="1419501"/>
            <a:ext cx="2170113" cy="317500"/>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3   </a:t>
            </a:r>
            <a:r>
              <a:rPr lang="en-US" altLang="zh-CN" dirty="0">
                <a:latin typeface="Arial" pitchFamily="34" charset="0"/>
              </a:rPr>
              <a:t>A</a:t>
            </a:r>
            <a:r>
              <a:rPr lang="en-US" altLang="zh-CN" baseline="-25000" dirty="0">
                <a:latin typeface="Arial" pitchFamily="34" charset="0"/>
              </a:rPr>
              <a:t>2   </a:t>
            </a:r>
            <a:r>
              <a:rPr lang="en-US" altLang="zh-CN" dirty="0">
                <a:latin typeface="Arial" pitchFamily="34" charset="0"/>
              </a:rPr>
              <a:t>A</a:t>
            </a:r>
            <a:r>
              <a:rPr lang="en-US" altLang="zh-CN" baseline="-25000" dirty="0">
                <a:latin typeface="Arial" pitchFamily="34" charset="0"/>
              </a:rPr>
              <a:t>1   </a:t>
            </a:r>
            <a:r>
              <a:rPr lang="en-US" altLang="zh-CN" dirty="0">
                <a:latin typeface="Arial" pitchFamily="34" charset="0"/>
              </a:rPr>
              <a:t>A</a:t>
            </a:r>
            <a:r>
              <a:rPr lang="en-US" altLang="zh-CN" baseline="-25000" dirty="0">
                <a:latin typeface="Arial" pitchFamily="34" charset="0"/>
              </a:rPr>
              <a:t>0</a:t>
            </a:r>
            <a:endParaRPr lang="en-US" altLang="zh-CN" dirty="0">
              <a:effectLst>
                <a:outerShdw blurRad="38100" dist="38100" dir="2700000" algn="tl">
                  <a:srgbClr val="C0C0C0"/>
                </a:outerShdw>
              </a:effectLst>
              <a:latin typeface="Arial" pitchFamily="34" charset="0"/>
            </a:endParaRPr>
          </a:p>
        </p:txBody>
      </p:sp>
      <p:sp>
        <p:nvSpPr>
          <p:cNvPr id="1446929" name="Text Box 17"/>
          <p:cNvSpPr txBox="1">
            <a:spLocks noChangeArrowheads="1"/>
          </p:cNvSpPr>
          <p:nvPr/>
        </p:nvSpPr>
        <p:spPr bwMode="auto">
          <a:xfrm>
            <a:off x="6211614" y="1190901"/>
            <a:ext cx="1219200" cy="381000"/>
          </a:xfrm>
          <a:prstGeom prst="rect">
            <a:avLst/>
          </a:prstGeom>
          <a:noFill/>
          <a:ln w="19050">
            <a:noFill/>
            <a:miter lim="800000"/>
            <a:headEnd/>
            <a:tailEnd/>
          </a:ln>
        </p:spPr>
        <p:txBody>
          <a:bodyPr lIns="0" tIns="0" rIns="0" bIns="0"/>
          <a:lstStyle/>
          <a:p>
            <a:pPr algn="ctr">
              <a:defRPr/>
            </a:pPr>
            <a:r>
              <a:rPr lang="en-US" altLang="zh-CN" sz="3200">
                <a:latin typeface="Times New Roman"/>
              </a:rPr>
              <a:t>…</a:t>
            </a:r>
            <a:endParaRPr lang="en-US" altLang="zh-CN" sz="3200">
              <a:effectLst>
                <a:outerShdw blurRad="38100" dist="38100" dir="2700000" algn="tl">
                  <a:srgbClr val="C0C0C0"/>
                </a:outerShdw>
              </a:effectLst>
              <a:latin typeface="Arial" pitchFamily="34" charset="0"/>
            </a:endParaRPr>
          </a:p>
        </p:txBody>
      </p:sp>
      <p:sp>
        <p:nvSpPr>
          <p:cNvPr id="1446930" name="Text Box 18"/>
          <p:cNvSpPr txBox="1">
            <a:spLocks noChangeArrowheads="1"/>
          </p:cNvSpPr>
          <p:nvPr/>
        </p:nvSpPr>
        <p:spPr bwMode="auto">
          <a:xfrm>
            <a:off x="6027685" y="1306789"/>
            <a:ext cx="917575" cy="315912"/>
          </a:xfrm>
          <a:prstGeom prst="rect">
            <a:avLst/>
          </a:prstGeom>
          <a:noFill/>
          <a:ln w="19050">
            <a:noFill/>
            <a:miter lim="800000"/>
            <a:headEnd/>
            <a:tailEnd/>
          </a:ln>
        </p:spPr>
        <p:txBody>
          <a:bodyPr lIns="0" tIns="0" rIns="0" bIns="0"/>
          <a:lstStyle/>
          <a:p>
            <a:pPr algn="ctr">
              <a:defRPr/>
            </a:pPr>
            <a:endParaRPr lang="zh-CN" altLang="zh-CN">
              <a:effectLst>
                <a:outerShdw blurRad="38100" dist="38100" dir="2700000" algn="tl">
                  <a:srgbClr val="C0C0C0"/>
                </a:outerShdw>
              </a:effectLst>
              <a:latin typeface="Arial" pitchFamily="34" charset="0"/>
            </a:endParaRPr>
          </a:p>
        </p:txBody>
      </p:sp>
      <p:sp>
        <p:nvSpPr>
          <p:cNvPr id="245778" name="AutoShape 19"/>
          <p:cNvSpPr>
            <a:spLocks/>
          </p:cNvSpPr>
          <p:nvPr/>
        </p:nvSpPr>
        <p:spPr bwMode="auto">
          <a:xfrm rot="-5400000">
            <a:off x="7029973" y="2356921"/>
            <a:ext cx="184150" cy="2903538"/>
          </a:xfrm>
          <a:prstGeom prst="leftBrace">
            <a:avLst>
              <a:gd name="adj1" fmla="val 35893"/>
              <a:gd name="adj2" fmla="val 50000"/>
            </a:avLst>
          </a:prstGeom>
          <a:noFill/>
          <a:ln w="19050">
            <a:solidFill>
              <a:schemeClr val="tx2"/>
            </a:solidFill>
            <a:round/>
            <a:headEnd/>
            <a:tailEnd/>
          </a:ln>
        </p:spPr>
        <p:txBody>
          <a:bodyPr/>
          <a:lstStyle/>
          <a:p>
            <a:pPr algn="ctr"/>
            <a:endParaRPr lang="zh-CN" altLang="en-US"/>
          </a:p>
        </p:txBody>
      </p:sp>
      <p:sp>
        <p:nvSpPr>
          <p:cNvPr id="245779" name="Rectangle 20"/>
          <p:cNvSpPr>
            <a:spLocks noChangeArrowheads="1"/>
          </p:cNvSpPr>
          <p:nvPr/>
        </p:nvSpPr>
        <p:spPr bwMode="auto">
          <a:xfrm>
            <a:off x="5663928" y="3221315"/>
            <a:ext cx="2909887" cy="477837"/>
          </a:xfrm>
          <a:prstGeom prst="rect">
            <a:avLst/>
          </a:prstGeom>
          <a:solidFill>
            <a:srgbClr val="66FF33"/>
          </a:solidFill>
          <a:ln w="19050">
            <a:solidFill>
              <a:schemeClr val="tx2"/>
            </a:solidFill>
            <a:miter lim="800000"/>
            <a:headEnd/>
            <a:tailEnd/>
          </a:ln>
        </p:spPr>
        <p:txBody>
          <a:bodyPr anchor="ctr" anchorCtr="0"/>
          <a:lstStyle/>
          <a:p>
            <a:pPr algn="ctr"/>
            <a:r>
              <a:rPr lang="zh-CN" altLang="en-US" sz="2000" dirty="0">
                <a:solidFill>
                  <a:srgbClr val="0066FF"/>
                </a:solidFill>
              </a:rPr>
              <a:t>块地址</a:t>
            </a:r>
          </a:p>
        </p:txBody>
      </p:sp>
      <p:sp>
        <p:nvSpPr>
          <p:cNvPr id="245780" name="AutoShape 21"/>
          <p:cNvSpPr>
            <a:spLocks/>
          </p:cNvSpPr>
          <p:nvPr/>
        </p:nvSpPr>
        <p:spPr bwMode="auto">
          <a:xfrm rot="-5400000">
            <a:off x="9250091" y="3048274"/>
            <a:ext cx="171449" cy="1524001"/>
          </a:xfrm>
          <a:prstGeom prst="leftBrace">
            <a:avLst>
              <a:gd name="adj1" fmla="val 52796"/>
              <a:gd name="adj2" fmla="val 50000"/>
            </a:avLst>
          </a:prstGeom>
          <a:noFill/>
          <a:ln w="19050">
            <a:solidFill>
              <a:schemeClr val="tx2"/>
            </a:solidFill>
            <a:round/>
            <a:headEnd/>
            <a:tailEnd/>
          </a:ln>
        </p:spPr>
        <p:txBody>
          <a:bodyPr/>
          <a:lstStyle/>
          <a:p>
            <a:pPr algn="ctr"/>
            <a:endParaRPr lang="zh-CN" altLang="en-US"/>
          </a:p>
        </p:txBody>
      </p:sp>
      <p:sp>
        <p:nvSpPr>
          <p:cNvPr id="1446934" name="Text Box 22"/>
          <p:cNvSpPr txBox="1">
            <a:spLocks noChangeArrowheads="1"/>
          </p:cNvSpPr>
          <p:nvPr/>
        </p:nvSpPr>
        <p:spPr bwMode="auto">
          <a:xfrm>
            <a:off x="7641952" y="1422676"/>
            <a:ext cx="1231900" cy="317500"/>
          </a:xfrm>
          <a:prstGeom prst="rect">
            <a:avLst/>
          </a:prstGeom>
          <a:noFill/>
          <a:ln w="19050">
            <a:noFill/>
            <a:miter lim="800000"/>
            <a:headEnd/>
            <a:tailEnd/>
          </a:ln>
        </p:spPr>
        <p:txBody>
          <a:bodyPr lIns="0" tIns="0" rIns="0" bIns="0"/>
          <a:lstStyle/>
          <a:p>
            <a:pPr algn="ctr">
              <a:spcBef>
                <a:spcPts val="150"/>
              </a:spcBef>
              <a:defRPr/>
            </a:pPr>
            <a:r>
              <a:rPr lang="en-US" altLang="zh-CN">
                <a:latin typeface="Arial" pitchFamily="34" charset="0"/>
              </a:rPr>
              <a:t>A</a:t>
            </a:r>
            <a:r>
              <a:rPr lang="en-US" altLang="zh-CN" baseline="-25000">
                <a:latin typeface="Arial" pitchFamily="34" charset="0"/>
              </a:rPr>
              <a:t>5   </a:t>
            </a:r>
            <a:r>
              <a:rPr lang="en-US" altLang="zh-CN">
                <a:latin typeface="Arial" pitchFamily="34" charset="0"/>
              </a:rPr>
              <a:t>A</a:t>
            </a:r>
            <a:r>
              <a:rPr lang="en-US" altLang="zh-CN" baseline="-25000">
                <a:latin typeface="Arial" pitchFamily="34" charset="0"/>
              </a:rPr>
              <a:t>4</a:t>
            </a:r>
            <a:endParaRPr lang="en-US" altLang="zh-CN">
              <a:effectLst>
                <a:outerShdw blurRad="38100" dist="38100" dir="2700000" algn="tl">
                  <a:srgbClr val="C0C0C0"/>
                </a:outerShdw>
              </a:effectLst>
              <a:latin typeface="Arial" pitchFamily="34" charset="0"/>
            </a:endParaRPr>
          </a:p>
        </p:txBody>
      </p:sp>
      <p:sp>
        <p:nvSpPr>
          <p:cNvPr id="1446935" name="Text Box 23"/>
          <p:cNvSpPr txBox="1">
            <a:spLocks noChangeArrowheads="1"/>
          </p:cNvSpPr>
          <p:nvPr/>
        </p:nvSpPr>
        <p:spPr bwMode="auto">
          <a:xfrm>
            <a:off x="8269015" y="2846664"/>
            <a:ext cx="2170113" cy="315912"/>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3   </a:t>
            </a:r>
            <a:r>
              <a:rPr lang="en-US" altLang="zh-CN" dirty="0">
                <a:latin typeface="Arial" pitchFamily="34" charset="0"/>
              </a:rPr>
              <a:t>A</a:t>
            </a:r>
            <a:r>
              <a:rPr lang="en-US" altLang="zh-CN" baseline="-25000" dirty="0">
                <a:latin typeface="Arial" pitchFamily="34" charset="0"/>
              </a:rPr>
              <a:t>2   </a:t>
            </a:r>
            <a:r>
              <a:rPr lang="en-US" altLang="zh-CN" dirty="0">
                <a:latin typeface="Arial" pitchFamily="34" charset="0"/>
              </a:rPr>
              <a:t>A</a:t>
            </a:r>
            <a:r>
              <a:rPr lang="en-US" altLang="zh-CN" baseline="-25000" dirty="0">
                <a:latin typeface="Arial" pitchFamily="34" charset="0"/>
              </a:rPr>
              <a:t>1   </a:t>
            </a:r>
            <a:r>
              <a:rPr lang="en-US" altLang="zh-CN" dirty="0">
                <a:latin typeface="Arial" pitchFamily="34" charset="0"/>
              </a:rPr>
              <a:t>A</a:t>
            </a:r>
            <a:r>
              <a:rPr lang="en-US" altLang="zh-CN" baseline="-25000" dirty="0">
                <a:latin typeface="Arial" pitchFamily="34" charset="0"/>
              </a:rPr>
              <a:t>0</a:t>
            </a:r>
            <a:endParaRPr lang="en-US" altLang="zh-CN" dirty="0">
              <a:effectLst>
                <a:outerShdw blurRad="38100" dist="38100" dir="2700000" algn="tl">
                  <a:srgbClr val="C0C0C0"/>
                </a:outerShdw>
              </a:effectLst>
              <a:latin typeface="Arial" pitchFamily="34" charset="0"/>
            </a:endParaRPr>
          </a:p>
        </p:txBody>
      </p:sp>
      <p:sp>
        <p:nvSpPr>
          <p:cNvPr id="1446936" name="Text Box 24"/>
          <p:cNvSpPr txBox="1">
            <a:spLocks noChangeArrowheads="1"/>
          </p:cNvSpPr>
          <p:nvPr/>
        </p:nvSpPr>
        <p:spPr bwMode="auto">
          <a:xfrm>
            <a:off x="7641952" y="2846664"/>
            <a:ext cx="1231900" cy="315912"/>
          </a:xfrm>
          <a:prstGeom prst="rect">
            <a:avLst/>
          </a:prstGeom>
          <a:noFill/>
          <a:ln w="19050">
            <a:noFill/>
            <a:miter lim="800000"/>
            <a:headEnd/>
            <a:tailEnd/>
          </a:ln>
        </p:spPr>
        <p:txBody>
          <a:bodyPr lIns="0" tIns="0" rIns="0" bIns="0"/>
          <a:lstStyle/>
          <a:p>
            <a:pPr algn="ctr">
              <a:spcBef>
                <a:spcPts val="150"/>
              </a:spcBef>
              <a:defRPr/>
            </a:pPr>
            <a:r>
              <a:rPr lang="en-US" altLang="zh-CN">
                <a:latin typeface="Arial" pitchFamily="34" charset="0"/>
              </a:rPr>
              <a:t>A</a:t>
            </a:r>
            <a:r>
              <a:rPr lang="en-US" altLang="zh-CN" baseline="-25000">
                <a:latin typeface="Arial" pitchFamily="34" charset="0"/>
              </a:rPr>
              <a:t>5   </a:t>
            </a:r>
            <a:r>
              <a:rPr lang="en-US" altLang="zh-CN">
                <a:latin typeface="Arial" pitchFamily="34" charset="0"/>
              </a:rPr>
              <a:t>A</a:t>
            </a:r>
            <a:r>
              <a:rPr lang="en-US" altLang="zh-CN" baseline="-25000">
                <a:latin typeface="Arial" pitchFamily="34" charset="0"/>
              </a:rPr>
              <a:t>4</a:t>
            </a:r>
            <a:endParaRPr lang="en-US" altLang="zh-CN">
              <a:effectLst>
                <a:outerShdw blurRad="38100" dist="38100" dir="2700000" algn="tl">
                  <a:srgbClr val="C0C0C0"/>
                </a:outerShdw>
              </a:effectLst>
              <a:latin typeface="Arial" pitchFamily="34" charset="0"/>
            </a:endParaRPr>
          </a:p>
        </p:txBody>
      </p:sp>
      <p:sp>
        <p:nvSpPr>
          <p:cNvPr id="245784" name="Rectangle 25"/>
          <p:cNvSpPr>
            <a:spLocks noChangeArrowheads="1"/>
          </p:cNvSpPr>
          <p:nvPr/>
        </p:nvSpPr>
        <p:spPr bwMode="auto">
          <a:xfrm>
            <a:off x="8573814" y="3221315"/>
            <a:ext cx="1524000" cy="477837"/>
          </a:xfrm>
          <a:prstGeom prst="rect">
            <a:avLst/>
          </a:prstGeom>
          <a:solidFill>
            <a:srgbClr val="FFFF00"/>
          </a:solidFill>
          <a:ln w="19050">
            <a:solidFill>
              <a:schemeClr val="tx2"/>
            </a:solidFill>
            <a:miter lim="800000"/>
            <a:headEnd/>
            <a:tailEnd/>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245785" name="Rectangle 26"/>
          <p:cNvSpPr>
            <a:spLocks noChangeArrowheads="1"/>
          </p:cNvSpPr>
          <p:nvPr/>
        </p:nvSpPr>
        <p:spPr bwMode="auto">
          <a:xfrm>
            <a:off x="8573814" y="1776689"/>
            <a:ext cx="1524000" cy="481013"/>
          </a:xfrm>
          <a:prstGeom prst="rect">
            <a:avLst/>
          </a:prstGeom>
          <a:solidFill>
            <a:srgbClr val="FFFF00"/>
          </a:solidFill>
          <a:ln w="19050">
            <a:solidFill>
              <a:schemeClr val="tx2"/>
            </a:solidFill>
            <a:miter lim="800000"/>
            <a:headEnd/>
            <a:tailEnd/>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1446939" name="Text Box 27"/>
          <p:cNvSpPr txBox="1">
            <a:spLocks noChangeArrowheads="1"/>
          </p:cNvSpPr>
          <p:nvPr/>
        </p:nvSpPr>
        <p:spPr bwMode="auto">
          <a:xfrm>
            <a:off x="6668814" y="2632351"/>
            <a:ext cx="1219200" cy="381000"/>
          </a:xfrm>
          <a:prstGeom prst="rect">
            <a:avLst/>
          </a:prstGeom>
          <a:noFill/>
          <a:ln w="19050">
            <a:noFill/>
            <a:miter lim="800000"/>
            <a:headEnd/>
            <a:tailEnd/>
          </a:ln>
        </p:spPr>
        <p:txBody>
          <a:bodyPr lIns="0" tIns="0" rIns="0" bIns="0"/>
          <a:lstStyle/>
          <a:p>
            <a:pPr algn="ctr">
              <a:defRPr/>
            </a:pPr>
            <a:r>
              <a:rPr lang="en-US" altLang="zh-CN" sz="3200">
                <a:latin typeface="Times New Roman"/>
              </a:rPr>
              <a:t>…</a:t>
            </a:r>
            <a:endParaRPr lang="en-US" altLang="zh-CN" sz="3200">
              <a:effectLst>
                <a:outerShdw blurRad="38100" dist="38100" dir="2700000" algn="tl">
                  <a:srgbClr val="C0C0C0"/>
                </a:outerShdw>
              </a:effectLst>
              <a:latin typeface="Arial" pitchFamily="34" charset="0"/>
            </a:endParaRPr>
          </a:p>
        </p:txBody>
      </p:sp>
      <p:sp>
        <p:nvSpPr>
          <p:cNvPr id="245787" name="Rectangle 28"/>
          <p:cNvSpPr>
            <a:spLocks noGrp="1" noChangeArrowheads="1"/>
          </p:cNvSpPr>
          <p:nvPr>
            <p:ph type="body" idx="1"/>
          </p:nvPr>
        </p:nvSpPr>
        <p:spPr>
          <a:xfrm>
            <a:off x="1109445" y="3126062"/>
            <a:ext cx="3665481" cy="598488"/>
          </a:xfrm>
        </p:spPr>
        <p:txBody>
          <a:bodyPr>
            <a:normAutofit lnSpcReduction="10000"/>
          </a:bodyPr>
          <a:lstStyle/>
          <a:p>
            <a:pPr algn="ctr" eaLnBrk="1" hangingPunct="1">
              <a:buFont typeface="Wingdings" pitchFamily="2" charset="2"/>
              <a:buNone/>
            </a:pPr>
            <a:r>
              <a:rPr b="1" dirty="0">
                <a:solidFill>
                  <a:srgbClr val="1387B7"/>
                </a:solidFill>
              </a:rPr>
              <a:t>相联存储器容量？</a:t>
            </a:r>
          </a:p>
        </p:txBody>
      </p:sp>
      <p:sp>
        <p:nvSpPr>
          <p:cNvPr id="29" name="Rectangle 28"/>
          <p:cNvSpPr txBox="1">
            <a:spLocks noChangeArrowheads="1"/>
          </p:cNvSpPr>
          <p:nvPr/>
        </p:nvSpPr>
        <p:spPr bwMode="auto">
          <a:xfrm>
            <a:off x="2575632" y="4590265"/>
            <a:ext cx="7367215" cy="1584325"/>
          </a:xfrm>
          <a:prstGeom prst="rect">
            <a:avLst/>
          </a:prstGeom>
          <a:noFill/>
          <a:ln w="9525">
            <a:noFill/>
            <a:miter lim="800000"/>
            <a:headEnd/>
            <a:tailEnd/>
          </a:ln>
        </p:spPr>
        <p:txBody>
          <a:bodyPr/>
          <a:lstStyle/>
          <a:p>
            <a:pPr marL="342900" indent="-342900" algn="ctr">
              <a:lnSpc>
                <a:spcPct val="150000"/>
              </a:lnSpc>
              <a:spcBef>
                <a:spcPct val="20000"/>
              </a:spcBef>
              <a:buClr>
                <a:srgbClr val="FFC000"/>
              </a:buClr>
            </a:pPr>
            <a:r>
              <a:rPr lang="zh-CN" altLang="en-US" sz="2400" dirty="0">
                <a:latin typeface="微软雅黑" charset="-122"/>
                <a:ea typeface="微软雅黑" charset="-122"/>
              </a:rPr>
              <a:t>查找表表项内容（</a:t>
            </a:r>
            <a:r>
              <a:rPr lang="en-US" altLang="zh-CN" sz="2400" dirty="0">
                <a:latin typeface="微软雅黑" charset="-122"/>
                <a:ea typeface="微软雅黑" charset="-122"/>
              </a:rPr>
              <a:t>valid</a:t>
            </a:r>
            <a:r>
              <a:rPr lang="zh-CN" altLang="en-US" sz="2400" dirty="0">
                <a:latin typeface="微软雅黑" charset="-122"/>
                <a:ea typeface="微软雅黑" charset="-122"/>
              </a:rPr>
              <a:t>，主存块地址，</a:t>
            </a:r>
            <a:r>
              <a:rPr lang="en-US" altLang="zh-CN" sz="2400" dirty="0">
                <a:latin typeface="微软雅黑" charset="-122"/>
                <a:ea typeface="微软雅黑" charset="-122"/>
              </a:rPr>
              <a:t>cache</a:t>
            </a:r>
            <a:r>
              <a:rPr lang="zh-CN" altLang="en-US" sz="2400" dirty="0">
                <a:latin typeface="微软雅黑" charset="-122"/>
                <a:ea typeface="微软雅黑" charset="-122"/>
              </a:rPr>
              <a:t>块地址）</a:t>
            </a:r>
            <a:endParaRPr lang="en-US" altLang="zh-CN" sz="2400" dirty="0">
              <a:latin typeface="微软雅黑" charset="-122"/>
              <a:ea typeface="微软雅黑" charset="-122"/>
            </a:endParaRPr>
          </a:p>
          <a:p>
            <a:pPr marL="342900" indent="-342900" algn="ctr">
              <a:lnSpc>
                <a:spcPct val="150000"/>
              </a:lnSpc>
              <a:spcBef>
                <a:spcPct val="20000"/>
              </a:spcBef>
              <a:buClr>
                <a:srgbClr val="FFC000"/>
              </a:buClr>
            </a:pPr>
            <a:r>
              <a:rPr lang="zh-CN" altLang="en-US" sz="2400" dirty="0">
                <a:latin typeface="微软雅黑" charset="-122"/>
                <a:ea typeface="微软雅黑" charset="-122"/>
              </a:rPr>
              <a:t>查找表表项数目 </a:t>
            </a:r>
            <a:r>
              <a:rPr lang="en-US" altLang="zh-CN" sz="2400" dirty="0">
                <a:latin typeface="微软雅黑" charset="-122"/>
                <a:ea typeface="微软雅黑" charset="-122"/>
              </a:rPr>
              <a:t>= cache</a:t>
            </a:r>
            <a:r>
              <a:rPr lang="zh-CN" altLang="en-US" sz="2400" dirty="0">
                <a:latin typeface="微软雅黑" charset="-122"/>
                <a:ea typeface="微软雅黑" charset="-122"/>
              </a:rPr>
              <a:t>块数</a:t>
            </a:r>
            <a:endParaRPr lang="en-US" altLang="zh-CN" sz="2400" dirty="0">
              <a:latin typeface="微软雅黑" charset="-122"/>
              <a:ea typeface="微软雅黑" charset="-122"/>
            </a:endParaRPr>
          </a:p>
          <a:p>
            <a:pPr marL="342900" indent="-342900" algn="ctr">
              <a:lnSpc>
                <a:spcPct val="150000"/>
              </a:lnSpc>
              <a:spcBef>
                <a:spcPct val="20000"/>
              </a:spcBef>
              <a:buClr>
                <a:srgbClr val="FFC000"/>
              </a:buClr>
            </a:pPr>
            <a:r>
              <a:rPr lang="zh-CN" altLang="en-US" sz="2400" dirty="0">
                <a:latin typeface="微软雅黑" charset="-122"/>
                <a:ea typeface="微软雅黑" charset="-122"/>
              </a:rPr>
              <a:t>总容量 </a:t>
            </a:r>
            <a:r>
              <a:rPr lang="en-US" altLang="zh-CN" sz="2400" dirty="0">
                <a:latin typeface="微软雅黑" charset="-122"/>
                <a:ea typeface="微软雅黑" charset="-122"/>
              </a:rPr>
              <a:t>=</a:t>
            </a:r>
            <a:r>
              <a:rPr lang="zh-CN" altLang="en-US" sz="2400" dirty="0">
                <a:latin typeface="微软雅黑" charset="-122"/>
                <a:ea typeface="微软雅黑" charset="-122"/>
              </a:rPr>
              <a:t>（</a:t>
            </a:r>
            <a:r>
              <a:rPr lang="en-US" altLang="zh-CN" sz="2400" dirty="0">
                <a:latin typeface="微软雅黑" charset="-122"/>
                <a:ea typeface="微软雅黑" charset="-122"/>
              </a:rPr>
              <a:t>1+11+8</a:t>
            </a:r>
            <a:r>
              <a:rPr lang="zh-CN" altLang="en-US" sz="2400" dirty="0">
                <a:latin typeface="微软雅黑" charset="-122"/>
                <a:ea typeface="微软雅黑" charset="-122"/>
              </a:rPr>
              <a:t>）</a:t>
            </a:r>
            <a:r>
              <a:rPr lang="en-US" altLang="zh-CN" sz="2400" dirty="0">
                <a:latin typeface="微软雅黑" charset="-122"/>
                <a:ea typeface="微软雅黑" charset="-122"/>
              </a:rPr>
              <a:t>*2</a:t>
            </a:r>
            <a:r>
              <a:rPr lang="en-US" altLang="zh-CN" sz="2400" baseline="30000" dirty="0">
                <a:latin typeface="微软雅黑" charset="-122"/>
                <a:ea typeface="微软雅黑" charset="-122"/>
              </a:rPr>
              <a:t>8  </a:t>
            </a:r>
            <a:endParaRPr lang="zh-CN" altLang="en-US" sz="2400" baseline="30000" dirty="0">
              <a:latin typeface="微软雅黑" charset="-122"/>
              <a:ea typeface="微软雅黑" charset="-122"/>
            </a:endParaRPr>
          </a:p>
        </p:txBody>
      </p:sp>
    </p:spTree>
    <p:extLst>
      <p:ext uri="{BB962C8B-B14F-4D97-AF65-F5344CB8AC3E}">
        <p14:creationId xmlns:p14="http://schemas.microsoft.com/office/powerpoint/2010/main" val="1337856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wipe(left)">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wipe(left)">
                                      <p:cBhvr>
                                        <p:cTn id="1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p>
        </p:txBody>
      </p:sp>
      <p:sp>
        <p:nvSpPr>
          <p:cNvPr id="3" name="内容占位符 2"/>
          <p:cNvSpPr>
            <a:spLocks noGrp="1"/>
          </p:cNvSpPr>
          <p:nvPr>
            <p:ph idx="1"/>
          </p:nvPr>
        </p:nvSpPr>
        <p:spPr/>
        <p:txBody>
          <a:bodyPr>
            <a:normAutofit/>
          </a:bodyPr>
          <a:lstStyle/>
          <a:p>
            <a:r>
              <a:rPr lang="zh-CN" altLang="en-US" b="1" dirty="0">
                <a:latin typeface="华文新魏" pitchFamily="2" charset="-122"/>
              </a:rPr>
              <a:t>数据查找     </a:t>
            </a:r>
            <a:r>
              <a:rPr lang="en-US" altLang="zh-CN" b="1" dirty="0">
                <a:latin typeface="Courier New" panose="02070309020205020404" pitchFamily="49" charset="0"/>
                <a:cs typeface="Courier New" panose="02070309020205020404" pitchFamily="49" charset="0"/>
              </a:rPr>
              <a:t>Data Identification</a:t>
            </a:r>
          </a:p>
          <a:p>
            <a:pPr lvl="1"/>
            <a:r>
              <a:rPr lang="zh-CN" altLang="en-US" sz="2200" dirty="0">
                <a:solidFill>
                  <a:schemeClr val="tx1"/>
                </a:solidFill>
                <a:latin typeface="华文新魏" pitchFamily="2" charset="-122"/>
              </a:rPr>
              <a:t>如何判断数据在</a:t>
            </a:r>
            <a:r>
              <a:rPr lang="en-US" altLang="zh-CN" sz="2200" dirty="0">
                <a:solidFill>
                  <a:schemeClr val="tx1"/>
                </a:solidFill>
                <a:latin typeface="华文新魏" pitchFamily="2" charset="-122"/>
              </a:rPr>
              <a:t>cache</a:t>
            </a:r>
            <a:r>
              <a:rPr lang="zh-CN" altLang="en-US" sz="2200" dirty="0">
                <a:solidFill>
                  <a:schemeClr val="tx1"/>
                </a:solidFill>
                <a:latin typeface="华文新魏" pitchFamily="2" charset="-122"/>
              </a:rPr>
              <a:t>中</a:t>
            </a:r>
          </a:p>
          <a:p>
            <a:r>
              <a:rPr lang="zh-CN" altLang="en-US" b="1" dirty="0">
                <a:solidFill>
                  <a:srgbClr val="C00000"/>
                </a:solidFill>
                <a:latin typeface="华文新魏" pitchFamily="2" charset="-122"/>
              </a:rPr>
              <a:t>地址映射</a:t>
            </a:r>
            <a:r>
              <a:rPr lang="zh-CN" altLang="en-US" dirty="0">
                <a:solidFill>
                  <a:srgbClr val="C00000"/>
                </a:solidFill>
                <a:latin typeface="华文新魏" pitchFamily="2" charset="-122"/>
              </a:rPr>
              <a:t>    </a:t>
            </a:r>
            <a:r>
              <a:rPr lang="en-US" altLang="zh-CN" b="1" dirty="0">
                <a:solidFill>
                  <a:srgbClr val="C00000"/>
                </a:solidFill>
                <a:latin typeface="Courier New" panose="02070309020205020404" pitchFamily="49" charset="0"/>
                <a:cs typeface="Courier New" panose="02070309020205020404" pitchFamily="49" charset="0"/>
              </a:rPr>
              <a:t>Address Mapping</a:t>
            </a:r>
          </a:p>
          <a:p>
            <a:pPr lvl="1"/>
            <a:r>
              <a:rPr lang="zh-CN" altLang="en-US" dirty="0">
                <a:solidFill>
                  <a:schemeClr val="tx1"/>
                </a:solidFill>
                <a:latin typeface="华文新魏" pitchFamily="2" charset="-122"/>
              </a:rPr>
              <a:t>主存数据如何放置到</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行</a:t>
            </a:r>
            <a:r>
              <a:rPr lang="en-US" altLang="zh-CN" dirty="0">
                <a:solidFill>
                  <a:schemeClr val="tx1"/>
                </a:solidFill>
                <a:latin typeface="华文新魏" pitchFamily="2" charset="-122"/>
              </a:rPr>
              <a:t>/</a:t>
            </a:r>
            <a:r>
              <a:rPr lang="zh-CN" altLang="en-US" dirty="0">
                <a:solidFill>
                  <a:schemeClr val="tx1"/>
                </a:solidFill>
                <a:latin typeface="华文新魏" pitchFamily="2" charset="-122"/>
              </a:rPr>
              <a:t>槽中</a:t>
            </a:r>
          </a:p>
          <a:p>
            <a:r>
              <a:rPr lang="zh-CN" altLang="en-US" b="1" dirty="0">
                <a:latin typeface="华文新魏" pitchFamily="2" charset="-122"/>
              </a:rPr>
              <a:t>替换策略</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Placement Policy</a:t>
            </a:r>
          </a:p>
          <a:p>
            <a:pPr lvl="1"/>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满后如何处理</a:t>
            </a:r>
          </a:p>
          <a:p>
            <a:r>
              <a:rPr lang="zh-CN" altLang="en-US" b="1" dirty="0">
                <a:latin typeface="华文新魏" pitchFamily="2" charset="-122"/>
              </a:rPr>
              <a:t>写入策略   </a:t>
            </a:r>
            <a:r>
              <a:rPr lang="en-US" altLang="zh-CN" b="1" dirty="0">
                <a:latin typeface="Courier New" panose="02070309020205020404" pitchFamily="49" charset="0"/>
                <a:cs typeface="Courier New" panose="02070309020205020404" pitchFamily="49" charset="0"/>
              </a:rPr>
              <a:t>Write Policy</a:t>
            </a:r>
          </a:p>
          <a:p>
            <a:pPr lvl="1"/>
            <a:r>
              <a:rPr lang="zh-CN" altLang="en-US" dirty="0">
                <a:solidFill>
                  <a:schemeClr val="tx1"/>
                </a:solidFill>
                <a:latin typeface="华文新魏" pitchFamily="2" charset="-122"/>
              </a:rPr>
              <a:t>如何保证</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与</a:t>
            </a:r>
            <a:r>
              <a:rPr lang="en-US" altLang="zh-CN" dirty="0">
                <a:solidFill>
                  <a:schemeClr val="tx1"/>
                </a:solidFill>
                <a:latin typeface="华文新魏" pitchFamily="2" charset="-122"/>
              </a:rPr>
              <a:t>memory</a:t>
            </a:r>
            <a:r>
              <a:rPr lang="zh-CN" altLang="en-US" dirty="0">
                <a:solidFill>
                  <a:schemeClr val="tx1"/>
                </a:solidFill>
                <a:latin typeface="华文新魏" pitchFamily="2" charset="-122"/>
              </a:rPr>
              <a:t>的一致性</a:t>
            </a:r>
          </a:p>
          <a:p>
            <a:endParaRPr lang="zh-CN" altLang="en-US" dirty="0"/>
          </a:p>
        </p:txBody>
      </p:sp>
    </p:spTree>
    <p:extLst>
      <p:ext uri="{BB962C8B-B14F-4D97-AF65-F5344CB8AC3E}">
        <p14:creationId xmlns:p14="http://schemas.microsoft.com/office/powerpoint/2010/main" val="41401300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主存与</a:t>
            </a:r>
            <a:r>
              <a:rPr lang="en-US" altLang="zh-CN" dirty="0"/>
              <a:t>cache</a:t>
            </a:r>
            <a:r>
              <a:rPr lang="zh-CN" altLang="en-US" dirty="0"/>
              <a:t>地址映射关系</a:t>
            </a:r>
          </a:p>
        </p:txBody>
      </p:sp>
      <p:sp>
        <p:nvSpPr>
          <p:cNvPr id="3" name="内容占位符 2"/>
          <p:cNvSpPr>
            <a:spLocks noGrp="1"/>
          </p:cNvSpPr>
          <p:nvPr>
            <p:ph idx="1"/>
          </p:nvPr>
        </p:nvSpPr>
        <p:spPr/>
        <p:txBody>
          <a:bodyPr/>
          <a:lstStyle/>
          <a:p>
            <a:r>
              <a:rPr lang="zh-CN" altLang="en-US" dirty="0"/>
              <a:t>利用某种方法或规则将主存块定位到</a:t>
            </a:r>
            <a:r>
              <a:rPr lang="en-US" altLang="zh-CN" dirty="0"/>
              <a:t>cache</a:t>
            </a:r>
            <a:r>
              <a:rPr lang="zh-CN" altLang="en-US" dirty="0"/>
              <a:t>称为</a:t>
            </a:r>
            <a:r>
              <a:rPr lang="zh-CN" altLang="en-US" b="1" dirty="0">
                <a:solidFill>
                  <a:srgbClr val="1387B7"/>
                </a:solidFill>
              </a:rPr>
              <a:t>地址映射</a:t>
            </a:r>
          </a:p>
          <a:p>
            <a:pPr lvl="1"/>
            <a:r>
              <a:rPr lang="zh-CN" altLang="en-US" sz="2400" dirty="0"/>
              <a:t>直接相联 </a:t>
            </a:r>
            <a:r>
              <a:rPr lang="en-US" altLang="zh-CN" sz="2400" dirty="0"/>
              <a:t>(direct mapped)</a:t>
            </a:r>
          </a:p>
          <a:p>
            <a:pPr lvl="1"/>
            <a:r>
              <a:rPr lang="zh-CN" altLang="en-US" sz="2400" dirty="0"/>
              <a:t>全相联   </a:t>
            </a:r>
            <a:r>
              <a:rPr lang="en-US" altLang="zh-CN" sz="2400" dirty="0"/>
              <a:t>(fully-associated)</a:t>
            </a:r>
          </a:p>
          <a:p>
            <a:pPr lvl="1"/>
            <a:r>
              <a:rPr lang="zh-CN" altLang="en-US" sz="2400" dirty="0"/>
              <a:t>组相联   </a:t>
            </a:r>
            <a:r>
              <a:rPr lang="en-US" altLang="zh-CN" sz="2400" dirty="0"/>
              <a:t>(set-associated)</a:t>
            </a:r>
          </a:p>
          <a:p>
            <a:endParaRPr lang="en-US" altLang="zh-CN" i="1" dirty="0">
              <a:solidFill>
                <a:schemeClr val="accent2"/>
              </a:solidFill>
            </a:endParaRPr>
          </a:p>
          <a:p>
            <a:endParaRPr lang="zh-CN" altLang="en-US" dirty="0"/>
          </a:p>
        </p:txBody>
      </p:sp>
      <p:sp>
        <p:nvSpPr>
          <p:cNvPr id="10" name="Rectangle 4"/>
          <p:cNvSpPr>
            <a:spLocks noChangeArrowheads="1"/>
          </p:cNvSpPr>
          <p:nvPr/>
        </p:nvSpPr>
        <p:spPr bwMode="auto">
          <a:xfrm>
            <a:off x="9258300" y="2701838"/>
            <a:ext cx="1714500" cy="3665452"/>
          </a:xfrm>
          <a:prstGeom prst="rect">
            <a:avLst/>
          </a:prstGeom>
          <a:solidFill>
            <a:srgbClr val="FF0000"/>
          </a:solidFill>
          <a:ln w="381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11" name="Line 5"/>
          <p:cNvSpPr>
            <a:spLocks noChangeShapeType="1"/>
          </p:cNvSpPr>
          <p:nvPr/>
        </p:nvSpPr>
        <p:spPr bwMode="auto">
          <a:xfrm flipV="1">
            <a:off x="7353300" y="2765338"/>
            <a:ext cx="1905000" cy="1219200"/>
          </a:xfrm>
          <a:prstGeom prst="line">
            <a:avLst/>
          </a:prstGeom>
          <a:noFill/>
          <a:ln w="3175">
            <a:solidFill>
              <a:srgbClr val="66FF33"/>
            </a:solidFill>
            <a:round/>
            <a:headEnd type="triangle" w="med" len="med"/>
            <a:tailEnd/>
          </a:ln>
        </p:spPr>
        <p:txBody>
          <a:bodyPr/>
          <a:lstStyle/>
          <a:p>
            <a:endParaRPr lang="zh-CN" altLang="en-US">
              <a:latin typeface="+mn-ea"/>
            </a:endParaRPr>
          </a:p>
        </p:txBody>
      </p:sp>
      <p:sp>
        <p:nvSpPr>
          <p:cNvPr id="12" name="Line 6"/>
          <p:cNvSpPr>
            <a:spLocks noChangeShapeType="1"/>
          </p:cNvSpPr>
          <p:nvPr/>
        </p:nvSpPr>
        <p:spPr bwMode="auto">
          <a:xfrm flipV="1">
            <a:off x="7353300" y="2765338"/>
            <a:ext cx="1905000" cy="990600"/>
          </a:xfrm>
          <a:prstGeom prst="line">
            <a:avLst/>
          </a:prstGeom>
          <a:noFill/>
          <a:ln w="3175">
            <a:solidFill>
              <a:srgbClr val="00CCFF"/>
            </a:solidFill>
            <a:round/>
            <a:headEnd type="triangle" w="med" len="med"/>
            <a:tailEnd/>
          </a:ln>
        </p:spPr>
        <p:txBody>
          <a:bodyPr/>
          <a:lstStyle/>
          <a:p>
            <a:endParaRPr lang="zh-CN" altLang="en-US">
              <a:latin typeface="+mn-ea"/>
            </a:endParaRPr>
          </a:p>
        </p:txBody>
      </p:sp>
      <p:sp>
        <p:nvSpPr>
          <p:cNvPr id="13" name="Rectangle 7"/>
          <p:cNvSpPr>
            <a:spLocks noChangeArrowheads="1"/>
          </p:cNvSpPr>
          <p:nvPr/>
        </p:nvSpPr>
        <p:spPr bwMode="auto">
          <a:xfrm>
            <a:off x="9258300" y="2689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14" name="Rectangle 8"/>
          <p:cNvSpPr>
            <a:spLocks noChangeArrowheads="1"/>
          </p:cNvSpPr>
          <p:nvPr/>
        </p:nvSpPr>
        <p:spPr bwMode="auto">
          <a:xfrm>
            <a:off x="9258300" y="2917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块</a:t>
            </a:r>
          </a:p>
        </p:txBody>
      </p:sp>
      <p:sp>
        <p:nvSpPr>
          <p:cNvPr id="15" name="Rectangle 9"/>
          <p:cNvSpPr>
            <a:spLocks noChangeArrowheads="1"/>
          </p:cNvSpPr>
          <p:nvPr/>
        </p:nvSpPr>
        <p:spPr bwMode="auto">
          <a:xfrm>
            <a:off x="9258300" y="3146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16" name="Rectangle 10"/>
          <p:cNvSpPr>
            <a:spLocks noChangeArrowheads="1"/>
          </p:cNvSpPr>
          <p:nvPr/>
        </p:nvSpPr>
        <p:spPr bwMode="auto">
          <a:xfrm>
            <a:off x="9258300" y="3374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块</a:t>
            </a:r>
          </a:p>
        </p:txBody>
      </p:sp>
      <p:sp>
        <p:nvSpPr>
          <p:cNvPr id="17" name="Rectangle 11"/>
          <p:cNvSpPr>
            <a:spLocks noChangeArrowheads="1"/>
          </p:cNvSpPr>
          <p:nvPr/>
        </p:nvSpPr>
        <p:spPr bwMode="auto">
          <a:xfrm>
            <a:off x="9258300" y="3603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18" name="Rectangle 13"/>
          <p:cNvSpPr>
            <a:spLocks noChangeArrowheads="1"/>
          </p:cNvSpPr>
          <p:nvPr/>
        </p:nvSpPr>
        <p:spPr bwMode="auto">
          <a:xfrm>
            <a:off x="9258300" y="3832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19" name="Rectangle 14"/>
          <p:cNvSpPr>
            <a:spLocks noChangeArrowheads="1"/>
          </p:cNvSpPr>
          <p:nvPr/>
        </p:nvSpPr>
        <p:spPr bwMode="auto">
          <a:xfrm>
            <a:off x="9258300" y="4060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0" name="Rectangle 15"/>
          <p:cNvSpPr>
            <a:spLocks noChangeArrowheads="1"/>
          </p:cNvSpPr>
          <p:nvPr/>
        </p:nvSpPr>
        <p:spPr bwMode="auto">
          <a:xfrm>
            <a:off x="9258300" y="4289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1" name="Rectangle 16"/>
          <p:cNvSpPr>
            <a:spLocks noChangeArrowheads="1"/>
          </p:cNvSpPr>
          <p:nvPr/>
        </p:nvSpPr>
        <p:spPr bwMode="auto">
          <a:xfrm>
            <a:off x="9258300" y="4517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22" name="Rectangle 17"/>
          <p:cNvSpPr>
            <a:spLocks noChangeArrowheads="1"/>
          </p:cNvSpPr>
          <p:nvPr/>
        </p:nvSpPr>
        <p:spPr bwMode="auto">
          <a:xfrm>
            <a:off x="9258300" y="4746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23" name="Rectangle 18"/>
          <p:cNvSpPr>
            <a:spLocks noChangeArrowheads="1"/>
          </p:cNvSpPr>
          <p:nvPr/>
        </p:nvSpPr>
        <p:spPr bwMode="auto">
          <a:xfrm>
            <a:off x="9258300" y="4975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4" name="Rectangle 19"/>
          <p:cNvSpPr>
            <a:spLocks noChangeArrowheads="1"/>
          </p:cNvSpPr>
          <p:nvPr/>
        </p:nvSpPr>
        <p:spPr bwMode="auto">
          <a:xfrm>
            <a:off x="9258300" y="54386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5" name="Rectangle 20"/>
          <p:cNvSpPr>
            <a:spLocks noChangeArrowheads="1"/>
          </p:cNvSpPr>
          <p:nvPr/>
        </p:nvSpPr>
        <p:spPr bwMode="auto">
          <a:xfrm>
            <a:off x="9258300" y="56672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6" name="Rectangle 21"/>
          <p:cNvSpPr>
            <a:spLocks noChangeArrowheads="1"/>
          </p:cNvSpPr>
          <p:nvPr/>
        </p:nvSpPr>
        <p:spPr bwMode="auto">
          <a:xfrm>
            <a:off x="9258300" y="58958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7" name="Rectangle 22"/>
          <p:cNvSpPr>
            <a:spLocks noChangeArrowheads="1"/>
          </p:cNvSpPr>
          <p:nvPr/>
        </p:nvSpPr>
        <p:spPr bwMode="auto">
          <a:xfrm>
            <a:off x="9258300" y="6138690"/>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m-1</a:t>
            </a:r>
            <a:r>
              <a:rPr lang="zh-CN" altLang="en-US" sz="1600">
                <a:solidFill>
                  <a:srgbClr val="003300"/>
                </a:solidFill>
                <a:latin typeface="+mn-ea"/>
              </a:rPr>
              <a:t>块</a:t>
            </a:r>
          </a:p>
        </p:txBody>
      </p:sp>
      <p:sp>
        <p:nvSpPr>
          <p:cNvPr id="28" name="Rectangle 23"/>
          <p:cNvSpPr>
            <a:spLocks noChangeArrowheads="1"/>
          </p:cNvSpPr>
          <p:nvPr/>
        </p:nvSpPr>
        <p:spPr bwMode="auto">
          <a:xfrm>
            <a:off x="6096000" y="36035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29" name="Rectangle 25"/>
          <p:cNvSpPr>
            <a:spLocks noChangeArrowheads="1"/>
          </p:cNvSpPr>
          <p:nvPr/>
        </p:nvSpPr>
        <p:spPr bwMode="auto">
          <a:xfrm>
            <a:off x="6096000" y="38321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0" name="Rectangle 27"/>
          <p:cNvSpPr>
            <a:spLocks noChangeArrowheads="1"/>
          </p:cNvSpPr>
          <p:nvPr/>
        </p:nvSpPr>
        <p:spPr bwMode="auto">
          <a:xfrm>
            <a:off x="6096000" y="40607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1" name="Rectangle 29"/>
          <p:cNvSpPr>
            <a:spLocks noChangeArrowheads="1"/>
          </p:cNvSpPr>
          <p:nvPr/>
        </p:nvSpPr>
        <p:spPr bwMode="auto">
          <a:xfrm>
            <a:off x="6096000" y="42893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2" name="Text Box 31"/>
          <p:cNvSpPr txBox="1">
            <a:spLocks noChangeArrowheads="1"/>
          </p:cNvSpPr>
          <p:nvPr/>
        </p:nvSpPr>
        <p:spPr bwMode="auto">
          <a:xfrm>
            <a:off x="6267450" y="3190789"/>
            <a:ext cx="914400" cy="366713"/>
          </a:xfrm>
          <a:prstGeom prst="rect">
            <a:avLst/>
          </a:prstGeom>
          <a:noFill/>
          <a:ln w="9525">
            <a:noFill/>
            <a:miter lim="800000"/>
            <a:headEnd/>
            <a:tailEnd/>
          </a:ln>
        </p:spPr>
        <p:txBody>
          <a:bodyPr>
            <a:spAutoFit/>
          </a:bodyPr>
          <a:lstStyle/>
          <a:p>
            <a:pPr algn="ctr"/>
            <a:r>
              <a:rPr lang="en-US" altLang="zh-CN" b="1" dirty="0">
                <a:latin typeface="+mn-ea"/>
              </a:rPr>
              <a:t>Cache</a:t>
            </a:r>
          </a:p>
        </p:txBody>
      </p:sp>
      <p:sp>
        <p:nvSpPr>
          <p:cNvPr id="33" name="Text Box 32"/>
          <p:cNvSpPr txBox="1">
            <a:spLocks noChangeArrowheads="1"/>
          </p:cNvSpPr>
          <p:nvPr/>
        </p:nvSpPr>
        <p:spPr bwMode="auto">
          <a:xfrm>
            <a:off x="9677400" y="2308139"/>
            <a:ext cx="914400" cy="366713"/>
          </a:xfrm>
          <a:prstGeom prst="rect">
            <a:avLst/>
          </a:prstGeom>
          <a:noFill/>
          <a:ln w="9525">
            <a:noFill/>
            <a:miter lim="800000"/>
            <a:headEnd/>
            <a:tailEnd/>
          </a:ln>
        </p:spPr>
        <p:txBody>
          <a:bodyPr>
            <a:spAutoFit/>
          </a:bodyPr>
          <a:lstStyle/>
          <a:p>
            <a:pPr algn="ctr"/>
            <a:r>
              <a:rPr lang="zh-CN" altLang="en-US" b="1" dirty="0">
                <a:latin typeface="+mn-ea"/>
              </a:rPr>
              <a:t>主存</a:t>
            </a:r>
          </a:p>
        </p:txBody>
      </p:sp>
      <p:sp>
        <p:nvSpPr>
          <p:cNvPr id="36" name="Rectangle 35"/>
          <p:cNvSpPr>
            <a:spLocks noChangeArrowheads="1"/>
          </p:cNvSpPr>
          <p:nvPr/>
        </p:nvSpPr>
        <p:spPr bwMode="auto">
          <a:xfrm>
            <a:off x="9258300" y="52100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7" name="Line 36"/>
          <p:cNvSpPr>
            <a:spLocks noChangeShapeType="1"/>
          </p:cNvSpPr>
          <p:nvPr/>
        </p:nvSpPr>
        <p:spPr bwMode="auto">
          <a:xfrm flipV="1">
            <a:off x="7353300" y="2765338"/>
            <a:ext cx="1905000" cy="1447800"/>
          </a:xfrm>
          <a:prstGeom prst="line">
            <a:avLst/>
          </a:prstGeom>
          <a:noFill/>
          <a:ln w="3175">
            <a:solidFill>
              <a:schemeClr val="accent2"/>
            </a:solidFill>
            <a:round/>
            <a:headEnd type="triangle" w="med" len="med"/>
            <a:tailEnd/>
          </a:ln>
        </p:spPr>
        <p:txBody>
          <a:bodyPr/>
          <a:lstStyle/>
          <a:p>
            <a:endParaRPr lang="zh-CN" altLang="en-US">
              <a:latin typeface="+mn-ea"/>
            </a:endParaRPr>
          </a:p>
        </p:txBody>
      </p:sp>
      <p:sp>
        <p:nvSpPr>
          <p:cNvPr id="38" name="Line 37"/>
          <p:cNvSpPr>
            <a:spLocks noChangeShapeType="1"/>
          </p:cNvSpPr>
          <p:nvPr/>
        </p:nvSpPr>
        <p:spPr bwMode="auto">
          <a:xfrm flipV="1">
            <a:off x="7353300" y="2765338"/>
            <a:ext cx="1905000" cy="1676400"/>
          </a:xfrm>
          <a:prstGeom prst="line">
            <a:avLst/>
          </a:prstGeom>
          <a:noFill/>
          <a:ln w="3175">
            <a:solidFill>
              <a:srgbClr val="FF00FF"/>
            </a:solidFill>
            <a:round/>
            <a:headEnd type="triangle" w="med" len="med"/>
            <a:tailEnd/>
          </a:ln>
        </p:spPr>
        <p:txBody>
          <a:bodyPr/>
          <a:lstStyle/>
          <a:p>
            <a:endParaRPr lang="zh-CN" altLang="en-US">
              <a:latin typeface="+mn-ea"/>
            </a:endParaRPr>
          </a:p>
        </p:txBody>
      </p:sp>
      <p:sp>
        <p:nvSpPr>
          <p:cNvPr id="39" name="AutoShape 38"/>
          <p:cNvSpPr>
            <a:spLocks noChangeArrowheads="1"/>
          </p:cNvSpPr>
          <p:nvPr/>
        </p:nvSpPr>
        <p:spPr bwMode="auto">
          <a:xfrm>
            <a:off x="3704529" y="5251006"/>
            <a:ext cx="4320540" cy="832392"/>
          </a:xfrm>
          <a:prstGeom prst="wedgeEllipseCallout">
            <a:avLst>
              <a:gd name="adj1" fmla="val 31639"/>
              <a:gd name="adj2" fmla="val -87146"/>
            </a:avLst>
          </a:prstGeom>
          <a:solidFill>
            <a:srgbClr val="66FFCC"/>
          </a:solidFill>
          <a:ln w="9525" algn="ctr">
            <a:solidFill>
              <a:schemeClr val="tx1"/>
            </a:solidFill>
            <a:miter lim="800000"/>
            <a:headEnd/>
            <a:tailEnd/>
          </a:ln>
        </p:spPr>
        <p:txBody>
          <a:bodyPr anchor="ctr" anchorCtr="0"/>
          <a:lstStyle/>
          <a:p>
            <a:pPr algn="ctr"/>
            <a:r>
              <a:rPr lang="en-US" altLang="zh-CN" sz="2000" dirty="0">
                <a:latin typeface="+mn-ea"/>
              </a:rPr>
              <a:t> </a:t>
            </a:r>
            <a:r>
              <a:rPr lang="zh-CN" altLang="en-US" sz="2400" b="1" dirty="0">
                <a:latin typeface="+mn-ea"/>
              </a:rPr>
              <a:t>如何进行地址映射</a:t>
            </a:r>
            <a:r>
              <a:rPr lang="en-US" altLang="zh-CN" sz="2400" b="1" dirty="0">
                <a:latin typeface="+mn-ea"/>
              </a:rPr>
              <a:t>???</a:t>
            </a:r>
          </a:p>
        </p:txBody>
      </p:sp>
    </p:spTree>
    <p:extLst>
      <p:ext uri="{BB962C8B-B14F-4D97-AF65-F5344CB8AC3E}">
        <p14:creationId xmlns:p14="http://schemas.microsoft.com/office/powerpoint/2010/main" val="274421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2" repeatCount="300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4000" fill="hold" grpId="0" nodeType="clickEffect">
                                  <p:stCondLst>
                                    <p:cond delay="0"/>
                                  </p:stCondLst>
                                  <p:childTnLst>
                                    <p:anim calcmode="discrete" valueType="str">
                                      <p:cBhvr>
                                        <p:cTn id="15"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repeatCount="300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5000" fill="hold" grpId="0" nodeType="clickEffect">
                                  <p:stCondLst>
                                    <p:cond delay="0"/>
                                  </p:stCondLst>
                                  <p:childTnLst>
                                    <p:anim calcmode="discrete" valueType="str">
                                      <p:cBhvr>
                                        <p:cTn id="24" dur="10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repeatCount="300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35" presetClass="emph" presetSubtype="0" repeatCount="5000" fill="hold" grpId="0" nodeType="clickEffect">
                                  <p:stCondLst>
                                    <p:cond delay="0"/>
                                  </p:stCondLst>
                                  <p:childTnLst>
                                    <p:anim calcmode="discrete" valueType="str">
                                      <p:cBhvr>
                                        <p:cTn id="33"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repeatCount="300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31"/>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wipe(left)">
                                      <p:cBhvr>
                                        <p:cTn id="53" dur="500"/>
                                        <p:tgtEl>
                                          <p:spTgt spid="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wipe(left)">
                                      <p:cBhvr>
                                        <p:cTn id="58" dur="500"/>
                                        <p:tgtEl>
                                          <p:spTgt spid="3">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wipe(left)">
                                      <p:cBhvr>
                                        <p:cTn id="63" dur="500"/>
                                        <p:tgtEl>
                                          <p:spTgt spid="3">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animBg="1"/>
      <p:bldP spid="13" grpId="0" animBg="1"/>
      <p:bldP spid="28" grpId="0" animBg="1"/>
      <p:bldP spid="29" grpId="0" animBg="1"/>
      <p:bldP spid="30" grpId="0" animBg="1"/>
      <p:bldP spid="31" grpId="0" animBg="1"/>
      <p:bldP spid="37" grpId="0" animBg="1"/>
      <p:bldP spid="38" grpId="0" animBg="1"/>
      <p:bldP spid="3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全相联映射</a:t>
            </a:r>
          </a:p>
        </p:txBody>
      </p:sp>
      <p:grpSp>
        <p:nvGrpSpPr>
          <p:cNvPr id="11" name="组合 10"/>
          <p:cNvGrpSpPr/>
          <p:nvPr/>
        </p:nvGrpSpPr>
        <p:grpSpPr>
          <a:xfrm>
            <a:off x="3333656" y="3070816"/>
            <a:ext cx="440788" cy="2426613"/>
            <a:chOff x="4573332" y="2595988"/>
            <a:chExt cx="440788" cy="2292032"/>
          </a:xfrm>
        </p:grpSpPr>
        <p:cxnSp>
          <p:nvCxnSpPr>
            <p:cNvPr id="12" name="直接箭头连接符 11"/>
            <p:cNvCxnSpPr/>
            <p:nvPr/>
          </p:nvCxnSpPr>
          <p:spPr>
            <a:xfrm flipV="1">
              <a:off x="4867190" y="2595988"/>
              <a:ext cx="0" cy="106487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箭头连接符 12"/>
            <p:cNvCxnSpPr/>
            <p:nvPr/>
          </p:nvCxnSpPr>
          <p:spPr>
            <a:xfrm flipV="1">
              <a:off x="4720261" y="2595989"/>
              <a:ext cx="0" cy="168385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箭头连接符 13"/>
            <p:cNvCxnSpPr/>
            <p:nvPr/>
          </p:nvCxnSpPr>
          <p:spPr>
            <a:xfrm flipV="1">
              <a:off x="4573332" y="2595988"/>
              <a:ext cx="0" cy="229203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p:nvPr/>
          </p:nvCxnSpPr>
          <p:spPr>
            <a:xfrm flipV="1">
              <a:off x="5014120" y="2595990"/>
              <a:ext cx="0" cy="45309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164259" y="3070818"/>
            <a:ext cx="697963" cy="2430640"/>
            <a:chOff x="4573332" y="2595988"/>
            <a:chExt cx="697963" cy="2303888"/>
          </a:xfrm>
        </p:grpSpPr>
        <p:cxnSp>
          <p:nvCxnSpPr>
            <p:cNvPr id="17" name="直接箭头连接符 16"/>
            <p:cNvCxnSpPr/>
            <p:nvPr/>
          </p:nvCxnSpPr>
          <p:spPr>
            <a:xfrm flipV="1">
              <a:off x="4573332" y="2595988"/>
              <a:ext cx="0" cy="2303888"/>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直接箭头连接符 17"/>
            <p:cNvCxnSpPr/>
            <p:nvPr/>
          </p:nvCxnSpPr>
          <p:spPr>
            <a:xfrm flipV="1">
              <a:off x="4805986" y="2595988"/>
              <a:ext cx="0" cy="1682536"/>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直接箭头连接符 18"/>
            <p:cNvCxnSpPr/>
            <p:nvPr/>
          </p:nvCxnSpPr>
          <p:spPr>
            <a:xfrm flipV="1">
              <a:off x="5271295" y="2595989"/>
              <a:ext cx="0" cy="454687"/>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直接箭头连接符 19"/>
            <p:cNvCxnSpPr/>
            <p:nvPr/>
          </p:nvCxnSpPr>
          <p:spPr>
            <a:xfrm flipV="1">
              <a:off x="5038640" y="2595988"/>
              <a:ext cx="0" cy="1068612"/>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组合 21"/>
          <p:cNvGrpSpPr>
            <a:grpSpLocks/>
          </p:cNvGrpSpPr>
          <p:nvPr/>
        </p:nvGrpSpPr>
        <p:grpSpPr bwMode="auto">
          <a:xfrm>
            <a:off x="2047087" y="1908716"/>
            <a:ext cx="4881013" cy="717869"/>
            <a:chOff x="13183" y="5280379"/>
            <a:chExt cx="4951058" cy="717847"/>
          </a:xfrm>
        </p:grpSpPr>
        <p:grpSp>
          <p:nvGrpSpPr>
            <p:cNvPr id="23" name="组合 183"/>
            <p:cNvGrpSpPr>
              <a:grpSpLocks/>
            </p:cNvGrpSpPr>
            <p:nvPr/>
          </p:nvGrpSpPr>
          <p:grpSpPr bwMode="auto">
            <a:xfrm>
              <a:off x="1105461" y="5280379"/>
              <a:ext cx="3858780" cy="717847"/>
              <a:chOff x="1447796" y="5551488"/>
              <a:chExt cx="6927546" cy="1071611"/>
            </a:xfrm>
          </p:grpSpPr>
          <p:sp>
            <p:nvSpPr>
              <p:cNvPr id="25" name="Text Box 3"/>
              <p:cNvSpPr txBox="1">
                <a:spLocks noChangeArrowheads="1"/>
              </p:cNvSpPr>
              <p:nvPr/>
            </p:nvSpPr>
            <p:spPr bwMode="auto">
              <a:xfrm>
                <a:off x="6604084" y="6307919"/>
                <a:ext cx="95183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w</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26" name="AutoShape 6"/>
              <p:cNvSpPr>
                <a:spLocks/>
              </p:cNvSpPr>
              <p:nvPr/>
            </p:nvSpPr>
            <p:spPr bwMode="auto">
              <a:xfrm rot="16200000">
                <a:off x="7007934" y="4912464"/>
                <a:ext cx="169183" cy="2515569"/>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Rectangle 9"/>
              <p:cNvSpPr>
                <a:spLocks noChangeArrowheads="1"/>
              </p:cNvSpPr>
              <p:nvPr/>
            </p:nvSpPr>
            <p:spPr bwMode="auto">
              <a:xfrm>
                <a:off x="1447796" y="5551488"/>
                <a:ext cx="4389805" cy="533400"/>
              </a:xfrm>
              <a:prstGeom prst="rect">
                <a:avLst/>
              </a:prstGeom>
              <a:solidFill>
                <a:srgbClr val="00B0F0"/>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主存</a:t>
                </a: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块地址 </a:t>
                </a:r>
                <a:r>
                  <a:rPr kumimoji="0" lang="en-US" altLang="zh-CN" sz="1400" b="1" i="0"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Rectangle 11"/>
              <p:cNvSpPr>
                <a:spLocks noChangeArrowheads="1"/>
              </p:cNvSpPr>
              <p:nvPr/>
            </p:nvSpPr>
            <p:spPr bwMode="auto">
              <a:xfrm>
                <a:off x="5834743" y="5551488"/>
                <a:ext cx="2540599" cy="533400"/>
              </a:xfrm>
              <a:prstGeom prst="rect">
                <a:avLst/>
              </a:prstGeom>
              <a:solidFill>
                <a:schemeClr val="accent4">
                  <a:lumMod val="20000"/>
                  <a:lumOff val="80000"/>
                </a:schemeClr>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块内偏移</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Text Box 13"/>
              <p:cNvSpPr txBox="1">
                <a:spLocks noChangeArrowheads="1"/>
              </p:cNvSpPr>
              <p:nvPr/>
            </p:nvSpPr>
            <p:spPr bwMode="auto">
              <a:xfrm>
                <a:off x="3654574" y="6281196"/>
                <a:ext cx="91478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30" name="AutoShape 14"/>
              <p:cNvSpPr>
                <a:spLocks/>
              </p:cNvSpPr>
              <p:nvPr/>
            </p:nvSpPr>
            <p:spPr bwMode="auto">
              <a:xfrm rot="16200000">
                <a:off x="3544609" y="4002106"/>
                <a:ext cx="193321" cy="4386938"/>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24" name="Text Box 52"/>
            <p:cNvSpPr txBox="1">
              <a:spLocks noChangeArrowheads="1"/>
            </p:cNvSpPr>
            <p:nvPr/>
          </p:nvSpPr>
          <p:spPr bwMode="auto">
            <a:xfrm>
              <a:off x="13183" y="5339187"/>
              <a:ext cx="1260140" cy="307768"/>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p>
          </p:txBody>
        </p:sp>
      </p:grpSp>
      <p:grpSp>
        <p:nvGrpSpPr>
          <p:cNvPr id="108" name="组合 107"/>
          <p:cNvGrpSpPr/>
          <p:nvPr/>
        </p:nvGrpSpPr>
        <p:grpSpPr>
          <a:xfrm>
            <a:off x="6906127" y="2204346"/>
            <a:ext cx="1584846" cy="3445483"/>
            <a:chOff x="6906127" y="2204346"/>
            <a:chExt cx="1584846" cy="3445483"/>
          </a:xfrm>
        </p:grpSpPr>
        <p:sp>
          <p:nvSpPr>
            <p:cNvPr id="21" name="Line 16"/>
            <p:cNvSpPr>
              <a:spLocks noChangeShapeType="1"/>
            </p:cNvSpPr>
            <p:nvPr/>
          </p:nvSpPr>
          <p:spPr bwMode="auto">
            <a:xfrm flipV="1">
              <a:off x="6919873" y="2204346"/>
              <a:ext cx="1571099" cy="149624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1" name="Line 16"/>
            <p:cNvSpPr>
              <a:spLocks noChangeShapeType="1"/>
            </p:cNvSpPr>
            <p:nvPr/>
          </p:nvSpPr>
          <p:spPr bwMode="auto">
            <a:xfrm flipV="1">
              <a:off x="6921366" y="2210885"/>
              <a:ext cx="1569607" cy="2132113"/>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2" name="Line 16"/>
            <p:cNvSpPr>
              <a:spLocks noChangeShapeType="1"/>
            </p:cNvSpPr>
            <p:nvPr/>
          </p:nvSpPr>
          <p:spPr bwMode="auto">
            <a:xfrm flipV="1">
              <a:off x="6921367" y="2210885"/>
              <a:ext cx="1567900" cy="2764574"/>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3" name="Line 16"/>
            <p:cNvSpPr>
              <a:spLocks noChangeShapeType="1"/>
            </p:cNvSpPr>
            <p:nvPr/>
          </p:nvSpPr>
          <p:spPr bwMode="auto">
            <a:xfrm flipV="1">
              <a:off x="6906127" y="2210888"/>
              <a:ext cx="1583140" cy="3438941"/>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grpSp>
        <p:nvGrpSpPr>
          <p:cNvPr id="109" name="组合 108"/>
          <p:cNvGrpSpPr/>
          <p:nvPr/>
        </p:nvGrpSpPr>
        <p:grpSpPr>
          <a:xfrm>
            <a:off x="6898507" y="3763880"/>
            <a:ext cx="1595120" cy="1943099"/>
            <a:chOff x="6898507" y="3763880"/>
            <a:chExt cx="1595120" cy="1943099"/>
          </a:xfrm>
        </p:grpSpPr>
        <p:sp>
          <p:nvSpPr>
            <p:cNvPr id="44" name="Line 16"/>
            <p:cNvSpPr>
              <a:spLocks noChangeShapeType="1"/>
            </p:cNvSpPr>
            <p:nvPr/>
          </p:nvSpPr>
          <p:spPr bwMode="auto">
            <a:xfrm>
              <a:off x="6912477" y="3763880"/>
              <a:ext cx="1574800" cy="130810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5" name="Line 16"/>
            <p:cNvSpPr>
              <a:spLocks noChangeShapeType="1"/>
            </p:cNvSpPr>
            <p:nvPr/>
          </p:nvSpPr>
          <p:spPr bwMode="auto">
            <a:xfrm>
              <a:off x="6921367" y="4419199"/>
              <a:ext cx="1569085" cy="65278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6" name="Line 16"/>
            <p:cNvSpPr>
              <a:spLocks noChangeShapeType="1"/>
            </p:cNvSpPr>
            <p:nvPr/>
          </p:nvSpPr>
          <p:spPr bwMode="auto">
            <a:xfrm>
              <a:off x="6913747" y="5021179"/>
              <a:ext cx="1579880" cy="5397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47" name="Line 16"/>
            <p:cNvSpPr>
              <a:spLocks noChangeShapeType="1"/>
            </p:cNvSpPr>
            <p:nvPr/>
          </p:nvSpPr>
          <p:spPr bwMode="auto">
            <a:xfrm flipV="1">
              <a:off x="6898507" y="5071979"/>
              <a:ext cx="1591945" cy="63500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sp>
        <p:nvSpPr>
          <p:cNvPr id="48" name="矩形 47"/>
          <p:cNvSpPr/>
          <p:nvPr/>
        </p:nvSpPr>
        <p:spPr>
          <a:xfrm>
            <a:off x="3118862" y="2739420"/>
            <a:ext cx="1939970"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i="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 </a:t>
            </a:r>
            <a:r>
              <a:rPr lang="zh-CN" altLang="en-US" sz="1400" b="1">
                <a:solidFill>
                  <a:schemeClr val="tx1"/>
                </a:solidFill>
                <a:latin typeface="微软雅黑" panose="020B0503020204020204" pitchFamily="34" charset="-122"/>
                <a:ea typeface="微软雅黑" panose="020B0503020204020204" pitchFamily="34" charset="-122"/>
              </a:rPr>
              <a:t>路并发比较</a:t>
            </a:r>
          </a:p>
        </p:txBody>
      </p:sp>
      <p:cxnSp>
        <p:nvCxnSpPr>
          <p:cNvPr id="49" name="直接箭头连接符 48"/>
          <p:cNvCxnSpPr/>
          <p:nvPr/>
        </p:nvCxnSpPr>
        <p:spPr>
          <a:xfrm>
            <a:off x="4331417" y="2445619"/>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1" name="组合 110"/>
          <p:cNvGrpSpPr/>
          <p:nvPr/>
        </p:nvGrpSpPr>
        <p:grpSpPr>
          <a:xfrm>
            <a:off x="2295397" y="2757195"/>
            <a:ext cx="805325" cy="307777"/>
            <a:chOff x="2303017" y="2741955"/>
            <a:chExt cx="805325" cy="307777"/>
          </a:xfrm>
        </p:grpSpPr>
        <p:cxnSp>
          <p:nvCxnSpPr>
            <p:cNvPr id="50" name="直接箭头连接符 49"/>
            <p:cNvCxnSpPr/>
            <p:nvPr/>
          </p:nvCxnSpPr>
          <p:spPr>
            <a:xfrm flipH="1">
              <a:off x="2794017" y="2902292"/>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TextBox 132"/>
            <p:cNvSpPr txBox="1">
              <a:spLocks noChangeArrowheads="1"/>
            </p:cNvSpPr>
            <p:nvPr/>
          </p:nvSpPr>
          <p:spPr bwMode="auto">
            <a:xfrm>
              <a:off x="2303017" y="2741955"/>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52" name="Text Box 52"/>
          <p:cNvSpPr txBox="1">
            <a:spLocks noChangeArrowheads="1"/>
          </p:cNvSpPr>
          <p:nvPr/>
        </p:nvSpPr>
        <p:spPr bwMode="auto">
          <a:xfrm>
            <a:off x="5296611" y="3136755"/>
            <a:ext cx="1611661" cy="307777"/>
          </a:xfrm>
          <a:prstGeom prst="rect">
            <a:avLst/>
          </a:prstGeom>
          <a:noFill/>
          <a:ln w="12700">
            <a:noFill/>
            <a:miter lim="800000"/>
            <a:headEnd/>
            <a:tailEnd/>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5" name="组合 54"/>
          <p:cNvGrpSpPr/>
          <p:nvPr/>
        </p:nvGrpSpPr>
        <p:grpSpPr>
          <a:xfrm>
            <a:off x="8494786" y="1776053"/>
            <a:ext cx="1627913" cy="4127879"/>
            <a:chOff x="8903859" y="1174474"/>
            <a:chExt cx="1627913" cy="4127879"/>
          </a:xfrm>
        </p:grpSpPr>
        <p:sp>
          <p:nvSpPr>
            <p:cNvPr id="56" name="Text Box 52"/>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DRAM</a:t>
              </a:r>
              <a:r>
                <a:rPr kumimoji="0" lang="zh-CN" altLang="en-US" sz="1400" b="1" i="0" u="none" strike="noStrike" kern="0" cap="none" spc="0" normalizeH="0" baseline="0" noProof="0">
                  <a:ln>
                    <a:noFill/>
                  </a:ln>
                  <a:solidFill>
                    <a:schemeClr val="bg2">
                      <a:lumMod val="50000"/>
                    </a:schemeClr>
                  </a:solidFill>
                  <a:effectLst/>
                  <a:uLnTx/>
                  <a:uFillTx/>
                  <a:latin typeface="+mn-ea"/>
                </a:rPr>
                <a:t>主存</a:t>
              </a:r>
            </a:p>
          </p:txBody>
        </p:sp>
        <p:grpSp>
          <p:nvGrpSpPr>
            <p:cNvPr id="57" name="组合 56"/>
            <p:cNvGrpSpPr/>
            <p:nvPr/>
          </p:nvGrpSpPr>
          <p:grpSpPr>
            <a:xfrm>
              <a:off x="8903859" y="1486390"/>
              <a:ext cx="1627913" cy="3815963"/>
              <a:chOff x="8903859" y="1486390"/>
              <a:chExt cx="1627913" cy="4057929"/>
            </a:xfrm>
          </p:grpSpPr>
          <p:sp>
            <p:nvSpPr>
              <p:cNvPr id="58" name="矩形 57"/>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rPr>
                  <a:t>0</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59" name="矩形 58"/>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0" name="矩形 59"/>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1" name="矩形 60"/>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2" name="矩形 61"/>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63" name="矩形 62"/>
              <p:cNvSpPr/>
              <p:nvPr/>
            </p:nvSpPr>
            <p:spPr>
              <a:xfrm>
                <a:off x="8903863" y="250105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n</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4" name="矩形 63"/>
              <p:cNvSpPr/>
              <p:nvPr/>
            </p:nvSpPr>
            <p:spPr>
              <a:xfrm>
                <a:off x="8903861" y="275573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rPr>
                  <a:t>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5" name="矩形 64"/>
              <p:cNvSpPr/>
              <p:nvPr/>
            </p:nvSpPr>
            <p:spPr>
              <a:xfrm>
                <a:off x="8903863" y="301030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6" name="矩形 65"/>
              <p:cNvSpPr/>
              <p:nvPr/>
            </p:nvSpPr>
            <p:spPr>
              <a:xfrm>
                <a:off x="8903861" y="326498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2n-1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7" name="矩形 66"/>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68" name="矩形 67"/>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69" name="矩形 68"/>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70" name="矩形 69"/>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1" name="矩形 70"/>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72" name="矩形 71"/>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73" name="矩形 72"/>
              <p:cNvSpPr/>
              <p:nvPr/>
            </p:nvSpPr>
            <p:spPr>
              <a:xfrm>
                <a:off x="8903861" y="452437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mn-n</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4" name="矩形 73"/>
              <p:cNvSpPr/>
              <p:nvPr/>
            </p:nvSpPr>
            <p:spPr>
              <a:xfrm>
                <a:off x="8903859" y="477905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5" name="矩形 74"/>
              <p:cNvSpPr/>
              <p:nvPr/>
            </p:nvSpPr>
            <p:spPr>
              <a:xfrm>
                <a:off x="8903861" y="503362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6" name="矩形 75"/>
              <p:cNvSpPr/>
              <p:nvPr/>
            </p:nvSpPr>
            <p:spPr>
              <a:xfrm>
                <a:off x="8903859" y="528830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7" name="矩形 76"/>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grpSp>
      </p:grpSp>
      <p:grpSp>
        <p:nvGrpSpPr>
          <p:cNvPr id="110" name="组合 109"/>
          <p:cNvGrpSpPr/>
          <p:nvPr/>
        </p:nvGrpSpPr>
        <p:grpSpPr>
          <a:xfrm>
            <a:off x="3051604" y="2363576"/>
            <a:ext cx="511616" cy="370759"/>
            <a:chOff x="3051604" y="2371196"/>
            <a:chExt cx="511616" cy="370759"/>
          </a:xfrm>
        </p:grpSpPr>
        <p:cxnSp>
          <p:nvCxnSpPr>
            <p:cNvPr id="53" name="直接箭头连接符 52"/>
            <p:cNvCxnSpPr/>
            <p:nvPr/>
          </p:nvCxnSpPr>
          <p:spPr>
            <a:xfrm>
              <a:off x="3563220" y="2524217"/>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4" name="TextBox 132"/>
            <p:cNvSpPr txBox="1">
              <a:spLocks noChangeArrowheads="1"/>
            </p:cNvSpPr>
            <p:nvPr/>
          </p:nvSpPr>
          <p:spPr bwMode="auto">
            <a:xfrm>
              <a:off x="3051604" y="2371196"/>
              <a:ext cx="438020" cy="307777"/>
            </a:xfrm>
            <a:prstGeom prst="rect">
              <a:avLst/>
            </a:prstGeom>
            <a:noFill/>
            <a:ln w="12700">
              <a:noFill/>
              <a:miter lim="800000"/>
              <a:headEnd/>
              <a:tailEnd/>
            </a:ln>
          </p:spPr>
          <p:txBody>
            <a:bodyPr wrap="square">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78" name="直接连接符 77"/>
            <p:cNvCxnSpPr/>
            <p:nvPr/>
          </p:nvCxnSpPr>
          <p:spPr>
            <a:xfrm flipH="1">
              <a:off x="3271799" y="2524217"/>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2503054" y="3551712"/>
            <a:ext cx="707176" cy="2257519"/>
            <a:chOff x="2503054" y="3551712"/>
            <a:chExt cx="707176" cy="2257519"/>
          </a:xfrm>
        </p:grpSpPr>
        <p:sp>
          <p:nvSpPr>
            <p:cNvPr id="4" name="TextBox 132">
              <a:extLst>
                <a:ext uri="{FF2B5EF4-FFF2-40B4-BE49-F238E27FC236}">
                  <a16:creationId xmlns:a16="http://schemas.microsoft.com/office/drawing/2014/main" id="{CD990138-6FBA-4C8C-94C1-44EF974BAD51}"/>
                </a:ext>
              </a:extLst>
            </p:cNvPr>
            <p:cNvSpPr txBox="1">
              <a:spLocks noChangeArrowheads="1"/>
            </p:cNvSpPr>
            <p:nvPr/>
          </p:nvSpPr>
          <p:spPr bwMode="auto">
            <a:xfrm>
              <a:off x="2585933" y="4851540"/>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10" name="TextBox 132">
              <a:extLst>
                <a:ext uri="{FF2B5EF4-FFF2-40B4-BE49-F238E27FC236}">
                  <a16:creationId xmlns:a16="http://schemas.microsoft.com/office/drawing/2014/main" id="{062FB469-BA96-432A-B281-24AA2D1E8498}"/>
                </a:ext>
              </a:extLst>
            </p:cNvPr>
            <p:cNvSpPr txBox="1">
              <a:spLocks noChangeArrowheads="1"/>
            </p:cNvSpPr>
            <p:nvPr/>
          </p:nvSpPr>
          <p:spPr bwMode="auto">
            <a:xfrm>
              <a:off x="2503054" y="5501454"/>
              <a:ext cx="707176" cy="307777"/>
            </a:xfrm>
            <a:prstGeom prst="rect">
              <a:avLst/>
            </a:prstGeom>
            <a:noFill/>
            <a:ln w="12700">
              <a:noFill/>
              <a:miter lim="800000"/>
              <a:headEnd/>
              <a:tailEnd/>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行</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79" name="TextBox 132"/>
            <p:cNvSpPr txBox="1">
              <a:spLocks noChangeArrowheads="1"/>
            </p:cNvSpPr>
            <p:nvPr/>
          </p:nvSpPr>
          <p:spPr bwMode="auto">
            <a:xfrm>
              <a:off x="2555892" y="4201626"/>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0" name="TextBox 132"/>
            <p:cNvSpPr txBox="1">
              <a:spLocks noChangeArrowheads="1"/>
            </p:cNvSpPr>
            <p:nvPr/>
          </p:nvSpPr>
          <p:spPr bwMode="auto">
            <a:xfrm>
              <a:off x="2557601" y="3551712"/>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3118861" y="3455820"/>
            <a:ext cx="3778806" cy="2448112"/>
            <a:chOff x="3118861" y="3455820"/>
            <a:chExt cx="3778806" cy="2448112"/>
          </a:xfrm>
        </p:grpSpPr>
        <p:sp>
          <p:nvSpPr>
            <p:cNvPr id="6" name="矩形 5">
              <a:extLst>
                <a:ext uri="{FF2B5EF4-FFF2-40B4-BE49-F238E27FC236}">
                  <a16:creationId xmlns:a16="http://schemas.microsoft.com/office/drawing/2014/main" id="{70227660-0A95-4E79-A24B-2C5099D4D28A}"/>
                </a:ext>
              </a:extLst>
            </p:cNvPr>
            <p:cNvSpPr/>
            <p:nvPr/>
          </p:nvSpPr>
          <p:spPr>
            <a:xfrm>
              <a:off x="3118861" y="5405562"/>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3123988" y="3455820"/>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3122279" y="4105734"/>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B88BCEFD-43C3-4326-BD0D-7AF1E5323488}"/>
                </a:ext>
              </a:extLst>
            </p:cNvPr>
            <p:cNvSpPr/>
            <p:nvPr/>
          </p:nvSpPr>
          <p:spPr>
            <a:xfrm>
              <a:off x="3120570" y="4755648"/>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1135040" y="3472696"/>
            <a:ext cx="5764214" cy="475903"/>
            <a:chOff x="487822" y="3242616"/>
            <a:chExt cx="6141581" cy="559743"/>
          </a:xfrm>
        </p:grpSpPr>
        <p:sp>
          <p:nvSpPr>
            <p:cNvPr id="87" name="矩形 86"/>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487822" y="3242616"/>
              <a:ext cx="6141581" cy="5597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526758" y="3316360"/>
              <a:ext cx="1178825" cy="434397"/>
            </a:xfrm>
            <a:prstGeom prst="rect">
              <a:avLst/>
            </a:prstGeom>
            <a:noFill/>
          </p:spPr>
          <p:txBody>
            <a:bodyPr wrap="none" rtlCol="0">
              <a:spAutoFit/>
            </a:bodyPr>
            <a:lstStyle/>
            <a:p>
              <a:r>
                <a:rPr lang="en-US" altLang="zh-CN" b="1">
                  <a:solidFill>
                    <a:schemeClr val="bg1"/>
                  </a:solidFill>
                  <a:latin typeface="微软雅黑" panose="020B0503020204020204" pitchFamily="34" charset="-122"/>
                  <a:ea typeface="微软雅黑" panose="020B0503020204020204" pitchFamily="34" charset="-122"/>
                </a:rPr>
                <a:t>cache</a:t>
              </a:r>
              <a:r>
                <a:rPr lang="zh-CN" altLang="en-US" b="1">
                  <a:solidFill>
                    <a:schemeClr val="bg1"/>
                  </a:solidFill>
                  <a:latin typeface="微软雅黑" panose="020B0503020204020204" pitchFamily="34" charset="-122"/>
                  <a:ea typeface="微软雅黑" panose="020B0503020204020204" pitchFamily="34" charset="-122"/>
                </a:rPr>
                <a:t>行</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90" name="Text Box 66"/>
          <p:cNvSpPr txBox="1">
            <a:spLocks noChangeArrowheads="1"/>
          </p:cNvSpPr>
          <p:nvPr/>
        </p:nvSpPr>
        <p:spPr bwMode="auto">
          <a:xfrm>
            <a:off x="2547396" y="1181434"/>
            <a:ext cx="5607051" cy="461665"/>
          </a:xfrm>
          <a:prstGeom prst="rect">
            <a:avLst/>
          </a:prstGeom>
          <a:noFill/>
          <a:ln w="9525">
            <a:noFill/>
            <a:miter lim="800000"/>
            <a:headEnd/>
            <a:tailEnd/>
          </a:ln>
        </p:spPr>
        <p:txBody>
          <a:bodyPr>
            <a:spAutoFit/>
          </a:bodyPr>
          <a:lstStyle/>
          <a:p>
            <a:pPr algn="ctr" fontAlgn="base">
              <a:spcBef>
                <a:spcPct val="0"/>
              </a:spcBef>
              <a:spcAft>
                <a:spcPct val="0"/>
              </a:spcAft>
            </a:pPr>
            <a:r>
              <a:rPr kumimoji="1" lang="zh-CN" altLang="en-US" sz="2400" b="1" dirty="0">
                <a:solidFill>
                  <a:schemeClr val="tx1">
                    <a:lumMod val="65000"/>
                    <a:lumOff val="35000"/>
                  </a:schemeClr>
                </a:solidFill>
                <a:latin typeface="微软雅黑" charset="-122"/>
                <a:ea typeface="微软雅黑" charset="-122"/>
              </a:rPr>
              <a:t>主存块可放置在任意</a:t>
            </a:r>
            <a:r>
              <a:rPr kumimoji="1" lang="en-US" altLang="zh-CN" sz="2400" b="1" dirty="0">
                <a:solidFill>
                  <a:schemeClr val="tx1">
                    <a:lumMod val="65000"/>
                    <a:lumOff val="35000"/>
                  </a:schemeClr>
                </a:solidFill>
                <a:latin typeface="微软雅黑" charset="-122"/>
                <a:ea typeface="微软雅黑" charset="-122"/>
              </a:rPr>
              <a:t>cache</a:t>
            </a:r>
            <a:r>
              <a:rPr kumimoji="1" lang="zh-CN" altLang="en-US" sz="2400" b="1" dirty="0">
                <a:solidFill>
                  <a:schemeClr val="tx1">
                    <a:lumMod val="65000"/>
                    <a:lumOff val="35000"/>
                  </a:schemeClr>
                </a:solidFill>
                <a:latin typeface="微软雅黑" charset="-122"/>
                <a:ea typeface="微软雅黑" charset="-122"/>
              </a:rPr>
              <a:t>行</a:t>
            </a:r>
            <a:endParaRPr kumimoji="1" lang="en-US" altLang="zh-CN" sz="2400" b="1" dirty="0">
              <a:solidFill>
                <a:schemeClr val="tx1">
                  <a:lumMod val="65000"/>
                  <a:lumOff val="35000"/>
                </a:schemeClr>
              </a:solidFill>
              <a:latin typeface="微软雅黑" charset="-122"/>
              <a:ea typeface="微软雅黑" charset="-122"/>
            </a:endParaRPr>
          </a:p>
        </p:txBody>
      </p:sp>
      <p:sp>
        <p:nvSpPr>
          <p:cNvPr id="91" name="矩形 90">
            <a:extLst>
              <a:ext uri="{FF2B5EF4-FFF2-40B4-BE49-F238E27FC236}">
                <a16:creationId xmlns:a16="http://schemas.microsoft.com/office/drawing/2014/main" id="{9F8544CC-1D54-43EA-8D42-1C60666D7E00}"/>
              </a:ext>
            </a:extLst>
          </p:cNvPr>
          <p:cNvSpPr/>
          <p:nvPr/>
        </p:nvSpPr>
        <p:spPr bwMode="auto">
          <a:xfrm>
            <a:off x="5172962" y="4851540"/>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5BDBB4DD-ABE1-4D79-A5FC-4F626DDAA283}"/>
              </a:ext>
            </a:extLst>
          </p:cNvPr>
          <p:cNvSpPr/>
          <p:nvPr/>
        </p:nvSpPr>
        <p:spPr bwMode="auto">
          <a:xfrm>
            <a:off x="5171253" y="5501454"/>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3" name="矩形 92"/>
          <p:cNvSpPr/>
          <p:nvPr/>
        </p:nvSpPr>
        <p:spPr bwMode="auto">
          <a:xfrm>
            <a:off x="5174671" y="4201626"/>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4" name="矩形 93"/>
          <p:cNvSpPr/>
          <p:nvPr/>
        </p:nvSpPr>
        <p:spPr bwMode="auto">
          <a:xfrm>
            <a:off x="5176380" y="3551712"/>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3979314" y="3551712"/>
            <a:ext cx="1084644" cy="2261391"/>
            <a:chOff x="3979314" y="3551712"/>
            <a:chExt cx="1084644" cy="2261391"/>
          </a:xfrm>
        </p:grpSpPr>
        <p:sp>
          <p:nvSpPr>
            <p:cNvPr id="95" name="矩形 94"/>
            <p:cNvSpPr/>
            <p:nvPr/>
          </p:nvSpPr>
          <p:spPr bwMode="auto">
            <a:xfrm>
              <a:off x="3984441" y="3551712"/>
              <a:ext cx="1079517" cy="311649"/>
            </a:xfrm>
            <a:prstGeom prst="rect">
              <a:avLst/>
            </a:prstGeom>
            <a:solidFill>
              <a:srgbClr val="00B0F0"/>
            </a:solidFill>
            <a:ln w="12700" cap="flat" cmpd="sng" algn="ctr">
              <a:solidFill>
                <a:schemeClr val="tx1"/>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6" name="矩形 95"/>
            <p:cNvSpPr/>
            <p:nvPr/>
          </p:nvSpPr>
          <p:spPr bwMode="auto">
            <a:xfrm>
              <a:off x="3982732" y="4201626"/>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381EA838-A539-46A6-A765-1BD7E84E0C8E}"/>
                </a:ext>
              </a:extLst>
            </p:cNvPr>
            <p:cNvSpPr/>
            <p:nvPr/>
          </p:nvSpPr>
          <p:spPr bwMode="auto">
            <a:xfrm>
              <a:off x="3981023" y="485154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DC39931E-B9D5-4923-9F22-CD552F3EB9AD}"/>
                </a:ext>
              </a:extLst>
            </p:cNvPr>
            <p:cNvSpPr/>
            <p:nvPr/>
          </p:nvSpPr>
          <p:spPr bwMode="auto">
            <a:xfrm>
              <a:off x="3979314" y="5501454"/>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3210230" y="3551712"/>
            <a:ext cx="675355" cy="2261391"/>
            <a:chOff x="3210230" y="3551712"/>
            <a:chExt cx="675355" cy="2261391"/>
          </a:xfrm>
        </p:grpSpPr>
        <p:sp>
          <p:nvSpPr>
            <p:cNvPr id="101" name="矩形 100">
              <a:extLst>
                <a:ext uri="{FF2B5EF4-FFF2-40B4-BE49-F238E27FC236}">
                  <a16:creationId xmlns:a16="http://schemas.microsoft.com/office/drawing/2014/main" id="{22DBEBC0-5B33-4A58-9F22-13B19E887303}"/>
                </a:ext>
              </a:extLst>
            </p:cNvPr>
            <p:cNvSpPr/>
            <p:nvPr/>
          </p:nvSpPr>
          <p:spPr bwMode="auto">
            <a:xfrm>
              <a:off x="3211939" y="485154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a:extLst>
                <a:ext uri="{FF2B5EF4-FFF2-40B4-BE49-F238E27FC236}">
                  <a16:creationId xmlns:a16="http://schemas.microsoft.com/office/drawing/2014/main" id="{AE7A2DEF-962F-4F63-AFCA-FDE6186477D6}"/>
                </a:ext>
              </a:extLst>
            </p:cNvPr>
            <p:cNvSpPr/>
            <p:nvPr/>
          </p:nvSpPr>
          <p:spPr bwMode="auto">
            <a:xfrm>
              <a:off x="3210230" y="5501454"/>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bwMode="auto">
            <a:xfrm>
              <a:off x="3213648" y="4201626"/>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矩形 103"/>
            <p:cNvSpPr/>
            <p:nvPr/>
          </p:nvSpPr>
          <p:spPr bwMode="auto">
            <a:xfrm>
              <a:off x="3215357" y="3551712"/>
              <a:ext cx="670228" cy="311649"/>
            </a:xfrm>
            <a:prstGeom prst="rect">
              <a:avLst/>
            </a:prstGeom>
            <a:solidFill>
              <a:srgbClr val="FF0000"/>
            </a:solidFill>
            <a:ln w="12700" cap="flat" cmpd="sng" algn="ctr">
              <a:solidFill>
                <a:schemeClr val="tx1"/>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3958422952"/>
      </p:ext>
    </p:extLst>
  </p:cSld>
  <p:clrMapOvr>
    <a:masterClrMapping/>
  </p:clrMapOvr>
  <mc:AlternateContent xmlns:mc="http://schemas.openxmlformats.org/markup-compatibility/2006" xmlns:p14="http://schemas.microsoft.com/office/powerpoint/2010/main">
    <mc:Choice Requires="p14">
      <p:transition spd="slow" p14:dur="2000" advTm="129643"/>
    </mc:Choice>
    <mc:Fallback xmlns="">
      <p:transition spd="slow" advTm="129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par>
                                <p:cTn id="8" presetID="22" presetClass="entr" presetSubtype="2"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wipe(right)">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wipe(right)">
                                      <p:cBhvr>
                                        <p:cTn id="15" dur="500"/>
                                        <p:tgtEl>
                                          <p:spTgt spid="10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wipe(up)">
                                      <p:cBhvr>
                                        <p:cTn id="20" dur="500"/>
                                        <p:tgtEl>
                                          <p:spTgt spid="1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up)">
                                      <p:cBhvr>
                                        <p:cTn id="25" dur="500"/>
                                        <p:tgtEl>
                                          <p:spTgt spid="10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wipe(left)">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500"/>
                                        <p:tgtEl>
                                          <p:spTgt spid="8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wipe(up)">
                                      <p:cBhvr>
                                        <p:cTn id="40" dur="500"/>
                                        <p:tgtEl>
                                          <p:spTgt spid="10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1" presetClass="exit" presetSubtype="0" fill="hold" grpId="1" nodeType="withEffect">
                                  <p:stCondLst>
                                    <p:cond delay="3000"/>
                                  </p:stCondLst>
                                  <p:childTnLst>
                                    <p:set>
                                      <p:cBhvr>
                                        <p:cTn id="47" dur="1" fill="hold">
                                          <p:stCondLst>
                                            <p:cond delay="0"/>
                                          </p:stCondLst>
                                        </p:cTn>
                                        <p:tgtEl>
                                          <p:spTgt spid="9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up)">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down)">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10"/>
                                        </p:tgtEl>
                                        <p:attrNameLst>
                                          <p:attrName>style.visibility</p:attrName>
                                        </p:attrNameLst>
                                      </p:cBhvr>
                                      <p:to>
                                        <p:strVal val="visible"/>
                                      </p:to>
                                    </p:set>
                                    <p:animEffect transition="in" filter="wipe(left)">
                                      <p:cBhvr>
                                        <p:cTn id="72" dur="500"/>
                                        <p:tgtEl>
                                          <p:spTgt spid="11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111"/>
                                        </p:tgtEl>
                                        <p:attrNameLst>
                                          <p:attrName>style.visibility</p:attrName>
                                        </p:attrNameLst>
                                      </p:cBhvr>
                                      <p:to>
                                        <p:strVal val="visible"/>
                                      </p:to>
                                    </p:set>
                                    <p:animEffect transition="in" filter="wipe(right)">
                                      <p:cBhvr>
                                        <p:cTn id="7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90" grpId="0"/>
      <p:bldP spid="90" grpId="1"/>
    </p:bldLst>
  </p:timing>
  <p:extLst mod="1">
    <p:ext uri="{3A86A75C-4F4B-4683-9AE1-C65F6400EC91}">
      <p14:laserTraceLst xmlns:p14="http://schemas.microsoft.com/office/powerpoint/2010/main">
        <p14:tracePtLst>
          <p14:tracePt t="3087" x="8934450" y="2120900"/>
          <p14:tracePt t="3120" x="8947150" y="2120900"/>
          <p14:tracePt t="3182" x="9182100" y="2120900"/>
          <p14:tracePt t="3212" x="9302750" y="2120900"/>
          <p14:tracePt t="3246" x="9378950" y="2120900"/>
          <p14:tracePt t="3275" x="9486900" y="2120900"/>
          <p14:tracePt t="3337" x="9626600" y="2120900"/>
          <p14:tracePt t="3526" x="0" y="0"/>
        </p14:tracePtLst>
        <p14:tracePtLst>
          <p14:tracePt t="4185" x="5276850" y="3435350"/>
          <p14:tracePt t="4311" x="5429250" y="3448050"/>
          <p14:tracePt t="4339" x="5581650" y="3448050"/>
          <p14:tracePt t="4399" x="5981700" y="3448050"/>
          <p14:tracePt t="4428" x="6045200" y="3448050"/>
          <p14:tracePt t="4461" x="6121400" y="3448050"/>
          <p14:tracePt t="4490" x="6223000" y="3448050"/>
          <p14:tracePt t="4523" x="6394450" y="3448050"/>
          <p14:tracePt t="4554" x="6508750" y="3448050"/>
          <p14:tracePt t="4747" x="6515100" y="3448050"/>
          <p14:tracePt t="4748" x="0" y="0"/>
        </p14:tracePtLst>
        <p14:tracePtLst>
          <p14:tracePt t="5311" x="7086600" y="3683000"/>
          <p14:tracePt t="5434" x="7086600" y="3765550"/>
          <p14:tracePt t="5463" x="7086600" y="3943350"/>
          <p14:tracePt t="5497" x="7086600" y="4216400"/>
          <p14:tracePt t="5526" x="7080250" y="4419600"/>
          <p14:tracePt t="5558" x="7067550" y="4597400"/>
          <p14:tracePt t="5588" x="7048500" y="4718050"/>
          <p14:tracePt t="5651" x="7042150" y="4826000"/>
          <p14:tracePt t="5681" x="7042150" y="4902200"/>
          <p14:tracePt t="5714" x="7029450" y="4984750"/>
          <p14:tracePt t="5742" x="7029450" y="5035550"/>
          <p14:tracePt t="5778" x="7016750" y="5162550"/>
          <p14:tracePt t="5807" x="7010400" y="5245100"/>
          <p14:tracePt t="5839" x="7010400" y="5302250"/>
          <p14:tracePt t="5840" x="7010400" y="5308600"/>
          <p14:tracePt t="5870" x="7010400" y="5334000"/>
          <p14:tracePt t="5904" x="7010400" y="5384800"/>
          <p14:tracePt t="5936" x="7010400" y="5435600"/>
          <p14:tracePt t="5969" x="7010400" y="5492750"/>
          <p14:tracePt t="5998" x="7010400" y="5537200"/>
          <p14:tracePt t="6034" x="7004050" y="5581650"/>
          <p14:tracePt t="6065" x="7004050" y="5607050"/>
          <p14:tracePt t="6106" x="7004050" y="5613400"/>
          <p14:tracePt t="6134" x="7004050" y="5626100"/>
          <p14:tracePt t="6170" x="7004050" y="5689600"/>
          <p14:tracePt t="6200" x="7004050" y="5702300"/>
          <p14:tracePt t="6235" x="7004050" y="5721350"/>
          <p14:tracePt t="6264" x="7004050" y="5727700"/>
          <p14:tracePt t="6332" x="7004050" y="5734050"/>
          <p14:tracePt t="6361" x="7004050" y="5778500"/>
          <p14:tracePt t="6394" x="6997700" y="5791200"/>
          <p14:tracePt t="6702" x="0" y="0"/>
        </p14:tracePtLst>
        <p14:tracePtLst>
          <p14:tracePt t="12200" x="8388350" y="2317750"/>
          <p14:tracePt t="12233" x="8401050" y="2317750"/>
          <p14:tracePt t="12265" x="8375650" y="2374900"/>
          <p14:tracePt t="12294" x="8286750" y="2482850"/>
          <p14:tracePt t="12326" x="8229600" y="2590800"/>
          <p14:tracePt t="12355" x="8153400" y="2705100"/>
          <p14:tracePt t="12391" x="7988300" y="2863850"/>
          <p14:tracePt t="12421" x="7766050" y="3048000"/>
          <p14:tracePt t="12455" x="7454900" y="3263900"/>
          <p14:tracePt t="12484" x="7264400" y="3390900"/>
          <p14:tracePt t="12545" x="7016750" y="3594100"/>
          <p14:tracePt t="12574" x="6965950" y="3644900"/>
          <p14:tracePt t="12610" x="6902450" y="3721100"/>
          <p14:tracePt t="12640" x="6794500" y="3810000"/>
          <p14:tracePt t="12675" x="6737350" y="3854450"/>
          <p14:tracePt t="12841" x="0" y="0"/>
        </p14:tracePtLst>
        <p14:tracePtLst>
          <p14:tracePt t="14148" x="8337550" y="2387600"/>
          <p14:tracePt t="14152" x="8337550" y="2406650"/>
          <p14:tracePt t="14185" x="8293100" y="2514600"/>
          <p14:tracePt t="14217" x="8197850" y="2673350"/>
          <p14:tracePt t="14253" x="8045450" y="2914650"/>
          <p14:tracePt t="14282" x="7848600" y="3168650"/>
          <p14:tracePt t="14316" x="7689850" y="3378200"/>
          <p14:tracePt t="14346" x="7600950" y="3562350"/>
          <p14:tracePt t="14381" x="7531100" y="3714750"/>
          <p14:tracePt t="14411" x="7467600" y="3835400"/>
          <p14:tracePt t="14416" x="7467600" y="3854450"/>
          <p14:tracePt t="14447" x="7435850" y="3917950"/>
          <p14:tracePt t="14483" x="7366000" y="4051300"/>
          <p14:tracePt t="14515" x="7296150" y="4159250"/>
          <p14:tracePt t="14552" x="7213600" y="4286250"/>
          <p14:tracePt t="14582" x="7207250" y="4298950"/>
          <p14:tracePt t="14615" x="7207250" y="4330700"/>
          <p14:tracePt t="14616" x="7194550" y="4337050"/>
          <p14:tracePt t="14647" x="7188200" y="4356100"/>
          <p14:tracePt t="14748" x="7169150" y="4387850"/>
          <p14:tracePt t="14777" x="7137400" y="4419600"/>
          <p14:tracePt t="14996" x="0" y="0"/>
        </p14:tracePtLst>
        <p14:tracePtLst>
          <p14:tracePt t="41859" x="3346450" y="3930650"/>
          <p14:tracePt t="41892" x="3346450" y="3937000"/>
          <p14:tracePt t="41925" x="3422650" y="3956050"/>
          <p14:tracePt t="41955" x="3530600" y="3975100"/>
          <p14:tracePt t="41989" x="3695700" y="3981450"/>
          <p14:tracePt t="42020" x="3829050" y="3981450"/>
          <p14:tracePt t="42055" x="3886200" y="3981450"/>
          <p14:tracePt t="42184" x="3956050" y="3981450"/>
          <p14:tracePt t="42186" x="3975100" y="3981450"/>
          <p14:tracePt t="42216" x="4095750" y="3981450"/>
          <p14:tracePt t="42250" x="4432300" y="3987800"/>
          <p14:tracePt t="42281" x="4654550" y="3987800"/>
          <p14:tracePt t="42316" x="4699000" y="4000500"/>
          <p14:tracePt t="42345" x="4718050" y="4000500"/>
          <p14:tracePt t="42411" x="4730750" y="4000500"/>
          <p14:tracePt t="42441" x="4813300" y="4000500"/>
          <p14:tracePt t="42476" x="4965700" y="4000500"/>
          <p14:tracePt t="42506" x="5187950" y="4006850"/>
          <p14:tracePt t="42543" x="5340350" y="4006850"/>
          <p14:tracePt t="42573" x="5416550" y="4006850"/>
          <p14:tracePt t="42611" x="5530850" y="4006850"/>
          <p14:tracePt t="42642" x="5645150" y="4006850"/>
          <p14:tracePt t="42677" x="5753100" y="4006850"/>
          <p14:tracePt t="42707" x="5854700" y="4006850"/>
          <p14:tracePt t="42742" x="5969000" y="4006850"/>
          <p14:tracePt t="42776" x="6064250" y="4006850"/>
          <p14:tracePt t="42777" x="6083300" y="4006850"/>
          <p14:tracePt t="42812" x="6203950" y="4006850"/>
          <p14:tracePt t="42844" x="6324600" y="4006850"/>
          <p14:tracePt t="42879" x="6407150" y="4006850"/>
          <p14:tracePt t="42909" x="6477000" y="4006850"/>
          <p14:tracePt t="42946" x="6604000" y="4006850"/>
          <p14:tracePt t="42978" x="6654800" y="4006850"/>
          <p14:tracePt t="43393" x="0" y="0"/>
        </p14:tracePtLst>
        <p14:tracePtLst>
          <p14:tracePt t="76966" x="3130550" y="2457450"/>
          <p14:tracePt t="77066" x="3143250" y="2457450"/>
          <p14:tracePt t="77097" x="3225800" y="2463800"/>
          <p14:tracePt t="77164" x="3479800" y="2463800"/>
          <p14:tracePt t="77338" x="3505200" y="2476500"/>
          <p14:tracePt t="77370" x="3562350" y="2476500"/>
          <p14:tracePt t="77406" x="3733800" y="2495550"/>
          <p14:tracePt t="77436" x="3816350" y="2508250"/>
          <p14:tracePt t="77473" x="3822700" y="2514600"/>
          <p14:tracePt t="77502" x="3873500" y="2533650"/>
          <p14:tracePt t="77536" x="3975100" y="2533650"/>
          <p14:tracePt t="77566" x="4184650" y="2540000"/>
          <p14:tracePt t="77601" x="4318000" y="2540000"/>
          <p14:tracePt t="77666" x="4362450" y="2552700"/>
          <p14:tracePt t="77695" x="4451350" y="2552700"/>
          <p14:tracePt t="77734" x="4559300" y="2565400"/>
          <p14:tracePt t="77764" x="4597400" y="2571750"/>
          <p14:tracePt t="77800" x="4635500" y="2571750"/>
          <p14:tracePt t="77829" x="4692650" y="2571750"/>
          <p14:tracePt t="77866" x="4737100" y="2571750"/>
          <p14:tracePt t="77895" x="4787900" y="2571750"/>
          <p14:tracePt t="77931" x="4826000" y="2571750"/>
          <p14:tracePt t="77999" x="4832350" y="2571750"/>
          <p14:tracePt t="78029" x="4921250" y="2571750"/>
          <p14:tracePt t="78064" x="5003800" y="2559050"/>
          <p14:tracePt t="78094" x="5086350" y="2552700"/>
          <p14:tracePt t="78194" x="5092700" y="2552700"/>
          <p14:tracePt t="78223" x="5124450" y="2552700"/>
          <p14:tracePt t="78260" x="5200650" y="2552700"/>
          <p14:tracePt t="78294" x="5283200" y="2552700"/>
          <p14:tracePt t="78326" x="5308600" y="2552700"/>
          <p14:tracePt t="78555" x="0" y="0"/>
        </p14:tracePtLst>
        <p14:tracePtLst>
          <p14:tracePt t="78971" x="5562600" y="2451100"/>
          <p14:tracePt t="79070" x="5626100" y="2451100"/>
          <p14:tracePt t="79100" x="5791200" y="2470150"/>
          <p14:tracePt t="79136" x="6013450" y="2476500"/>
          <p14:tracePt t="79165" x="6096000" y="2476500"/>
          <p14:tracePt t="79271" x="6108700" y="2476500"/>
          <p14:tracePt t="79301" x="6203950" y="2482850"/>
          <p14:tracePt t="79336" x="6369050" y="2482850"/>
          <p14:tracePt t="79365" x="6457950" y="2482850"/>
          <p14:tracePt t="79471" x="6508750" y="2482850"/>
          <p14:tracePt t="79502" x="6629400" y="2482850"/>
          <p14:tracePt t="79535" x="6781800" y="2489200"/>
          <p14:tracePt t="79566" x="6794500" y="2489200"/>
          <p14:tracePt t="80269" x="0" y="0"/>
        </p14:tracePtLst>
        <p14:tracePtLst>
          <p14:tracePt t="120775" x="3105150" y="2584450"/>
          <p14:tracePt t="120811" x="3130550" y="2616200"/>
          <p14:tracePt t="120846" x="3143250" y="2628900"/>
          <p14:tracePt t="120912" x="3181350" y="2647950"/>
          <p14:tracePt t="120944" x="3276600" y="2686050"/>
          <p14:tracePt t="120980" x="3346450" y="2711450"/>
          <p14:tracePt t="121010" x="3352800" y="2711450"/>
          <p14:tracePt t="121082" x="3409950" y="2717800"/>
          <p14:tracePt t="121113" x="3454400" y="2724150"/>
          <p14:tracePt t="121182" x="3486150" y="2724150"/>
          <p14:tracePt t="121212" x="3511550" y="2724150"/>
          <p14:tracePt t="121288" x="3549650" y="2724150"/>
          <p14:tracePt t="121319" x="3619500" y="2724150"/>
          <p14:tracePt t="121355" x="3632200" y="2724150"/>
          <p14:tracePt t="121909" x="3606800" y="2724150"/>
          <p14:tracePt t="121941" x="3492500" y="2736850"/>
          <p14:tracePt t="121943" x="3467100" y="2736850"/>
          <p14:tracePt t="121979" x="3416300" y="2736850"/>
          <p14:tracePt t="122049" x="3403600" y="2736850"/>
          <p14:tracePt t="122080" x="3327400" y="2736850"/>
          <p14:tracePt t="122116" x="3263900" y="2736850"/>
          <p14:tracePt t="122147" x="3149600" y="2736850"/>
          <p14:tracePt t="122183" x="3009900" y="2755900"/>
          <p14:tracePt t="122325" x="3054350" y="2755900"/>
          <p14:tracePt t="122356" x="3143250" y="2755900"/>
          <p14:tracePt t="122393" x="3149600" y="2755900"/>
          <p14:tracePt t="122495" x="0" y="0"/>
        </p14:tracePtLst>
      </p14:laserTraceLst>
    </p:ext>
    <p:ext uri="{E180D4A7-C9FB-4DFB-919C-405C955672EB}">
      <p14:showEvtLst xmlns:p14="http://schemas.microsoft.com/office/powerpoint/2010/main">
        <p14:playEvt time="144" objId="112"/>
        <p14:stopEvt time="129643" objId="112"/>
      </p14:showEvtLst>
    </p:ext>
  </p:extLs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直接连接符 232"/>
          <p:cNvCxnSpPr/>
          <p:nvPr/>
        </p:nvCxnSpPr>
        <p:spPr>
          <a:xfrm>
            <a:off x="10323587" y="4503833"/>
            <a:ext cx="0" cy="1282911"/>
          </a:xfrm>
          <a:prstGeom prst="line">
            <a:avLst/>
          </a:prstGeom>
          <a:noFill/>
          <a:ln w="25400" cap="sq" cmpd="sng" algn="ctr">
            <a:solidFill>
              <a:srgbClr val="333333">
                <a:shade val="95000"/>
                <a:satMod val="105000"/>
              </a:srgbClr>
            </a:solidFill>
            <a:prstDash val="solid"/>
            <a:miter lim="800000"/>
            <a:tailEnd type="none"/>
          </a:ln>
          <a:effectLst/>
        </p:spPr>
      </p:cxnSp>
      <p:sp>
        <p:nvSpPr>
          <p:cNvPr id="2" name="标题 1"/>
          <p:cNvSpPr>
            <a:spLocks noGrp="1"/>
          </p:cNvSpPr>
          <p:nvPr>
            <p:ph type="title"/>
          </p:nvPr>
        </p:nvSpPr>
        <p:spPr/>
        <p:txBody>
          <a:bodyPr/>
          <a:lstStyle/>
          <a:p>
            <a:r>
              <a:rPr lang="zh-CN" altLang="en-US" dirty="0"/>
              <a:t>全相联映射逻辑</a:t>
            </a:r>
            <a:r>
              <a:rPr lang="zh-CN" altLang="en-US"/>
              <a:t>实现 </a:t>
            </a:r>
            <a:r>
              <a:rPr lang="en-US" altLang="zh-CN"/>
              <a:t>(</a:t>
            </a:r>
            <a:r>
              <a:rPr lang="zh-CN" altLang="en-US"/>
              <a:t>构造观</a:t>
            </a:r>
            <a:r>
              <a:rPr lang="en-US" altLang="zh-CN" dirty="0"/>
              <a:t>)</a:t>
            </a:r>
            <a:endParaRPr lang="zh-CN" altLang="en-US" dirty="0"/>
          </a:p>
        </p:txBody>
      </p:sp>
      <p:cxnSp>
        <p:nvCxnSpPr>
          <p:cNvPr id="262" name="直接连接符 261"/>
          <p:cNvCxnSpPr/>
          <p:nvPr/>
        </p:nvCxnSpPr>
        <p:spPr>
          <a:xfrm>
            <a:off x="4363899" y="5786744"/>
            <a:ext cx="5951676" cy="0"/>
          </a:xfrm>
          <a:prstGeom prst="line">
            <a:avLst/>
          </a:prstGeom>
          <a:noFill/>
          <a:ln w="28575" cap="sq" cmpd="sng" algn="ctr">
            <a:solidFill>
              <a:srgbClr val="333333">
                <a:shade val="95000"/>
                <a:satMod val="105000"/>
              </a:srgbClr>
            </a:solidFill>
            <a:prstDash val="solid"/>
            <a:miter lim="800000"/>
          </a:ln>
          <a:effectLst/>
        </p:spPr>
      </p:cxnSp>
      <p:cxnSp>
        <p:nvCxnSpPr>
          <p:cNvPr id="275" name="直接连接符 274"/>
          <p:cNvCxnSpPr>
            <a:stCxn id="269" idx="3"/>
          </p:cNvCxnSpPr>
          <p:nvPr/>
        </p:nvCxnSpPr>
        <p:spPr>
          <a:xfrm>
            <a:off x="6013709" y="1320639"/>
            <a:ext cx="4300353" cy="0"/>
          </a:xfrm>
          <a:prstGeom prst="line">
            <a:avLst/>
          </a:prstGeom>
          <a:noFill/>
          <a:ln w="25400" cap="sq" cmpd="sng" algn="ctr">
            <a:solidFill>
              <a:srgbClr val="FFC000"/>
            </a:solidFill>
            <a:prstDash val="solid"/>
            <a:miter lim="800000"/>
          </a:ln>
          <a:effectLst/>
        </p:spPr>
      </p:cxnSp>
      <p:cxnSp>
        <p:nvCxnSpPr>
          <p:cNvPr id="276" name="直接连接符 275"/>
          <p:cNvCxnSpPr/>
          <p:nvPr/>
        </p:nvCxnSpPr>
        <p:spPr>
          <a:xfrm>
            <a:off x="10333112" y="1320640"/>
            <a:ext cx="0" cy="2778738"/>
          </a:xfrm>
          <a:prstGeom prst="line">
            <a:avLst/>
          </a:prstGeom>
          <a:noFill/>
          <a:ln w="25400" cap="sq" cmpd="sng" algn="ctr">
            <a:solidFill>
              <a:srgbClr val="FFC000"/>
            </a:solidFill>
            <a:prstDash val="solid"/>
            <a:miter lim="800000"/>
          </a:ln>
          <a:effectLst/>
        </p:spPr>
      </p:cxnSp>
      <p:grpSp>
        <p:nvGrpSpPr>
          <p:cNvPr id="4" name="组合 3"/>
          <p:cNvGrpSpPr/>
          <p:nvPr/>
        </p:nvGrpSpPr>
        <p:grpSpPr>
          <a:xfrm>
            <a:off x="3619283" y="899610"/>
            <a:ext cx="2394426" cy="546453"/>
            <a:chOff x="3619283" y="899610"/>
            <a:chExt cx="2394426" cy="546453"/>
          </a:xfrm>
        </p:grpSpPr>
        <p:grpSp>
          <p:nvGrpSpPr>
            <p:cNvPr id="267" name="组合 266"/>
            <p:cNvGrpSpPr/>
            <p:nvPr/>
          </p:nvGrpSpPr>
          <p:grpSpPr>
            <a:xfrm>
              <a:off x="3619283" y="1195215"/>
              <a:ext cx="2394426" cy="250848"/>
              <a:chOff x="2861077" y="969828"/>
              <a:chExt cx="2182065" cy="228600"/>
            </a:xfrm>
          </p:grpSpPr>
          <p:sp>
            <p:nvSpPr>
              <p:cNvPr id="268" name="矩形 267"/>
              <p:cNvSpPr/>
              <p:nvPr/>
            </p:nvSpPr>
            <p:spPr>
              <a:xfrm>
                <a:off x="2861077" y="969828"/>
                <a:ext cx="1451394"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   (</a:t>
                </a:r>
                <a:r>
                  <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块地址</a:t>
                </a: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69" name="矩形 26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280" name="矩形 279"/>
            <p:cNvSpPr/>
            <p:nvPr/>
          </p:nvSpPr>
          <p:spPr>
            <a:xfrm>
              <a:off x="4523111" y="899610"/>
              <a:ext cx="1174534"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grpSp>
        <p:nvGrpSpPr>
          <p:cNvPr id="5" name="组合 4"/>
          <p:cNvGrpSpPr/>
          <p:nvPr/>
        </p:nvGrpSpPr>
        <p:grpSpPr>
          <a:xfrm>
            <a:off x="5450933" y="1756884"/>
            <a:ext cx="3476700" cy="3672579"/>
            <a:chOff x="5450933" y="1756884"/>
            <a:chExt cx="3476700" cy="3672579"/>
          </a:xfrm>
        </p:grpSpPr>
        <p:sp>
          <p:nvSpPr>
            <p:cNvPr id="266" name="矩形 265"/>
            <p:cNvSpPr/>
            <p:nvPr/>
          </p:nvSpPr>
          <p:spPr>
            <a:xfrm>
              <a:off x="6226570" y="1756884"/>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2" name="组合 281"/>
            <p:cNvGrpSpPr/>
            <p:nvPr/>
          </p:nvGrpSpPr>
          <p:grpSpPr>
            <a:xfrm>
              <a:off x="5450933" y="2031782"/>
              <a:ext cx="3476700" cy="371346"/>
              <a:chOff x="4355976" y="2130352"/>
              <a:chExt cx="3168352" cy="338412"/>
            </a:xfrm>
          </p:grpSpPr>
          <p:sp>
            <p:nvSpPr>
              <p:cNvPr id="283" name="矩形 28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2</a:t>
                </a:r>
                <a:endParaRPr lang="zh-CN" altLang="en-US" sz="1600" kern="0" dirty="0">
                  <a:solidFill>
                    <a:srgbClr val="000000"/>
                  </a:solidFill>
                  <a:latin typeface="Arial" pitchFamily="34" charset="0"/>
                  <a:ea typeface="微软雅黑"/>
                  <a:cs typeface="Arial" pitchFamily="34" charset="0"/>
                </a:endParaRPr>
              </a:p>
            </p:txBody>
          </p:sp>
          <p:sp>
            <p:nvSpPr>
              <p:cNvPr id="287" name="矩形 28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3" name="组合 292"/>
            <p:cNvGrpSpPr/>
            <p:nvPr/>
          </p:nvGrpSpPr>
          <p:grpSpPr>
            <a:xfrm>
              <a:off x="5450933" y="2456835"/>
              <a:ext cx="3476700" cy="371346"/>
              <a:chOff x="4355976" y="2130352"/>
              <a:chExt cx="3168352" cy="338412"/>
            </a:xfrm>
          </p:grpSpPr>
          <p:sp>
            <p:nvSpPr>
              <p:cNvPr id="294" name="矩形 29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5" name="矩形 294"/>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6" name="矩形 295"/>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7" name="矩形 29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8" name="矩形 297"/>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2" name="组合 301"/>
            <p:cNvGrpSpPr/>
            <p:nvPr/>
          </p:nvGrpSpPr>
          <p:grpSpPr>
            <a:xfrm>
              <a:off x="5450933" y="2881889"/>
              <a:ext cx="3476700" cy="371346"/>
              <a:chOff x="4355976" y="2130352"/>
              <a:chExt cx="3168352" cy="338412"/>
            </a:xfrm>
          </p:grpSpPr>
          <p:sp>
            <p:nvSpPr>
              <p:cNvPr id="303" name="矩形 30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7" name="矩形 30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11" name="组合 310"/>
            <p:cNvGrpSpPr/>
            <p:nvPr/>
          </p:nvGrpSpPr>
          <p:grpSpPr>
            <a:xfrm>
              <a:off x="5450933" y="3306943"/>
              <a:ext cx="3476700" cy="371346"/>
              <a:chOff x="4355976" y="2130352"/>
              <a:chExt cx="3168352" cy="338412"/>
            </a:xfrm>
          </p:grpSpPr>
          <p:sp>
            <p:nvSpPr>
              <p:cNvPr id="312" name="矩形 311"/>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3" name="矩形 312"/>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4" name="矩形 313"/>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5" name="矩形 314"/>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6" name="矩形 315"/>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20" name="组合 319"/>
            <p:cNvGrpSpPr/>
            <p:nvPr/>
          </p:nvGrpSpPr>
          <p:grpSpPr>
            <a:xfrm>
              <a:off x="5450933" y="3782956"/>
              <a:ext cx="3476700" cy="371346"/>
              <a:chOff x="4355976" y="2130352"/>
              <a:chExt cx="3168352" cy="338412"/>
            </a:xfrm>
          </p:grpSpPr>
          <p:sp>
            <p:nvSpPr>
              <p:cNvPr id="321" name="矩形 32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29" name="组合 328"/>
            <p:cNvGrpSpPr/>
            <p:nvPr/>
          </p:nvGrpSpPr>
          <p:grpSpPr>
            <a:xfrm>
              <a:off x="5450933" y="4208010"/>
              <a:ext cx="3476700" cy="371346"/>
              <a:chOff x="4355976" y="2130352"/>
              <a:chExt cx="3168352" cy="338412"/>
            </a:xfrm>
          </p:grpSpPr>
          <p:sp>
            <p:nvSpPr>
              <p:cNvPr id="330" name="矩形 32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1" name="矩形 33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2" name="矩形 331"/>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8" name="组合 337"/>
            <p:cNvGrpSpPr/>
            <p:nvPr/>
          </p:nvGrpSpPr>
          <p:grpSpPr>
            <a:xfrm>
              <a:off x="5450933" y="4633064"/>
              <a:ext cx="3476700" cy="371346"/>
              <a:chOff x="4355976" y="2130352"/>
              <a:chExt cx="3168352" cy="338412"/>
            </a:xfrm>
          </p:grpSpPr>
          <p:sp>
            <p:nvSpPr>
              <p:cNvPr id="339" name="矩形 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0" name="矩形 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1" name="矩形 340"/>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2" name="矩形 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7" name="组合 346"/>
            <p:cNvGrpSpPr/>
            <p:nvPr/>
          </p:nvGrpSpPr>
          <p:grpSpPr>
            <a:xfrm>
              <a:off x="5450933" y="5058117"/>
              <a:ext cx="3476700" cy="371346"/>
              <a:chOff x="4355976" y="2130352"/>
              <a:chExt cx="3168352" cy="338412"/>
            </a:xfrm>
          </p:grpSpPr>
          <p:sp>
            <p:nvSpPr>
              <p:cNvPr id="348" name="矩形 347"/>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9" name="矩形 348"/>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0" name="矩形 349"/>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1" name="矩形 350"/>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2" name="矩形 351"/>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65578" y="2232827"/>
            <a:ext cx="1117900" cy="3018061"/>
            <a:chOff x="4465578" y="2232827"/>
            <a:chExt cx="1117900" cy="3018061"/>
          </a:xfrm>
        </p:grpSpPr>
        <p:grpSp>
          <p:nvGrpSpPr>
            <p:cNvPr id="355" name="组合 354"/>
            <p:cNvGrpSpPr/>
            <p:nvPr/>
          </p:nvGrpSpPr>
          <p:grpSpPr>
            <a:xfrm>
              <a:off x="4465578" y="2232827"/>
              <a:ext cx="1117900" cy="3018061"/>
              <a:chOff x="3580155" y="2316072"/>
              <a:chExt cx="875589" cy="2750391"/>
            </a:xfrm>
          </p:grpSpPr>
          <p:cxnSp>
            <p:nvCxnSpPr>
              <p:cNvPr id="356" name="直接连接符 355"/>
              <p:cNvCxnSpPr/>
              <p:nvPr/>
            </p:nvCxnSpPr>
            <p:spPr>
              <a:xfrm>
                <a:off x="3585946" y="2316072"/>
                <a:ext cx="862337" cy="0"/>
              </a:xfrm>
              <a:prstGeom prst="line">
                <a:avLst/>
              </a:prstGeom>
              <a:noFill/>
              <a:ln w="12700" cap="flat" cmpd="sng" algn="ctr">
                <a:solidFill>
                  <a:schemeClr val="tx1"/>
                </a:solidFill>
                <a:prstDash val="solid"/>
              </a:ln>
              <a:effectLst/>
            </p:spPr>
          </p:cxnSp>
          <p:cxnSp>
            <p:nvCxnSpPr>
              <p:cNvPr id="357" name="直接连接符 356"/>
              <p:cNvCxnSpPr/>
              <p:nvPr/>
            </p:nvCxnSpPr>
            <p:spPr>
              <a:xfrm>
                <a:off x="3584567" y="2695966"/>
                <a:ext cx="862337" cy="0"/>
              </a:xfrm>
              <a:prstGeom prst="line">
                <a:avLst/>
              </a:prstGeom>
              <a:noFill/>
              <a:ln w="9525" cap="flat" cmpd="sng" algn="ctr">
                <a:solidFill>
                  <a:srgbClr val="333333">
                    <a:shade val="95000"/>
                    <a:satMod val="105000"/>
                  </a:srgbClr>
                </a:solidFill>
                <a:prstDash val="solid"/>
              </a:ln>
              <a:effectLst/>
            </p:spPr>
          </p:cxnSp>
          <p:cxnSp>
            <p:nvCxnSpPr>
              <p:cNvPr id="358" name="直接连接符 357"/>
              <p:cNvCxnSpPr/>
              <p:nvPr/>
            </p:nvCxnSpPr>
            <p:spPr>
              <a:xfrm>
                <a:off x="3593407" y="3084537"/>
                <a:ext cx="862337" cy="0"/>
              </a:xfrm>
              <a:prstGeom prst="line">
                <a:avLst/>
              </a:prstGeom>
              <a:noFill/>
              <a:ln w="9525" cap="flat" cmpd="sng" algn="ctr">
                <a:solidFill>
                  <a:srgbClr val="333333">
                    <a:shade val="95000"/>
                    <a:satMod val="105000"/>
                  </a:srgbClr>
                </a:solidFill>
                <a:prstDash val="solid"/>
              </a:ln>
              <a:effectLst/>
            </p:spPr>
          </p:cxnSp>
          <p:cxnSp>
            <p:nvCxnSpPr>
              <p:cNvPr id="359" name="直接连接符 358"/>
              <p:cNvCxnSpPr/>
              <p:nvPr/>
            </p:nvCxnSpPr>
            <p:spPr>
              <a:xfrm>
                <a:off x="3593407" y="3473111"/>
                <a:ext cx="862337" cy="0"/>
              </a:xfrm>
              <a:prstGeom prst="line">
                <a:avLst/>
              </a:prstGeom>
              <a:noFill/>
              <a:ln w="9525" cap="flat" cmpd="sng" algn="ctr">
                <a:solidFill>
                  <a:srgbClr val="333333">
                    <a:shade val="95000"/>
                    <a:satMod val="105000"/>
                  </a:srgbClr>
                </a:solidFill>
                <a:prstDash val="solid"/>
              </a:ln>
              <a:effectLst/>
            </p:spPr>
          </p:cxnSp>
          <p:cxnSp>
            <p:nvCxnSpPr>
              <p:cNvPr id="360" name="直接连接符 359"/>
              <p:cNvCxnSpPr/>
              <p:nvPr/>
            </p:nvCxnSpPr>
            <p:spPr>
              <a:xfrm>
                <a:off x="3580155" y="3905088"/>
                <a:ext cx="862337" cy="0"/>
              </a:xfrm>
              <a:prstGeom prst="line">
                <a:avLst/>
              </a:prstGeom>
              <a:noFill/>
              <a:ln w="9525" cap="flat" cmpd="sng" algn="ctr">
                <a:solidFill>
                  <a:srgbClr val="333333">
                    <a:shade val="95000"/>
                    <a:satMod val="105000"/>
                  </a:srgbClr>
                </a:solidFill>
                <a:prstDash val="solid"/>
              </a:ln>
              <a:effectLst/>
            </p:spPr>
          </p:cxnSp>
          <p:cxnSp>
            <p:nvCxnSpPr>
              <p:cNvPr id="361" name="直接连接符 360"/>
              <p:cNvCxnSpPr/>
              <p:nvPr/>
            </p:nvCxnSpPr>
            <p:spPr>
              <a:xfrm>
                <a:off x="3580155" y="4302342"/>
                <a:ext cx="862337" cy="0"/>
              </a:xfrm>
              <a:prstGeom prst="line">
                <a:avLst/>
              </a:prstGeom>
              <a:noFill/>
              <a:ln w="9525" cap="flat" cmpd="sng" algn="ctr">
                <a:solidFill>
                  <a:srgbClr val="333333">
                    <a:shade val="95000"/>
                    <a:satMod val="105000"/>
                  </a:srgbClr>
                </a:solidFill>
                <a:prstDash val="solid"/>
              </a:ln>
              <a:effectLst/>
            </p:spPr>
          </p:cxnSp>
          <p:cxnSp>
            <p:nvCxnSpPr>
              <p:cNvPr id="362" name="直接连接符 361"/>
              <p:cNvCxnSpPr/>
              <p:nvPr/>
            </p:nvCxnSpPr>
            <p:spPr>
              <a:xfrm>
                <a:off x="3585945" y="4690914"/>
                <a:ext cx="862337" cy="0"/>
              </a:xfrm>
              <a:prstGeom prst="line">
                <a:avLst/>
              </a:prstGeom>
              <a:noFill/>
              <a:ln w="9525" cap="flat" cmpd="sng" algn="ctr">
                <a:solidFill>
                  <a:srgbClr val="333333">
                    <a:shade val="95000"/>
                    <a:satMod val="105000"/>
                  </a:srgbClr>
                </a:solidFill>
                <a:prstDash val="solid"/>
              </a:ln>
              <a:effectLst/>
            </p:spPr>
          </p:cxnSp>
          <p:cxnSp>
            <p:nvCxnSpPr>
              <p:cNvPr id="363" name="直接连接符 362"/>
              <p:cNvCxnSpPr/>
              <p:nvPr/>
            </p:nvCxnSpPr>
            <p:spPr>
              <a:xfrm>
                <a:off x="3580155" y="5066463"/>
                <a:ext cx="862337" cy="0"/>
              </a:xfrm>
              <a:prstGeom prst="line">
                <a:avLst/>
              </a:prstGeom>
              <a:noFill/>
              <a:ln w="9525" cap="flat" cmpd="sng" algn="ctr">
                <a:solidFill>
                  <a:srgbClr val="333333">
                    <a:shade val="95000"/>
                    <a:satMod val="105000"/>
                  </a:srgbClr>
                </a:solidFill>
                <a:prstDash val="solid"/>
              </a:ln>
              <a:effectLst/>
            </p:spPr>
          </p:cxnSp>
        </p:grpSp>
        <p:sp>
          <p:nvSpPr>
            <p:cNvPr id="367" name="矩形 366"/>
            <p:cNvSpPr/>
            <p:nvPr/>
          </p:nvSpPr>
          <p:spPr>
            <a:xfrm>
              <a:off x="4623121" y="2396562"/>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a:ea typeface="微软雅黑"/>
                  <a:cs typeface="+mn-cs"/>
                </a:rPr>
                <a:t>比较结果</a:t>
              </a:r>
              <a:endParaRPr kumimoji="0" lang="en-US" altLang="zh-CN" sz="1200" b="0" i="0" u="none" strike="noStrike" kern="0" cap="none" spc="0" normalizeH="0" baseline="0" noProof="0" dirty="0">
                <a:ln>
                  <a:noFill/>
                </a:ln>
                <a:solidFill>
                  <a:srgbClr val="000000"/>
                </a:solidFill>
                <a:effectLst/>
                <a:uLnTx/>
                <a:uFillTx/>
                <a:latin typeface="微软雅黑"/>
                <a:ea typeface="微软雅黑"/>
                <a:cs typeface="+mn-cs"/>
              </a:endParaRPr>
            </a:p>
          </p:txBody>
        </p:sp>
      </p:grpSp>
      <p:grpSp>
        <p:nvGrpSpPr>
          <p:cNvPr id="8" name="组合 7"/>
          <p:cNvGrpSpPr/>
          <p:nvPr/>
        </p:nvGrpSpPr>
        <p:grpSpPr>
          <a:xfrm>
            <a:off x="3766648" y="2189814"/>
            <a:ext cx="452357" cy="3097077"/>
            <a:chOff x="3766648" y="2189814"/>
            <a:chExt cx="452357" cy="3097077"/>
          </a:xfrm>
        </p:grpSpPr>
        <p:grpSp>
          <p:nvGrpSpPr>
            <p:cNvPr id="377" name="组合 376"/>
            <p:cNvGrpSpPr/>
            <p:nvPr/>
          </p:nvGrpSpPr>
          <p:grpSpPr>
            <a:xfrm>
              <a:off x="3781914" y="2189814"/>
              <a:ext cx="413397" cy="3018061"/>
              <a:chOff x="2064779" y="2334793"/>
              <a:chExt cx="280781" cy="2750391"/>
            </a:xfrm>
          </p:grpSpPr>
          <p:cxnSp>
            <p:nvCxnSpPr>
              <p:cNvPr id="378" name="直接连接符 377"/>
              <p:cNvCxnSpPr/>
              <p:nvPr/>
            </p:nvCxnSpPr>
            <p:spPr>
              <a:xfrm>
                <a:off x="2064779" y="2334793"/>
                <a:ext cx="274311" cy="0"/>
              </a:xfrm>
              <a:prstGeom prst="line">
                <a:avLst/>
              </a:prstGeom>
              <a:noFill/>
              <a:ln w="9525" cap="flat" cmpd="sng" algn="ctr">
                <a:solidFill>
                  <a:srgbClr val="FF6600"/>
                </a:solidFill>
                <a:prstDash val="solid"/>
              </a:ln>
              <a:effectLst/>
            </p:spPr>
          </p:cxnSp>
          <p:cxnSp>
            <p:nvCxnSpPr>
              <p:cNvPr id="379" name="直接连接符 378"/>
              <p:cNvCxnSpPr/>
              <p:nvPr/>
            </p:nvCxnSpPr>
            <p:spPr>
              <a:xfrm>
                <a:off x="2071130" y="2727706"/>
                <a:ext cx="274311" cy="0"/>
              </a:xfrm>
              <a:prstGeom prst="line">
                <a:avLst/>
              </a:prstGeom>
              <a:noFill/>
              <a:ln w="9525" cap="flat" cmpd="sng" algn="ctr">
                <a:solidFill>
                  <a:srgbClr val="FF6600"/>
                </a:solidFill>
                <a:prstDash val="solid"/>
              </a:ln>
              <a:effectLst/>
            </p:spPr>
          </p:cxnSp>
          <p:cxnSp>
            <p:nvCxnSpPr>
              <p:cNvPr id="380" name="直接连接符 379"/>
              <p:cNvCxnSpPr/>
              <p:nvPr/>
            </p:nvCxnSpPr>
            <p:spPr>
              <a:xfrm>
                <a:off x="2068014" y="3120619"/>
                <a:ext cx="274311" cy="0"/>
              </a:xfrm>
              <a:prstGeom prst="line">
                <a:avLst/>
              </a:prstGeom>
              <a:noFill/>
              <a:ln w="9525" cap="flat" cmpd="sng" algn="ctr">
                <a:solidFill>
                  <a:srgbClr val="FF6600"/>
                </a:solidFill>
                <a:prstDash val="solid"/>
              </a:ln>
              <a:effectLst/>
            </p:spPr>
          </p:cxnSp>
          <p:cxnSp>
            <p:nvCxnSpPr>
              <p:cNvPr id="381" name="直接连接符 380"/>
              <p:cNvCxnSpPr/>
              <p:nvPr/>
            </p:nvCxnSpPr>
            <p:spPr>
              <a:xfrm>
                <a:off x="2071249" y="3513532"/>
                <a:ext cx="274311" cy="0"/>
              </a:xfrm>
              <a:prstGeom prst="line">
                <a:avLst/>
              </a:prstGeom>
              <a:noFill/>
              <a:ln w="9525" cap="flat" cmpd="sng" algn="ctr">
                <a:solidFill>
                  <a:srgbClr val="FF6600"/>
                </a:solidFill>
                <a:prstDash val="solid"/>
              </a:ln>
              <a:effectLst/>
            </p:spPr>
          </p:cxnSp>
          <p:cxnSp>
            <p:nvCxnSpPr>
              <p:cNvPr id="382" name="直接连接符 381"/>
              <p:cNvCxnSpPr/>
              <p:nvPr/>
            </p:nvCxnSpPr>
            <p:spPr>
              <a:xfrm>
                <a:off x="2071249" y="3906445"/>
                <a:ext cx="274311" cy="0"/>
              </a:xfrm>
              <a:prstGeom prst="line">
                <a:avLst/>
              </a:prstGeom>
              <a:noFill/>
              <a:ln w="9525" cap="flat" cmpd="sng" algn="ctr">
                <a:solidFill>
                  <a:srgbClr val="FF6600"/>
                </a:solidFill>
                <a:prstDash val="solid"/>
              </a:ln>
              <a:effectLst/>
            </p:spPr>
          </p:cxnSp>
          <p:cxnSp>
            <p:nvCxnSpPr>
              <p:cNvPr id="383" name="直接连接符 382"/>
              <p:cNvCxnSpPr/>
              <p:nvPr/>
            </p:nvCxnSpPr>
            <p:spPr>
              <a:xfrm>
                <a:off x="2067895" y="4299358"/>
                <a:ext cx="274311" cy="0"/>
              </a:xfrm>
              <a:prstGeom prst="line">
                <a:avLst/>
              </a:prstGeom>
              <a:noFill/>
              <a:ln w="9525" cap="flat" cmpd="sng" algn="ctr">
                <a:solidFill>
                  <a:srgbClr val="FF6600"/>
                </a:solidFill>
                <a:prstDash val="solid"/>
              </a:ln>
              <a:effectLst/>
            </p:spPr>
          </p:cxnSp>
          <p:cxnSp>
            <p:nvCxnSpPr>
              <p:cNvPr id="384" name="直接连接符 383"/>
              <p:cNvCxnSpPr/>
              <p:nvPr/>
            </p:nvCxnSpPr>
            <p:spPr>
              <a:xfrm>
                <a:off x="2068014" y="4692271"/>
                <a:ext cx="274311" cy="0"/>
              </a:xfrm>
              <a:prstGeom prst="line">
                <a:avLst/>
              </a:prstGeom>
              <a:noFill/>
              <a:ln w="9525" cap="flat" cmpd="sng" algn="ctr">
                <a:solidFill>
                  <a:srgbClr val="FF6600"/>
                </a:solidFill>
                <a:prstDash val="solid"/>
              </a:ln>
              <a:effectLst/>
            </p:spPr>
          </p:cxnSp>
          <p:cxnSp>
            <p:nvCxnSpPr>
              <p:cNvPr id="385" name="直接连接符 384"/>
              <p:cNvCxnSpPr/>
              <p:nvPr/>
            </p:nvCxnSpPr>
            <p:spPr>
              <a:xfrm>
                <a:off x="2067895" y="5085184"/>
                <a:ext cx="274311" cy="0"/>
              </a:xfrm>
              <a:prstGeom prst="line">
                <a:avLst/>
              </a:prstGeom>
              <a:noFill/>
              <a:ln w="9525" cap="flat" cmpd="sng" algn="ctr">
                <a:solidFill>
                  <a:srgbClr val="FF6600"/>
                </a:solidFill>
                <a:prstDash val="solid"/>
              </a:ln>
              <a:effectLst/>
            </p:spPr>
          </p:cxnSp>
        </p:grpSp>
        <p:grpSp>
          <p:nvGrpSpPr>
            <p:cNvPr id="368" name="组合 367"/>
            <p:cNvGrpSpPr/>
            <p:nvPr/>
          </p:nvGrpSpPr>
          <p:grpSpPr>
            <a:xfrm>
              <a:off x="3766648" y="2268830"/>
              <a:ext cx="452357" cy="3018061"/>
              <a:chOff x="3572693" y="2333436"/>
              <a:chExt cx="883051" cy="2750391"/>
            </a:xfrm>
          </p:grpSpPr>
          <p:cxnSp>
            <p:nvCxnSpPr>
              <p:cNvPr id="369" name="直接连接符 368"/>
              <p:cNvCxnSpPr/>
              <p:nvPr/>
            </p:nvCxnSpPr>
            <p:spPr>
              <a:xfrm>
                <a:off x="3593407" y="2333436"/>
                <a:ext cx="862337" cy="0"/>
              </a:xfrm>
              <a:prstGeom prst="line">
                <a:avLst/>
              </a:prstGeom>
              <a:noFill/>
              <a:ln w="25400" cap="flat" cmpd="sng" algn="ctr">
                <a:solidFill>
                  <a:srgbClr val="00B0F0"/>
                </a:solidFill>
                <a:prstDash val="solid"/>
              </a:ln>
              <a:effectLst/>
            </p:spPr>
          </p:cxnSp>
          <p:cxnSp>
            <p:nvCxnSpPr>
              <p:cNvPr id="370" name="直接连接符 369"/>
              <p:cNvCxnSpPr/>
              <p:nvPr/>
            </p:nvCxnSpPr>
            <p:spPr>
              <a:xfrm>
                <a:off x="3584567" y="2726349"/>
                <a:ext cx="862337" cy="0"/>
              </a:xfrm>
              <a:prstGeom prst="line">
                <a:avLst/>
              </a:prstGeom>
              <a:noFill/>
              <a:ln w="25400" cap="flat" cmpd="sng" algn="ctr">
                <a:solidFill>
                  <a:srgbClr val="00B0F0"/>
                </a:solidFill>
                <a:prstDash val="solid"/>
              </a:ln>
              <a:effectLst/>
            </p:spPr>
          </p:cxnSp>
          <p:cxnSp>
            <p:nvCxnSpPr>
              <p:cNvPr id="371" name="直接连接符 370"/>
              <p:cNvCxnSpPr/>
              <p:nvPr/>
            </p:nvCxnSpPr>
            <p:spPr>
              <a:xfrm>
                <a:off x="3593407" y="3119262"/>
                <a:ext cx="862337" cy="0"/>
              </a:xfrm>
              <a:prstGeom prst="line">
                <a:avLst/>
              </a:prstGeom>
              <a:noFill/>
              <a:ln w="25400" cap="flat" cmpd="sng" algn="ctr">
                <a:solidFill>
                  <a:srgbClr val="00B0F0"/>
                </a:solidFill>
                <a:prstDash val="solid"/>
              </a:ln>
              <a:effectLst/>
            </p:spPr>
          </p:cxnSp>
          <p:cxnSp>
            <p:nvCxnSpPr>
              <p:cNvPr id="372" name="直接连接符 371"/>
              <p:cNvCxnSpPr/>
              <p:nvPr/>
            </p:nvCxnSpPr>
            <p:spPr>
              <a:xfrm>
                <a:off x="3593407" y="3512175"/>
                <a:ext cx="862337" cy="0"/>
              </a:xfrm>
              <a:prstGeom prst="line">
                <a:avLst/>
              </a:prstGeom>
              <a:noFill/>
              <a:ln w="25400" cap="flat" cmpd="sng" algn="ctr">
                <a:solidFill>
                  <a:srgbClr val="00B0F0"/>
                </a:solidFill>
                <a:prstDash val="solid"/>
              </a:ln>
              <a:effectLst/>
            </p:spPr>
          </p:cxnSp>
          <p:cxnSp>
            <p:nvCxnSpPr>
              <p:cNvPr id="373" name="直接连接符 372"/>
              <p:cNvCxnSpPr/>
              <p:nvPr/>
            </p:nvCxnSpPr>
            <p:spPr>
              <a:xfrm>
                <a:off x="3572693" y="3905088"/>
                <a:ext cx="862337" cy="0"/>
              </a:xfrm>
              <a:prstGeom prst="line">
                <a:avLst/>
              </a:prstGeom>
              <a:noFill/>
              <a:ln w="25400" cap="flat" cmpd="sng" algn="ctr">
                <a:solidFill>
                  <a:srgbClr val="00B0F0"/>
                </a:solidFill>
                <a:prstDash val="solid"/>
              </a:ln>
              <a:effectLst/>
            </p:spPr>
          </p:cxnSp>
          <p:cxnSp>
            <p:nvCxnSpPr>
              <p:cNvPr id="374" name="直接连接符 373"/>
              <p:cNvCxnSpPr/>
              <p:nvPr/>
            </p:nvCxnSpPr>
            <p:spPr>
              <a:xfrm>
                <a:off x="3572693" y="4298001"/>
                <a:ext cx="862337" cy="0"/>
              </a:xfrm>
              <a:prstGeom prst="line">
                <a:avLst/>
              </a:prstGeom>
              <a:noFill/>
              <a:ln w="25400" cap="flat" cmpd="sng" algn="ctr">
                <a:solidFill>
                  <a:srgbClr val="00B0F0"/>
                </a:solidFill>
                <a:prstDash val="solid"/>
              </a:ln>
              <a:effectLst/>
            </p:spPr>
          </p:cxnSp>
          <p:cxnSp>
            <p:nvCxnSpPr>
              <p:cNvPr id="375" name="直接连接符 374"/>
              <p:cNvCxnSpPr/>
              <p:nvPr/>
            </p:nvCxnSpPr>
            <p:spPr>
              <a:xfrm>
                <a:off x="3593407" y="4690914"/>
                <a:ext cx="862337" cy="0"/>
              </a:xfrm>
              <a:prstGeom prst="line">
                <a:avLst/>
              </a:prstGeom>
              <a:noFill/>
              <a:ln w="25400" cap="flat" cmpd="sng" algn="ctr">
                <a:solidFill>
                  <a:srgbClr val="00B0F0"/>
                </a:solidFill>
                <a:prstDash val="solid"/>
              </a:ln>
              <a:effectLst/>
            </p:spPr>
          </p:cxnSp>
          <p:cxnSp>
            <p:nvCxnSpPr>
              <p:cNvPr id="376" name="直接连接符 375"/>
              <p:cNvCxnSpPr/>
              <p:nvPr/>
            </p:nvCxnSpPr>
            <p:spPr>
              <a:xfrm>
                <a:off x="3572693" y="5083827"/>
                <a:ext cx="862337" cy="0"/>
              </a:xfrm>
              <a:prstGeom prst="line">
                <a:avLst/>
              </a:prstGeom>
              <a:noFill/>
              <a:ln w="25400" cap="flat" cmpd="sng" algn="ctr">
                <a:solidFill>
                  <a:srgbClr val="00B0F0"/>
                </a:solidFill>
                <a:prstDash val="solid"/>
              </a:ln>
              <a:effectLst/>
            </p:spPr>
          </p:cxnSp>
        </p:grpSp>
      </p:grpSp>
      <p:grpSp>
        <p:nvGrpSpPr>
          <p:cNvPr id="6" name="组合 5"/>
          <p:cNvGrpSpPr/>
          <p:nvPr/>
        </p:nvGrpSpPr>
        <p:grpSpPr>
          <a:xfrm>
            <a:off x="4058507" y="1455174"/>
            <a:ext cx="350760" cy="573861"/>
            <a:chOff x="4058507" y="1455174"/>
            <a:chExt cx="350760" cy="573861"/>
          </a:xfrm>
        </p:grpSpPr>
        <p:sp>
          <p:nvSpPr>
            <p:cNvPr id="273" name="文本框 272"/>
            <p:cNvSpPr txBox="1"/>
            <p:nvPr/>
          </p:nvSpPr>
          <p:spPr>
            <a:xfrm>
              <a:off x="4058507" y="1646044"/>
              <a:ext cx="284053"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1</a:t>
              </a:r>
              <a:endParaRPr lang="zh-CN" altLang="en-US" sz="1400" i="1" dirty="0">
                <a:solidFill>
                  <a:srgbClr val="000000"/>
                </a:solidFill>
                <a:latin typeface="Arial" charset="0"/>
                <a:ea typeface="华文细黑" pitchFamily="2" charset="-122"/>
              </a:endParaRPr>
            </a:p>
          </p:txBody>
        </p:sp>
        <p:cxnSp>
          <p:nvCxnSpPr>
            <p:cNvPr id="386" name="直接连接符 385"/>
            <p:cNvCxnSpPr/>
            <p:nvPr/>
          </p:nvCxnSpPr>
          <p:spPr>
            <a:xfrm>
              <a:off x="4275358" y="1756885"/>
              <a:ext cx="0" cy="27215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50817"/>
            </a:xfrm>
            <a:prstGeom prst="line">
              <a:avLst/>
            </a:prstGeom>
            <a:noFill/>
            <a:ln w="25400" cap="flat" cmpd="sng" algn="ctr">
              <a:solidFill>
                <a:srgbClr val="00B0F0"/>
              </a:solidFill>
              <a:prstDash val="solid"/>
            </a:ln>
            <a:effectLst/>
          </p:spPr>
        </p:cxnSp>
      </p:grpSp>
      <p:sp>
        <p:nvSpPr>
          <p:cNvPr id="388" name="矩形 387"/>
          <p:cNvSpPr/>
          <p:nvPr/>
        </p:nvSpPr>
        <p:spPr>
          <a:xfrm>
            <a:off x="4196342" y="2015100"/>
            <a:ext cx="303763" cy="3411617"/>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多路并发比较电路</a:t>
            </a: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endParaRPr>
          </a:p>
        </p:txBody>
      </p:sp>
      <p:grpSp>
        <p:nvGrpSpPr>
          <p:cNvPr id="14" name="组合 13"/>
          <p:cNvGrpSpPr/>
          <p:nvPr/>
        </p:nvGrpSpPr>
        <p:grpSpPr>
          <a:xfrm>
            <a:off x="8851993" y="1928019"/>
            <a:ext cx="1488472" cy="3418732"/>
            <a:chOff x="8840270" y="1928019"/>
            <a:chExt cx="1488472" cy="3418732"/>
          </a:xfrm>
        </p:grpSpPr>
        <p:cxnSp>
          <p:nvCxnSpPr>
            <p:cNvPr id="145" name="直接连接符 144"/>
            <p:cNvCxnSpPr/>
            <p:nvPr/>
          </p:nvCxnSpPr>
          <p:spPr>
            <a:xfrm flipH="1">
              <a:off x="9486440" y="3760694"/>
              <a:ext cx="316538" cy="0"/>
            </a:xfrm>
            <a:prstGeom prst="line">
              <a:avLst/>
            </a:prstGeom>
            <a:solidFill>
              <a:schemeClr val="bg1"/>
            </a:solidFill>
            <a:ln w="19050" cap="sq">
              <a:solidFill>
                <a:schemeClr val="accent1"/>
              </a:solidFill>
              <a:miter lim="800000"/>
              <a:headEnd/>
              <a:tailEnd type="none" w="lg" len="lg"/>
            </a:ln>
          </p:spPr>
        </p:cxnSp>
        <p:grpSp>
          <p:nvGrpSpPr>
            <p:cNvPr id="12" name="组合 11"/>
            <p:cNvGrpSpPr/>
            <p:nvPr/>
          </p:nvGrpSpPr>
          <p:grpSpPr>
            <a:xfrm>
              <a:off x="8840270" y="1928019"/>
              <a:ext cx="1488472" cy="3418732"/>
              <a:chOff x="8840270" y="1928019"/>
              <a:chExt cx="1488472" cy="3418732"/>
            </a:xfrm>
          </p:grpSpPr>
          <p:sp>
            <p:nvSpPr>
              <p:cNvPr id="152" name="矩形 151"/>
              <p:cNvSpPr/>
              <p:nvPr/>
            </p:nvSpPr>
            <p:spPr>
              <a:xfrm>
                <a:off x="9241319" y="4610726"/>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nvGrpSpPr>
              <p:cNvPr id="10" name="组合 9"/>
              <p:cNvGrpSpPr/>
              <p:nvPr/>
            </p:nvGrpSpPr>
            <p:grpSpPr>
              <a:xfrm>
                <a:off x="8840270" y="1928019"/>
                <a:ext cx="669619" cy="3418732"/>
                <a:chOff x="8840270" y="1928019"/>
                <a:chExt cx="669619" cy="3418732"/>
              </a:xfrm>
            </p:grpSpPr>
            <p:grpSp>
              <p:nvGrpSpPr>
                <p:cNvPr id="134" name="组合 133"/>
                <p:cNvGrpSpPr/>
                <p:nvPr/>
              </p:nvGrpSpPr>
              <p:grpSpPr>
                <a:xfrm>
                  <a:off x="8840270" y="1928019"/>
                  <a:ext cx="669619" cy="417176"/>
                  <a:chOff x="6944101" y="2283225"/>
                  <a:chExt cx="607552" cy="378508"/>
                </a:xfrm>
              </p:grpSpPr>
              <p:sp>
                <p:nvSpPr>
                  <p:cNvPr id="225" name="等腰三角形 22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26" name="直接连接符 225"/>
                  <p:cNvCxnSpPr>
                    <a:endCxn id="22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27" name="直接连接符 226"/>
                  <p:cNvCxnSpPr>
                    <a:stCxn id="22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28" name="直接连接符 22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29" name="文本框 22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137" name="组合 136"/>
                <p:cNvGrpSpPr/>
                <p:nvPr/>
              </p:nvGrpSpPr>
              <p:grpSpPr>
                <a:xfrm>
                  <a:off x="8840270" y="2343840"/>
                  <a:ext cx="669619" cy="417176"/>
                  <a:chOff x="6944101" y="2283225"/>
                  <a:chExt cx="607552" cy="378508"/>
                </a:xfrm>
              </p:grpSpPr>
              <p:sp>
                <p:nvSpPr>
                  <p:cNvPr id="220" name="等腰三角形 21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21" name="直接连接符 220"/>
                  <p:cNvCxnSpPr>
                    <a:endCxn id="22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22" name="直接连接符 221"/>
                  <p:cNvCxnSpPr>
                    <a:stCxn id="22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23" name="直接连接符 22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24" name="文本框 22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38" name="组合 137"/>
                <p:cNvGrpSpPr/>
                <p:nvPr/>
              </p:nvGrpSpPr>
              <p:grpSpPr>
                <a:xfrm>
                  <a:off x="8840270" y="2774665"/>
                  <a:ext cx="669619" cy="417176"/>
                  <a:chOff x="6944101" y="2283225"/>
                  <a:chExt cx="607552" cy="378508"/>
                </a:xfrm>
              </p:grpSpPr>
              <p:sp>
                <p:nvSpPr>
                  <p:cNvPr id="215" name="等腰三角形 21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16" name="直接连接符 215"/>
                  <p:cNvCxnSpPr>
                    <a:endCxn id="21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17" name="直接连接符 216"/>
                  <p:cNvCxnSpPr>
                    <a:stCxn id="21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18" name="直接连接符 21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19" name="文本框 21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39" name="组合 138"/>
                <p:cNvGrpSpPr/>
                <p:nvPr/>
              </p:nvGrpSpPr>
              <p:grpSpPr>
                <a:xfrm>
                  <a:off x="8840270" y="3210824"/>
                  <a:ext cx="669619" cy="417176"/>
                  <a:chOff x="6944101" y="2283225"/>
                  <a:chExt cx="607552" cy="378508"/>
                </a:xfrm>
              </p:grpSpPr>
              <p:sp>
                <p:nvSpPr>
                  <p:cNvPr id="210" name="等腰三角形 20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11" name="直接连接符 210"/>
                  <p:cNvCxnSpPr>
                    <a:endCxn id="21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12" name="直接连接符 211"/>
                  <p:cNvCxnSpPr>
                    <a:stCxn id="21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13" name="直接连接符 21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14" name="文本框 21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40" name="组合 139"/>
                <p:cNvGrpSpPr/>
                <p:nvPr/>
              </p:nvGrpSpPr>
              <p:grpSpPr>
                <a:xfrm>
                  <a:off x="8840270" y="3642688"/>
                  <a:ext cx="669619" cy="417176"/>
                  <a:chOff x="6944101" y="2283225"/>
                  <a:chExt cx="607552" cy="378508"/>
                </a:xfrm>
              </p:grpSpPr>
              <p:sp>
                <p:nvSpPr>
                  <p:cNvPr id="205" name="等腰三角形 20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06" name="直接连接符 205"/>
                  <p:cNvCxnSpPr>
                    <a:endCxn id="20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07" name="直接连接符 206"/>
                  <p:cNvCxnSpPr>
                    <a:stCxn id="20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08" name="直接连接符 20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09" name="文本框 20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41" name="组合 140"/>
                <p:cNvGrpSpPr/>
                <p:nvPr/>
              </p:nvGrpSpPr>
              <p:grpSpPr>
                <a:xfrm>
                  <a:off x="8840270" y="4057482"/>
                  <a:ext cx="669619" cy="417176"/>
                  <a:chOff x="6944101" y="2283225"/>
                  <a:chExt cx="607552" cy="378508"/>
                </a:xfrm>
              </p:grpSpPr>
              <p:sp>
                <p:nvSpPr>
                  <p:cNvPr id="200" name="等腰三角形 19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01" name="直接连接符 200"/>
                  <p:cNvCxnSpPr>
                    <a:endCxn id="20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02" name="直接连接符 201"/>
                  <p:cNvCxnSpPr>
                    <a:stCxn id="20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03" name="直接连接符 20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04" name="文本框 20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42" name="组合 141"/>
                <p:cNvGrpSpPr/>
                <p:nvPr/>
              </p:nvGrpSpPr>
              <p:grpSpPr>
                <a:xfrm>
                  <a:off x="8840270" y="4503833"/>
                  <a:ext cx="669619" cy="417176"/>
                  <a:chOff x="6944101" y="2283225"/>
                  <a:chExt cx="607552" cy="378508"/>
                </a:xfrm>
              </p:grpSpPr>
              <p:sp>
                <p:nvSpPr>
                  <p:cNvPr id="195" name="等腰三角形 19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96" name="直接连接符 195"/>
                  <p:cNvCxnSpPr>
                    <a:endCxn id="19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97" name="直接连接符 196"/>
                  <p:cNvCxnSpPr>
                    <a:stCxn id="19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98" name="直接连接符 19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99" name="文本框 19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43" name="组合 142"/>
                <p:cNvGrpSpPr/>
                <p:nvPr/>
              </p:nvGrpSpPr>
              <p:grpSpPr>
                <a:xfrm>
                  <a:off x="8840270" y="4929575"/>
                  <a:ext cx="669619" cy="417176"/>
                  <a:chOff x="6944101" y="2283225"/>
                  <a:chExt cx="607552" cy="378508"/>
                </a:xfrm>
              </p:grpSpPr>
              <p:sp>
                <p:nvSpPr>
                  <p:cNvPr id="190" name="等腰三角形 18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91" name="直接连接符 190"/>
                  <p:cNvCxnSpPr>
                    <a:endCxn id="19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92" name="直接连接符 191"/>
                  <p:cNvCxnSpPr>
                    <a:stCxn id="19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93" name="直接连接符 19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94" name="文本框 1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44" name="直接连接符 143"/>
                <p:cNvCxnSpPr/>
                <p:nvPr/>
              </p:nvCxnSpPr>
              <p:spPr>
                <a:xfrm>
                  <a:off x="9488974" y="2259917"/>
                  <a:ext cx="0" cy="3001557"/>
                </a:xfrm>
                <a:prstGeom prst="line">
                  <a:avLst/>
                </a:prstGeom>
                <a:solidFill>
                  <a:schemeClr val="bg1"/>
                </a:solidFill>
                <a:ln w="19050" cap="sq">
                  <a:solidFill>
                    <a:schemeClr val="accent1"/>
                  </a:solidFill>
                  <a:miter lim="800000"/>
                  <a:headEnd/>
                  <a:tailEnd type="none" w="lg" len="lg"/>
                </a:ln>
              </p:spPr>
            </p:cxnSp>
          </p:grpSp>
        </p:grpSp>
      </p:grpSp>
      <p:grpSp>
        <p:nvGrpSpPr>
          <p:cNvPr id="11" name="组合 10"/>
          <p:cNvGrpSpPr/>
          <p:nvPr/>
        </p:nvGrpSpPr>
        <p:grpSpPr>
          <a:xfrm>
            <a:off x="9732392" y="2868869"/>
            <a:ext cx="1271031" cy="1748398"/>
            <a:chOff x="9732392" y="2868869"/>
            <a:chExt cx="1271031" cy="1748398"/>
          </a:xfrm>
        </p:grpSpPr>
        <p:cxnSp>
          <p:nvCxnSpPr>
            <p:cNvPr id="135" name="直接连接符 134"/>
            <p:cNvCxnSpPr/>
            <p:nvPr/>
          </p:nvCxnSpPr>
          <p:spPr>
            <a:xfrm rot="16200000">
              <a:off x="10569332" y="3616415"/>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46" name="组合 145"/>
            <p:cNvGrpSpPr/>
            <p:nvPr/>
          </p:nvGrpSpPr>
          <p:grpSpPr>
            <a:xfrm>
              <a:off x="9814701" y="3248737"/>
              <a:ext cx="330665" cy="995546"/>
              <a:chOff x="7766536" y="3451012"/>
              <a:chExt cx="300016" cy="903269"/>
            </a:xfrm>
          </p:grpSpPr>
          <p:cxnSp>
            <p:nvCxnSpPr>
              <p:cNvPr id="185" name="直接连接符 184"/>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86" name="直接连接符 185"/>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88" name="直接连接符 187"/>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89" name="直接连接符 188"/>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151" name="文本框 150"/>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153" name="矩形 152"/>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154" name="矩形 153"/>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155" name="矩形 154"/>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156" name="矩形 155"/>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61" name="组合 160"/>
            <p:cNvGrpSpPr/>
            <p:nvPr/>
          </p:nvGrpSpPr>
          <p:grpSpPr>
            <a:xfrm>
              <a:off x="10143408" y="2868869"/>
              <a:ext cx="407560" cy="1748398"/>
              <a:chOff x="8088601" y="3262692"/>
              <a:chExt cx="324657" cy="1288723"/>
            </a:xfrm>
          </p:grpSpPr>
          <p:sp>
            <p:nvSpPr>
              <p:cNvPr id="163" name="梯形 162"/>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164" name="文本框 163"/>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162" name="矩形 161"/>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9" name="组合 8"/>
          <p:cNvGrpSpPr/>
          <p:nvPr/>
        </p:nvGrpSpPr>
        <p:grpSpPr>
          <a:xfrm>
            <a:off x="4431437" y="2015376"/>
            <a:ext cx="963027" cy="3518120"/>
            <a:chOff x="4431437" y="2015376"/>
            <a:chExt cx="963027" cy="3518120"/>
          </a:xfrm>
        </p:grpSpPr>
        <p:sp>
          <p:nvSpPr>
            <p:cNvPr id="390" name="矩形 389"/>
            <p:cNvSpPr/>
            <p:nvPr/>
          </p:nvSpPr>
          <p:spPr>
            <a:xfrm>
              <a:off x="4536642" y="525989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7030A0"/>
                  </a:solidFill>
                  <a:effectLst/>
                  <a:uLnTx/>
                  <a:uFillTx/>
                  <a:latin typeface="微软雅黑"/>
                  <a:ea typeface="微软雅黑"/>
                  <a:cs typeface="+mn-cs"/>
                </a:rPr>
                <a:t>译码信号</a:t>
              </a:r>
              <a:endParaRPr kumimoji="0" lang="en-US" altLang="zh-CN" sz="12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237" name="矩形 236"/>
            <p:cNvSpPr/>
            <p:nvPr/>
          </p:nvSpPr>
          <p:spPr>
            <a:xfrm>
              <a:off x="4433297" y="201537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238" name="矩形 237"/>
            <p:cNvSpPr/>
            <p:nvPr/>
          </p:nvSpPr>
          <p:spPr>
            <a:xfrm>
              <a:off x="4432627" y="24246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239" name="矩形 238"/>
            <p:cNvSpPr/>
            <p:nvPr/>
          </p:nvSpPr>
          <p:spPr>
            <a:xfrm>
              <a:off x="4434071" y="28600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240" name="矩形 239"/>
            <p:cNvSpPr/>
            <p:nvPr/>
          </p:nvSpPr>
          <p:spPr>
            <a:xfrm>
              <a:off x="4433297" y="32750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241" name="矩形 240"/>
            <p:cNvSpPr/>
            <p:nvPr/>
          </p:nvSpPr>
          <p:spPr>
            <a:xfrm>
              <a:off x="4433297" y="374661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242" name="矩形 241"/>
            <p:cNvSpPr/>
            <p:nvPr/>
          </p:nvSpPr>
          <p:spPr>
            <a:xfrm>
              <a:off x="4433297" y="417890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243" name="矩形 242"/>
            <p:cNvSpPr/>
            <p:nvPr/>
          </p:nvSpPr>
          <p:spPr>
            <a:xfrm>
              <a:off x="4431437" y="460594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244" name="矩形 243"/>
            <p:cNvSpPr/>
            <p:nvPr/>
          </p:nvSpPr>
          <p:spPr>
            <a:xfrm>
              <a:off x="4434071" y="50207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nvGrpSpPr>
          <p:cNvPr id="245" name="组合 244"/>
          <p:cNvGrpSpPr/>
          <p:nvPr/>
        </p:nvGrpSpPr>
        <p:grpSpPr>
          <a:xfrm>
            <a:off x="4288594" y="2168453"/>
            <a:ext cx="128522" cy="3157949"/>
            <a:chOff x="3491880" y="2228006"/>
            <a:chExt cx="144016" cy="2930726"/>
          </a:xfrm>
        </p:grpSpPr>
        <p:sp>
          <p:nvSpPr>
            <p:cNvPr id="246" name="矩形 245"/>
            <p:cNvSpPr/>
            <p:nvPr/>
          </p:nvSpPr>
          <p:spPr>
            <a:xfrm>
              <a:off x="3491880" y="22280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7" name="矩形 246"/>
            <p:cNvSpPr/>
            <p:nvPr/>
          </p:nvSpPr>
          <p:spPr>
            <a:xfrm>
              <a:off x="3491880" y="2625771"/>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8" name="矩形 247"/>
            <p:cNvSpPr/>
            <p:nvPr/>
          </p:nvSpPr>
          <p:spPr>
            <a:xfrm>
              <a:off x="3491880" y="3011138"/>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9" name="矩形 248"/>
            <p:cNvSpPr/>
            <p:nvPr/>
          </p:nvSpPr>
          <p:spPr>
            <a:xfrm>
              <a:off x="3491880" y="3396505"/>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0" name="矩形 249"/>
            <p:cNvSpPr/>
            <p:nvPr/>
          </p:nvSpPr>
          <p:spPr>
            <a:xfrm>
              <a:off x="3491880" y="3781872"/>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1" name="矩形 250"/>
            <p:cNvSpPr/>
            <p:nvPr/>
          </p:nvSpPr>
          <p:spPr>
            <a:xfrm>
              <a:off x="3491880" y="4167239"/>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2" name="矩形 251"/>
            <p:cNvSpPr/>
            <p:nvPr/>
          </p:nvSpPr>
          <p:spPr>
            <a:xfrm>
              <a:off x="3491880" y="45526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3" name="矩形 252"/>
            <p:cNvSpPr/>
            <p:nvPr/>
          </p:nvSpPr>
          <p:spPr>
            <a:xfrm>
              <a:off x="3491880" y="4937973"/>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1755257" y="1760912"/>
            <a:ext cx="2328227" cy="3980704"/>
            <a:chOff x="1755257" y="1760912"/>
            <a:chExt cx="2328227" cy="3980704"/>
          </a:xfrm>
        </p:grpSpPr>
        <p:sp>
          <p:nvSpPr>
            <p:cNvPr id="264" name="矩形 263"/>
            <p:cNvSpPr/>
            <p:nvPr/>
          </p:nvSpPr>
          <p:spPr>
            <a:xfrm>
              <a:off x="1755257" y="1760912"/>
              <a:ext cx="868386"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accent2">
                      <a:lumMod val="75000"/>
                    </a:schemeClr>
                  </a:solidFill>
                  <a:effectLst/>
                  <a:uLnTx/>
                  <a:uFillTx/>
                  <a:latin typeface="Arial" pitchFamily="34" charset="0"/>
                  <a:ea typeface="微软雅黑"/>
                  <a:cs typeface="Arial" pitchFamily="34" charset="0"/>
                </a:rPr>
                <a:t>有效位</a:t>
              </a:r>
            </a:p>
          </p:txBody>
        </p:sp>
        <p:sp>
          <p:nvSpPr>
            <p:cNvPr id="265" name="矩形 264"/>
            <p:cNvSpPr/>
            <p:nvPr/>
          </p:nvSpPr>
          <p:spPr>
            <a:xfrm>
              <a:off x="2375043" y="1765994"/>
              <a:ext cx="1708441" cy="24358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5D9C"/>
                  </a:solidFill>
                  <a:effectLst/>
                  <a:uLnTx/>
                  <a:uFillTx/>
                  <a:latin typeface="Arial" pitchFamily="34" charset="0"/>
                  <a:ea typeface="微软雅黑"/>
                  <a:cs typeface="Arial" pitchFamily="34" charset="0"/>
                </a:rPr>
                <a:t>TAG</a:t>
              </a:r>
              <a:r>
                <a:rPr kumimoji="0" lang="zh-CN" altLang="en-US" sz="1600" b="0" i="0" u="none" strike="noStrike" kern="0" cap="none" spc="0" normalizeH="0" baseline="0" noProof="0" dirty="0">
                  <a:ln>
                    <a:noFill/>
                  </a:ln>
                  <a:solidFill>
                    <a:srgbClr val="005D9C"/>
                  </a:solidFill>
                  <a:effectLst/>
                  <a:uLnTx/>
                  <a:uFillTx/>
                  <a:latin typeface="Arial" pitchFamily="34" charset="0"/>
                  <a:ea typeface="微软雅黑"/>
                  <a:cs typeface="Arial" pitchFamily="34" charset="0"/>
                </a:rPr>
                <a:t>主存块地址</a:t>
              </a:r>
            </a:p>
          </p:txBody>
        </p:sp>
        <p:sp>
          <p:nvSpPr>
            <p:cNvPr id="281" name="矩形 280"/>
            <p:cNvSpPr/>
            <p:nvPr/>
          </p:nvSpPr>
          <p:spPr>
            <a:xfrm>
              <a:off x="2084016" y="2029034"/>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491242" y="2097354"/>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9" name="矩形 288"/>
            <p:cNvSpPr/>
            <p:nvPr/>
          </p:nvSpPr>
          <p:spPr>
            <a:xfrm>
              <a:off x="2163032" y="2099476"/>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2" name="矩形 291"/>
            <p:cNvSpPr/>
            <p:nvPr/>
          </p:nvSpPr>
          <p:spPr>
            <a:xfrm>
              <a:off x="2084016" y="2454088"/>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9" name="矩形 298"/>
            <p:cNvSpPr/>
            <p:nvPr/>
          </p:nvSpPr>
          <p:spPr>
            <a:xfrm>
              <a:off x="2491242" y="2522408"/>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0" name="矩形 299"/>
            <p:cNvSpPr/>
            <p:nvPr/>
          </p:nvSpPr>
          <p:spPr>
            <a:xfrm>
              <a:off x="2163032" y="2524530"/>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1" name="矩形 300"/>
            <p:cNvSpPr/>
            <p:nvPr/>
          </p:nvSpPr>
          <p:spPr>
            <a:xfrm>
              <a:off x="2084016" y="2879141"/>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8" name="矩形 307"/>
            <p:cNvSpPr/>
            <p:nvPr/>
          </p:nvSpPr>
          <p:spPr>
            <a:xfrm>
              <a:off x="2491242" y="2947462"/>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9" name="矩形 308"/>
            <p:cNvSpPr/>
            <p:nvPr/>
          </p:nvSpPr>
          <p:spPr>
            <a:xfrm>
              <a:off x="2163032" y="2949584"/>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0" name="矩形 309"/>
            <p:cNvSpPr/>
            <p:nvPr/>
          </p:nvSpPr>
          <p:spPr>
            <a:xfrm>
              <a:off x="2084016" y="3304195"/>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7" name="矩形 316"/>
            <p:cNvSpPr/>
            <p:nvPr/>
          </p:nvSpPr>
          <p:spPr>
            <a:xfrm>
              <a:off x="2491242" y="3372515"/>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8" name="矩形 317"/>
            <p:cNvSpPr/>
            <p:nvPr/>
          </p:nvSpPr>
          <p:spPr>
            <a:xfrm>
              <a:off x="2163032" y="3374638"/>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9" name="矩形 318"/>
            <p:cNvSpPr/>
            <p:nvPr/>
          </p:nvSpPr>
          <p:spPr>
            <a:xfrm>
              <a:off x="2084017" y="3780209"/>
              <a:ext cx="1756777"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2491242" y="3848529"/>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163032" y="3850651"/>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8" name="矩形 327"/>
            <p:cNvSpPr/>
            <p:nvPr/>
          </p:nvSpPr>
          <p:spPr>
            <a:xfrm>
              <a:off x="2084017" y="4205262"/>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2491242" y="4273583"/>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2163032" y="4275705"/>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2084017" y="4630316"/>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2491242" y="4698636"/>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2163032" y="4700759"/>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2084017" y="5055370"/>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2491242" y="5123690"/>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2163032" y="5125812"/>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54" name="矩形 253"/>
            <p:cNvSpPr/>
            <p:nvPr/>
          </p:nvSpPr>
          <p:spPr>
            <a:xfrm>
              <a:off x="2014365" y="5492511"/>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查找表</a:t>
              </a:r>
            </a:p>
          </p:txBody>
        </p:sp>
      </p:grpSp>
      <p:cxnSp>
        <p:nvCxnSpPr>
          <p:cNvPr id="270" name="直接连接符 269"/>
          <p:cNvCxnSpPr/>
          <p:nvPr/>
        </p:nvCxnSpPr>
        <p:spPr>
          <a:xfrm flipH="1">
            <a:off x="9508962" y="3755608"/>
            <a:ext cx="294939" cy="0"/>
          </a:xfrm>
          <a:prstGeom prst="line">
            <a:avLst/>
          </a:prstGeom>
          <a:solidFill>
            <a:schemeClr val="bg1"/>
          </a:solidFill>
          <a:ln w="38100" cap="sq">
            <a:solidFill>
              <a:srgbClr val="1FB965"/>
            </a:solidFill>
            <a:miter lim="800000"/>
            <a:headEnd/>
            <a:tailEnd type="none" w="lg" len="lg"/>
          </a:ln>
        </p:spPr>
      </p:cxnSp>
      <p:grpSp>
        <p:nvGrpSpPr>
          <p:cNvPr id="277" name="组合 276"/>
          <p:cNvGrpSpPr/>
          <p:nvPr/>
        </p:nvGrpSpPr>
        <p:grpSpPr>
          <a:xfrm>
            <a:off x="8850991" y="1922933"/>
            <a:ext cx="639505" cy="417176"/>
            <a:chOff x="6944101" y="2283225"/>
            <a:chExt cx="580229" cy="378508"/>
          </a:xfrm>
        </p:grpSpPr>
        <p:sp>
          <p:nvSpPr>
            <p:cNvPr id="430" name="等腰三角形 429"/>
            <p:cNvSpPr/>
            <p:nvPr/>
          </p:nvSpPr>
          <p:spPr>
            <a:xfrm rot="5400000" flipH="1">
              <a:off x="7160855" y="2515786"/>
              <a:ext cx="150880" cy="141013"/>
            </a:xfrm>
            <a:prstGeom prst="triangle">
              <a:avLst/>
            </a:prstGeom>
            <a:solidFill>
              <a:schemeClr val="bg1"/>
            </a:solidFill>
            <a:ln w="38100">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31" name="直接连接符 430"/>
            <p:cNvCxnSpPr>
              <a:endCxn id="430" idx="3"/>
            </p:cNvCxnSpPr>
            <p:nvPr/>
          </p:nvCxnSpPr>
          <p:spPr>
            <a:xfrm>
              <a:off x="6944101" y="2584359"/>
              <a:ext cx="221688" cy="1934"/>
            </a:xfrm>
            <a:prstGeom prst="line">
              <a:avLst/>
            </a:prstGeom>
            <a:solidFill>
              <a:schemeClr val="bg1"/>
            </a:solidFill>
            <a:ln w="38100">
              <a:solidFill>
                <a:srgbClr val="1FB965"/>
              </a:solidFill>
              <a:round/>
              <a:headEnd/>
              <a:tailEnd type="none" w="lg" len="lg"/>
            </a:ln>
          </p:spPr>
        </p:cxnSp>
        <p:cxnSp>
          <p:nvCxnSpPr>
            <p:cNvPr id="432" name="直接连接符 431"/>
            <p:cNvCxnSpPr>
              <a:stCxn id="430" idx="5"/>
            </p:cNvCxnSpPr>
            <p:nvPr/>
          </p:nvCxnSpPr>
          <p:spPr>
            <a:xfrm flipV="1">
              <a:off x="7236295" y="2386797"/>
              <a:ext cx="0" cy="161776"/>
            </a:xfrm>
            <a:prstGeom prst="line">
              <a:avLst/>
            </a:prstGeom>
            <a:solidFill>
              <a:schemeClr val="bg1"/>
            </a:solidFill>
            <a:ln w="38100">
              <a:solidFill>
                <a:srgbClr val="1FB965"/>
              </a:solidFill>
              <a:round/>
              <a:headEnd/>
              <a:tailEnd type="none" w="lg" len="lg"/>
            </a:ln>
          </p:spPr>
        </p:cxnSp>
        <p:cxnSp>
          <p:nvCxnSpPr>
            <p:cNvPr id="433" name="直接连接符 432"/>
            <p:cNvCxnSpPr/>
            <p:nvPr/>
          </p:nvCxnSpPr>
          <p:spPr>
            <a:xfrm>
              <a:off x="7302642" y="2584359"/>
              <a:ext cx="221688" cy="1934"/>
            </a:xfrm>
            <a:prstGeom prst="line">
              <a:avLst/>
            </a:prstGeom>
            <a:solidFill>
              <a:schemeClr val="bg1"/>
            </a:solidFill>
            <a:ln w="38100" cap="sq">
              <a:solidFill>
                <a:srgbClr val="1FB965"/>
              </a:solidFill>
              <a:miter lim="800000"/>
              <a:headEnd/>
              <a:tailEnd type="none" w="lg" len="lg"/>
            </a:ln>
          </p:spPr>
        </p:cxnSp>
        <p:sp>
          <p:nvSpPr>
            <p:cNvPr id="434" name="文本框 433"/>
            <p:cNvSpPr txBox="1"/>
            <p:nvPr/>
          </p:nvSpPr>
          <p:spPr>
            <a:xfrm>
              <a:off x="7211495" y="2283225"/>
              <a:ext cx="308629" cy="237361"/>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a:ea typeface="微软雅黑"/>
                </a:rPr>
                <a:t>L0</a:t>
              </a:r>
              <a:endParaRPr lang="zh-CN" altLang="en-US" sz="1100" dirty="0">
                <a:solidFill>
                  <a:srgbClr val="1FB965"/>
                </a:solidFill>
                <a:latin typeface="微软雅黑"/>
                <a:ea typeface="微软雅黑"/>
              </a:endParaRPr>
            </a:p>
          </p:txBody>
        </p:sp>
      </p:grpSp>
      <p:cxnSp>
        <p:nvCxnSpPr>
          <p:cNvPr id="394" name="直接连接符 393"/>
          <p:cNvCxnSpPr/>
          <p:nvPr/>
        </p:nvCxnSpPr>
        <p:spPr>
          <a:xfrm>
            <a:off x="9499691" y="2254831"/>
            <a:ext cx="0" cy="1500777"/>
          </a:xfrm>
          <a:prstGeom prst="line">
            <a:avLst/>
          </a:prstGeom>
          <a:solidFill>
            <a:schemeClr val="bg1"/>
          </a:solidFill>
          <a:ln w="38100" cap="sq">
            <a:solidFill>
              <a:srgbClr val="1FB965"/>
            </a:solidFill>
            <a:miter lim="800000"/>
            <a:headEnd/>
            <a:tailEnd type="none" w="lg" len="lg"/>
          </a:ln>
        </p:spPr>
      </p:cxnSp>
      <p:grpSp>
        <p:nvGrpSpPr>
          <p:cNvPr id="26" name="组合 25"/>
          <p:cNvGrpSpPr/>
          <p:nvPr/>
        </p:nvGrpSpPr>
        <p:grpSpPr>
          <a:xfrm>
            <a:off x="4435789" y="2015708"/>
            <a:ext cx="1141896" cy="249332"/>
            <a:chOff x="4426674" y="2039432"/>
            <a:chExt cx="1141896" cy="249332"/>
          </a:xfrm>
        </p:grpSpPr>
        <p:cxnSp>
          <p:nvCxnSpPr>
            <p:cNvPr id="256" name="直接连接符 255"/>
            <p:cNvCxnSpPr/>
            <p:nvPr/>
          </p:nvCxnSpPr>
          <p:spPr>
            <a:xfrm>
              <a:off x="4500105" y="2248332"/>
              <a:ext cx="1068465" cy="0"/>
            </a:xfrm>
            <a:prstGeom prst="line">
              <a:avLst/>
            </a:prstGeom>
            <a:noFill/>
            <a:ln w="38100" cap="flat" cmpd="sng" algn="ctr">
              <a:solidFill>
                <a:srgbClr val="1FB965"/>
              </a:solidFill>
              <a:prstDash val="solid"/>
            </a:ln>
            <a:effectLst/>
          </p:spPr>
        </p:cxnSp>
        <p:sp>
          <p:nvSpPr>
            <p:cNvPr id="436" name="矩形 435"/>
            <p:cNvSpPr/>
            <p:nvPr/>
          </p:nvSpPr>
          <p:spPr>
            <a:xfrm>
              <a:off x="4426674" y="20394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1FB965"/>
                  </a:solidFill>
                  <a:effectLst/>
                  <a:uLnTx/>
                  <a:uFillTx/>
                  <a:latin typeface="微软雅黑"/>
                  <a:ea typeface="微软雅黑"/>
                  <a:cs typeface="+mn-cs"/>
                </a:rPr>
                <a:t>L0</a:t>
              </a:r>
            </a:p>
          </p:txBody>
        </p:sp>
      </p:grpSp>
      <p:sp>
        <p:nvSpPr>
          <p:cNvPr id="257" name="矩形 256"/>
          <p:cNvSpPr/>
          <p:nvPr/>
        </p:nvSpPr>
        <p:spPr>
          <a:xfrm>
            <a:off x="7233909" y="2104943"/>
            <a:ext cx="790867" cy="250847"/>
          </a:xfrm>
          <a:prstGeom prst="rect">
            <a:avLst/>
          </a:prstGeom>
          <a:solidFill>
            <a:srgbClr val="1FB965"/>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2</a:t>
            </a:r>
            <a:endParaRPr lang="zh-CN" altLang="en-US" sz="1600" kern="0" dirty="0">
              <a:solidFill>
                <a:schemeClr val="bg1"/>
              </a:solidFill>
              <a:latin typeface="Arial" pitchFamily="34" charset="0"/>
              <a:ea typeface="微软雅黑"/>
              <a:cs typeface="Arial" pitchFamily="34" charset="0"/>
            </a:endParaRPr>
          </a:p>
        </p:txBody>
      </p:sp>
      <p:grpSp>
        <p:nvGrpSpPr>
          <p:cNvPr id="13" name="组合 12"/>
          <p:cNvGrpSpPr/>
          <p:nvPr/>
        </p:nvGrpSpPr>
        <p:grpSpPr>
          <a:xfrm>
            <a:off x="3615216" y="1195215"/>
            <a:ext cx="2400227" cy="250903"/>
            <a:chOff x="3615216" y="1195215"/>
            <a:chExt cx="2400227" cy="250903"/>
          </a:xfrm>
        </p:grpSpPr>
        <p:sp>
          <p:nvSpPr>
            <p:cNvPr id="258" name="矩形 257"/>
            <p:cNvSpPr/>
            <p:nvPr/>
          </p:nvSpPr>
          <p:spPr>
            <a:xfrm>
              <a:off x="5213663" y="1195270"/>
              <a:ext cx="801780" cy="250848"/>
            </a:xfrm>
            <a:prstGeom prst="rect">
              <a:avLst/>
            </a:prstGeom>
            <a:solidFill>
              <a:schemeClr val="accent4">
                <a:lumMod val="20000"/>
                <a:lumOff val="80000"/>
              </a:schemeClr>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60" name="矩形 259"/>
            <p:cNvSpPr/>
            <p:nvPr/>
          </p:nvSpPr>
          <p:spPr>
            <a:xfrm>
              <a:off x="3615216" y="1195215"/>
              <a:ext cx="1592645" cy="250848"/>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chemeClr val="bg1"/>
                  </a:solidFill>
                  <a:latin typeface="Arial" pitchFamily="34" charset="0"/>
                  <a:ea typeface="微软雅黑"/>
                  <a:cs typeface="Arial" pitchFamily="34" charset="0"/>
                </a:rPr>
                <a:t>666</a:t>
              </a:r>
              <a:endParaRPr kumimoji="0" lang="zh-CN" altLang="en-US" sz="1600" b="1"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16" name="组合 15"/>
          <p:cNvGrpSpPr/>
          <p:nvPr/>
        </p:nvGrpSpPr>
        <p:grpSpPr>
          <a:xfrm>
            <a:off x="4354374" y="5429465"/>
            <a:ext cx="948650" cy="1041195"/>
            <a:chOff x="4354374" y="5429465"/>
            <a:chExt cx="948650" cy="1041195"/>
          </a:xfrm>
        </p:grpSpPr>
        <p:sp>
          <p:nvSpPr>
            <p:cNvPr id="290" name="文本框 289"/>
            <p:cNvSpPr txBox="1"/>
            <p:nvPr/>
          </p:nvSpPr>
          <p:spPr>
            <a:xfrm>
              <a:off x="4421051" y="6162883"/>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255" name="直接连接符 254"/>
            <p:cNvCxnSpPr/>
            <p:nvPr/>
          </p:nvCxnSpPr>
          <p:spPr>
            <a:xfrm>
              <a:off x="4354374" y="5429465"/>
              <a:ext cx="0" cy="947009"/>
            </a:xfrm>
            <a:prstGeom prst="line">
              <a:avLst/>
            </a:prstGeom>
            <a:noFill/>
            <a:ln w="12700" cap="flat" cmpd="sng" algn="ctr">
              <a:solidFill>
                <a:srgbClr val="333333">
                  <a:shade val="95000"/>
                  <a:satMod val="105000"/>
                </a:srgbClr>
              </a:solidFill>
              <a:prstDash val="solid"/>
              <a:tailEnd type="triangle"/>
            </a:ln>
            <a:effectLst/>
          </p:spPr>
        </p:cxnSp>
      </p:grpSp>
      <p:grpSp>
        <p:nvGrpSpPr>
          <p:cNvPr id="437" name="组合 436"/>
          <p:cNvGrpSpPr/>
          <p:nvPr/>
        </p:nvGrpSpPr>
        <p:grpSpPr>
          <a:xfrm>
            <a:off x="9732392" y="2868869"/>
            <a:ext cx="1271031" cy="1748398"/>
            <a:chOff x="9732392" y="2868869"/>
            <a:chExt cx="1271031" cy="1748398"/>
          </a:xfrm>
        </p:grpSpPr>
        <p:cxnSp>
          <p:nvCxnSpPr>
            <p:cNvPr id="438" name="直接连接符 437"/>
            <p:cNvCxnSpPr/>
            <p:nvPr/>
          </p:nvCxnSpPr>
          <p:spPr>
            <a:xfrm rot="16200000">
              <a:off x="10569332" y="3616415"/>
              <a:ext cx="0" cy="292376"/>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39" name="组合 438"/>
            <p:cNvGrpSpPr/>
            <p:nvPr/>
          </p:nvGrpSpPr>
          <p:grpSpPr>
            <a:xfrm>
              <a:off x="9814714" y="3755603"/>
              <a:ext cx="316538" cy="156470"/>
              <a:chOff x="7766536" y="3910901"/>
              <a:chExt cx="287198" cy="141967"/>
            </a:xfrm>
          </p:grpSpPr>
          <p:cxnSp>
            <p:nvCxnSpPr>
              <p:cNvPr id="449" name="直接连接符 448"/>
              <p:cNvCxnSpPr>
                <a:cxnSpLocks/>
              </p:cNvCxnSpPr>
              <p:nvPr/>
            </p:nvCxnSpPr>
            <p:spPr>
              <a:xfrm>
                <a:off x="7766536" y="3910901"/>
                <a:ext cx="0" cy="141967"/>
              </a:xfrm>
              <a:prstGeom prst="line">
                <a:avLst/>
              </a:prstGeom>
              <a:solidFill>
                <a:schemeClr val="bg1"/>
              </a:solidFill>
              <a:ln w="38100" cap="sq">
                <a:solidFill>
                  <a:srgbClr val="1FB965"/>
                </a:solidFill>
                <a:miter lim="800000"/>
                <a:headEnd/>
                <a:tailEnd type="none" w="lg" len="lg"/>
              </a:ln>
            </p:spPr>
          </p:cxnSp>
          <p:cxnSp>
            <p:nvCxnSpPr>
              <p:cNvPr id="452" name="直接连接符 451"/>
              <p:cNvCxnSpPr/>
              <p:nvPr/>
            </p:nvCxnSpPr>
            <p:spPr>
              <a:xfrm flipH="1">
                <a:off x="7766536" y="4052868"/>
                <a:ext cx="287198" cy="0"/>
              </a:xfrm>
              <a:prstGeom prst="line">
                <a:avLst/>
              </a:prstGeom>
              <a:solidFill>
                <a:schemeClr val="bg1"/>
              </a:solidFill>
              <a:ln w="38100" cap="sq">
                <a:solidFill>
                  <a:srgbClr val="1FB965"/>
                </a:solidFill>
                <a:miter lim="800000"/>
                <a:headEnd/>
                <a:tailEnd type="none" w="lg" len="lg"/>
              </a:ln>
            </p:spPr>
          </p:cxnSp>
        </p:grpSp>
        <p:sp>
          <p:nvSpPr>
            <p:cNvPr id="440" name="文本框 439"/>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441" name="矩形 440"/>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42" name="矩形 441"/>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43" name="矩形 442"/>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444" name="矩形 443"/>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445" name="组合 444"/>
            <p:cNvGrpSpPr/>
            <p:nvPr/>
          </p:nvGrpSpPr>
          <p:grpSpPr>
            <a:xfrm>
              <a:off x="10143408" y="2868869"/>
              <a:ext cx="407560" cy="1748398"/>
              <a:chOff x="8088601" y="3262692"/>
              <a:chExt cx="324657" cy="1288723"/>
            </a:xfrm>
          </p:grpSpPr>
          <p:sp>
            <p:nvSpPr>
              <p:cNvPr id="447" name="梯形 446"/>
              <p:cNvSpPr/>
              <p:nvPr/>
            </p:nvSpPr>
            <p:spPr>
              <a:xfrm rot="5400000">
                <a:off x="7570153" y="3781140"/>
                <a:ext cx="1288723" cy="251827"/>
              </a:xfrm>
              <a:prstGeom prst="trapezoid">
                <a:avLst>
                  <a:gd name="adj" fmla="val 72150"/>
                </a:avLst>
              </a:prstGeom>
              <a:solidFill>
                <a:schemeClr val="accent4">
                  <a:lumMod val="20000"/>
                  <a:lumOff val="80000"/>
                </a:schemeClr>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48" name="文本框 4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46" name="矩形 445"/>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392271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3584">
        <p15:prstTrans prst="pageCurlDouble"/>
      </p:transition>
    </mc:Choice>
    <mc:Fallback xmlns="">
      <p:transition spd="slow" advTm="2535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8"/>
                                        </p:tgtEl>
                                        <p:attrNameLst>
                                          <p:attrName>style.visibility</p:attrName>
                                        </p:attrNameLst>
                                      </p:cBhvr>
                                      <p:to>
                                        <p:strVal val="visible"/>
                                      </p:to>
                                    </p:set>
                                    <p:animEffect transition="in" filter="wipe(up)">
                                      <p:cBhvr>
                                        <p:cTn id="22" dur="500"/>
                                        <p:tgtEl>
                                          <p:spTgt spid="3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45"/>
                                        </p:tgtEl>
                                        <p:attrNameLst>
                                          <p:attrName>style.visibility</p:attrName>
                                        </p:attrNameLst>
                                      </p:cBhvr>
                                      <p:to>
                                        <p:strVal val="visible"/>
                                      </p:to>
                                    </p:set>
                                    <p:animEffect transition="in" filter="wipe(down)">
                                      <p:cBhvr>
                                        <p:cTn id="37" dur="500"/>
                                        <p:tgtEl>
                                          <p:spTgt spid="24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75"/>
                                        </p:tgtEl>
                                        <p:attrNameLst>
                                          <p:attrName>style.visibility</p:attrName>
                                        </p:attrNameLst>
                                      </p:cBhvr>
                                      <p:to>
                                        <p:strVal val="visible"/>
                                      </p:to>
                                    </p:set>
                                    <p:animEffect transition="in" filter="wipe(left)">
                                      <p:cBhvr>
                                        <p:cTn id="69" dur="500"/>
                                        <p:tgtEl>
                                          <p:spTgt spid="27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76"/>
                                        </p:tgtEl>
                                        <p:attrNameLst>
                                          <p:attrName>style.visibility</p:attrName>
                                        </p:attrNameLst>
                                      </p:cBhvr>
                                      <p:to>
                                        <p:strVal val="visible"/>
                                      </p:to>
                                    </p:set>
                                    <p:animEffect transition="in" filter="wipe(up)">
                                      <p:cBhvr>
                                        <p:cTn id="73" dur="500"/>
                                        <p:tgtEl>
                                          <p:spTgt spid="27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wipe(left)">
                                      <p:cBhvr>
                                        <p:cTn id="78" dur="500"/>
                                        <p:tgtEl>
                                          <p:spTgt spid="262"/>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wipe(down)">
                                      <p:cBhvr>
                                        <p:cTn id="82" dur="500"/>
                                        <p:tgtEl>
                                          <p:spTgt spid="2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left)">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57"/>
                                        </p:tgtEl>
                                        <p:attrNameLst>
                                          <p:attrName>style.visibility</p:attrName>
                                        </p:attrNameLst>
                                      </p:cBhvr>
                                      <p:to>
                                        <p:strVal val="visible"/>
                                      </p:to>
                                    </p:set>
                                    <p:animEffect transition="in" filter="wipe(left)">
                                      <p:cBhvr>
                                        <p:cTn id="97" dur="500"/>
                                        <p:tgtEl>
                                          <p:spTgt spid="25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left)">
                                      <p:cBhvr>
                                        <p:cTn id="102" dur="500"/>
                                        <p:tgtEl>
                                          <p:spTgt spid="277"/>
                                        </p:tgtEl>
                                      </p:cBhvr>
                                    </p:animEffect>
                                  </p:childTnLst>
                                </p:cTn>
                              </p:par>
                            </p:childTnLst>
                          </p:cTn>
                        </p:par>
                        <p:par>
                          <p:cTn id="103" fill="hold">
                            <p:stCondLst>
                              <p:cond delay="500"/>
                            </p:stCondLst>
                            <p:childTnLst>
                              <p:par>
                                <p:cTn id="104" presetID="22" presetClass="entr" presetSubtype="1" fill="hold" nodeType="afterEffect">
                                  <p:stCondLst>
                                    <p:cond delay="0"/>
                                  </p:stCondLst>
                                  <p:childTnLst>
                                    <p:set>
                                      <p:cBhvr>
                                        <p:cTn id="105" dur="1" fill="hold">
                                          <p:stCondLst>
                                            <p:cond delay="0"/>
                                          </p:stCondLst>
                                        </p:cTn>
                                        <p:tgtEl>
                                          <p:spTgt spid="394"/>
                                        </p:tgtEl>
                                        <p:attrNameLst>
                                          <p:attrName>style.visibility</p:attrName>
                                        </p:attrNameLst>
                                      </p:cBhvr>
                                      <p:to>
                                        <p:strVal val="visible"/>
                                      </p:to>
                                    </p:set>
                                    <p:animEffect transition="in" filter="wipe(up)">
                                      <p:cBhvr>
                                        <p:cTn id="106" dur="500"/>
                                        <p:tgtEl>
                                          <p:spTgt spid="394"/>
                                        </p:tgtEl>
                                      </p:cBhvr>
                                    </p:animEffect>
                                  </p:childTnLst>
                                </p:cTn>
                              </p:par>
                            </p:childTnLst>
                          </p:cTn>
                        </p:par>
                        <p:par>
                          <p:cTn id="107" fill="hold">
                            <p:stCondLst>
                              <p:cond delay="1000"/>
                            </p:stCondLst>
                            <p:childTnLst>
                              <p:par>
                                <p:cTn id="108" presetID="22" presetClass="entr" presetSubtype="8" fill="hold" nodeType="afterEffect">
                                  <p:stCondLst>
                                    <p:cond delay="0"/>
                                  </p:stCondLst>
                                  <p:childTnLst>
                                    <p:set>
                                      <p:cBhvr>
                                        <p:cTn id="109" dur="1" fill="hold">
                                          <p:stCondLst>
                                            <p:cond delay="0"/>
                                          </p:stCondLst>
                                        </p:cTn>
                                        <p:tgtEl>
                                          <p:spTgt spid="270"/>
                                        </p:tgtEl>
                                        <p:attrNameLst>
                                          <p:attrName>style.visibility</p:attrName>
                                        </p:attrNameLst>
                                      </p:cBhvr>
                                      <p:to>
                                        <p:strVal val="visible"/>
                                      </p:to>
                                    </p:set>
                                    <p:animEffect transition="in" filter="wipe(left)">
                                      <p:cBhvr>
                                        <p:cTn id="110" dur="500"/>
                                        <p:tgtEl>
                                          <p:spTgt spid="270"/>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437"/>
                                        </p:tgtEl>
                                        <p:attrNameLst>
                                          <p:attrName>style.visibility</p:attrName>
                                        </p:attrNameLst>
                                      </p:cBhvr>
                                      <p:to>
                                        <p:strVal val="visible"/>
                                      </p:to>
                                    </p:set>
                                    <p:animEffect transition="in" filter="wipe(left)">
                                      <p:cBhvr>
                                        <p:cTn id="115" dur="5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257" grpId="0" animBg="1"/>
    </p:bldLst>
  </p:timing>
  <p:extLst mod="1">
    <p:ext uri="{3A86A75C-4F4B-4683-9AE1-C65F6400EC91}">
      <p14:laserTraceLst xmlns:p14="http://schemas.microsoft.com/office/powerpoint/2010/main">
        <p14:tracePtLst>
          <p14:tracePt t="8120" x="5905500" y="2444750"/>
          <p14:tracePt t="8267" x="5975350" y="2444750"/>
          <p14:tracePt t="8308" x="6140450" y="2444750"/>
          <p14:tracePt t="8356" x="6184900" y="2444750"/>
          <p14:tracePt t="8399" x="6216650" y="2444750"/>
          <p14:tracePt t="8447" x="6369050" y="2413000"/>
          <p14:tracePt t="8490" x="6540500" y="2374900"/>
          <p14:tracePt t="8537" x="6584950" y="2374900"/>
          <p14:tracePt t="8578" x="6724650" y="2374900"/>
          <p14:tracePt t="8626" x="7086600" y="2362200"/>
          <p14:tracePt t="8668" x="7283450" y="2362200"/>
          <p14:tracePt t="8716" x="7493000" y="2349500"/>
          <p14:tracePt t="8759" x="7727950" y="2317750"/>
          <p14:tracePt t="8807" x="7956550" y="2305050"/>
          <p14:tracePt t="8849" x="8070850" y="2298700"/>
          <p14:tracePt t="8899" x="8128000" y="2298700"/>
          <p14:tracePt t="8944" x="8299450" y="2298700"/>
          <p14:tracePt t="8992" x="8597900" y="2305050"/>
          <p14:tracePt t="9035" x="8642350" y="2305050"/>
          <p14:tracePt t="9082" x="8648700" y="2311400"/>
          <p14:tracePt t="9496" x="0" y="0"/>
        </p14:tracePtLst>
        <p14:tracePtLst>
          <p14:tracePt t="23988" x="1936750" y="2089150"/>
          <p14:tracePt t="24593" x="2032000" y="2089150"/>
          <p14:tracePt t="24825" x="2152650" y="2095500"/>
          <p14:tracePt t="24867" x="2279650" y="2095500"/>
          <p14:tracePt t="24915" x="2298700" y="2095500"/>
          <p14:tracePt t="25007" x="2349500" y="2101850"/>
          <p14:tracePt t="25050" x="2470150" y="2108200"/>
          <p14:tracePt t="25098" x="2489200" y="2108200"/>
          <p14:tracePt t="25193" x="2495550" y="2108200"/>
          <p14:tracePt t="25236" x="2622550" y="2114550"/>
          <p14:tracePt t="25286" x="2781300" y="2120900"/>
          <p14:tracePt t="25286" x="2794000" y="2120900"/>
          <p14:tracePt t="25330" x="2806700" y="2120900"/>
          <p14:tracePt t="25442" x="2914650" y="2120900"/>
          <p14:tracePt t="25484" x="3067050" y="2120900"/>
          <p14:tracePt t="25533" x="3136900" y="2120900"/>
          <p14:tracePt t="25621" x="3238500" y="2120900"/>
          <p14:tracePt t="25664" x="3378200" y="2120900"/>
          <p14:tracePt t="25712" x="3429000" y="2120900"/>
          <p14:tracePt t="25803" x="3473450" y="2120900"/>
          <p14:tracePt t="25844" x="3587750" y="2120900"/>
          <p14:tracePt t="25892" x="3663950" y="2108200"/>
          <p14:tracePt t="25983" x="3810000" y="2095500"/>
          <p14:tracePt t="26025" x="3905250" y="2076450"/>
          <p14:tracePt t="26312" x="3829050" y="2070100"/>
          <p14:tracePt t="26355" x="3632200" y="2076450"/>
          <p14:tracePt t="26404" x="3409950" y="2114550"/>
          <p14:tracePt t="26446" x="3403600" y="2114550"/>
          <p14:tracePt t="26494" x="3314700" y="2114550"/>
          <p14:tracePt t="26537" x="3149600" y="2120900"/>
          <p14:tracePt t="26585" x="2844800" y="2159000"/>
          <p14:tracePt t="26627" x="2755900" y="2165350"/>
          <p14:tracePt t="26722" x="2730500" y="2165350"/>
          <p14:tracePt t="26764" x="2647950" y="2171700"/>
          <p14:tracePt t="26813" x="2533650" y="2171700"/>
          <p14:tracePt t="26857" x="2451100" y="2171700"/>
          <p14:tracePt t="26905" x="2419350" y="2171700"/>
          <p14:tracePt t="27002" x="2393950" y="2171700"/>
          <p14:tracePt t="27043" x="2298700" y="2171700"/>
          <p14:tracePt t="27091" x="2197100" y="2171700"/>
          <p14:tracePt t="27181" x="2152650" y="2171700"/>
          <p14:tracePt t="27224" x="2139950" y="2171700"/>
          <p14:tracePt t="27318" x="2127250" y="2159000"/>
          <p14:tracePt t="27360" x="2152650" y="2159000"/>
          <p14:tracePt t="27409" x="2260600" y="2159000"/>
          <p14:tracePt t="27452" x="2508250" y="2152650"/>
          <p14:tracePt t="27500" x="2705100" y="2133600"/>
          <p14:tracePt t="27541" x="2724150" y="2133600"/>
          <p14:tracePt t="27590" x="2832100" y="2133600"/>
          <p14:tracePt t="27590" x="2851150" y="2133600"/>
          <p14:tracePt t="27633" x="2978150" y="2127250"/>
          <p14:tracePt t="27681" x="3060700" y="2120900"/>
          <p14:tracePt t="27724" x="3073400" y="2120900"/>
          <p14:tracePt t="27775" x="3194050" y="2120900"/>
          <p14:tracePt t="27819" x="3282950" y="2120900"/>
          <p14:tracePt t="27870" x="3340100" y="2120900"/>
          <p14:tracePt t="27871" x="3346450" y="2120900"/>
          <p14:tracePt t="27915" x="3409950" y="2120900"/>
          <p14:tracePt t="27963" x="3511550" y="2120900"/>
          <p14:tracePt t="28004" x="3644900" y="2114550"/>
          <p14:tracePt t="28052" x="3676650" y="2114550"/>
          <p14:tracePt t="28094" x="3727450" y="2114550"/>
          <p14:tracePt t="28095" x="3740150" y="2114550"/>
          <p14:tracePt t="28141" x="3752850" y="2108200"/>
          <p14:tracePt t="28282" x="3829050" y="2089150"/>
          <p14:tracePt t="28324" x="3860800" y="2089150"/>
          <p14:tracePt t="28990" x="3854450" y="2082800"/>
          <p14:tracePt t="29031" x="3663950" y="2082800"/>
          <p14:tracePt t="29080" x="3511550" y="2082800"/>
          <p14:tracePt t="29219" x="3422650" y="2082800"/>
          <p14:tracePt t="29260" x="3194050" y="2070100"/>
          <p14:tracePt t="29307" x="3067050" y="2070100"/>
          <p14:tracePt t="29399" x="3022600" y="2057400"/>
          <p14:tracePt t="29443" x="2870200" y="2051050"/>
          <p14:tracePt t="29492" x="2768600" y="2051050"/>
          <p14:tracePt t="30124" x="2832100" y="2051050"/>
          <p14:tracePt t="30167" x="2990850" y="2051050"/>
          <p14:tracePt t="30215" x="3022600" y="2051050"/>
          <p14:tracePt t="30258" x="3073400" y="2051050"/>
          <p14:tracePt t="30306" x="3270250" y="2038350"/>
          <p14:tracePt t="30350" x="3416300" y="2038350"/>
          <p14:tracePt t="30350" x="3435350" y="2038350"/>
          <p14:tracePt t="30398" x="3441700" y="2038350"/>
          <p14:tracePt t="30628" x="0" y="0"/>
        </p14:tracePtLst>
        <p14:tracePtLst>
          <p14:tracePt t="45413" x="4000500" y="1612900"/>
          <p14:tracePt t="45512" x="4337050" y="1612900"/>
          <p14:tracePt t="45599" x="4673600" y="1587500"/>
          <p14:tracePt t="45688" x="4851400" y="1581150"/>
          <p14:tracePt t="45779" x="5537200" y="1549400"/>
          <p14:tracePt t="45822" x="5715000" y="1543050"/>
          <p14:tracePt t="45870" x="5886450" y="1543050"/>
          <p14:tracePt t="45916" x="5949950" y="1536700"/>
          <p14:tracePt t="45965" x="5962650" y="1536700"/>
          <p14:tracePt t="46010" x="6070600" y="1536700"/>
          <p14:tracePt t="46058" x="6127750" y="1536700"/>
          <p14:tracePt t="46441" x="0" y="0"/>
        </p14:tracePtLst>
        <p14:tracePtLst>
          <p14:tracePt t="91880" x="4603750" y="2387600"/>
          <p14:tracePt t="92028" x="4603750" y="2508250"/>
          <p14:tracePt t="92070" x="4603750" y="2590800"/>
          <p14:tracePt t="92118" x="4603750" y="2679700"/>
          <p14:tracePt t="92160" x="4597400" y="2781300"/>
          <p14:tracePt t="92209" x="4584700" y="2940050"/>
          <p14:tracePt t="92251" x="4584700" y="3098800"/>
          <p14:tracePt t="92299" x="4584700" y="3308350"/>
          <p14:tracePt t="92341" x="4603750" y="3492500"/>
          <p14:tracePt t="92391" x="4616450" y="3689350"/>
          <p14:tracePt t="92435" x="4635500" y="3848100"/>
          <p14:tracePt t="92485" x="4648200" y="3981450"/>
          <p14:tracePt t="92527" x="4648200" y="4203700"/>
          <p14:tracePt t="92576" x="4660900" y="4533900"/>
          <p14:tracePt t="92621" x="4660900" y="4749800"/>
          <p14:tracePt t="92673" x="4673600" y="4838700"/>
          <p14:tracePt t="92717" x="4673600" y="4972050"/>
          <p14:tracePt t="92768" x="4673600" y="4997450"/>
          <p14:tracePt t="92809" x="4673600" y="5067300"/>
          <p14:tracePt t="92857" x="4641850" y="5295900"/>
          <p14:tracePt t="92901" x="4610100" y="5365750"/>
          <p14:tracePt t="93195" x="0" y="0"/>
        </p14:tracePtLst>
        <p14:tracePtLst>
          <p14:tracePt t="97400" x="4527550" y="6305550"/>
          <p14:tracePt t="97500" x="4572000" y="6343650"/>
          <p14:tracePt t="97592" x="4762500" y="6362700"/>
          <p14:tracePt t="97684" x="4857750" y="6362700"/>
          <p14:tracePt t="97727" x="4991100" y="6350000"/>
          <p14:tracePt t="97777" x="5048250" y="6343650"/>
          <p14:tracePt t="97869" x="5067300" y="6337300"/>
          <p14:tracePt t="97912" x="5111750" y="6324600"/>
          <p14:tracePt t="97961" x="5149850" y="6318250"/>
          <p14:tracePt t="98004" x="5156200" y="6318250"/>
          <p14:tracePt t="98193" x="5162550" y="6273800"/>
          <p14:tracePt t="98193" x="0" y="0"/>
        </p14:tracePtLst>
        <p14:tracePtLst>
          <p14:tracePt t="99762" x="4768850" y="2190750"/>
          <p14:tracePt t="99814" x="4775200" y="2406650"/>
          <p14:tracePt t="99860" x="4781550" y="2647950"/>
          <p14:tracePt t="99908" x="4794250" y="2819400"/>
          <p14:tracePt t="99954" x="4794250" y="2921000"/>
          <p14:tracePt t="99955" x="4794250" y="2933700"/>
          <p14:tracePt t="100003" x="4806950" y="3016250"/>
          <p14:tracePt t="100047" x="4806950" y="3111500"/>
          <p14:tracePt t="100095" x="4806950" y="3352800"/>
          <p14:tracePt t="100138" x="4813300" y="3511550"/>
          <p14:tracePt t="100138" x="4819650" y="3536950"/>
          <p14:tracePt t="100186" x="4826000" y="3670300"/>
          <p14:tracePt t="100187" x="4826000" y="3702050"/>
          <p14:tracePt t="100229" x="4826000" y="3835400"/>
          <p14:tracePt t="100278" x="4826000" y="4000500"/>
          <p14:tracePt t="100321" x="4826000" y="4152900"/>
          <p14:tracePt t="100329" x="4826000" y="4191000"/>
          <p14:tracePt t="100371" x="4826000" y="4419600"/>
          <p14:tracePt t="100422" x="4826000" y="4546600"/>
          <p14:tracePt t="100465" x="4826000" y="4591050"/>
          <p14:tracePt t="100513" x="4832350" y="4667250"/>
          <p14:tracePt t="100556" x="4832350" y="4743450"/>
          <p14:tracePt t="100604" x="4851400" y="4908550"/>
          <p14:tracePt t="100645" x="4851400" y="4978400"/>
          <p14:tracePt t="100694" x="4857750" y="5003800"/>
          <p14:tracePt t="100783" x="4857750" y="5086350"/>
          <p14:tracePt t="100825" x="4857750" y="5143500"/>
          <p14:tracePt t="100874" x="4857750" y="5207000"/>
          <p14:tracePt t="100921" x="4857750" y="5219700"/>
          <p14:tracePt t="101204" x="0" y="0"/>
        </p14:tracePtLst>
        <p14:tracePtLst>
          <p14:tracePt t="111347" x="9328150" y="2114550"/>
          <p14:tracePt t="111442" x="9328150" y="2159000"/>
          <p14:tracePt t="111484" x="9328150" y="2216150"/>
          <p14:tracePt t="111534" x="9328150" y="2254250"/>
          <p14:tracePt t="111578" x="9328150" y="2336800"/>
          <p14:tracePt t="111627" x="9328150" y="2444750"/>
          <p14:tracePt t="111669" x="9328150" y="2514600"/>
          <p14:tracePt t="111722" x="9321800" y="2679700"/>
          <p14:tracePt t="111724" x="9321800" y="2717800"/>
          <p14:tracePt t="111768" x="9302750" y="2844800"/>
          <p14:tracePt t="111820" x="9296400" y="2959100"/>
          <p14:tracePt t="111864" x="9290050" y="3028950"/>
          <p14:tracePt t="111915" x="9290050" y="3136900"/>
          <p14:tracePt t="111915" x="9283700" y="3155950"/>
          <p14:tracePt t="111958" x="9283700" y="3276600"/>
          <p14:tracePt t="112007" x="9283700" y="3416300"/>
          <p14:tracePt t="112050" x="9283700" y="3517900"/>
          <p14:tracePt t="112098" x="9283700" y="3613150"/>
          <p14:tracePt t="112099" x="9283700" y="3644900"/>
          <p14:tracePt t="112141" x="9271000" y="3784600"/>
          <p14:tracePt t="112193" x="9271000" y="3956050"/>
          <p14:tracePt t="112237" x="9264650" y="4057650"/>
          <p14:tracePt t="112286" x="9264650" y="4171950"/>
          <p14:tracePt t="112329" x="9258300" y="4235450"/>
          <p14:tracePt t="112377" x="9258300" y="4311650"/>
          <p14:tracePt t="112421" x="9258300" y="4425950"/>
          <p14:tracePt t="112468" x="9258300" y="4514850"/>
          <p14:tracePt t="112510" x="9251950" y="4622800"/>
          <p14:tracePt t="112560" x="9251950" y="4743450"/>
          <p14:tracePt t="112601" x="9245600" y="4813300"/>
          <p14:tracePt t="112649" x="9245600" y="4864100"/>
          <p14:tracePt t="112691" x="9245600" y="4889500"/>
          <p14:tracePt t="112743" x="9245600" y="4921250"/>
          <p14:tracePt t="112792" x="9245600" y="4984750"/>
          <p14:tracePt t="112848" x="9245600" y="5086350"/>
          <p14:tracePt t="112889" x="9245600" y="5149850"/>
          <p14:tracePt t="112937" x="9245600" y="5168900"/>
          <p14:tracePt t="113025" x="9245600" y="5181600"/>
          <p14:tracePt t="113396" x="0" y="0"/>
        </p14:tracePtLst>
        <p14:tracePtLst>
          <p14:tracePt t="129741" x="6292850" y="1384300"/>
          <p14:tracePt t="129883" x="6438900" y="1384300"/>
          <p14:tracePt t="129973" x="7004050" y="1352550"/>
          <p14:tracePt t="130016" x="7042150" y="1352550"/>
          <p14:tracePt t="130064" x="7207250" y="1352550"/>
          <p14:tracePt t="130107" x="7575550" y="1320800"/>
          <p14:tracePt t="130160" x="8197850" y="1282700"/>
          <p14:tracePt t="130205" x="8464550" y="1282700"/>
          <p14:tracePt t="130256" x="8572500" y="1289050"/>
          <p14:tracePt t="130301" x="8756650" y="1301750"/>
          <p14:tracePt t="130351" x="9080500" y="1320800"/>
          <p14:tracePt t="130393" x="9340850" y="1365250"/>
          <p14:tracePt t="130448" x="9652000" y="1416050"/>
          <p14:tracePt t="130490" x="9855200" y="1454150"/>
          <p14:tracePt t="130539" x="10128250" y="1454150"/>
          <p14:tracePt t="130582" x="10223500" y="1454150"/>
          <p14:tracePt t="130630" x="10229850" y="1460500"/>
          <p14:tracePt t="130673" x="10236200" y="1460500"/>
          <p14:tracePt t="130723" x="10236200" y="1473200"/>
          <p14:tracePt t="130768" x="10248900" y="1555750"/>
          <p14:tracePt t="130819" x="10261600" y="1663700"/>
          <p14:tracePt t="130862" x="10274300" y="1803400"/>
          <p14:tracePt t="130909" x="10280650" y="2012950"/>
          <p14:tracePt t="130954" x="10280650" y="2266950"/>
          <p14:tracePt t="131002" x="10280650" y="2622550"/>
          <p14:tracePt t="131044" x="10306050" y="2863850"/>
          <p14:tracePt t="131044" x="10306050" y="2908300"/>
          <p14:tracePt t="131093" x="10331450" y="3073400"/>
          <p14:tracePt t="131135" x="10337800" y="3073400"/>
          <p14:tracePt t="131335" x="0" y="0"/>
        </p14:tracePtLst>
        <p14:tracePtLst>
          <p14:tracePt t="136614" x="10471150" y="4121150"/>
          <p14:tracePt t="136712" x="10166350" y="4108450"/>
          <p14:tracePt t="136754" x="10128250" y="4146550"/>
          <p14:tracePt t="136806" x="10045700" y="4279900"/>
          <p14:tracePt t="136847" x="10020300" y="4324350"/>
          <p14:tracePt t="136896" x="10020300" y="4400550"/>
          <p14:tracePt t="136939" x="10020300" y="4476750"/>
          <p14:tracePt t="136988" x="10039350" y="4533900"/>
          <p14:tracePt t="137031" x="10064750" y="4603750"/>
          <p14:tracePt t="137081" x="10147300" y="4679950"/>
          <p14:tracePt t="137125" x="10287000" y="4692650"/>
          <p14:tracePt t="137176" x="10420350" y="4692650"/>
          <p14:tracePt t="137218" x="10521950" y="4673600"/>
          <p14:tracePt t="137268" x="10661650" y="4597400"/>
          <p14:tracePt t="137311" x="10674350" y="4552950"/>
          <p14:tracePt t="137362" x="10674350" y="4489450"/>
          <p14:tracePt t="137407" x="10661650" y="4425950"/>
          <p14:tracePt t="137457" x="10598150" y="4311650"/>
          <p14:tracePt t="137502" x="10534650" y="4222750"/>
          <p14:tracePt t="137551" x="10521950" y="4197350"/>
          <p14:tracePt t="137593" x="10433050" y="4171950"/>
          <p14:tracePt t="137643" x="10306050" y="4159250"/>
          <p14:tracePt t="137686" x="10287000" y="4159250"/>
          <p14:tracePt t="137783" x="10229850" y="4197350"/>
          <p14:tracePt t="137825" x="10147300" y="4273550"/>
          <p14:tracePt t="137877" x="10134600" y="4311650"/>
          <p14:tracePt t="137921" x="10134600" y="4368800"/>
          <p14:tracePt t="137970" x="10185400" y="4502150"/>
          <p14:tracePt t="138013" x="10229850" y="4578350"/>
          <p14:tracePt t="138061" x="10325100" y="4584700"/>
          <p14:tracePt t="138103" x="10439400" y="4565650"/>
          <p14:tracePt t="138155" x="10579100" y="4546600"/>
          <p14:tracePt t="138197" x="10610850" y="4540250"/>
          <p14:tracePt t="138340" x="0" y="0"/>
        </p14:tracePtLst>
        <p14:tracePtLst>
          <p14:tracePt t="150912" x="4210050" y="1587500"/>
          <p14:tracePt t="150918" x="4254500" y="1587500"/>
          <p14:tracePt t="151007" x="4298950" y="1587500"/>
          <p14:tracePt t="151144" x="4718050" y="1587500"/>
          <p14:tracePt t="151186" x="4857750" y="1581150"/>
          <p14:tracePt t="151375" x="4940300" y="1581150"/>
          <p14:tracePt t="151417" x="5048250" y="1600200"/>
          <p14:tracePt t="151467" x="5054600" y="1600200"/>
          <p14:tracePt t="151656" x="4921250" y="1606550"/>
          <p14:tracePt t="151699" x="4629150" y="1638300"/>
          <p14:tracePt t="151748" x="4457700" y="1644650"/>
          <p14:tracePt t="151846" x="4356100" y="1651000"/>
          <p14:tracePt t="151891" x="4241800" y="1651000"/>
          <p14:tracePt t="151942" x="4165600" y="1651000"/>
          <p14:tracePt t="152033" x="4057650" y="1682750"/>
          <p14:tracePt t="152075" x="4006850" y="1695450"/>
          <p14:tracePt t="152091" x="4000500" y="1695450"/>
          <p14:tracePt t="152135" x="3994150" y="1695450"/>
          <p14:tracePt t="152371" x="0" y="0"/>
        </p14:tracePtLst>
        <p14:tracePtLst>
          <p14:tracePt t="154597" x="2203450" y="2400300"/>
          <p14:tracePt t="154784" x="2425700" y="2400300"/>
          <p14:tracePt t="154828" x="2578100" y="2400300"/>
          <p14:tracePt t="154931" x="2647950" y="2400300"/>
          <p14:tracePt t="154973" x="2787650" y="2400300"/>
          <p14:tracePt t="154974" x="2806700" y="2400300"/>
          <p14:tracePt t="155022" x="2927350" y="2400300"/>
          <p14:tracePt t="155066" x="3022600" y="2393950"/>
          <p14:tracePt t="155116" x="3054350" y="2387600"/>
          <p14:tracePt t="155158" x="3060700" y="2387600"/>
          <p14:tracePt t="155207" x="3162300" y="2381250"/>
          <p14:tracePt t="155251" x="3257550" y="2374900"/>
          <p14:tracePt t="155301" x="3314700" y="2374900"/>
          <p14:tracePt t="155345" x="3333750" y="2374900"/>
          <p14:tracePt t="155394" x="3486150" y="2362200"/>
          <p14:tracePt t="155439" x="3524250" y="2355850"/>
          <p14:tracePt t="155487" x="3594100" y="2355850"/>
          <p14:tracePt t="155531" x="3765550" y="2355850"/>
          <p14:tracePt t="155581" x="3803650" y="2355850"/>
          <p14:tracePt t="155773" x="3676650" y="2355850"/>
          <p14:tracePt t="155816" x="3416300" y="2368550"/>
          <p14:tracePt t="155864" x="3340100" y="2374900"/>
          <p14:tracePt t="155907" x="3333750" y="2374900"/>
          <p14:tracePt t="155956" x="3194050" y="2381250"/>
          <p14:tracePt t="156000" x="2914650" y="2387600"/>
          <p14:tracePt t="156051" x="2730500" y="2400300"/>
          <p14:tracePt t="156097" x="2692400" y="2400300"/>
          <p14:tracePt t="156149" x="2609850" y="2400300"/>
          <p14:tracePt t="156190" x="2393950" y="2413000"/>
          <p14:tracePt t="156238" x="2184400" y="2419350"/>
          <p14:tracePt t="156581" x="2343150" y="2419350"/>
          <p14:tracePt t="156622" x="2432050" y="2419350"/>
          <p14:tracePt t="156674" x="2438400" y="2419350"/>
          <p14:tracePt t="156715" x="2552700" y="2432050"/>
          <p14:tracePt t="156762" x="2698750" y="2432050"/>
          <p14:tracePt t="156806" x="2806700" y="2444750"/>
          <p14:tracePt t="156854" x="2838450" y="2444750"/>
          <p14:tracePt t="156900" x="2901950" y="2451100"/>
          <p14:tracePt t="156965" x="3194050" y="2463800"/>
          <p14:tracePt t="156966" x="3232150" y="2463800"/>
          <p14:tracePt t="157020" x="3365500" y="2463800"/>
          <p14:tracePt t="157116" x="3416300" y="2463800"/>
          <p14:tracePt t="157160" x="3454400" y="2463800"/>
          <p14:tracePt t="157257" x="3467100" y="2463800"/>
          <p14:tracePt t="157299" x="3562350" y="2457450"/>
          <p14:tracePt t="157353" x="3689350" y="2451100"/>
          <p14:tracePt t="157397" x="3708400" y="2451100"/>
          <p14:tracePt t="157494" x="3797300" y="2451100"/>
          <p14:tracePt t="157537" x="3892550" y="2425700"/>
          <p14:tracePt t="157629" x="3873500" y="2425700"/>
          <p14:tracePt t="157672" x="3740150" y="2425700"/>
          <p14:tracePt t="157720" x="3689350" y="2425700"/>
          <p14:tracePt t="157811" x="3568700" y="2425700"/>
          <p14:tracePt t="157855" x="3352800" y="2425700"/>
          <p14:tracePt t="157904" x="3206750" y="2425700"/>
          <p14:tracePt t="158241" x="0" y="0"/>
        </p14:tracePtLst>
        <p14:tracePtLst>
          <p14:tracePt t="158976" x="4559300" y="2317750"/>
          <p14:tracePt t="159071" x="4660900" y="2317750"/>
          <p14:tracePt t="159160" x="4756150" y="2286000"/>
          <p14:tracePt t="159249" x="4781550" y="2254250"/>
          <p14:tracePt t="159338" x="4813300" y="2216150"/>
          <p14:tracePt t="159473" x="4813300" y="2190750"/>
          <p14:tracePt t="159518" x="4813300" y="2171700"/>
          <p14:tracePt t="159711" x="4813300" y="2133600"/>
          <p14:tracePt t="159754" x="4794250" y="2095500"/>
          <p14:tracePt t="159802" x="4787900" y="2082800"/>
          <p14:tracePt t="159893" x="4756150" y="2076450"/>
          <p14:tracePt t="159894" x="4749800" y="2070100"/>
          <p14:tracePt t="159939" x="4730750" y="2070100"/>
          <p14:tracePt t="160229" x="4718050" y="2070100"/>
          <p14:tracePt t="160272" x="4654550" y="2063750"/>
          <p14:tracePt t="160320" x="4622800" y="2063750"/>
          <p14:tracePt t="160463" x="4514850" y="2082800"/>
          <p14:tracePt t="160506" x="4502150" y="2089150"/>
          <p14:tracePt t="160606" x="4502150" y="2114550"/>
          <p14:tracePt t="160698" x="4502150" y="2133600"/>
          <p14:tracePt t="160796" x="0" y="0"/>
        </p14:tracePtLst>
        <p14:tracePtLst>
          <p14:tracePt t="162893" x="4540250" y="2247900"/>
          <p14:tracePt t="162899" x="4546600" y="2247900"/>
          <p14:tracePt t="162997" x="4648200" y="2286000"/>
          <p14:tracePt t="163087" x="4794250" y="2286000"/>
          <p14:tracePt t="163176" x="4959350" y="2254250"/>
          <p14:tracePt t="163266" x="5010150" y="2254250"/>
          <p14:tracePt t="163308" x="5124450" y="2254250"/>
          <p14:tracePt t="163357" x="5321300" y="2254250"/>
          <p14:tracePt t="163359" x="5327650" y="2247900"/>
          <p14:tracePt t="163400" x="5359400" y="2241550"/>
          <p14:tracePt t="163545" x="5448300" y="2241550"/>
          <p14:tracePt t="163587" x="5537200" y="2241550"/>
          <p14:tracePt t="163971" x="0" y="0"/>
        </p14:tracePtLst>
        <p14:tracePtLst>
          <p14:tracePt t="176363" x="5715000" y="1517650"/>
          <p14:tracePt t="176368" x="5765800" y="1511300"/>
          <p14:tracePt t="176411" x="6172200" y="1485900"/>
          <p14:tracePt t="176503" x="7092950" y="1460500"/>
          <p14:tracePt t="176549" x="7423150" y="1416050"/>
          <p14:tracePt t="176590" x="7874000" y="1403350"/>
          <p14:tracePt t="176639" x="8566150" y="1371600"/>
          <p14:tracePt t="176683" x="8769350" y="1397000"/>
          <p14:tracePt t="176732" x="9118600" y="1492250"/>
          <p14:tracePt t="176775" x="9359900" y="1524000"/>
          <p14:tracePt t="176827" x="9588500" y="1549400"/>
          <p14:tracePt t="176869" x="9613900" y="1549400"/>
          <p14:tracePt t="176918" x="9848850" y="1562100"/>
          <p14:tracePt t="176919" x="9918700" y="1568450"/>
          <p14:tracePt t="176963" x="10064750" y="1574800"/>
          <p14:tracePt t="177059" x="10071100" y="1581150"/>
          <p14:tracePt t="177105" x="10102850" y="1619250"/>
          <p14:tracePt t="177157" x="10140950" y="1720850"/>
          <p14:tracePt t="177200" x="10185400" y="1885950"/>
          <p14:tracePt t="177248" x="10217150" y="2120900"/>
          <p14:tracePt t="177291" x="10236200" y="2317750"/>
          <p14:tracePt t="177340" x="10261600" y="2527300"/>
          <p14:tracePt t="177383" x="10267950" y="2686050"/>
          <p14:tracePt t="177433" x="10299700" y="2819400"/>
          <p14:tracePt t="177474" x="10299700" y="2825750"/>
          <p14:tracePt t="177667" x="0" y="0"/>
        </p14:tracePtLst>
        <p14:tracePtLst>
          <p14:tracePt t="182657" x="9912350" y="3803650"/>
          <p14:tracePt t="182807" x="10013950" y="3803650"/>
          <p14:tracePt t="182808" x="10058400" y="3803650"/>
          <p14:tracePt t="182851" x="10299700" y="3784600"/>
          <p14:tracePt t="182902" x="10350500" y="3771900"/>
          <p14:tracePt t="182993" x="10439400" y="3771900"/>
          <p14:tracePt t="183035" x="10547350" y="3759200"/>
          <p14:tracePt t="183232" x="10572750" y="3759200"/>
          <p14:tracePt t="183272" x="10687050" y="3810000"/>
          <p14:tracePt t="183320" x="10712450" y="3810000"/>
          <p14:tracePt t="183607" x="10604500" y="3835400"/>
          <p14:tracePt t="183608" x="0" y="0"/>
        </p14:tracePtLst>
        <p14:tracePtLst>
          <p14:tracePt t="184107" x="9956800" y="3943350"/>
          <p14:tracePt t="184113" x="9963150" y="3937000"/>
          <p14:tracePt t="184153" x="10077450" y="3911600"/>
          <p14:tracePt t="184201" x="10414000" y="3822700"/>
          <p14:tracePt t="184243" x="10458450" y="3810000"/>
          <p14:tracePt t="184445" x="10521950" y="3810000"/>
          <p14:tracePt t="184489" x="10604500" y="3810000"/>
          <p14:tracePt t="184728" x="0" y="0"/>
        </p14:tracePtLst>
        <p14:tracePtLst>
          <p14:tracePt t="206194" x="8731250" y="2374900"/>
          <p14:tracePt t="206292" x="9328150" y="2400300"/>
          <p14:tracePt t="206335" x="9442450" y="2400300"/>
          <p14:tracePt t="206387" x="9556750" y="2400300"/>
          <p14:tracePt t="206820" x="0" y="0"/>
        </p14:tracePtLst>
        <p14:tracePtLst>
          <p14:tracePt t="233743" x="3086100" y="5746750"/>
          <p14:tracePt t="233842" x="3257550" y="5778500"/>
          <p14:tracePt t="233886" x="3448050" y="5791200"/>
          <p14:tracePt t="233981" x="3708400" y="5740400"/>
          <p14:tracePt t="234024" x="3727450" y="5734050"/>
          <p14:tracePt t="234172" x="3759200" y="5721350"/>
          <p14:tracePt t="234219" x="3803650" y="5702300"/>
          <p14:tracePt t="234275" x="3829050" y="5683250"/>
          <p14:tracePt t="234365" x="3873500" y="5657850"/>
          <p14:tracePt t="234406" x="3905250" y="5594350"/>
          <p14:tracePt t="234455" x="3905250" y="5575300"/>
          <p14:tracePt t="234497" x="3905250" y="5568950"/>
          <p14:tracePt t="234545" x="3886200" y="5530850"/>
          <p14:tracePt t="234588" x="3810000" y="5467350"/>
          <p14:tracePt t="234635" x="3771900" y="5448300"/>
          <p14:tracePt t="234729" x="3670300" y="5435600"/>
          <p14:tracePt t="234773" x="3511550" y="5435600"/>
          <p14:tracePt t="234822" x="3492500" y="5435600"/>
          <p14:tracePt t="234864" x="3479800" y="5435600"/>
          <p14:tracePt t="234916" x="3429000" y="5454650"/>
          <p14:tracePt t="234959" x="3403600" y="5467350"/>
          <p14:tracePt t="235009" x="3340100" y="5511800"/>
          <p14:tracePt t="235011" x="3321050" y="5524500"/>
          <p14:tracePt t="235053" x="3289300" y="5549900"/>
          <p14:tracePt t="235102" x="3289300" y="5562600"/>
          <p14:tracePt t="235146" x="3270250" y="5600700"/>
          <p14:tracePt t="235147" x="3263900" y="5613400"/>
          <p14:tracePt t="235196" x="3238500" y="5651500"/>
          <p14:tracePt t="235241" x="3238500" y="5670550"/>
          <p14:tracePt t="235292" x="3238500" y="5727700"/>
          <p14:tracePt t="235335" x="3238500" y="5753100"/>
          <p14:tracePt t="235385" x="3270250" y="5797550"/>
          <p14:tracePt t="235428" x="3321050" y="5816600"/>
          <p14:tracePt t="235478" x="3441700" y="5822950"/>
          <p14:tracePt t="235521" x="3549650" y="5822950"/>
          <p14:tracePt t="235571" x="3778250" y="5759450"/>
          <p14:tracePt t="235615" x="3892550" y="5721350"/>
          <p14:tracePt t="235857" x="0" y="0"/>
        </p14:tracePtLst>
      </p14:laserTraceLst>
    </p:ext>
    <p:ext uri="{E180D4A7-C9FB-4DFB-919C-405C955672EB}">
      <p14:showEvtLst xmlns:p14="http://schemas.microsoft.com/office/powerpoint/2010/main">
        <p14:playEvt time="13" objId="18"/>
        <p14:stopEvt time="252434" objId="18"/>
      </p14:showEvtLst>
    </p:ext>
  </p:extLs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相</a:t>
            </a:r>
            <a:r>
              <a:rPr lang="zh-CN" altLang="en-US" dirty="0"/>
              <a:t>联存储器容量</a:t>
            </a:r>
          </a:p>
        </p:txBody>
      </p:sp>
      <p:sp>
        <p:nvSpPr>
          <p:cNvPr id="3" name="内容占位符 2"/>
          <p:cNvSpPr>
            <a:spLocks noGrp="1"/>
          </p:cNvSpPr>
          <p:nvPr>
            <p:ph idx="1"/>
          </p:nvPr>
        </p:nvSpPr>
        <p:spPr>
          <a:xfrm>
            <a:off x="487822" y="942764"/>
            <a:ext cx="12175992" cy="5637024"/>
          </a:xfrm>
          <a:ln>
            <a:noFill/>
          </a:ln>
        </p:spPr>
        <p:txBody>
          <a:bodyPr>
            <a:normAutofit/>
          </a:bodyPr>
          <a:lstStyle/>
          <a:p>
            <a:pPr>
              <a:lnSpc>
                <a:spcPct val="150000"/>
              </a:lnSpc>
            </a:pPr>
            <a:r>
              <a:rPr lang="zh-CN" altLang="en-US" sz="2800" b="1" dirty="0"/>
              <a:t>查找表和缓存副本一体</a:t>
            </a:r>
            <a:r>
              <a:rPr lang="zh-CN" altLang="en-US" sz="2800" dirty="0"/>
              <a:t>（</a:t>
            </a:r>
            <a:r>
              <a:rPr lang="en-US" altLang="zh-CN" sz="2800" dirty="0"/>
              <a:t>CPU</a:t>
            </a:r>
            <a:r>
              <a:rPr lang="zh-CN" altLang="en-US" sz="2800" dirty="0"/>
              <a:t>片内缓存）</a:t>
            </a:r>
            <a:endParaRPr lang="en-US" altLang="zh-CN" sz="2800" dirty="0"/>
          </a:p>
          <a:p>
            <a:pPr lvl="1">
              <a:lnSpc>
                <a:spcPct val="150000"/>
              </a:lnSpc>
            </a:pPr>
            <a:r>
              <a:rPr lang="zh-CN" altLang="en-US" sz="2400" dirty="0"/>
              <a:t>存放</a:t>
            </a:r>
            <a:r>
              <a:rPr lang="en-US" altLang="zh-CN" sz="2400" dirty="0"/>
              <a:t>cache</a:t>
            </a:r>
            <a:r>
              <a:rPr lang="zh-CN" altLang="en-US" sz="2400" dirty="0"/>
              <a:t>行</a:t>
            </a:r>
            <a:endParaRPr lang="en-US" altLang="zh-CN" sz="2400" dirty="0"/>
          </a:p>
          <a:p>
            <a:pPr lvl="1">
              <a:lnSpc>
                <a:spcPct val="150000"/>
              </a:lnSpc>
            </a:pPr>
            <a:r>
              <a:rPr lang="zh-CN" altLang="en-US" sz="2400" dirty="0"/>
              <a:t>有效位，主存块地址，</a:t>
            </a:r>
            <a:r>
              <a:rPr lang="zh-CN" altLang="en-US" sz="2400" b="1" dirty="0">
                <a:solidFill>
                  <a:srgbClr val="1387B7"/>
                </a:solidFill>
                <a:latin typeface="微软雅黑" charset="-122"/>
                <a:ea typeface="微软雅黑" charset="-122"/>
              </a:rPr>
              <a:t>数据块副本</a:t>
            </a:r>
            <a:r>
              <a:rPr lang="zh-CN" altLang="en-US" sz="2400" dirty="0"/>
              <a:t>，标志位（</a:t>
            </a:r>
            <a:r>
              <a:rPr lang="en-US" altLang="zh-CN" sz="2400" dirty="0"/>
              <a:t>Dirty bit</a:t>
            </a:r>
            <a:r>
              <a:rPr lang="zh-CN" altLang="en-US" sz="2400" dirty="0"/>
              <a:t>），置换标记</a:t>
            </a:r>
            <a:endParaRPr lang="en-US" altLang="zh-CN" sz="2400" dirty="0"/>
          </a:p>
          <a:p>
            <a:pPr lvl="1">
              <a:lnSpc>
                <a:spcPct val="150000"/>
              </a:lnSpc>
            </a:pPr>
            <a:r>
              <a:rPr lang="zh-CN" altLang="en-US" sz="2400" dirty="0"/>
              <a:t>存储容量＝ </a:t>
            </a:r>
            <a:r>
              <a:rPr lang="en-US" altLang="zh-CN" sz="2400" dirty="0"/>
              <a:t>cache</a:t>
            </a:r>
            <a:r>
              <a:rPr lang="zh-CN" altLang="en-US" sz="2400" dirty="0"/>
              <a:t>行大小 </a:t>
            </a:r>
            <a:r>
              <a:rPr lang="en-US" altLang="zh-CN" sz="2400" dirty="0"/>
              <a:t>× </a:t>
            </a:r>
            <a:r>
              <a:rPr lang="zh-CN" altLang="en-US" sz="2400" dirty="0"/>
              <a:t>行数</a:t>
            </a:r>
            <a:endParaRPr lang="en-US" altLang="zh-CN" sz="2400" dirty="0"/>
          </a:p>
          <a:p>
            <a:pPr>
              <a:lnSpc>
                <a:spcPct val="150000"/>
              </a:lnSpc>
            </a:pPr>
            <a:r>
              <a:rPr lang="zh-CN" altLang="en-US" sz="2800" b="1" dirty="0"/>
              <a:t>查找表和缓存副本分离</a:t>
            </a:r>
            <a:r>
              <a:rPr lang="zh-CN" altLang="en-US" sz="2800" dirty="0"/>
              <a:t>（片内查找表，片外缓存）</a:t>
            </a:r>
            <a:endParaRPr lang="en-US" altLang="zh-CN" sz="2800" dirty="0"/>
          </a:p>
          <a:p>
            <a:pPr lvl="1">
              <a:lnSpc>
                <a:spcPct val="150000"/>
              </a:lnSpc>
            </a:pPr>
            <a:r>
              <a:rPr lang="zh-CN" altLang="en-US" sz="2400" dirty="0"/>
              <a:t>存放查找信息</a:t>
            </a:r>
            <a:endParaRPr lang="en-US" altLang="zh-CN" sz="2400" dirty="0"/>
          </a:p>
          <a:p>
            <a:pPr lvl="1">
              <a:lnSpc>
                <a:spcPct val="150000"/>
              </a:lnSpc>
            </a:pPr>
            <a:r>
              <a:rPr lang="zh-CN" altLang="en-US" sz="2400" dirty="0"/>
              <a:t>有效位，主存块地址，</a:t>
            </a:r>
            <a:r>
              <a:rPr lang="en-US" altLang="zh-CN" sz="2400" dirty="0">
                <a:solidFill>
                  <a:srgbClr val="00B050"/>
                </a:solidFill>
                <a:latin typeface="微软雅黑" charset="-122"/>
                <a:ea typeface="微软雅黑" charset="-122"/>
              </a:rPr>
              <a:t> </a:t>
            </a:r>
            <a:r>
              <a:rPr lang="en-US" altLang="zh-CN" sz="2400" b="1" dirty="0">
                <a:solidFill>
                  <a:srgbClr val="1387B7"/>
                </a:solidFill>
                <a:latin typeface="微软雅黑" charset="-122"/>
                <a:ea typeface="微软雅黑" charset="-122"/>
              </a:rPr>
              <a:t>cache</a:t>
            </a:r>
            <a:r>
              <a:rPr lang="zh-CN" altLang="en-US" sz="2400" b="1" dirty="0">
                <a:solidFill>
                  <a:srgbClr val="1387B7"/>
                </a:solidFill>
                <a:latin typeface="微软雅黑" charset="-122"/>
                <a:ea typeface="微软雅黑" charset="-122"/>
              </a:rPr>
              <a:t>块地址</a:t>
            </a:r>
            <a:r>
              <a:rPr lang="zh-CN" altLang="en-US" sz="2400" dirty="0"/>
              <a:t>，标志位（</a:t>
            </a:r>
            <a:r>
              <a:rPr lang="en-US" altLang="zh-CN" sz="2400" dirty="0"/>
              <a:t>Dirty bit</a:t>
            </a:r>
            <a:r>
              <a:rPr lang="zh-CN" altLang="en-US" sz="2400" dirty="0"/>
              <a:t>），置换标记</a:t>
            </a:r>
            <a:endParaRPr lang="en-US" altLang="zh-CN" sz="2400" dirty="0"/>
          </a:p>
          <a:p>
            <a:pPr lvl="1">
              <a:lnSpc>
                <a:spcPct val="150000"/>
              </a:lnSpc>
            </a:pPr>
            <a:r>
              <a:rPr lang="zh-CN" altLang="en-US" sz="2400" dirty="0"/>
              <a:t>存储容量＝查找表表项大小 </a:t>
            </a:r>
            <a:r>
              <a:rPr lang="en-US" altLang="zh-CN" sz="2400" dirty="0"/>
              <a:t>× </a:t>
            </a:r>
            <a:r>
              <a:rPr lang="zh-CN" altLang="en-US" sz="2400" dirty="0"/>
              <a:t>行数</a:t>
            </a:r>
            <a:endParaRPr lang="en-US" altLang="zh-CN" sz="2400" dirty="0"/>
          </a:p>
          <a:p>
            <a:pPr lvl="1">
              <a:lnSpc>
                <a:spcPct val="150000"/>
              </a:lnSpc>
            </a:pPr>
            <a:endParaRPr lang="en-US" altLang="zh-CN" sz="2400" dirty="0"/>
          </a:p>
          <a:p>
            <a:pPr lvl="1">
              <a:lnSpc>
                <a:spcPct val="150000"/>
              </a:lnSpc>
            </a:pPr>
            <a:endParaRPr lang="en-US" altLang="zh-CN" sz="2400" dirty="0">
              <a:solidFill>
                <a:srgbClr val="00B050"/>
              </a:solidFill>
              <a:latin typeface="微软雅黑" charset="-122"/>
              <a:ea typeface="微软雅黑" charset="-122"/>
            </a:endParaRPr>
          </a:p>
          <a:p>
            <a:pPr lvl="2"/>
            <a:endParaRPr lang="en-US" altLang="zh-CN" dirty="0">
              <a:latin typeface="微软雅黑" charset="-122"/>
              <a:ea typeface="微软雅黑" charset="-122"/>
            </a:endParaRPr>
          </a:p>
          <a:p>
            <a:pPr lvl="2"/>
            <a:endParaRPr lang="zh-CN" altLang="en-US" baseline="30000" dirty="0">
              <a:latin typeface="微软雅黑" charset="-122"/>
              <a:ea typeface="微软雅黑" charset="-122"/>
            </a:endParaRPr>
          </a:p>
          <a:p>
            <a:endParaRPr lang="en-US" altLang="zh-CN" dirty="0"/>
          </a:p>
          <a:p>
            <a:endParaRPr lang="en-US" altLang="zh-CN" dirty="0"/>
          </a:p>
          <a:p>
            <a:endParaRPr lang="en-US" altLang="zh-CN" dirty="0"/>
          </a:p>
          <a:p>
            <a:endParaRPr lang="zh-CN" altLang="en-US" dirty="0"/>
          </a:p>
        </p:txBody>
      </p:sp>
    </p:spTree>
    <p:custDataLst>
      <p:tags r:id="rId1"/>
    </p:custDataLst>
    <p:extLst>
      <p:ext uri="{BB962C8B-B14F-4D97-AF65-F5344CB8AC3E}">
        <p14:creationId xmlns:p14="http://schemas.microsoft.com/office/powerpoint/2010/main" val="620852228"/>
      </p:ext>
    </p:extLst>
  </p:cSld>
  <p:clrMapOvr>
    <a:masterClrMapping/>
  </p:clrMapOvr>
  <mc:AlternateContent xmlns:mc="http://schemas.openxmlformats.org/markup-compatibility/2006" xmlns:p14="http://schemas.microsoft.com/office/powerpoint/2010/main">
    <mc:Choice Requires="p14">
      <p:transition spd="slow" p14:dur="2000" advTm="64997"/>
    </mc:Choice>
    <mc:Fallback xmlns="">
      <p:transition spd="slow" advTm="649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left)">
                                      <p:cBhvr>
                                        <p:cTn id="7" dur="500"/>
                                        <p:tgtEl>
                                          <p:spTgt spid="3">
                                            <p:txEl>
                                              <p:pRg st="4" end="4"/>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left)">
                                      <p:cBhvr>
                                        <p:cTn id="10" dur="500"/>
                                        <p:tgtEl>
                                          <p:spTgt spid="3">
                                            <p:txEl>
                                              <p:pRg st="5" end="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left)">
                                      <p:cBhvr>
                                        <p:cTn id="13" dur="500"/>
                                        <p:tgtEl>
                                          <p:spTgt spid="3">
                                            <p:txEl>
                                              <p:pRg st="6" end="6"/>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left)">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2595" x="762000" y="977900"/>
          <p14:tracePt t="2760" x="850900" y="952500"/>
          <p14:tracePt t="2788" x="946150" y="933450"/>
          <p14:tracePt t="2816" x="1111250" y="908050"/>
          <p14:tracePt t="2844" x="1206500" y="908050"/>
          <p14:tracePt t="2886" x="1346200" y="901700"/>
          <p14:tracePt t="2912" x="1492250" y="889000"/>
          <p14:tracePt t="2943" x="1593850" y="882650"/>
          <p14:tracePt t="2944" x="1612900" y="876300"/>
          <p14:tracePt t="2977" x="1714500" y="869950"/>
          <p14:tracePt t="3010" x="1828800" y="863600"/>
          <p14:tracePt t="3025" x="1898650" y="857250"/>
          <p14:tracePt t="3055" x="2012950" y="857250"/>
          <p14:tracePt t="3083" x="2190750" y="857250"/>
          <p14:tracePt t="3097" x="2305050" y="850900"/>
          <p14:tracePt t="3126" x="2444750" y="831850"/>
          <p14:tracePt t="3164" x="2635250" y="800100"/>
          <p14:tracePt t="3178" x="2705100" y="793750"/>
          <p14:tracePt t="3194" x="2768600" y="793750"/>
          <p14:tracePt t="3227" x="2819400" y="781050"/>
          <p14:tracePt t="3282" x="2914650" y="781050"/>
          <p14:tracePt t="3323" x="3111500" y="781050"/>
          <p14:tracePt t="3337" x="3117850" y="781050"/>
          <p14:tracePt t="3618" x="0" y="0"/>
        </p14:tracePtLst>
        <p14:tracePtLst>
          <p14:tracePt t="6480" x="1409700" y="1771650"/>
          <p14:tracePt t="6568" x="1587500" y="1739900"/>
          <p14:tracePt t="6598" x="1847850" y="1695450"/>
          <p14:tracePt t="6631" x="2101850" y="1638300"/>
          <p14:tracePt t="6665" x="2197100" y="1619250"/>
          <p14:tracePt t="6722" x="2254250" y="1619250"/>
          <p14:tracePt t="6762" x="2381250" y="1619250"/>
          <p14:tracePt t="6791" x="2578100" y="1619250"/>
          <p14:tracePt t="6818" x="2781300" y="1619250"/>
          <p14:tracePt t="6848" x="2882900" y="1619250"/>
          <p14:tracePt t="6882" x="2997200" y="1619250"/>
          <p14:tracePt t="6915" x="3105150" y="1619250"/>
          <p14:tracePt t="7080" x="3143250" y="1625600"/>
          <p14:tracePt t="7080" x="3155950" y="1638300"/>
          <p14:tracePt t="7110" x="3276600" y="1657350"/>
          <p14:tracePt t="7152" x="3644900" y="1714500"/>
          <p14:tracePt t="7166" x="3714750" y="1714500"/>
          <p14:tracePt t="7182" x="3848100" y="1714500"/>
          <p14:tracePt t="7215" x="4133850" y="1714500"/>
          <p14:tracePt t="7216" x="4210050" y="1714500"/>
          <p14:tracePt t="7229" x="4279900" y="1714500"/>
          <p14:tracePt t="7249" x="4476750" y="1714500"/>
          <p14:tracePt t="7282" x="4660900" y="1714500"/>
          <p14:tracePt t="7298" x="4724400" y="1714500"/>
          <p14:tracePt t="7332" x="4876800" y="1714500"/>
          <p14:tracePt t="7365" x="5118100" y="1714500"/>
          <p14:tracePt t="7400" x="5391150" y="1689100"/>
          <p14:tracePt t="7435" x="5645150" y="1651000"/>
          <p14:tracePt t="7466" x="5715000" y="1631950"/>
          <p14:tracePt t="7598" x="0" y="0"/>
        </p14:tracePtLst>
        <p14:tracePtLst>
          <p14:tracePt t="14445" x="1536700" y="2393950"/>
          <p14:tracePt t="14756" x="1625600" y="2393950"/>
          <p14:tracePt t="14787" x="1803400" y="2393950"/>
          <p14:tracePt t="14816" x="1873250" y="2393950"/>
          <p14:tracePt t="14862" x="1892300" y="2393950"/>
          <p14:tracePt t="14902" x="2012950" y="2393950"/>
          <p14:tracePt t="14931" x="2241550" y="2393950"/>
          <p14:tracePt t="14958" x="2425700" y="2381250"/>
          <p14:tracePt t="14992" x="2609850" y="2355850"/>
          <p14:tracePt t="14993" x="2622550" y="2343150"/>
          <p14:tracePt t="15060" x="2635250" y="2343150"/>
          <p14:tracePt t="15087" x="2705100" y="2349500"/>
          <p14:tracePt t="15116" x="2819400" y="2355850"/>
          <p14:tracePt t="15146" x="2952750" y="2355850"/>
          <p14:tracePt t="15161" x="3016250" y="2355850"/>
          <p14:tracePt t="15179" x="3054350" y="2355850"/>
          <p14:tracePt t="15362" x="0" y="0"/>
        </p14:tracePtLst>
        <p14:tracePtLst>
          <p14:tracePt t="16380" x="1517650" y="2908300"/>
          <p14:tracePt t="17059" x="1517650" y="2914650"/>
          <p14:tracePt t="17101" x="1657350" y="2914650"/>
          <p14:tracePt t="17115" x="1803400" y="2914650"/>
          <p14:tracePt t="17148" x="2139950" y="2908300"/>
          <p14:tracePt t="17178" x="2438400" y="2863850"/>
          <p14:tracePt t="17211" x="2546350" y="2857500"/>
          <p14:tracePt t="17244" x="2565400" y="2857500"/>
          <p14:tracePt t="17341" x="2616200" y="2857500"/>
          <p14:tracePt t="17369" x="2705100" y="2876550"/>
          <p14:tracePt t="17398" x="2813050" y="2876550"/>
          <p14:tracePt t="17411" x="2870200" y="2876550"/>
          <p14:tracePt t="17440" x="2914650" y="2876550"/>
          <p14:tracePt t="17441" x="2921000" y="2876550"/>
          <p14:tracePt t="17471" x="2940050" y="2876550"/>
          <p14:tracePt t="17513" x="2978150" y="2876550"/>
          <p14:tracePt t="17545" x="3009900" y="2876550"/>
          <p14:tracePt t="17580" x="3054350" y="2876550"/>
          <p14:tracePt t="17622" x="3149600" y="2876550"/>
          <p14:tracePt t="17635" x="3187700" y="2876550"/>
          <p14:tracePt t="17664" x="3232150" y="2876550"/>
          <p14:tracePt t="17665" x="3244850" y="2876550"/>
          <p14:tracePt t="17679" x="3257550" y="2876550"/>
          <p14:tracePt t="17708" x="3340100" y="2876550"/>
          <p14:tracePt t="17737" x="3429000" y="2876550"/>
          <p14:tracePt t="17778" x="3568700" y="2876550"/>
          <p14:tracePt t="17807" x="3619500" y="2876550"/>
          <p14:tracePt t="17837" x="3663950" y="2882900"/>
          <p14:tracePt t="17865" x="3790950" y="2882900"/>
          <p14:tracePt t="17895" x="3968750" y="2882900"/>
          <p14:tracePt t="17910" x="4070350" y="2882900"/>
          <p14:tracePt t="17940" x="4121150" y="2882900"/>
          <p14:tracePt t="17971" x="4127500" y="2882900"/>
          <p14:tracePt t="18132" x="4133850" y="2882900"/>
          <p14:tracePt t="18175" x="4165600" y="2882900"/>
          <p14:tracePt t="18206" x="4298950" y="2882900"/>
          <p14:tracePt t="18236" x="4540250" y="2882900"/>
          <p14:tracePt t="18276" x="4718050" y="2882900"/>
          <p14:tracePt t="18304" x="4737100" y="2882900"/>
          <p14:tracePt t="18398" x="4781550" y="2889250"/>
          <p14:tracePt t="18431" x="4838700" y="2895600"/>
          <p14:tracePt t="18468" x="4895850" y="2895600"/>
          <p14:tracePt t="18509" x="4997450" y="2895600"/>
          <p14:tracePt t="18537" x="5080000" y="2895600"/>
          <p14:tracePt t="18565" x="5168900" y="2895600"/>
          <p14:tracePt t="18606" x="5264150" y="2889250"/>
          <p14:tracePt t="18664" x="5270500" y="2889250"/>
          <p14:tracePt t="18691" x="5308600" y="2889250"/>
          <p14:tracePt t="18722" x="5359400" y="2889250"/>
          <p14:tracePt t="18761" x="5486400" y="2889250"/>
          <p14:tracePt t="18808" x="5645150" y="2857500"/>
          <p14:tracePt t="18809" x="5683250" y="2844800"/>
          <p14:tracePt t="18823" x="5715000" y="2832100"/>
          <p14:tracePt t="18852" x="5791200" y="2794000"/>
          <p14:tracePt t="18881" x="5842000" y="2762250"/>
          <p14:tracePt t="18896" x="5873750" y="2743200"/>
          <p14:tracePt t="18927" x="5975350" y="2705100"/>
          <p14:tracePt t="18957" x="6007100" y="2692400"/>
          <p14:tracePt t="18988" x="6007100" y="2654300"/>
          <p14:tracePt t="19031" x="6013450" y="2597150"/>
          <p14:tracePt t="19033" x="6013450" y="2590800"/>
          <p14:tracePt t="19063" x="6013450" y="2578100"/>
          <p14:tracePt t="19098" x="6013450" y="2514600"/>
          <p14:tracePt t="19130" x="5962650" y="2413000"/>
          <p14:tracePt t="19163" x="5899150" y="2311400"/>
          <p14:tracePt t="19179" x="5842000" y="2260600"/>
          <p14:tracePt t="19197" x="5791200" y="2235200"/>
          <p14:tracePt t="19231" x="5676900" y="2184400"/>
          <p14:tracePt t="19264" x="5499100" y="2152650"/>
          <p14:tracePt t="19265" x="5448300" y="2146300"/>
          <p14:tracePt t="19307" x="5200650" y="2114550"/>
          <p14:tracePt t="19322" x="5124450" y="2108200"/>
          <p14:tracePt t="19350" x="5054600" y="2082800"/>
          <p14:tracePt t="19380" x="4940300" y="2057400"/>
          <p14:tracePt t="19414" x="4826000" y="2057400"/>
          <p14:tracePt t="19429" x="4775200" y="2057400"/>
          <p14:tracePt t="19460" x="4673600" y="2070100"/>
          <p14:tracePt t="19488" x="4616450" y="2082800"/>
          <p14:tracePt t="19489" x="4591050" y="2095500"/>
          <p14:tracePt t="19518" x="4578350" y="2101850"/>
          <p14:tracePt t="19562" x="4546600" y="2152650"/>
          <p14:tracePt t="19592" x="4521200" y="2184400"/>
          <p14:tracePt t="19620" x="4489450" y="2247900"/>
          <p14:tracePt t="19654" x="4470400" y="2317750"/>
          <p14:tracePt t="19682" x="4470400" y="2381250"/>
          <p14:tracePt t="19714" x="4483100" y="2482850"/>
          <p14:tracePt t="19747" x="4559300" y="2603500"/>
          <p14:tracePt t="19781" x="4654550" y="2717800"/>
          <p14:tracePt t="19823" x="4781550" y="2857500"/>
          <p14:tracePt t="19851" x="4921250" y="2927350"/>
          <p14:tracePt t="19881" x="5105400" y="2959100"/>
          <p14:tracePt t="19914" x="5264150" y="2959100"/>
          <p14:tracePt t="19948" x="5448300" y="2952750"/>
          <p14:tracePt t="19981" x="5632450" y="2889250"/>
          <p14:tracePt t="20014" x="5829300" y="2819400"/>
          <p14:tracePt t="20048" x="5930900" y="2774950"/>
          <p14:tracePt t="20236" x="0" y="0"/>
        </p14:tracePtLst>
        <p14:tracePtLst>
          <p14:tracePt t="21131" x="6324600" y="2813050"/>
          <p14:tracePt t="21221" x="6356350" y="2819400"/>
          <p14:tracePt t="21271" x="6515100" y="2825750"/>
          <p14:tracePt t="21299" x="6711950" y="2825750"/>
          <p14:tracePt t="21333" x="6927850" y="2774950"/>
          <p14:tracePt t="21366" x="7124700" y="2743200"/>
          <p14:tracePt t="21399" x="7277100" y="2736850"/>
          <p14:tracePt t="21433" x="7480300" y="2724150"/>
          <p14:tracePt t="21466" x="7594600" y="2711450"/>
          <p14:tracePt t="21500" x="7715250" y="2705100"/>
          <p14:tracePt t="21543" x="7835900" y="2692400"/>
          <p14:tracePt t="21572" x="7905750" y="2692400"/>
          <p14:tracePt t="21600" x="7975600" y="2692400"/>
          <p14:tracePt t="21601" x="8001000" y="2692400"/>
          <p14:tracePt t="21615" x="8026400" y="2692400"/>
          <p14:tracePt t="21633" x="8102600" y="2692400"/>
          <p14:tracePt t="21647" x="8121650" y="2692400"/>
          <p14:tracePt t="21666" x="8153400" y="2692400"/>
          <p14:tracePt t="21681" x="8204200" y="2692400"/>
          <p14:tracePt t="21700" x="8261350" y="2705100"/>
          <p14:tracePt t="21749" x="8432800" y="2743200"/>
          <p14:tracePt t="21778" x="8610600" y="2768600"/>
          <p14:tracePt t="21792" x="8674100" y="2774950"/>
          <p14:tracePt t="21820" x="8864600" y="2794000"/>
          <p14:tracePt t="21835" x="8991600" y="2806700"/>
          <p14:tracePt t="21864" x="9194800" y="2819400"/>
          <p14:tracePt t="21865" x="9251950" y="2832100"/>
          <p14:tracePt t="21894" x="9423400" y="2832100"/>
          <p14:tracePt t="21934" x="9613900" y="2838450"/>
          <p14:tracePt t="21967" x="9740900" y="2838450"/>
          <p14:tracePt t="22001" x="9918700" y="2838450"/>
          <p14:tracePt t="22034" x="10083800" y="2838450"/>
          <p14:tracePt t="22067" x="10248900" y="2838450"/>
          <p14:tracePt t="22100" x="10388600" y="2787650"/>
          <p14:tracePt t="22236" x="0" y="0"/>
        </p14:tracePtLst>
        <p14:tracePtLst>
          <p14:tracePt t="25147" x="1428750" y="3517900"/>
          <p14:tracePt t="25416" x="1517650" y="3517900"/>
          <p14:tracePt t="25444" x="1644650" y="3511550"/>
          <p14:tracePt t="25473" x="1790700" y="3505200"/>
          <p14:tracePt t="25474" x="1828800" y="3505200"/>
          <p14:tracePt t="25507" x="1930400" y="3505200"/>
          <p14:tracePt t="25538" x="1968500" y="3505200"/>
          <p14:tracePt t="25571" x="2076450" y="3505200"/>
          <p14:tracePt t="25605" x="2254250" y="3505200"/>
          <p14:tracePt t="25638" x="2451100" y="3505200"/>
          <p14:tracePt t="25671" x="2628900" y="3505200"/>
          <p14:tracePt t="25705" x="2794000" y="3505200"/>
          <p14:tracePt t="25706" x="2832100" y="3505200"/>
          <p14:tracePt t="25748" x="2984500" y="3511550"/>
          <p14:tracePt t="25763" x="3041650" y="3517900"/>
          <p14:tracePt t="25793" x="3130550" y="3524250"/>
          <p14:tracePt t="25793" x="3162300" y="3524250"/>
          <p14:tracePt t="25807" x="3200400" y="3524250"/>
          <p14:tracePt t="25835" x="3359150" y="3524250"/>
          <p14:tracePt t="25864" x="3454400" y="3524250"/>
          <p14:tracePt t="25893" x="3581400" y="3524250"/>
          <p14:tracePt t="25926" x="3740150" y="3524250"/>
          <p14:tracePt t="25955" x="3987800" y="3517900"/>
          <p14:tracePt t="25971" x="4108450" y="3505200"/>
          <p14:tracePt t="26015" x="4381500" y="3492500"/>
          <p14:tracePt t="26043" x="4559300" y="3479800"/>
          <p14:tracePt t="26056" x="4591050" y="3479800"/>
          <p14:tracePt t="26084" x="4673600" y="3479800"/>
          <p14:tracePt t="26099" x="4692650" y="3479800"/>
          <p14:tracePt t="26129" x="4718050" y="3479800"/>
          <p14:tracePt t="26130" x="4730750" y="3479800"/>
          <p14:tracePt t="26147" x="4762500" y="3479800"/>
          <p14:tracePt t="26164" x="4800600" y="3479800"/>
          <p14:tracePt t="26192" x="4883150" y="3473450"/>
          <p14:tracePt t="26208" x="4921250" y="3467100"/>
          <p14:tracePt t="26222" x="4984750" y="3460750"/>
          <p14:tracePt t="26262" x="5105400" y="3448050"/>
          <p14:tracePt t="26290" x="5111750" y="3448050"/>
          <p14:tracePt t="26343" x="5124450" y="3448050"/>
          <p14:tracePt t="26372" x="5200650" y="3448050"/>
          <p14:tracePt t="26388" x="5238750" y="3448050"/>
          <p14:tracePt t="26418" x="5384800" y="3429000"/>
          <p14:tracePt t="26448" x="5524500" y="3409950"/>
          <p14:tracePt t="26462" x="5588000" y="3397250"/>
          <p14:tracePt t="26490" x="5651500" y="3390900"/>
          <p14:tracePt t="27153" x="0" y="0"/>
        </p14:tracePtLst>
        <p14:tracePtLst>
          <p14:tracePt t="31617" x="984250" y="4311650"/>
          <p14:tracePt t="31755" x="1060450" y="4311650"/>
          <p14:tracePt t="31786" x="1200150" y="4311650"/>
          <p14:tracePt t="31827" x="1454150" y="4311650"/>
          <p14:tracePt t="31855" x="1536700" y="4311650"/>
          <p14:tracePt t="31882" x="1593850" y="4311650"/>
          <p14:tracePt t="31912" x="1612900" y="4311650"/>
          <p14:tracePt t="31946" x="1727200" y="4311650"/>
          <p14:tracePt t="31960" x="1771650" y="4311650"/>
          <p14:tracePt t="31990" x="1987550" y="4292600"/>
          <p14:tracePt t="32021" x="2216150" y="4286250"/>
          <p14:tracePt t="32050" x="2387600" y="4286250"/>
          <p14:tracePt t="32090" x="2508250" y="4286250"/>
          <p14:tracePt t="32120" x="2546350" y="4286250"/>
          <p14:tracePt t="32149" x="2597150" y="4292600"/>
          <p14:tracePt t="32179" x="2686050" y="4305300"/>
          <p14:tracePt t="32194" x="2755900" y="4311650"/>
          <p14:tracePt t="32222" x="2825750" y="4318000"/>
          <p14:tracePt t="32263" x="2927350" y="4318000"/>
          <p14:tracePt t="32296" x="2946400" y="4318000"/>
          <p14:tracePt t="32330" x="2971800" y="4324350"/>
          <p14:tracePt t="32347" x="2990850" y="4324350"/>
          <p14:tracePt t="32380" x="3048000" y="4324350"/>
          <p14:tracePt t="32413" x="3092450" y="4337050"/>
          <p14:tracePt t="32450" x="3155950" y="4337050"/>
          <p14:tracePt t="32493" x="3200400" y="4343400"/>
          <p14:tracePt t="32523" x="3238500" y="4356100"/>
          <p14:tracePt t="32552" x="3302000" y="4356100"/>
          <p14:tracePt t="32581" x="3365500" y="4356100"/>
          <p14:tracePt t="32613" x="3371850" y="4356100"/>
          <p14:tracePt t="32647" x="3390900" y="4356100"/>
          <p14:tracePt t="32680" x="3448050" y="4362450"/>
          <p14:tracePt t="32714" x="3511550" y="4362450"/>
          <p14:tracePt t="32747" x="3549650" y="4362450"/>
          <p14:tracePt t="32789" x="3581400" y="4362450"/>
          <p14:tracePt t="32817" x="3600450" y="4362450"/>
          <p14:tracePt t="33006" x="3625850" y="4368800"/>
          <p14:tracePt t="33020" x="3676650" y="4368800"/>
          <p14:tracePt t="33051" x="3930650" y="4356100"/>
          <p14:tracePt t="33081" x="4171950" y="4337050"/>
          <p14:tracePt t="33082" x="4248150" y="4324350"/>
          <p14:tracePt t="33114" x="4489450" y="4298950"/>
          <p14:tracePt t="33147" x="4565650" y="4292600"/>
          <p14:tracePt t="33581" x="0" y="0"/>
        </p14:tracePtLst>
        <p14:tracePtLst>
          <p14:tracePt t="37332" x="1479550" y="4933950"/>
          <p14:tracePt t="37443" x="1517650" y="4933950"/>
          <p14:tracePt t="37483" x="1638300" y="4933950"/>
          <p14:tracePt t="37512" x="1708150" y="4933950"/>
          <p14:tracePt t="37539" x="1873250" y="4933950"/>
          <p14:tracePt t="37569" x="1974850" y="4933950"/>
          <p14:tracePt t="37570" x="1993900" y="4933950"/>
          <p14:tracePt t="37584" x="2000250" y="4933950"/>
          <p14:tracePt t="37614" x="2038350" y="4933950"/>
          <p14:tracePt t="37655" x="2133600" y="4933950"/>
          <p14:tracePt t="37686" x="2241550" y="4933950"/>
          <p14:tracePt t="37720" x="2387600" y="4933950"/>
          <p14:tracePt t="37761" x="2520950" y="4933950"/>
          <p14:tracePt t="37790" x="2590800" y="4933950"/>
          <p14:tracePt t="37805" x="2616200" y="4933950"/>
          <p14:tracePt t="37835" x="2717800" y="4933950"/>
          <p14:tracePt t="37865" x="2825750" y="4933950"/>
          <p14:tracePt t="37894" x="3016250" y="4933950"/>
          <p14:tracePt t="37920" x="3162300" y="4933950"/>
          <p14:tracePt t="37933" x="3232150" y="4933950"/>
          <p14:tracePt t="37962" x="3302000" y="4933950"/>
          <p14:tracePt t="38275" x="0" y="0"/>
        </p14:tracePtLst>
        <p14:tracePtLst>
          <p14:tracePt t="40035" x="1974850" y="5568950"/>
          <p14:tracePt t="40067" x="2051050" y="5575300"/>
          <p14:tracePt t="40097" x="2095500" y="5575300"/>
          <p14:tracePt t="40131" x="2101850" y="5575300"/>
          <p14:tracePt t="40216" x="2114550" y="5575300"/>
          <p14:tracePt t="40245" x="2197100" y="5575300"/>
          <p14:tracePt t="40260" x="2266950" y="5575300"/>
          <p14:tracePt t="40289" x="2336800" y="5575300"/>
          <p14:tracePt t="40318" x="2444750" y="5575300"/>
          <p14:tracePt t="40332" x="2470150" y="5575300"/>
          <p14:tracePt t="40363" x="2508250" y="5575300"/>
          <p14:tracePt t="40404" x="2578100" y="5575300"/>
          <p14:tracePt t="40434" x="2641600" y="5575300"/>
          <p14:tracePt t="40471" x="2762250" y="5556250"/>
          <p14:tracePt t="40489" x="2819400" y="5556250"/>
          <p14:tracePt t="40507" x="2851150" y="5556250"/>
          <p14:tracePt t="40522" x="2870200" y="5556250"/>
          <p14:tracePt t="40560" x="2889250" y="5556250"/>
          <p14:tracePt t="40639" x="2959100" y="5543550"/>
          <p14:tracePt t="40653" x="2997200" y="5537200"/>
          <p14:tracePt t="40681" x="3060700" y="5530850"/>
          <p14:tracePt t="40695" x="3092450" y="5524500"/>
          <p14:tracePt t="40723" x="3117850" y="5524500"/>
          <p14:tracePt t="40818" x="3143250" y="5524500"/>
          <p14:tracePt t="40848" x="3181350" y="5524500"/>
          <p14:tracePt t="40863" x="3200400" y="5518150"/>
          <p14:tracePt t="40905" x="3276600" y="5511800"/>
          <p14:tracePt t="40918" x="3295650" y="5511800"/>
          <p14:tracePt t="41029" x="3308350" y="5511800"/>
          <p14:tracePt t="41057" x="3346450" y="5499100"/>
          <p14:tracePt t="41090" x="3403600" y="5499100"/>
          <p14:tracePt t="41124" x="3429000" y="5499100"/>
          <p14:tracePt t="41157" x="3498850" y="5486400"/>
          <p14:tracePt t="41191" x="3536950" y="5480050"/>
          <p14:tracePt t="41404" x="3606800" y="5461000"/>
          <p14:tracePt t="41419" x="3651250" y="5454650"/>
          <p14:tracePt t="41433" x="3683000" y="5454650"/>
          <p14:tracePt t="41447" x="3778250" y="5441950"/>
          <p14:tracePt t="41475" x="3924300" y="5422900"/>
          <p14:tracePt t="41489" x="3949700" y="5416550"/>
          <p14:tracePt t="41654" x="3956050" y="5416550"/>
          <p14:tracePt t="41681" x="3981450" y="5416550"/>
          <p14:tracePt t="41682" x="3994150" y="5416550"/>
          <p14:tracePt t="41710" x="4032250" y="5416550"/>
          <p14:tracePt t="41741" x="4140200" y="5416550"/>
          <p14:tracePt t="41775" x="4318000" y="5410200"/>
          <p14:tracePt t="41808" x="4489450" y="5403850"/>
          <p14:tracePt t="41841" x="4616450" y="5391150"/>
          <p14:tracePt t="41842" x="4635500" y="5391150"/>
          <p14:tracePt t="41875" x="4743450" y="5378450"/>
          <p14:tracePt t="41917" x="4826000" y="5372100"/>
          <p14:tracePt t="42053" x="4832350" y="5372100"/>
          <p14:tracePt t="42082" x="4883150" y="5372100"/>
          <p14:tracePt t="42124" x="4984750" y="5372100"/>
          <p14:tracePt t="42154" x="5022850" y="5372100"/>
          <p14:tracePt t="42155" x="5035550" y="5372100"/>
          <p14:tracePt t="42179" x="5048250" y="5372100"/>
          <p14:tracePt t="42209" x="5080000" y="5372100"/>
          <p14:tracePt t="42238" x="5143500" y="5372100"/>
          <p14:tracePt t="42278" x="5283200" y="5372100"/>
          <p14:tracePt t="42308" x="5372100" y="5372100"/>
          <p14:tracePt t="42342" x="5422900" y="5372100"/>
          <p14:tracePt t="42375" x="5454650" y="5372100"/>
          <p14:tracePt t="42409" x="5461000" y="5372100"/>
          <p14:tracePt t="42449" x="5467350" y="5372100"/>
          <p14:tracePt t="42476" x="5473700" y="5372100"/>
          <p14:tracePt t="42509" x="5530850" y="5378450"/>
          <p14:tracePt t="42542" x="5575300" y="5391150"/>
          <p14:tracePt t="42576" x="5619750" y="5391150"/>
          <p14:tracePt t="42613" x="5689600" y="5397500"/>
          <p14:tracePt t="42769" x="5695950" y="5397500"/>
          <p14:tracePt t="42800" x="5778500" y="5403850"/>
          <p14:tracePt t="42840" x="5905500" y="5410200"/>
          <p14:tracePt t="42868" x="6019800" y="5410200"/>
          <p14:tracePt t="42897" x="6115050" y="5416550"/>
          <p14:tracePt t="42926" x="6248400" y="5422900"/>
          <p14:tracePt t="42941" x="6286500" y="5422900"/>
          <p14:tracePt t="42972" x="6318250" y="5422900"/>
          <p14:tracePt t="43014" x="6350000" y="5435600"/>
          <p14:tracePt t="43029" x="6375400" y="5435600"/>
          <p14:tracePt t="43057" x="6407150" y="5435600"/>
          <p14:tracePt t="43071" x="6419850" y="5441950"/>
          <p14:tracePt t="43099" x="6483350" y="5441950"/>
          <p14:tracePt t="43140" x="6534150" y="5441950"/>
          <p14:tracePt t="43168" x="6559550" y="5441950"/>
          <p14:tracePt t="43183" x="6572250" y="5441950"/>
          <p14:tracePt t="43197" x="6604000" y="5441950"/>
          <p14:tracePt t="43238" x="6623050" y="5441950"/>
          <p14:tracePt t="43280" x="6642100" y="5441950"/>
          <p14:tracePt t="43295" x="6667500" y="5441950"/>
          <p14:tracePt t="43324" x="6762750" y="5448300"/>
          <p14:tracePt t="43339" x="6813550" y="5448300"/>
          <p14:tracePt t="43367" x="6877050" y="5448300"/>
          <p14:tracePt t="43394" x="6959600" y="5448300"/>
          <p14:tracePt t="43426" x="6978650" y="5448300"/>
          <p14:tracePt t="43725" x="7010400" y="5454650"/>
          <p14:tracePt t="43754" x="7092950" y="5461000"/>
          <p14:tracePt t="43784" x="7162800" y="5467350"/>
          <p14:tracePt t="43802" x="7245350" y="5467350"/>
          <p14:tracePt t="43830" x="7353300" y="5467350"/>
          <p14:tracePt t="43860" x="7461250" y="5467350"/>
          <p14:tracePt t="43894" x="7524750" y="5467350"/>
          <p14:tracePt t="43935" x="7550150" y="5467350"/>
          <p14:tracePt t="43963" x="7588250" y="5480050"/>
          <p14:tracePt t="43994" x="7677150" y="5486400"/>
          <p14:tracePt t="43995" x="7708900" y="5486400"/>
          <p14:tracePt t="44027" x="7829550" y="5499100"/>
          <p14:tracePt t="44061" x="8096250" y="5524500"/>
          <p14:tracePt t="44094" x="8432800" y="5549900"/>
          <p14:tracePt t="44127" x="8756650" y="5549900"/>
          <p14:tracePt t="44170" x="9048750" y="5556250"/>
          <p14:tracePt t="44171" x="9093200" y="5556250"/>
          <p14:tracePt t="44184" x="9124950" y="5556250"/>
          <p14:tracePt t="44213" x="9213850" y="5568950"/>
          <p14:tracePt t="44414" x="9220200" y="5568950"/>
          <p14:tracePt t="44428" x="0" y="0"/>
        </p14:tracePtLst>
        <p14:tracePtLst>
          <p14:tracePt t="46054" x="1962150" y="6280150"/>
          <p14:tracePt t="46085" x="2006600" y="6267450"/>
          <p14:tracePt t="46118" x="2070100" y="6267450"/>
          <p14:tracePt t="46146" x="2139950" y="6261100"/>
          <p14:tracePt t="46180" x="2159000" y="6261100"/>
          <p14:tracePt t="46213" x="2216150" y="6261100"/>
          <p14:tracePt t="46247" x="2298700" y="6261100"/>
          <p14:tracePt t="46280" x="2425700" y="6261100"/>
          <p14:tracePt t="46313" x="2546350" y="6242050"/>
          <p14:tracePt t="46347" x="2597150" y="6242050"/>
          <p14:tracePt t="46388" x="2647950" y="6242050"/>
          <p14:tracePt t="46417" x="2755900" y="6242050"/>
          <p14:tracePt t="46447" x="3009900" y="6229350"/>
          <p14:tracePt t="46480" x="3251200" y="6210300"/>
          <p14:tracePt t="46514" x="3397250" y="6203950"/>
          <p14:tracePt t="46515" x="3422650" y="6203950"/>
          <p14:tracePt t="46528" x="3454400" y="6203950"/>
          <p14:tracePt t="46547" x="3486150" y="6197600"/>
          <p14:tracePt t="46567" x="3498850" y="6197600"/>
          <p14:tracePt t="46634" x="3536950" y="6197600"/>
          <p14:tracePt t="46634" x="3549650" y="6197600"/>
          <p14:tracePt t="46648" x="3581400" y="6197600"/>
          <p14:tracePt t="46677" x="3822700" y="6191250"/>
          <p14:tracePt t="46707" x="4051300" y="6172200"/>
          <p14:tracePt t="46749" x="4121150" y="6153150"/>
          <p14:tracePt t="46888" x="4133850" y="6153150"/>
          <p14:tracePt t="46914" x="4165600" y="6153150"/>
          <p14:tracePt t="46915" x="4191000" y="6153150"/>
          <p14:tracePt t="46947" x="4267200" y="6146800"/>
          <p14:tracePt t="46982" x="4286250" y="6146800"/>
          <p14:tracePt t="47178" x="4292600" y="6146800"/>
          <p14:tracePt t="47178" x="0" y="0"/>
        </p14:tracePtLst>
        <p14:tracePtLst>
          <p14:tracePt t="48070" x="4584700" y="5537200"/>
          <p14:tracePt t="48224" x="4641850" y="5537200"/>
          <p14:tracePt t="48264" x="4908550" y="5530850"/>
          <p14:tracePt t="48294" x="5048250" y="5518150"/>
          <p14:tracePt t="48323" x="5080000" y="5511800"/>
          <p14:tracePt t="48365" x="5092700" y="5511800"/>
          <p14:tracePt t="48394" x="5162550" y="5511800"/>
          <p14:tracePt t="48395" x="5187950" y="5511800"/>
          <p14:tracePt t="48436" x="5378450" y="5492750"/>
          <p14:tracePt t="48466" x="5505450" y="5480050"/>
          <p14:tracePt t="48467" x="5537200" y="5480050"/>
          <p14:tracePt t="48500" x="5651500" y="5473700"/>
          <p14:tracePt t="48533" x="5689600" y="5467350"/>
          <p14:tracePt t="48568" x="5759450" y="5467350"/>
          <p14:tracePt t="48608" x="5873750" y="5454650"/>
          <p14:tracePt t="48622" x="5937250" y="5454650"/>
          <p14:tracePt t="48649" x="6013450" y="5454650"/>
          <p14:tracePt t="48664" x="6076950" y="5454650"/>
          <p14:tracePt t="48680" x="6121400" y="5448300"/>
          <p14:tracePt t="48695" x="6159500" y="5448300"/>
          <p14:tracePt t="48724" x="6165850" y="5448300"/>
          <p14:tracePt t="48980" x="0" y="0"/>
        </p14:tracePtLst>
        <p14:tracePtLst>
          <p14:tracePt t="52288" x="1587500" y="6000750"/>
          <p14:tracePt t="52333" x="1606550" y="6013450"/>
          <p14:tracePt t="52371" x="1746250" y="6038850"/>
          <p14:tracePt t="52404" x="1962150" y="6051550"/>
          <p14:tracePt t="52438" x="2152650" y="6064250"/>
          <p14:tracePt t="52480" x="2393950" y="6070600"/>
          <p14:tracePt t="52509" x="2540000" y="6070600"/>
          <p14:tracePt t="52538" x="2628900" y="6051550"/>
          <p14:tracePt t="52539" x="2647950" y="6045200"/>
          <p14:tracePt t="52554" x="2667000" y="6045200"/>
          <p14:tracePt t="52583" x="2736850" y="6045200"/>
          <p14:tracePt t="52623" x="2863850" y="6045200"/>
          <p14:tracePt t="52654" x="2959100" y="6032500"/>
          <p14:tracePt t="52669" x="3016250" y="6026150"/>
          <p14:tracePt t="52688" x="3054350" y="6026150"/>
          <p14:tracePt t="52702" x="3117850" y="6026150"/>
          <p14:tracePt t="52731" x="3263900" y="6026150"/>
          <p14:tracePt t="52761" x="3435350" y="6007100"/>
          <p14:tracePt t="52790" x="3625850" y="5981700"/>
          <p14:tracePt t="52821" x="3759200" y="5975350"/>
          <p14:tracePt t="52855" x="3886200" y="5975350"/>
          <p14:tracePt t="52888" x="3994150" y="5975350"/>
          <p14:tracePt t="52922" x="4076700" y="5975350"/>
          <p14:tracePt t="52955" x="4273550" y="5975350"/>
          <p14:tracePt t="52997" x="4533900" y="5975350"/>
          <p14:tracePt t="53025" x="4660900" y="5969000"/>
          <p14:tracePt t="53055" x="4800600" y="5962650"/>
          <p14:tracePt t="53088" x="4946650" y="5962650"/>
          <p14:tracePt t="53122" x="5016500" y="5962650"/>
          <p14:tracePt t="53155" x="5060950" y="5956300"/>
          <p14:tracePt t="53188" x="5099050" y="5956300"/>
          <p14:tracePt t="53226" x="5175250" y="5956300"/>
          <p14:tracePt t="53255" x="5264150" y="5949950"/>
          <p14:tracePt t="53289" x="5384800" y="5937250"/>
          <p14:tracePt t="53322" x="5467350" y="5930900"/>
          <p14:tracePt t="53323" x="5486400" y="5930900"/>
          <p14:tracePt t="53338" x="5499100" y="5930900"/>
          <p14:tracePt t="53339" x="5518150" y="5930900"/>
          <p14:tracePt t="53355" x="5524500" y="5930900"/>
          <p14:tracePt t="53563" x="5588000" y="5930900"/>
          <p14:tracePt t="53590" x="5670550" y="5918200"/>
          <p14:tracePt t="53622" x="5778500" y="5911850"/>
          <p14:tracePt t="53644" x="5829300" y="5892800"/>
          <p14:tracePt t="53660" x="5842000" y="5886450"/>
          <p14:tracePt t="54492" x="0" y="0"/>
        </p14:tracePtLst>
      </p14:laserTraceLst>
    </p:ext>
    <p:ext uri="{E180D4A7-C9FB-4DFB-919C-405C955672EB}">
      <p14:showEvtLst xmlns:p14="http://schemas.microsoft.com/office/powerpoint/2010/main">
        <p14:playEvt time="152" objId="4"/>
        <p14:stopEvt time="64997" objId="4"/>
      </p14:showEvtLst>
    </p:ext>
  </p:extLs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矩形 321"/>
          <p:cNvSpPr/>
          <p:nvPr/>
        </p:nvSpPr>
        <p:spPr>
          <a:xfrm>
            <a:off x="2385366" y="2462631"/>
            <a:ext cx="1881557" cy="3295758"/>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83" name="矩形 82"/>
          <p:cNvSpPr/>
          <p:nvPr/>
        </p:nvSpPr>
        <p:spPr>
          <a:xfrm>
            <a:off x="4543" y="6484748"/>
            <a:ext cx="12192000" cy="401219"/>
          </a:xfrm>
          <a:prstGeom prst="rect">
            <a:avLst/>
          </a:prstGeom>
          <a:solidFill>
            <a:srgbClr val="38A5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zh-CN" altLang="en-US" dirty="0">
              <a:solidFill>
                <a:srgbClr val="000000"/>
              </a:solidFill>
              <a:latin typeface="微软雅黑"/>
              <a:ea typeface="微软雅黑"/>
            </a:endParaRPr>
          </a:p>
        </p:txBody>
      </p:sp>
      <p:grpSp>
        <p:nvGrpSpPr>
          <p:cNvPr id="37" name="组合 36"/>
          <p:cNvGrpSpPr/>
          <p:nvPr/>
        </p:nvGrpSpPr>
        <p:grpSpPr>
          <a:xfrm>
            <a:off x="8485545" y="2434862"/>
            <a:ext cx="607552" cy="378508"/>
            <a:chOff x="6944101" y="2283225"/>
            <a:chExt cx="607552" cy="378508"/>
          </a:xfrm>
        </p:grpSpPr>
        <p:sp>
          <p:nvSpPr>
            <p:cNvPr id="263" name="等腰三角形 2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4" name="直接连接符 23"/>
            <p:cNvCxnSpPr>
              <a:endCxn id="2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4" name="直接连接符 33"/>
            <p:cNvCxnSpPr>
              <a:stCxn id="2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66" name="直接连接符 2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6" name="文本框 3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sp>
        <p:nvSpPr>
          <p:cNvPr id="2" name="标题 1"/>
          <p:cNvSpPr>
            <a:spLocks noGrp="1"/>
          </p:cNvSpPr>
          <p:nvPr>
            <p:ph type="title"/>
          </p:nvPr>
        </p:nvSpPr>
        <p:spPr/>
        <p:txBody>
          <a:bodyPr/>
          <a:lstStyle/>
          <a:p>
            <a:r>
              <a:rPr lang="zh-CN" altLang="en-US" dirty="0"/>
              <a:t>全相联映射动态载入过程</a:t>
            </a:r>
          </a:p>
        </p:txBody>
      </p:sp>
      <p:sp>
        <p:nvSpPr>
          <p:cNvPr id="35" name="矩形 34"/>
          <p:cNvSpPr/>
          <p:nvPr/>
        </p:nvSpPr>
        <p:spPr>
          <a:xfrm>
            <a:off x="2327997" y="2317549"/>
            <a:ext cx="791369"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itchFamily="34" charset="0"/>
                <a:ea typeface="微软雅黑"/>
                <a:cs typeface="Arial" pitchFamily="34" charset="0"/>
              </a:rPr>
              <a:t>有效位</a:t>
            </a:r>
          </a:p>
        </p:txBody>
      </p:sp>
      <p:sp>
        <p:nvSpPr>
          <p:cNvPr id="41" name="矩形 40"/>
          <p:cNvSpPr/>
          <p:nvPr/>
        </p:nvSpPr>
        <p:spPr>
          <a:xfrm>
            <a:off x="3120084" y="2313500"/>
            <a:ext cx="55891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400" dirty="0">
                <a:solidFill>
                  <a:srgbClr val="000000">
                    <a:lumMod val="95000"/>
                    <a:lumOff val="5000"/>
                  </a:srgbClr>
                </a:solidFill>
                <a:latin typeface="Arial" pitchFamily="34" charset="0"/>
                <a:ea typeface="微软雅黑"/>
                <a:cs typeface="Arial" pitchFamily="34" charset="0"/>
              </a:rPr>
              <a:t>TAG</a:t>
            </a:r>
            <a:endParaRPr lang="zh-CN" altLang="en-US" sz="1400" dirty="0">
              <a:solidFill>
                <a:srgbClr val="000000">
                  <a:lumMod val="95000"/>
                  <a:lumOff val="5000"/>
                </a:srgbClr>
              </a:solidFill>
              <a:latin typeface="Arial" pitchFamily="34" charset="0"/>
              <a:ea typeface="微软雅黑"/>
              <a:cs typeface="Arial" pitchFamily="34" charset="0"/>
            </a:endParaRPr>
          </a:p>
        </p:txBody>
      </p:sp>
      <p:sp>
        <p:nvSpPr>
          <p:cNvPr id="99" name="矩形 98"/>
          <p:cNvSpPr/>
          <p:nvPr/>
        </p:nvSpPr>
        <p:spPr>
          <a:xfrm>
            <a:off x="6025768" y="2305198"/>
            <a:ext cx="1678225"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zh-CN" altLang="en-US" sz="1400" b="1" dirty="0">
                <a:solidFill>
                  <a:srgbClr val="000000">
                    <a:lumMod val="95000"/>
                    <a:lumOff val="5000"/>
                  </a:srgbClr>
                </a:solidFill>
                <a:latin typeface="Arial" pitchFamily="34" charset="0"/>
                <a:ea typeface="微软雅黑"/>
                <a:cs typeface="Arial" pitchFamily="34" charset="0"/>
              </a:rPr>
              <a:t>数据块副本缓冲区</a:t>
            </a:r>
          </a:p>
        </p:txBody>
      </p:sp>
      <p:grpSp>
        <p:nvGrpSpPr>
          <p:cNvPr id="21" name="组合 20"/>
          <p:cNvGrpSpPr/>
          <p:nvPr/>
        </p:nvGrpSpPr>
        <p:grpSpPr>
          <a:xfrm>
            <a:off x="5831784" y="1900505"/>
            <a:ext cx="3975080" cy="1635644"/>
            <a:chOff x="5508104" y="1477646"/>
            <a:chExt cx="2952328" cy="1564138"/>
          </a:xfrm>
        </p:grpSpPr>
        <p:cxnSp>
          <p:nvCxnSpPr>
            <p:cNvPr id="330" name="直接连接符 329"/>
            <p:cNvCxnSpPr/>
            <p:nvPr/>
          </p:nvCxnSpPr>
          <p:spPr>
            <a:xfrm>
              <a:off x="5508104" y="1477646"/>
              <a:ext cx="29523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460432" y="1484784"/>
              <a:ext cx="0" cy="1557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2491244" y="2553211"/>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5" name="组合 4"/>
          <p:cNvGrpSpPr/>
          <p:nvPr/>
        </p:nvGrpSpPr>
        <p:grpSpPr>
          <a:xfrm>
            <a:off x="5318922" y="2555715"/>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02" name="矩形 101"/>
          <p:cNvSpPr/>
          <p:nvPr/>
        </p:nvSpPr>
        <p:spPr>
          <a:xfrm>
            <a:off x="2862353" y="261547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03" name="矩形 102"/>
          <p:cNvSpPr/>
          <p:nvPr/>
        </p:nvSpPr>
        <p:spPr>
          <a:xfrm>
            <a:off x="2563252" y="261740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46" name="矩形 145"/>
          <p:cNvSpPr/>
          <p:nvPr/>
        </p:nvSpPr>
        <p:spPr>
          <a:xfrm>
            <a:off x="2491244" y="2940567"/>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47" name="组合 146"/>
          <p:cNvGrpSpPr/>
          <p:nvPr/>
        </p:nvGrpSpPr>
        <p:grpSpPr>
          <a:xfrm>
            <a:off x="5318922" y="2943071"/>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48" name="矩形 147"/>
          <p:cNvSpPr/>
          <p:nvPr/>
        </p:nvSpPr>
        <p:spPr>
          <a:xfrm>
            <a:off x="2862353" y="300282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49" name="矩形 148"/>
          <p:cNvSpPr/>
          <p:nvPr/>
        </p:nvSpPr>
        <p:spPr>
          <a:xfrm>
            <a:off x="2563252" y="300476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70" name="矩形 169"/>
          <p:cNvSpPr/>
          <p:nvPr/>
        </p:nvSpPr>
        <p:spPr>
          <a:xfrm>
            <a:off x="2491244" y="3339026"/>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71" name="组合 170"/>
          <p:cNvGrpSpPr/>
          <p:nvPr/>
        </p:nvGrpSpPr>
        <p:grpSpPr>
          <a:xfrm>
            <a:off x="5318922" y="3330427"/>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72" name="矩形 171"/>
          <p:cNvSpPr/>
          <p:nvPr/>
        </p:nvSpPr>
        <p:spPr>
          <a:xfrm>
            <a:off x="2862353" y="3401287"/>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3" name="矩形 172"/>
          <p:cNvSpPr/>
          <p:nvPr/>
        </p:nvSpPr>
        <p:spPr>
          <a:xfrm>
            <a:off x="2563252" y="3403221"/>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81" name="矩形 180"/>
          <p:cNvSpPr/>
          <p:nvPr/>
        </p:nvSpPr>
        <p:spPr>
          <a:xfrm>
            <a:off x="2498989" y="3743053"/>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82" name="组合 181"/>
          <p:cNvGrpSpPr/>
          <p:nvPr/>
        </p:nvGrpSpPr>
        <p:grpSpPr>
          <a:xfrm>
            <a:off x="5318922" y="3717783"/>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83" name="矩形 182"/>
          <p:cNvSpPr/>
          <p:nvPr/>
        </p:nvSpPr>
        <p:spPr>
          <a:xfrm>
            <a:off x="2870098" y="380531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4" name="矩形 183"/>
          <p:cNvSpPr/>
          <p:nvPr/>
        </p:nvSpPr>
        <p:spPr>
          <a:xfrm>
            <a:off x="2570997" y="380724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92" name="矩形 191"/>
          <p:cNvSpPr/>
          <p:nvPr/>
        </p:nvSpPr>
        <p:spPr>
          <a:xfrm>
            <a:off x="2491245" y="4149075"/>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93" name="组合 192"/>
          <p:cNvGrpSpPr/>
          <p:nvPr/>
        </p:nvGrpSpPr>
        <p:grpSpPr>
          <a:xfrm>
            <a:off x="5318922" y="4114216"/>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94" name="矩形 193"/>
          <p:cNvSpPr/>
          <p:nvPr/>
        </p:nvSpPr>
        <p:spPr>
          <a:xfrm>
            <a:off x="2862353" y="4211336"/>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5" name="矩形 194"/>
          <p:cNvSpPr/>
          <p:nvPr/>
        </p:nvSpPr>
        <p:spPr>
          <a:xfrm>
            <a:off x="2563252" y="4213270"/>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03" name="矩形 202"/>
          <p:cNvSpPr/>
          <p:nvPr/>
        </p:nvSpPr>
        <p:spPr>
          <a:xfrm>
            <a:off x="2491245" y="4536431"/>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04" name="组合 203"/>
          <p:cNvGrpSpPr/>
          <p:nvPr/>
        </p:nvGrpSpPr>
        <p:grpSpPr>
          <a:xfrm>
            <a:off x="5318922" y="4501572"/>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205" name="矩形 204"/>
          <p:cNvSpPr/>
          <p:nvPr/>
        </p:nvSpPr>
        <p:spPr>
          <a:xfrm>
            <a:off x="2862353" y="459869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6" name="矩形 205"/>
          <p:cNvSpPr/>
          <p:nvPr/>
        </p:nvSpPr>
        <p:spPr>
          <a:xfrm>
            <a:off x="2563252" y="460062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14" name="矩形 213"/>
          <p:cNvSpPr/>
          <p:nvPr/>
        </p:nvSpPr>
        <p:spPr>
          <a:xfrm>
            <a:off x="2491245" y="4923787"/>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15" name="组合 214"/>
          <p:cNvGrpSpPr/>
          <p:nvPr/>
        </p:nvGrpSpPr>
        <p:grpSpPr>
          <a:xfrm>
            <a:off x="5318922" y="4888928"/>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216" name="矩形 215"/>
          <p:cNvSpPr/>
          <p:nvPr/>
        </p:nvSpPr>
        <p:spPr>
          <a:xfrm>
            <a:off x="2862353" y="498604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7" name="矩形 216"/>
          <p:cNvSpPr/>
          <p:nvPr/>
        </p:nvSpPr>
        <p:spPr>
          <a:xfrm>
            <a:off x="2563252" y="498798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25" name="矩形 224"/>
          <p:cNvSpPr/>
          <p:nvPr/>
        </p:nvSpPr>
        <p:spPr>
          <a:xfrm>
            <a:off x="2491245" y="5311143"/>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26" name="组合 225"/>
          <p:cNvGrpSpPr/>
          <p:nvPr/>
        </p:nvGrpSpPr>
        <p:grpSpPr>
          <a:xfrm>
            <a:off x="5318922" y="5276284"/>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0</a:t>
              </a:r>
              <a:endParaRPr lang="zh-CN" altLang="en-US" sz="1400" baseline="-25000" dirty="0">
                <a:solidFill>
                  <a:srgbClr val="000000"/>
                </a:solidFill>
                <a:latin typeface="Arial" pitchFamily="34" charset="0"/>
                <a:ea typeface="微软雅黑"/>
                <a:cs typeface="Arial"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1</a:t>
              </a:r>
              <a:endParaRPr lang="zh-CN" altLang="en-US" sz="1400" baseline="-25000" dirty="0">
                <a:solidFill>
                  <a:srgbClr val="000000"/>
                </a:solidFill>
                <a:latin typeface="Arial" pitchFamily="34" charset="0"/>
                <a:ea typeface="微软雅黑"/>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2</a:t>
              </a:r>
              <a:endParaRPr lang="zh-CN" altLang="en-US" sz="1400" baseline="-25000" dirty="0">
                <a:solidFill>
                  <a:srgbClr val="000000"/>
                </a:solidFill>
                <a:latin typeface="Arial" pitchFamily="34" charset="0"/>
                <a:ea typeface="微软雅黑"/>
                <a:cs typeface="Arial"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3</a:t>
              </a:r>
              <a:endParaRPr lang="zh-CN" altLang="en-US" sz="1400" baseline="-25000" dirty="0">
                <a:solidFill>
                  <a:srgbClr val="000000"/>
                </a:solidFill>
                <a:latin typeface="Arial" pitchFamily="34" charset="0"/>
                <a:ea typeface="微软雅黑"/>
                <a:cs typeface="Arial" pitchFamily="34" charset="0"/>
              </a:endParaRPr>
            </a:p>
          </p:txBody>
        </p:sp>
      </p:grpSp>
      <p:sp>
        <p:nvSpPr>
          <p:cNvPr id="227" name="矩形 226"/>
          <p:cNvSpPr/>
          <p:nvPr/>
        </p:nvSpPr>
        <p:spPr>
          <a:xfrm>
            <a:off x="2862353" y="537340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8" name="矩形 227"/>
          <p:cNvSpPr/>
          <p:nvPr/>
        </p:nvSpPr>
        <p:spPr>
          <a:xfrm>
            <a:off x="2563252" y="537533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grpSp>
        <p:nvGrpSpPr>
          <p:cNvPr id="12" name="组合 11"/>
          <p:cNvGrpSpPr/>
          <p:nvPr/>
        </p:nvGrpSpPr>
        <p:grpSpPr>
          <a:xfrm>
            <a:off x="4680628" y="2756295"/>
            <a:ext cx="747230" cy="2703044"/>
            <a:chOff x="3582256" y="2333436"/>
            <a:chExt cx="873488" cy="2703044"/>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8647" y="26904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88647" y="30837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8647" y="348377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82256" y="386887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88647" y="4241437"/>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88647" y="465020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82256" y="5036480"/>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021038" y="2699732"/>
            <a:ext cx="415846" cy="2822399"/>
            <a:chOff x="3456730" y="2276872"/>
            <a:chExt cx="415846" cy="2822399"/>
          </a:xfrm>
        </p:grpSpPr>
        <p:grpSp>
          <p:nvGrpSpPr>
            <p:cNvPr id="150" name="组合 149"/>
            <p:cNvGrpSpPr/>
            <p:nvPr/>
          </p:nvGrpSpPr>
          <p:grpSpPr>
            <a:xfrm>
              <a:off x="3460335" y="2348880"/>
              <a:ext cx="412238"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9" name="直接连接符 118"/>
            <p:cNvCxnSpPr/>
            <p:nvPr/>
          </p:nvCxnSpPr>
          <p:spPr>
            <a:xfrm>
              <a:off x="3465571" y="2276872"/>
              <a:ext cx="39733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56730" y="2669785"/>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465571" y="3062698"/>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465571" y="3455611"/>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465571" y="3848524"/>
              <a:ext cx="386352"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456730" y="4241437"/>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465571" y="4634350"/>
              <a:ext cx="40700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56730" y="5027263"/>
              <a:ext cx="39519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290619" y="2030245"/>
            <a:ext cx="319651" cy="522966"/>
            <a:chOff x="3726310" y="1607386"/>
            <a:chExt cx="319651" cy="522966"/>
          </a:xfrm>
        </p:grpSpPr>
        <p:grpSp>
          <p:nvGrpSpPr>
            <p:cNvPr id="16" name="组合 15"/>
            <p:cNvGrpSpPr/>
            <p:nvPr/>
          </p:nvGrpSpPr>
          <p:grpSpPr>
            <a:xfrm>
              <a:off x="3726310" y="1781328"/>
              <a:ext cx="269626" cy="349024"/>
              <a:chOff x="3726310" y="1781328"/>
              <a:chExt cx="269626" cy="349024"/>
            </a:xfrm>
          </p:grpSpPr>
          <p:sp>
            <p:nvSpPr>
              <p:cNvPr id="321" name="文本框 320"/>
              <p:cNvSpPr txBox="1"/>
              <p:nvPr/>
            </p:nvSpPr>
            <p:spPr>
              <a:xfrm>
                <a:off x="3726310" y="1781328"/>
                <a:ext cx="269626" cy="276999"/>
              </a:xfrm>
              <a:prstGeom prst="rect">
                <a:avLst/>
              </a:prstGeom>
              <a:noFill/>
            </p:spPr>
            <p:txBody>
              <a:bodyPr wrap="none" rtlCol="0">
                <a:spAutoFit/>
              </a:bodyPr>
              <a:lstStyle/>
              <a:p>
                <a:pPr fontAlgn="base">
                  <a:spcBef>
                    <a:spcPct val="0"/>
                  </a:spcBef>
                  <a:spcAft>
                    <a:spcPct val="0"/>
                  </a:spcAft>
                  <a:defRPr/>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191" name="直接连接符 190"/>
              <p:cNvCxnSpPr/>
              <p:nvPr/>
            </p:nvCxnSpPr>
            <p:spPr>
              <a:xfrm>
                <a:off x="3923928" y="1882339"/>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045961" y="1607386"/>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0" name="矩形 139"/>
          <p:cNvSpPr/>
          <p:nvPr/>
        </p:nvSpPr>
        <p:spPr>
          <a:xfrm>
            <a:off x="413200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1F</a:t>
            </a:r>
            <a:endParaRPr lang="zh-CN" altLang="en-US" sz="1400" dirty="0">
              <a:solidFill>
                <a:srgbClr val="000000"/>
              </a:solidFill>
              <a:latin typeface="Arial" pitchFamily="34" charset="0"/>
              <a:ea typeface="微软雅黑"/>
              <a:cs typeface="Arial" pitchFamily="34" charset="0"/>
            </a:endParaRPr>
          </a:p>
        </p:txBody>
      </p:sp>
      <p:sp>
        <p:nvSpPr>
          <p:cNvPr id="141" name="矩形 140"/>
          <p:cNvSpPr/>
          <p:nvPr/>
        </p:nvSpPr>
        <p:spPr>
          <a:xfrm>
            <a:off x="480773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20</a:t>
            </a:r>
            <a:endParaRPr lang="zh-CN" altLang="en-US" sz="1400" dirty="0">
              <a:solidFill>
                <a:srgbClr val="000000"/>
              </a:solidFill>
              <a:latin typeface="Arial" pitchFamily="34" charset="0"/>
              <a:ea typeface="微软雅黑"/>
              <a:cs typeface="Arial" pitchFamily="34" charset="0"/>
            </a:endParaRPr>
          </a:p>
        </p:txBody>
      </p:sp>
      <p:sp>
        <p:nvSpPr>
          <p:cNvPr id="185" name="矩形 184"/>
          <p:cNvSpPr/>
          <p:nvPr/>
        </p:nvSpPr>
        <p:spPr>
          <a:xfrm>
            <a:off x="548346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24</a:t>
            </a:r>
            <a:endParaRPr lang="zh-CN" altLang="en-US" sz="1400" dirty="0">
              <a:solidFill>
                <a:srgbClr val="000000"/>
              </a:solidFill>
              <a:latin typeface="Arial" pitchFamily="34" charset="0"/>
              <a:ea typeface="微软雅黑"/>
              <a:cs typeface="Arial" pitchFamily="34" charset="0"/>
            </a:endParaRPr>
          </a:p>
        </p:txBody>
      </p:sp>
      <p:sp>
        <p:nvSpPr>
          <p:cNvPr id="239" name="矩形 238"/>
          <p:cNvSpPr/>
          <p:nvPr/>
        </p:nvSpPr>
        <p:spPr>
          <a:xfrm>
            <a:off x="615919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1E</a:t>
            </a:r>
            <a:endParaRPr lang="zh-CN" altLang="en-US" sz="1400" dirty="0">
              <a:solidFill>
                <a:srgbClr val="000000"/>
              </a:solidFill>
              <a:latin typeface="Arial" pitchFamily="34" charset="0"/>
              <a:ea typeface="微软雅黑"/>
              <a:cs typeface="Arial" pitchFamily="34" charset="0"/>
            </a:endParaRPr>
          </a:p>
        </p:txBody>
      </p:sp>
      <p:sp>
        <p:nvSpPr>
          <p:cNvPr id="244" name="矩形 243"/>
          <p:cNvSpPr/>
          <p:nvPr/>
        </p:nvSpPr>
        <p:spPr>
          <a:xfrm>
            <a:off x="683492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48</a:t>
            </a:r>
            <a:endParaRPr lang="zh-CN" altLang="en-US" sz="1400" dirty="0">
              <a:solidFill>
                <a:srgbClr val="000000"/>
              </a:solidFill>
              <a:latin typeface="Arial" pitchFamily="34" charset="0"/>
              <a:ea typeface="微软雅黑"/>
              <a:cs typeface="Arial" pitchFamily="34" charset="0"/>
            </a:endParaRPr>
          </a:p>
        </p:txBody>
      </p:sp>
      <p:sp>
        <p:nvSpPr>
          <p:cNvPr id="247" name="矩形 246"/>
          <p:cNvSpPr/>
          <p:nvPr/>
        </p:nvSpPr>
        <p:spPr>
          <a:xfrm>
            <a:off x="751065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54</a:t>
            </a:r>
            <a:endParaRPr lang="zh-CN" altLang="en-US" sz="1400" dirty="0">
              <a:solidFill>
                <a:srgbClr val="000000"/>
              </a:solidFill>
              <a:latin typeface="Arial" pitchFamily="34" charset="0"/>
              <a:ea typeface="微软雅黑"/>
              <a:cs typeface="Arial" pitchFamily="34" charset="0"/>
            </a:endParaRPr>
          </a:p>
        </p:txBody>
      </p:sp>
      <p:sp>
        <p:nvSpPr>
          <p:cNvPr id="248" name="矩形 247"/>
          <p:cNvSpPr/>
          <p:nvPr/>
        </p:nvSpPr>
        <p:spPr>
          <a:xfrm>
            <a:off x="818638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107</a:t>
            </a:r>
            <a:endParaRPr lang="zh-CN" altLang="en-US" sz="1400" dirty="0">
              <a:solidFill>
                <a:srgbClr val="000000"/>
              </a:solidFill>
              <a:latin typeface="Arial" pitchFamily="34" charset="0"/>
              <a:ea typeface="微软雅黑"/>
              <a:cs typeface="Arial" pitchFamily="34" charset="0"/>
            </a:endParaRPr>
          </a:p>
        </p:txBody>
      </p:sp>
      <p:sp>
        <p:nvSpPr>
          <p:cNvPr id="249" name="矩形 248"/>
          <p:cNvSpPr/>
          <p:nvPr/>
        </p:nvSpPr>
        <p:spPr>
          <a:xfrm>
            <a:off x="3118266" y="6560899"/>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b="1" dirty="0">
                <a:solidFill>
                  <a:srgbClr val="000000">
                    <a:lumMod val="95000"/>
                    <a:lumOff val="5000"/>
                  </a:srgbClr>
                </a:solidFill>
                <a:latin typeface="Arial" pitchFamily="34" charset="0"/>
                <a:ea typeface="微软雅黑"/>
                <a:cs typeface="Arial" pitchFamily="34" charset="0"/>
              </a:rPr>
              <a:t>访问序列</a:t>
            </a:r>
          </a:p>
        </p:txBody>
      </p:sp>
      <p:grpSp>
        <p:nvGrpSpPr>
          <p:cNvPr id="253" name="组合 252"/>
          <p:cNvGrpSpPr/>
          <p:nvPr/>
        </p:nvGrpSpPr>
        <p:grpSpPr>
          <a:xfrm>
            <a:off x="4249906" y="1501615"/>
            <a:ext cx="1805818" cy="235955"/>
            <a:chOff x="3065708" y="979389"/>
            <a:chExt cx="1805818" cy="235955"/>
          </a:xfrm>
          <a:solidFill>
            <a:schemeClr val="bg1"/>
          </a:solidFill>
        </p:grpSpPr>
        <p:sp>
          <p:nvSpPr>
            <p:cNvPr id="254" name="矩形 253"/>
            <p:cNvSpPr/>
            <p:nvPr/>
          </p:nvSpPr>
          <p:spPr>
            <a:xfrm>
              <a:off x="3065708" y="979389"/>
              <a:ext cx="720725"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tag</a:t>
              </a:r>
              <a:endParaRPr lang="zh-CN" altLang="en-US" sz="1400" dirty="0">
                <a:solidFill>
                  <a:srgbClr val="000000"/>
                </a:solidFill>
                <a:latin typeface="Arial" pitchFamily="34" charset="0"/>
                <a:ea typeface="微软雅黑"/>
                <a:cs typeface="Arial" pitchFamily="34" charset="0"/>
              </a:endParaRPr>
            </a:p>
          </p:txBody>
        </p:sp>
        <p:sp>
          <p:nvSpPr>
            <p:cNvPr id="256" name="矩形 255"/>
            <p:cNvSpPr/>
            <p:nvPr/>
          </p:nvSpPr>
          <p:spPr>
            <a:xfrm>
              <a:off x="4140856" y="986744"/>
              <a:ext cx="730670"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offset</a:t>
              </a:r>
              <a:endParaRPr lang="zh-CN" altLang="en-US" sz="1400" dirty="0">
                <a:solidFill>
                  <a:srgbClr val="000000"/>
                </a:solidFill>
                <a:latin typeface="Arial" pitchFamily="34" charset="0"/>
                <a:ea typeface="微软雅黑"/>
                <a:cs typeface="Arial" pitchFamily="34" charset="0"/>
              </a:endParaRPr>
            </a:p>
          </p:txBody>
        </p:sp>
      </p:grpSp>
      <p:grpSp>
        <p:nvGrpSpPr>
          <p:cNvPr id="6" name="组合 5"/>
          <p:cNvGrpSpPr/>
          <p:nvPr/>
        </p:nvGrpSpPr>
        <p:grpSpPr>
          <a:xfrm>
            <a:off x="2560640" y="2611673"/>
            <a:ext cx="1463563" cy="230534"/>
            <a:chOff x="-1462786" y="1200410"/>
            <a:chExt cx="1463563" cy="230534"/>
          </a:xfrm>
        </p:grpSpPr>
        <p:sp>
          <p:nvSpPr>
            <p:cNvPr id="313" name="矩形 312"/>
            <p:cNvSpPr/>
            <p:nvPr/>
          </p:nvSpPr>
          <p:spPr>
            <a:xfrm>
              <a:off x="-1163685" y="120041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314" name="矩形 313"/>
            <p:cNvSpPr/>
            <p:nvPr/>
          </p:nvSpPr>
          <p:spPr>
            <a:xfrm>
              <a:off x="-1462786" y="120234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 name="组合 2"/>
          <p:cNvGrpSpPr/>
          <p:nvPr/>
        </p:nvGrpSpPr>
        <p:grpSpPr>
          <a:xfrm>
            <a:off x="2560640" y="2999029"/>
            <a:ext cx="5858333" cy="235080"/>
            <a:chOff x="2560640" y="2999029"/>
            <a:chExt cx="5858333" cy="235080"/>
          </a:xfrm>
        </p:grpSpPr>
        <p:grpSp>
          <p:nvGrpSpPr>
            <p:cNvPr id="7" name="组合 6"/>
            <p:cNvGrpSpPr/>
            <p:nvPr/>
          </p:nvGrpSpPr>
          <p:grpSpPr>
            <a:xfrm>
              <a:off x="2560640" y="2999029"/>
              <a:ext cx="1463563" cy="230534"/>
              <a:chOff x="-1462786" y="1587766"/>
              <a:chExt cx="1463563" cy="230534"/>
            </a:xfrm>
          </p:grpSpPr>
          <p:sp>
            <p:nvSpPr>
              <p:cNvPr id="316" name="矩形 315"/>
              <p:cNvSpPr/>
              <p:nvPr/>
            </p:nvSpPr>
            <p:spPr>
              <a:xfrm>
                <a:off x="-1163685" y="1587766"/>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0001000</a:t>
                </a:r>
                <a:endParaRPr lang="zh-CN" altLang="en-US" sz="1400" dirty="0">
                  <a:solidFill>
                    <a:schemeClr val="bg1"/>
                  </a:solidFill>
                  <a:latin typeface="Arial" pitchFamily="34" charset="0"/>
                  <a:ea typeface="微软雅黑"/>
                  <a:cs typeface="Arial" pitchFamily="34" charset="0"/>
                </a:endParaRPr>
              </a:p>
            </p:txBody>
          </p:sp>
          <p:sp>
            <p:nvSpPr>
              <p:cNvPr id="317" name="矩形 316"/>
              <p:cNvSpPr/>
              <p:nvPr/>
            </p:nvSpPr>
            <p:spPr>
              <a:xfrm>
                <a:off x="-1462786" y="158970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47" name="组合 346"/>
            <p:cNvGrpSpPr/>
            <p:nvPr/>
          </p:nvGrpSpPr>
          <p:grpSpPr>
            <a:xfrm>
              <a:off x="5434268" y="3005509"/>
              <a:ext cx="2984705" cy="228600"/>
              <a:chOff x="5112580" y="1043086"/>
              <a:chExt cx="2984705" cy="228600"/>
            </a:xfrm>
            <a:solidFill>
              <a:srgbClr val="99FF66"/>
            </a:solidFill>
          </p:grpSpPr>
          <p:sp>
            <p:nvSpPr>
              <p:cNvPr id="348" name="矩形 34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20</a:t>
                </a:r>
                <a:endParaRPr lang="zh-CN" altLang="en-US" sz="1400" dirty="0">
                  <a:solidFill>
                    <a:srgbClr val="000000"/>
                  </a:solidFill>
                  <a:latin typeface="Arial" pitchFamily="34" charset="0"/>
                  <a:ea typeface="微软雅黑"/>
                  <a:cs typeface="Arial" pitchFamily="34" charset="0"/>
                </a:endParaRPr>
              </a:p>
            </p:txBody>
          </p:sp>
          <p:sp>
            <p:nvSpPr>
              <p:cNvPr id="350" name="矩形 34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21</a:t>
                </a:r>
                <a:endParaRPr lang="zh-CN" altLang="en-US" sz="1400" dirty="0">
                  <a:solidFill>
                    <a:srgbClr val="000000"/>
                  </a:solidFill>
                  <a:latin typeface="Arial" pitchFamily="34" charset="0"/>
                  <a:ea typeface="微软雅黑"/>
                  <a:cs typeface="Arial" pitchFamily="34" charset="0"/>
                </a:endParaRPr>
              </a:p>
            </p:txBody>
          </p:sp>
          <p:sp>
            <p:nvSpPr>
              <p:cNvPr id="351" name="矩形 35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22</a:t>
                </a:r>
                <a:endParaRPr lang="zh-CN" altLang="en-US" sz="1400" dirty="0">
                  <a:solidFill>
                    <a:srgbClr val="000000"/>
                  </a:solidFill>
                  <a:latin typeface="Arial" pitchFamily="34" charset="0"/>
                  <a:ea typeface="微软雅黑"/>
                  <a:cs typeface="Arial" pitchFamily="34" charset="0"/>
                </a:endParaRPr>
              </a:p>
            </p:txBody>
          </p:sp>
          <p:sp>
            <p:nvSpPr>
              <p:cNvPr id="352" name="矩形 35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23</a:t>
                </a:r>
                <a:endParaRPr lang="zh-CN" altLang="en-US" sz="1400" dirty="0">
                  <a:solidFill>
                    <a:srgbClr val="000000"/>
                  </a:solidFill>
                  <a:latin typeface="Arial" pitchFamily="34" charset="0"/>
                  <a:ea typeface="微软雅黑"/>
                  <a:cs typeface="Arial" pitchFamily="34" charset="0"/>
                </a:endParaRPr>
              </a:p>
            </p:txBody>
          </p:sp>
        </p:grpSp>
      </p:grpSp>
      <p:grpSp>
        <p:nvGrpSpPr>
          <p:cNvPr id="4" name="组合 3"/>
          <p:cNvGrpSpPr/>
          <p:nvPr/>
        </p:nvGrpSpPr>
        <p:grpSpPr>
          <a:xfrm>
            <a:off x="2560640" y="3390490"/>
            <a:ext cx="5851018" cy="237532"/>
            <a:chOff x="2560640" y="3390490"/>
            <a:chExt cx="5851018" cy="237532"/>
          </a:xfrm>
        </p:grpSpPr>
        <p:grpSp>
          <p:nvGrpSpPr>
            <p:cNvPr id="14" name="组合 13"/>
            <p:cNvGrpSpPr/>
            <p:nvPr/>
          </p:nvGrpSpPr>
          <p:grpSpPr>
            <a:xfrm>
              <a:off x="2560640" y="3397488"/>
              <a:ext cx="1463563" cy="230534"/>
              <a:chOff x="-1462786" y="1986225"/>
              <a:chExt cx="1463563" cy="230534"/>
            </a:xfrm>
          </p:grpSpPr>
          <p:sp>
            <p:nvSpPr>
              <p:cNvPr id="319" name="矩形 318"/>
              <p:cNvSpPr/>
              <p:nvPr/>
            </p:nvSpPr>
            <p:spPr>
              <a:xfrm>
                <a:off x="-1163685" y="19862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0001001</a:t>
                </a:r>
                <a:endParaRPr lang="zh-CN" altLang="en-US" sz="1400" dirty="0">
                  <a:solidFill>
                    <a:schemeClr val="bg1"/>
                  </a:solidFill>
                  <a:latin typeface="Arial" pitchFamily="34" charset="0"/>
                  <a:ea typeface="微软雅黑"/>
                  <a:cs typeface="Arial" pitchFamily="34" charset="0"/>
                </a:endParaRPr>
              </a:p>
            </p:txBody>
          </p:sp>
          <p:sp>
            <p:nvSpPr>
              <p:cNvPr id="320" name="矩形 319"/>
              <p:cNvSpPr/>
              <p:nvPr/>
            </p:nvSpPr>
            <p:spPr>
              <a:xfrm>
                <a:off x="-1462786" y="19881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53" name="组合 352"/>
            <p:cNvGrpSpPr/>
            <p:nvPr/>
          </p:nvGrpSpPr>
          <p:grpSpPr>
            <a:xfrm>
              <a:off x="5426953" y="3390490"/>
              <a:ext cx="2984705" cy="228600"/>
              <a:chOff x="5112580" y="1043086"/>
              <a:chExt cx="2984705" cy="228600"/>
            </a:xfrm>
            <a:solidFill>
              <a:srgbClr val="99FF66"/>
            </a:solidFill>
          </p:grpSpPr>
          <p:sp>
            <p:nvSpPr>
              <p:cNvPr id="354" name="矩形 35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24</a:t>
                </a:r>
                <a:endParaRPr lang="zh-CN" altLang="en-US" sz="1400" dirty="0">
                  <a:solidFill>
                    <a:srgbClr val="000000"/>
                  </a:solidFill>
                  <a:latin typeface="Arial" pitchFamily="34" charset="0"/>
                  <a:ea typeface="微软雅黑"/>
                  <a:cs typeface="Arial" pitchFamily="34" charset="0"/>
                </a:endParaRPr>
              </a:p>
            </p:txBody>
          </p:sp>
          <p:sp>
            <p:nvSpPr>
              <p:cNvPr id="355" name="矩形 35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25</a:t>
                </a:r>
                <a:endParaRPr lang="zh-CN" altLang="en-US" sz="1400" dirty="0">
                  <a:solidFill>
                    <a:srgbClr val="000000"/>
                  </a:solidFill>
                  <a:latin typeface="Arial" pitchFamily="34" charset="0"/>
                  <a:ea typeface="微软雅黑"/>
                  <a:cs typeface="Arial" pitchFamily="34" charset="0"/>
                </a:endParaRPr>
              </a:p>
            </p:txBody>
          </p:sp>
          <p:sp>
            <p:nvSpPr>
              <p:cNvPr id="356" name="矩形 35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26</a:t>
                </a:r>
                <a:endParaRPr lang="zh-CN" altLang="en-US" sz="1400" dirty="0">
                  <a:solidFill>
                    <a:srgbClr val="000000"/>
                  </a:solidFill>
                  <a:latin typeface="Arial" pitchFamily="34" charset="0"/>
                  <a:ea typeface="微软雅黑"/>
                  <a:cs typeface="Arial" pitchFamily="34" charset="0"/>
                </a:endParaRPr>
              </a:p>
            </p:txBody>
          </p:sp>
          <p:sp>
            <p:nvSpPr>
              <p:cNvPr id="357" name="矩形 356"/>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27</a:t>
                </a:r>
                <a:endParaRPr lang="zh-CN" altLang="en-US" sz="1400" dirty="0">
                  <a:solidFill>
                    <a:srgbClr val="000000"/>
                  </a:solidFill>
                  <a:latin typeface="Arial" pitchFamily="34" charset="0"/>
                  <a:ea typeface="微软雅黑"/>
                  <a:cs typeface="Arial" pitchFamily="34" charset="0"/>
                </a:endParaRPr>
              </a:p>
            </p:txBody>
          </p:sp>
        </p:grpSp>
      </p:grpSp>
      <p:grpSp>
        <p:nvGrpSpPr>
          <p:cNvPr id="13" name="组合 12"/>
          <p:cNvGrpSpPr/>
          <p:nvPr/>
        </p:nvGrpSpPr>
        <p:grpSpPr>
          <a:xfrm>
            <a:off x="2568385" y="3785981"/>
            <a:ext cx="5843273" cy="246068"/>
            <a:chOff x="2568385" y="3785981"/>
            <a:chExt cx="5843273" cy="246068"/>
          </a:xfrm>
        </p:grpSpPr>
        <p:grpSp>
          <p:nvGrpSpPr>
            <p:cNvPr id="8" name="组合 7"/>
            <p:cNvGrpSpPr/>
            <p:nvPr/>
          </p:nvGrpSpPr>
          <p:grpSpPr>
            <a:xfrm>
              <a:off x="2568385" y="3801515"/>
              <a:ext cx="1463563" cy="230534"/>
              <a:chOff x="-1455041" y="2390252"/>
              <a:chExt cx="1463563" cy="230534"/>
            </a:xfrm>
          </p:grpSpPr>
          <p:sp>
            <p:nvSpPr>
              <p:cNvPr id="323" name="矩形 322"/>
              <p:cNvSpPr/>
              <p:nvPr/>
            </p:nvSpPr>
            <p:spPr>
              <a:xfrm>
                <a:off x="-1155940" y="2390252"/>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0010010</a:t>
                </a:r>
                <a:endParaRPr lang="zh-CN" altLang="en-US" sz="1400" dirty="0">
                  <a:solidFill>
                    <a:schemeClr val="bg1"/>
                  </a:solidFill>
                  <a:latin typeface="Arial" pitchFamily="34" charset="0"/>
                  <a:ea typeface="微软雅黑"/>
                  <a:cs typeface="Arial" pitchFamily="34" charset="0"/>
                </a:endParaRPr>
              </a:p>
            </p:txBody>
          </p:sp>
          <p:sp>
            <p:nvSpPr>
              <p:cNvPr id="324" name="矩形 323"/>
              <p:cNvSpPr/>
              <p:nvPr/>
            </p:nvSpPr>
            <p:spPr>
              <a:xfrm>
                <a:off x="-1455041" y="2392186"/>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58" name="组合 357"/>
            <p:cNvGrpSpPr/>
            <p:nvPr/>
          </p:nvGrpSpPr>
          <p:grpSpPr>
            <a:xfrm>
              <a:off x="5426953" y="3785981"/>
              <a:ext cx="2984705" cy="228600"/>
              <a:chOff x="5112580" y="1043086"/>
              <a:chExt cx="2984705" cy="228600"/>
            </a:xfrm>
          </p:grpSpPr>
          <p:sp>
            <p:nvSpPr>
              <p:cNvPr id="359" name="矩形 358"/>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48</a:t>
                </a:r>
                <a:endParaRPr lang="zh-CN" altLang="en-US" sz="1400" dirty="0">
                  <a:solidFill>
                    <a:srgbClr val="000000"/>
                  </a:solidFill>
                  <a:latin typeface="Arial" pitchFamily="34" charset="0"/>
                  <a:ea typeface="微软雅黑"/>
                  <a:cs typeface="Arial" pitchFamily="34" charset="0"/>
                </a:endParaRPr>
              </a:p>
            </p:txBody>
          </p:sp>
          <p:sp>
            <p:nvSpPr>
              <p:cNvPr id="360" name="矩形 359"/>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49</a:t>
                </a:r>
                <a:endParaRPr lang="zh-CN" altLang="en-US" sz="1400" dirty="0">
                  <a:solidFill>
                    <a:srgbClr val="000000"/>
                  </a:solidFill>
                  <a:latin typeface="Arial" pitchFamily="34" charset="0"/>
                  <a:ea typeface="微软雅黑"/>
                  <a:cs typeface="Arial" pitchFamily="34" charset="0"/>
                </a:endParaRPr>
              </a:p>
            </p:txBody>
          </p:sp>
          <p:sp>
            <p:nvSpPr>
              <p:cNvPr id="361" name="矩形 360"/>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4A</a:t>
                </a:r>
                <a:endParaRPr lang="zh-CN" altLang="en-US" sz="1400" dirty="0">
                  <a:solidFill>
                    <a:srgbClr val="000000"/>
                  </a:solidFill>
                  <a:latin typeface="Arial" pitchFamily="34" charset="0"/>
                  <a:ea typeface="微软雅黑"/>
                  <a:cs typeface="Arial" pitchFamily="34" charset="0"/>
                </a:endParaRPr>
              </a:p>
            </p:txBody>
          </p:sp>
          <p:sp>
            <p:nvSpPr>
              <p:cNvPr id="362" name="矩形 361"/>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4B</a:t>
                </a:r>
                <a:endParaRPr lang="zh-CN" altLang="en-US" sz="1400" dirty="0">
                  <a:solidFill>
                    <a:srgbClr val="000000"/>
                  </a:solidFill>
                  <a:latin typeface="Arial" pitchFamily="34" charset="0"/>
                  <a:ea typeface="微软雅黑"/>
                  <a:cs typeface="Arial" pitchFamily="34" charset="0"/>
                </a:endParaRPr>
              </a:p>
            </p:txBody>
          </p:sp>
        </p:grpSp>
      </p:grpSp>
      <p:grpSp>
        <p:nvGrpSpPr>
          <p:cNvPr id="18" name="组合 17"/>
          <p:cNvGrpSpPr/>
          <p:nvPr/>
        </p:nvGrpSpPr>
        <p:grpSpPr>
          <a:xfrm>
            <a:off x="2560640" y="4563035"/>
            <a:ext cx="5851018" cy="262392"/>
            <a:chOff x="2560640" y="4563035"/>
            <a:chExt cx="5851018" cy="262392"/>
          </a:xfrm>
        </p:grpSpPr>
        <p:grpSp>
          <p:nvGrpSpPr>
            <p:cNvPr id="10" name="组合 9"/>
            <p:cNvGrpSpPr/>
            <p:nvPr/>
          </p:nvGrpSpPr>
          <p:grpSpPr>
            <a:xfrm>
              <a:off x="2560640" y="4594893"/>
              <a:ext cx="1463563" cy="230534"/>
              <a:chOff x="-1462786" y="3183630"/>
              <a:chExt cx="1463563" cy="230534"/>
            </a:xfrm>
          </p:grpSpPr>
          <p:sp>
            <p:nvSpPr>
              <p:cNvPr id="331" name="矩形 330"/>
              <p:cNvSpPr/>
              <p:nvPr/>
            </p:nvSpPr>
            <p:spPr>
              <a:xfrm>
                <a:off x="-1163685" y="318363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1000001</a:t>
                </a:r>
                <a:endParaRPr lang="zh-CN" altLang="en-US" sz="1400" dirty="0">
                  <a:solidFill>
                    <a:schemeClr val="bg1"/>
                  </a:solidFill>
                  <a:latin typeface="Arial" pitchFamily="34" charset="0"/>
                  <a:ea typeface="微软雅黑"/>
                  <a:cs typeface="Arial" pitchFamily="34" charset="0"/>
                </a:endParaRPr>
              </a:p>
            </p:txBody>
          </p:sp>
          <p:sp>
            <p:nvSpPr>
              <p:cNvPr id="334" name="矩形 333"/>
              <p:cNvSpPr/>
              <p:nvPr/>
            </p:nvSpPr>
            <p:spPr>
              <a:xfrm>
                <a:off x="-1462786" y="318556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63" name="组合 362"/>
            <p:cNvGrpSpPr/>
            <p:nvPr/>
          </p:nvGrpSpPr>
          <p:grpSpPr>
            <a:xfrm>
              <a:off x="5426953" y="4563035"/>
              <a:ext cx="2984705" cy="228829"/>
              <a:chOff x="5112580" y="1042857"/>
              <a:chExt cx="2984705" cy="228829"/>
            </a:xfrm>
            <a:solidFill>
              <a:srgbClr val="99FF66"/>
            </a:solidFill>
          </p:grpSpPr>
          <p:sp>
            <p:nvSpPr>
              <p:cNvPr id="364" name="矩形 36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104</a:t>
                </a:r>
                <a:endParaRPr lang="zh-CN" altLang="en-US" sz="1400" dirty="0">
                  <a:solidFill>
                    <a:srgbClr val="000000"/>
                  </a:solidFill>
                  <a:latin typeface="Arial" pitchFamily="34" charset="0"/>
                  <a:ea typeface="微软雅黑"/>
                  <a:cs typeface="Arial" pitchFamily="34" charset="0"/>
                </a:endParaRPr>
              </a:p>
            </p:txBody>
          </p:sp>
          <p:sp>
            <p:nvSpPr>
              <p:cNvPr id="365" name="矩形 36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105</a:t>
                </a:r>
                <a:endParaRPr lang="zh-CN" altLang="en-US" sz="1400" dirty="0">
                  <a:solidFill>
                    <a:srgbClr val="000000"/>
                  </a:solidFill>
                  <a:latin typeface="Arial" pitchFamily="34" charset="0"/>
                  <a:ea typeface="微软雅黑"/>
                  <a:cs typeface="Arial" pitchFamily="34" charset="0"/>
                </a:endParaRPr>
              </a:p>
            </p:txBody>
          </p:sp>
          <p:sp>
            <p:nvSpPr>
              <p:cNvPr id="366" name="矩形 36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106</a:t>
                </a:r>
                <a:endParaRPr lang="zh-CN" altLang="en-US" sz="1400" dirty="0">
                  <a:solidFill>
                    <a:srgbClr val="000000"/>
                  </a:solidFill>
                  <a:latin typeface="Arial" pitchFamily="34" charset="0"/>
                  <a:ea typeface="微软雅黑"/>
                  <a:cs typeface="Arial" pitchFamily="34" charset="0"/>
                </a:endParaRPr>
              </a:p>
            </p:txBody>
          </p:sp>
          <p:sp>
            <p:nvSpPr>
              <p:cNvPr id="367" name="矩形 366"/>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107</a:t>
                </a:r>
                <a:endParaRPr lang="zh-CN" altLang="en-US" sz="1400" dirty="0">
                  <a:solidFill>
                    <a:srgbClr val="000000"/>
                  </a:solidFill>
                  <a:latin typeface="Arial" pitchFamily="34" charset="0"/>
                  <a:ea typeface="微软雅黑"/>
                  <a:cs typeface="Arial" pitchFamily="34" charset="0"/>
                </a:endParaRPr>
              </a:p>
            </p:txBody>
          </p:sp>
        </p:grpSp>
      </p:grpSp>
      <p:grpSp>
        <p:nvGrpSpPr>
          <p:cNvPr id="22" name="组合 21"/>
          <p:cNvGrpSpPr/>
          <p:nvPr/>
        </p:nvGrpSpPr>
        <p:grpSpPr>
          <a:xfrm>
            <a:off x="2560640" y="4169571"/>
            <a:ext cx="5851018" cy="268500"/>
            <a:chOff x="2560640" y="4169571"/>
            <a:chExt cx="5851018" cy="268500"/>
          </a:xfrm>
        </p:grpSpPr>
        <p:grpSp>
          <p:nvGrpSpPr>
            <p:cNvPr id="9" name="组合 8"/>
            <p:cNvGrpSpPr/>
            <p:nvPr/>
          </p:nvGrpSpPr>
          <p:grpSpPr>
            <a:xfrm>
              <a:off x="2560640" y="4207537"/>
              <a:ext cx="1463563" cy="230534"/>
              <a:chOff x="-1462786" y="2796274"/>
              <a:chExt cx="1463563" cy="230534"/>
            </a:xfrm>
          </p:grpSpPr>
          <p:sp>
            <p:nvSpPr>
              <p:cNvPr id="327" name="矩形 326"/>
              <p:cNvSpPr/>
              <p:nvPr/>
            </p:nvSpPr>
            <p:spPr>
              <a:xfrm>
                <a:off x="-1163685" y="2796274"/>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0010101</a:t>
                </a:r>
                <a:endParaRPr lang="zh-CN" altLang="en-US" sz="1400" dirty="0">
                  <a:solidFill>
                    <a:schemeClr val="bg1"/>
                  </a:solidFill>
                  <a:latin typeface="Arial" pitchFamily="34" charset="0"/>
                  <a:ea typeface="微软雅黑"/>
                  <a:cs typeface="Arial" pitchFamily="34" charset="0"/>
                </a:endParaRPr>
              </a:p>
            </p:txBody>
          </p:sp>
          <p:sp>
            <p:nvSpPr>
              <p:cNvPr id="328" name="矩形 327"/>
              <p:cNvSpPr/>
              <p:nvPr/>
            </p:nvSpPr>
            <p:spPr>
              <a:xfrm>
                <a:off x="-1462786" y="2798208"/>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68" name="组合 367"/>
            <p:cNvGrpSpPr/>
            <p:nvPr/>
          </p:nvGrpSpPr>
          <p:grpSpPr>
            <a:xfrm>
              <a:off x="5426953" y="4169571"/>
              <a:ext cx="2984705" cy="228600"/>
              <a:chOff x="5112580" y="1043086"/>
              <a:chExt cx="2984705" cy="228600"/>
            </a:xfrm>
            <a:solidFill>
              <a:srgbClr val="99FF66"/>
            </a:solidFill>
          </p:grpSpPr>
          <p:sp>
            <p:nvSpPr>
              <p:cNvPr id="369" name="矩形 36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54</a:t>
                </a:r>
                <a:endParaRPr lang="zh-CN" altLang="en-US" sz="1400" dirty="0">
                  <a:solidFill>
                    <a:srgbClr val="000000"/>
                  </a:solidFill>
                  <a:latin typeface="Arial" pitchFamily="34" charset="0"/>
                  <a:ea typeface="微软雅黑"/>
                  <a:cs typeface="Arial" pitchFamily="34" charset="0"/>
                </a:endParaRPr>
              </a:p>
            </p:txBody>
          </p:sp>
          <p:sp>
            <p:nvSpPr>
              <p:cNvPr id="370" name="矩形 36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55</a:t>
                </a:r>
                <a:endParaRPr lang="zh-CN" altLang="en-US" sz="1400" dirty="0">
                  <a:solidFill>
                    <a:srgbClr val="000000"/>
                  </a:solidFill>
                  <a:latin typeface="Arial" pitchFamily="34" charset="0"/>
                  <a:ea typeface="微软雅黑"/>
                  <a:cs typeface="Arial" pitchFamily="34" charset="0"/>
                </a:endParaRPr>
              </a:p>
            </p:txBody>
          </p:sp>
          <p:sp>
            <p:nvSpPr>
              <p:cNvPr id="371" name="矩形 37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56</a:t>
                </a:r>
                <a:endParaRPr lang="zh-CN" altLang="en-US" sz="1400" dirty="0">
                  <a:solidFill>
                    <a:srgbClr val="000000"/>
                  </a:solidFill>
                  <a:latin typeface="Arial" pitchFamily="34" charset="0"/>
                  <a:ea typeface="微软雅黑"/>
                  <a:cs typeface="Arial" pitchFamily="34" charset="0"/>
                </a:endParaRPr>
              </a:p>
            </p:txBody>
          </p:sp>
          <p:sp>
            <p:nvSpPr>
              <p:cNvPr id="372" name="矩形 37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57</a:t>
                </a:r>
                <a:endParaRPr lang="zh-CN" altLang="en-US" sz="1400" dirty="0">
                  <a:solidFill>
                    <a:srgbClr val="000000"/>
                  </a:solidFill>
                  <a:latin typeface="Arial" pitchFamily="34" charset="0"/>
                  <a:ea typeface="微软雅黑"/>
                  <a:cs typeface="Arial" pitchFamily="34" charset="0"/>
                </a:endParaRPr>
              </a:p>
            </p:txBody>
          </p:sp>
        </p:grpSp>
      </p:grpSp>
      <p:grpSp>
        <p:nvGrpSpPr>
          <p:cNvPr id="378" name="组合 377"/>
          <p:cNvGrpSpPr/>
          <p:nvPr/>
        </p:nvGrpSpPr>
        <p:grpSpPr>
          <a:xfrm>
            <a:off x="5426953" y="2612411"/>
            <a:ext cx="2984705" cy="228600"/>
            <a:chOff x="5112580" y="1043086"/>
            <a:chExt cx="2984705" cy="228600"/>
          </a:xfrm>
          <a:solidFill>
            <a:srgbClr val="99FF66"/>
          </a:solidFill>
        </p:grpSpPr>
        <p:sp>
          <p:nvSpPr>
            <p:cNvPr id="379" name="矩形 37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1C</a:t>
              </a:r>
              <a:endParaRPr lang="zh-CN" altLang="en-US" sz="1400" dirty="0">
                <a:solidFill>
                  <a:srgbClr val="000000"/>
                </a:solidFill>
                <a:latin typeface="Arial" pitchFamily="34" charset="0"/>
                <a:ea typeface="微软雅黑"/>
                <a:cs typeface="Arial" pitchFamily="34" charset="0"/>
              </a:endParaRPr>
            </a:p>
          </p:txBody>
        </p:sp>
        <p:sp>
          <p:nvSpPr>
            <p:cNvPr id="380" name="矩形 37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1D</a:t>
              </a:r>
              <a:endParaRPr lang="zh-CN" altLang="en-US" sz="1400" dirty="0">
                <a:solidFill>
                  <a:srgbClr val="000000"/>
                </a:solidFill>
                <a:latin typeface="Arial" pitchFamily="34" charset="0"/>
                <a:ea typeface="微软雅黑"/>
                <a:cs typeface="Arial" pitchFamily="34" charset="0"/>
              </a:endParaRPr>
            </a:p>
          </p:txBody>
        </p:sp>
        <p:sp>
          <p:nvSpPr>
            <p:cNvPr id="381" name="矩形 38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1E</a:t>
              </a:r>
              <a:endParaRPr lang="zh-CN" altLang="en-US" sz="1400" dirty="0">
                <a:solidFill>
                  <a:srgbClr val="000000"/>
                </a:solidFill>
                <a:latin typeface="Arial" pitchFamily="34" charset="0"/>
                <a:ea typeface="微软雅黑"/>
                <a:cs typeface="Arial" pitchFamily="34" charset="0"/>
              </a:endParaRPr>
            </a:p>
          </p:txBody>
        </p:sp>
        <p:sp>
          <p:nvSpPr>
            <p:cNvPr id="382" name="矩形 38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1F</a:t>
              </a:r>
              <a:endParaRPr lang="zh-CN" altLang="en-US" sz="1400" dirty="0">
                <a:solidFill>
                  <a:srgbClr val="000000"/>
                </a:solidFill>
                <a:latin typeface="Arial" pitchFamily="34" charset="0"/>
                <a:ea typeface="微软雅黑"/>
                <a:cs typeface="Arial" pitchFamily="34" charset="0"/>
              </a:endParaRPr>
            </a:p>
          </p:txBody>
        </p:sp>
      </p:grpSp>
      <p:sp>
        <p:nvSpPr>
          <p:cNvPr id="384" name="文本框 383"/>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grpSp>
        <p:nvGrpSpPr>
          <p:cNvPr id="20" name="组合 19"/>
          <p:cNvGrpSpPr/>
          <p:nvPr/>
        </p:nvGrpSpPr>
        <p:grpSpPr>
          <a:xfrm>
            <a:off x="4560245" y="4605449"/>
            <a:ext cx="5246620" cy="1639485"/>
            <a:chOff x="3995936" y="4182589"/>
            <a:chExt cx="1274467" cy="1639485"/>
          </a:xfrm>
        </p:grpSpPr>
        <p:cxnSp>
          <p:nvCxnSpPr>
            <p:cNvPr id="143" name="直接连接符 142"/>
            <p:cNvCxnSpPr/>
            <p:nvPr/>
          </p:nvCxnSpPr>
          <p:spPr>
            <a:xfrm>
              <a:off x="3995936" y="5229200"/>
              <a:ext cx="0" cy="592874"/>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3996807" y="5620139"/>
              <a:ext cx="127359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4" name="直接连接符 413"/>
            <p:cNvCxnSpPr/>
            <p:nvPr/>
          </p:nvCxnSpPr>
          <p:spPr>
            <a:xfrm>
              <a:off x="5270403" y="4182589"/>
              <a:ext cx="0" cy="1437550"/>
            </a:xfrm>
            <a:prstGeom prst="line">
              <a:avLst/>
            </a:prstGeom>
            <a:ln w="28575" cap="sq"/>
          </p:spPr>
          <p:style>
            <a:lnRef idx="1">
              <a:schemeClr val="accent1"/>
            </a:lnRef>
            <a:fillRef idx="0">
              <a:schemeClr val="accent1"/>
            </a:fillRef>
            <a:effectRef idx="0">
              <a:schemeClr val="accent1"/>
            </a:effectRef>
            <a:fontRef idx="minor">
              <a:schemeClr val="tx1"/>
            </a:fontRef>
          </p:style>
        </p:cxnSp>
      </p:grpSp>
      <p:sp>
        <p:nvSpPr>
          <p:cNvPr id="252" name="Text Box 51"/>
          <p:cNvSpPr txBox="1">
            <a:spLocks noChangeArrowheads="1"/>
          </p:cNvSpPr>
          <p:nvPr/>
        </p:nvSpPr>
        <p:spPr bwMode="auto">
          <a:xfrm>
            <a:off x="0" y="892457"/>
            <a:ext cx="12192000" cy="409728"/>
          </a:xfrm>
          <a:prstGeom prst="rect">
            <a:avLst/>
          </a:prstGeom>
          <a:solidFill>
            <a:schemeClr val="bg1">
              <a:lumMod val="85000"/>
            </a:schemeClr>
          </a:solidFill>
          <a:ln w="9525">
            <a:noFill/>
            <a:miter lim="800000"/>
            <a:headEnd/>
            <a:tailEnd/>
          </a:ln>
        </p:spPr>
        <p:txBody>
          <a:bodyPr wrap="square" anchor="ctr" anchorCtr="1">
            <a:spAutoFit/>
          </a:bodyPr>
          <a:lstStyle/>
          <a:p>
            <a:pPr algn="ctr" fontAlgn="base">
              <a:lnSpc>
                <a:spcPct val="170000"/>
              </a:lnSpc>
              <a:spcBef>
                <a:spcPct val="0"/>
              </a:spcBef>
              <a:spcAft>
                <a:spcPct val="0"/>
              </a:spcAft>
              <a:defRPr/>
            </a:pPr>
            <a:r>
              <a:rPr lang="en-US" altLang="zh-CN" sz="1400" b="1" dirty="0">
                <a:solidFill>
                  <a:srgbClr val="000000"/>
                </a:solidFill>
                <a:latin typeface="微软雅黑"/>
                <a:ea typeface="微软雅黑"/>
              </a:rPr>
              <a:t>cache 8</a:t>
            </a:r>
            <a:r>
              <a:rPr lang="zh-CN" altLang="en-US" sz="1400" b="1" dirty="0">
                <a:solidFill>
                  <a:srgbClr val="000000"/>
                </a:solidFill>
                <a:latin typeface="微软雅黑"/>
                <a:ea typeface="微软雅黑"/>
              </a:rPr>
              <a:t>行，块大小</a:t>
            </a:r>
            <a:r>
              <a:rPr lang="en-US" altLang="zh-CN" sz="1400" b="1" dirty="0">
                <a:solidFill>
                  <a:srgbClr val="000000"/>
                </a:solidFill>
                <a:latin typeface="微软雅黑"/>
                <a:ea typeface="微软雅黑"/>
              </a:rPr>
              <a:t>4W</a:t>
            </a:r>
            <a:r>
              <a:rPr lang="zh-CN" altLang="en-US" sz="1400" b="1" dirty="0">
                <a:solidFill>
                  <a:srgbClr val="000000"/>
                </a:solidFill>
                <a:latin typeface="微软雅黑"/>
                <a:ea typeface="微软雅黑"/>
              </a:rPr>
              <a:t>，主存</a:t>
            </a:r>
            <a:r>
              <a:rPr lang="en-US" altLang="zh-CN" sz="1400" b="1" dirty="0">
                <a:solidFill>
                  <a:srgbClr val="000000"/>
                </a:solidFill>
                <a:latin typeface="微软雅黑"/>
                <a:ea typeface="微软雅黑"/>
              </a:rPr>
              <a:t>2</a:t>
            </a:r>
            <a:r>
              <a:rPr lang="en-US" altLang="zh-CN" sz="1400" b="1" baseline="30000" dirty="0">
                <a:solidFill>
                  <a:srgbClr val="000000"/>
                </a:solidFill>
                <a:latin typeface="微软雅黑"/>
                <a:ea typeface="微软雅黑"/>
              </a:rPr>
              <a:t>9  </a:t>
            </a:r>
            <a:r>
              <a:rPr lang="en-US" altLang="zh-CN" sz="1400" b="1" dirty="0">
                <a:solidFill>
                  <a:srgbClr val="000000"/>
                </a:solidFill>
                <a:latin typeface="微软雅黑"/>
                <a:ea typeface="微软雅黑"/>
              </a:rPr>
              <a:t>W    cache</a:t>
            </a:r>
            <a:r>
              <a:rPr lang="zh-CN" altLang="en-US" sz="1400" b="1" dirty="0">
                <a:solidFill>
                  <a:srgbClr val="000000"/>
                </a:solidFill>
                <a:latin typeface="微软雅黑"/>
                <a:ea typeface="微软雅黑"/>
              </a:rPr>
              <a:t>总容量</a:t>
            </a:r>
            <a:r>
              <a:rPr lang="en-US" altLang="zh-CN" sz="1400" b="1" dirty="0">
                <a:solidFill>
                  <a:srgbClr val="000000"/>
                </a:solidFill>
                <a:latin typeface="微软雅黑"/>
                <a:ea typeface="微软雅黑"/>
              </a:rPr>
              <a:t>=</a:t>
            </a:r>
            <a:r>
              <a:rPr lang="zh-CN" altLang="en-US" sz="1400" b="1" dirty="0">
                <a:solidFill>
                  <a:srgbClr val="FF0000"/>
                </a:solidFill>
                <a:latin typeface="微软雅黑"/>
                <a:ea typeface="微软雅黑"/>
              </a:rPr>
              <a:t>（</a:t>
            </a:r>
            <a:r>
              <a:rPr lang="en-US" altLang="zh-CN" sz="1400" b="1" dirty="0">
                <a:solidFill>
                  <a:srgbClr val="000000"/>
                </a:solidFill>
                <a:latin typeface="微软雅黑"/>
                <a:ea typeface="微软雅黑"/>
              </a:rPr>
              <a:t>valid</a:t>
            </a:r>
            <a:r>
              <a:rPr lang="en-US" altLang="zh-CN" sz="1400" b="1" dirty="0">
                <a:solidFill>
                  <a:srgbClr val="FF0000"/>
                </a:solidFill>
                <a:latin typeface="微软雅黑"/>
                <a:ea typeface="微软雅黑"/>
              </a:rPr>
              <a:t>+</a:t>
            </a:r>
            <a:r>
              <a:rPr lang="zh-CN" altLang="en-US" sz="1400" b="1" dirty="0">
                <a:solidFill>
                  <a:srgbClr val="0070C0"/>
                </a:solidFill>
                <a:latin typeface="微软雅黑"/>
                <a:ea typeface="微软雅黑"/>
              </a:rPr>
              <a:t>查找标记</a:t>
            </a:r>
            <a:r>
              <a:rPr lang="en-US" altLang="zh-CN" sz="1400" b="1" dirty="0">
                <a:solidFill>
                  <a:srgbClr val="FF0000"/>
                </a:solidFill>
                <a:latin typeface="微软雅黑"/>
                <a:ea typeface="微软雅黑"/>
              </a:rPr>
              <a:t>+</a:t>
            </a:r>
            <a:r>
              <a:rPr lang="zh-CN" altLang="en-US" sz="1400" b="1" dirty="0">
                <a:solidFill>
                  <a:srgbClr val="000000"/>
                </a:solidFill>
                <a:latin typeface="微软雅黑"/>
                <a:ea typeface="微软雅黑"/>
              </a:rPr>
              <a:t>脏位</a:t>
            </a:r>
            <a:r>
              <a:rPr lang="en-US" altLang="zh-CN" sz="1400" b="1" dirty="0">
                <a:solidFill>
                  <a:srgbClr val="FF0000"/>
                </a:solidFill>
                <a:latin typeface="微软雅黑"/>
                <a:ea typeface="微软雅黑"/>
              </a:rPr>
              <a:t>+</a:t>
            </a:r>
            <a:r>
              <a:rPr lang="zh-CN" altLang="en-US" sz="1400" b="1" dirty="0">
                <a:solidFill>
                  <a:srgbClr val="C00000"/>
                </a:solidFill>
                <a:latin typeface="微软雅黑"/>
                <a:ea typeface="微软雅黑"/>
              </a:rPr>
              <a:t>置换标记位</a:t>
            </a:r>
            <a:r>
              <a:rPr lang="en-US" altLang="zh-CN" sz="1400" b="1" dirty="0">
                <a:solidFill>
                  <a:srgbClr val="FF0000"/>
                </a:solidFill>
                <a:latin typeface="微软雅黑"/>
                <a:ea typeface="微软雅黑"/>
              </a:rPr>
              <a:t>+</a:t>
            </a:r>
            <a:r>
              <a:rPr lang="zh-CN" altLang="en-US" sz="1400" b="1" dirty="0">
                <a:solidFill>
                  <a:srgbClr val="339933"/>
                </a:solidFill>
                <a:latin typeface="微软雅黑"/>
                <a:ea typeface="微软雅黑"/>
              </a:rPr>
              <a:t>副本容量</a:t>
            </a:r>
            <a:r>
              <a:rPr lang="zh-CN" altLang="en-US" sz="1400" b="1" dirty="0">
                <a:solidFill>
                  <a:srgbClr val="FF0000"/>
                </a:solidFill>
                <a:latin typeface="微软雅黑"/>
                <a:ea typeface="微软雅黑"/>
              </a:rPr>
              <a:t>）*</a:t>
            </a:r>
            <a:r>
              <a:rPr lang="zh-CN" altLang="en-US" sz="1400" b="1" dirty="0">
                <a:solidFill>
                  <a:srgbClr val="000000"/>
                </a:solidFill>
                <a:latin typeface="微软雅黑"/>
                <a:ea typeface="微软雅黑"/>
              </a:rPr>
              <a:t>总行数</a:t>
            </a:r>
            <a:endParaRPr lang="en-US" altLang="zh-CN" sz="1400" b="1" dirty="0">
              <a:solidFill>
                <a:srgbClr val="000000"/>
              </a:solidFill>
              <a:latin typeface="微软雅黑"/>
              <a:ea typeface="微软雅黑"/>
            </a:endParaRPr>
          </a:p>
        </p:txBody>
      </p:sp>
      <p:sp>
        <p:nvSpPr>
          <p:cNvPr id="255" name="矩形 254"/>
          <p:cNvSpPr/>
          <p:nvPr/>
        </p:nvSpPr>
        <p:spPr>
          <a:xfrm>
            <a:off x="4612926" y="5475583"/>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zh-CN" altLang="en-US" sz="1100" dirty="0">
                <a:solidFill>
                  <a:srgbClr val="000000"/>
                </a:solidFill>
                <a:latin typeface="微软雅黑"/>
                <a:ea typeface="微软雅黑"/>
              </a:rPr>
              <a:t>比较结果</a:t>
            </a:r>
            <a:endParaRPr lang="en-US" altLang="zh-CN" sz="1100" dirty="0">
              <a:solidFill>
                <a:srgbClr val="000000"/>
              </a:solidFill>
              <a:latin typeface="微软雅黑"/>
              <a:ea typeface="微软雅黑"/>
            </a:endParaRPr>
          </a:p>
        </p:txBody>
      </p:sp>
      <p:cxnSp>
        <p:nvCxnSpPr>
          <p:cNvPr id="224" name="直接连接符 223"/>
          <p:cNvCxnSpPr/>
          <p:nvPr/>
        </p:nvCxnSpPr>
        <p:spPr>
          <a:xfrm>
            <a:off x="4680629"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sp>
        <p:nvSpPr>
          <p:cNvPr id="235" name="矩形 234"/>
          <p:cNvSpPr/>
          <p:nvPr/>
        </p:nvSpPr>
        <p:spPr>
          <a:xfrm>
            <a:off x="7697547" y="2609463"/>
            <a:ext cx="720725" cy="228600"/>
          </a:xfrm>
          <a:prstGeom prst="rect">
            <a:avLst/>
          </a:prstGeom>
          <a:solidFill>
            <a:srgbClr val="00B050"/>
          </a:solidFill>
          <a:ln w="3175">
            <a:solidFill>
              <a:srgbClr val="339933"/>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1F</a:t>
            </a:r>
            <a:endParaRPr lang="zh-CN" altLang="en-US" sz="1400" dirty="0">
              <a:solidFill>
                <a:schemeClr val="bg1"/>
              </a:solidFill>
              <a:latin typeface="Arial" pitchFamily="34" charset="0"/>
              <a:ea typeface="微软雅黑"/>
              <a:cs typeface="Arial" pitchFamily="34" charset="0"/>
            </a:endParaRPr>
          </a:p>
        </p:txBody>
      </p:sp>
      <p:grpSp>
        <p:nvGrpSpPr>
          <p:cNvPr id="242" name="组合 241"/>
          <p:cNvGrpSpPr/>
          <p:nvPr/>
        </p:nvGrpSpPr>
        <p:grpSpPr>
          <a:xfrm>
            <a:off x="5853525" y="1887600"/>
            <a:ext cx="3953338" cy="1642544"/>
            <a:chOff x="5512474" y="1477646"/>
            <a:chExt cx="2952328" cy="1642544"/>
          </a:xfrm>
        </p:grpSpPr>
        <p:cxnSp>
          <p:nvCxnSpPr>
            <p:cNvPr id="258" name="直接连接符 257"/>
            <p:cNvCxnSpPr/>
            <p:nvPr/>
          </p:nvCxnSpPr>
          <p:spPr>
            <a:xfrm>
              <a:off x="5512474" y="1490551"/>
              <a:ext cx="295232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8464802" y="1477646"/>
              <a:ext cx="0" cy="1642544"/>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grpSp>
      <p:cxnSp>
        <p:nvCxnSpPr>
          <p:cNvPr id="262" name="直接连接符 261"/>
          <p:cNvCxnSpPr/>
          <p:nvPr/>
        </p:nvCxnSpPr>
        <p:spPr>
          <a:xfrm>
            <a:off x="9917465" y="4114216"/>
            <a:ext cx="302870"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267" name="组合 266"/>
          <p:cNvGrpSpPr/>
          <p:nvPr/>
        </p:nvGrpSpPr>
        <p:grpSpPr>
          <a:xfrm>
            <a:off x="8485545" y="2812141"/>
            <a:ext cx="607552" cy="378508"/>
            <a:chOff x="6944101" y="2283225"/>
            <a:chExt cx="607552" cy="378508"/>
          </a:xfrm>
        </p:grpSpPr>
        <p:sp>
          <p:nvSpPr>
            <p:cNvPr id="268" name="等腰三角形 267"/>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69" name="直接连接符 268"/>
            <p:cNvCxnSpPr>
              <a:endCxn id="268"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70" name="直接连接符 269"/>
            <p:cNvCxnSpPr>
              <a:stCxn id="268"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71" name="直接连接符 270"/>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72" name="文本框 271"/>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335" name="组合 334"/>
          <p:cNvGrpSpPr/>
          <p:nvPr/>
        </p:nvGrpSpPr>
        <p:grpSpPr>
          <a:xfrm>
            <a:off x="8485545" y="3203033"/>
            <a:ext cx="607552" cy="378508"/>
            <a:chOff x="6944101" y="2283225"/>
            <a:chExt cx="607552" cy="378508"/>
          </a:xfrm>
        </p:grpSpPr>
        <p:sp>
          <p:nvSpPr>
            <p:cNvPr id="336" name="等腰三角形 3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38" name="直接连接符 337"/>
            <p:cNvCxnSpPr>
              <a:endCxn id="3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39" name="直接连接符 338"/>
            <p:cNvCxnSpPr>
              <a:stCxn id="3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40" name="直接连接符 3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41" name="文本框 3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342" name="组合 341"/>
          <p:cNvGrpSpPr/>
          <p:nvPr/>
        </p:nvGrpSpPr>
        <p:grpSpPr>
          <a:xfrm>
            <a:off x="8485545" y="3598765"/>
            <a:ext cx="607552" cy="378508"/>
            <a:chOff x="6944101" y="2283225"/>
            <a:chExt cx="607552" cy="378508"/>
          </a:xfrm>
        </p:grpSpPr>
        <p:sp>
          <p:nvSpPr>
            <p:cNvPr id="343" name="等腰三角形 34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44" name="直接连接符 343"/>
            <p:cNvCxnSpPr>
              <a:endCxn id="34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45" name="直接连接符 344"/>
            <p:cNvCxnSpPr>
              <a:stCxn id="34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46" name="直接连接符 34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73" name="文本框 3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374" name="组合 373"/>
          <p:cNvGrpSpPr/>
          <p:nvPr/>
        </p:nvGrpSpPr>
        <p:grpSpPr>
          <a:xfrm>
            <a:off x="8485545" y="3990599"/>
            <a:ext cx="607552" cy="378508"/>
            <a:chOff x="6944101" y="2283225"/>
            <a:chExt cx="607552" cy="378508"/>
          </a:xfrm>
        </p:grpSpPr>
        <p:sp>
          <p:nvSpPr>
            <p:cNvPr id="375" name="等腰三角形 3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76" name="直接连接符 375"/>
            <p:cNvCxnSpPr>
              <a:endCxn id="3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77" name="直接连接符 376"/>
            <p:cNvCxnSpPr>
              <a:stCxn id="3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83" name="直接连接符 38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86" name="文本框 38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388" name="组合 387"/>
          <p:cNvGrpSpPr/>
          <p:nvPr/>
        </p:nvGrpSpPr>
        <p:grpSpPr>
          <a:xfrm>
            <a:off x="8485545" y="4366946"/>
            <a:ext cx="607552" cy="378508"/>
            <a:chOff x="6944101" y="2283225"/>
            <a:chExt cx="607552" cy="378508"/>
          </a:xfrm>
        </p:grpSpPr>
        <p:sp>
          <p:nvSpPr>
            <p:cNvPr id="390" name="等腰三角形 38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91" name="直接连接符 390"/>
            <p:cNvCxnSpPr>
              <a:endCxn id="39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92" name="直接连接符 391"/>
            <p:cNvCxnSpPr>
              <a:stCxn id="39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93" name="直接连接符 39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94" name="文本框 3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395" name="组合 394"/>
          <p:cNvGrpSpPr/>
          <p:nvPr/>
        </p:nvGrpSpPr>
        <p:grpSpPr>
          <a:xfrm>
            <a:off x="8485545" y="4771925"/>
            <a:ext cx="607552" cy="378508"/>
            <a:chOff x="6944101" y="2283225"/>
            <a:chExt cx="607552" cy="378508"/>
          </a:xfrm>
        </p:grpSpPr>
        <p:sp>
          <p:nvSpPr>
            <p:cNvPr id="396" name="等腰三角形 39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97" name="直接连接符 396"/>
            <p:cNvCxnSpPr>
              <a:endCxn id="39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98" name="直接连接符 397"/>
            <p:cNvCxnSpPr>
              <a:stCxn id="39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99" name="直接连接符 39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00" name="文本框 39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401" name="组合 400"/>
          <p:cNvGrpSpPr/>
          <p:nvPr/>
        </p:nvGrpSpPr>
        <p:grpSpPr>
          <a:xfrm>
            <a:off x="8485545" y="5158205"/>
            <a:ext cx="607552" cy="378508"/>
            <a:chOff x="6944101" y="2283225"/>
            <a:chExt cx="607552" cy="378508"/>
          </a:xfrm>
        </p:grpSpPr>
        <p:sp>
          <p:nvSpPr>
            <p:cNvPr id="402" name="等腰三角形 401"/>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3" name="直接连接符 402"/>
            <p:cNvCxnSpPr>
              <a:endCxn id="402"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04" name="直接连接符 403"/>
            <p:cNvCxnSpPr>
              <a:stCxn id="402"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05" name="直接连接符 404"/>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06" name="文本框 40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39" name="直接连接符 38"/>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49" name="直接连接符 48"/>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70" name="组合 69"/>
          <p:cNvGrpSpPr/>
          <p:nvPr/>
        </p:nvGrpSpPr>
        <p:grpSpPr>
          <a:xfrm>
            <a:off x="9369656" y="3633163"/>
            <a:ext cx="300016" cy="903269"/>
            <a:chOff x="7766536" y="3451012"/>
            <a:chExt cx="300016" cy="903269"/>
          </a:xfrm>
        </p:grpSpPr>
        <p:cxnSp>
          <p:nvCxnSpPr>
            <p:cNvPr id="409" name="直接连接符 40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10" name="直接连接符 40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11" name="直接连接符 41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12" name="直接连接符 41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413" name="直接连接符 41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416" name="矩形 415"/>
          <p:cNvSpPr/>
          <p:nvPr/>
        </p:nvSpPr>
        <p:spPr>
          <a:xfrm>
            <a:off x="4609938" y="25247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L0</a:t>
            </a:r>
          </a:p>
        </p:txBody>
      </p:sp>
      <p:sp>
        <p:nvSpPr>
          <p:cNvPr id="417" name="矩形 416"/>
          <p:cNvSpPr/>
          <p:nvPr/>
        </p:nvSpPr>
        <p:spPr>
          <a:xfrm>
            <a:off x="4609268" y="2907017"/>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L1</a:t>
            </a:r>
          </a:p>
        </p:txBody>
      </p:sp>
      <p:sp>
        <p:nvSpPr>
          <p:cNvPr id="418" name="矩形 417"/>
          <p:cNvSpPr/>
          <p:nvPr/>
        </p:nvSpPr>
        <p:spPr>
          <a:xfrm>
            <a:off x="4610712" y="329150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L2</a:t>
            </a:r>
          </a:p>
        </p:txBody>
      </p:sp>
      <p:sp>
        <p:nvSpPr>
          <p:cNvPr id="419" name="矩形 418"/>
          <p:cNvSpPr/>
          <p:nvPr/>
        </p:nvSpPr>
        <p:spPr>
          <a:xfrm>
            <a:off x="4609938" y="370172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L3</a:t>
            </a:r>
          </a:p>
        </p:txBody>
      </p:sp>
      <p:sp>
        <p:nvSpPr>
          <p:cNvPr id="420" name="矩形 419"/>
          <p:cNvSpPr/>
          <p:nvPr/>
        </p:nvSpPr>
        <p:spPr>
          <a:xfrm>
            <a:off x="4609938" y="408226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L4</a:t>
            </a:r>
          </a:p>
        </p:txBody>
      </p:sp>
      <p:sp>
        <p:nvSpPr>
          <p:cNvPr id="421" name="矩形 420"/>
          <p:cNvSpPr/>
          <p:nvPr/>
        </p:nvSpPr>
        <p:spPr>
          <a:xfrm>
            <a:off x="4609938" y="446312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L5</a:t>
            </a:r>
          </a:p>
        </p:txBody>
      </p:sp>
      <p:sp>
        <p:nvSpPr>
          <p:cNvPr id="422" name="矩形 421"/>
          <p:cNvSpPr/>
          <p:nvPr/>
        </p:nvSpPr>
        <p:spPr>
          <a:xfrm>
            <a:off x="4608078" y="487054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L6</a:t>
            </a:r>
          </a:p>
        </p:txBody>
      </p:sp>
      <p:sp>
        <p:nvSpPr>
          <p:cNvPr id="423" name="矩形 422"/>
          <p:cNvSpPr/>
          <p:nvPr/>
        </p:nvSpPr>
        <p:spPr>
          <a:xfrm>
            <a:off x="4609938" y="525719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L7</a:t>
            </a:r>
          </a:p>
        </p:txBody>
      </p:sp>
      <p:grpSp>
        <p:nvGrpSpPr>
          <p:cNvPr id="424" name="组合 423"/>
          <p:cNvGrpSpPr/>
          <p:nvPr/>
        </p:nvGrpSpPr>
        <p:grpSpPr>
          <a:xfrm>
            <a:off x="8481894" y="2432893"/>
            <a:ext cx="615566" cy="378508"/>
            <a:chOff x="6944101" y="2283225"/>
            <a:chExt cx="615566" cy="378508"/>
          </a:xfrm>
        </p:grpSpPr>
        <p:sp>
          <p:nvSpPr>
            <p:cNvPr id="425" name="等腰三角形 424"/>
            <p:cNvSpPr/>
            <p:nvPr/>
          </p:nvSpPr>
          <p:spPr>
            <a:xfrm rot="5400000" flipH="1">
              <a:off x="7160855" y="2515786"/>
              <a:ext cx="150880" cy="141013"/>
            </a:xfrm>
            <a:prstGeom prst="triangle">
              <a:avLst/>
            </a:prstGeom>
            <a:solidFill>
              <a:schemeClr val="bg1"/>
            </a:solidFill>
            <a:ln w="28575">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26" name="直接连接符 425"/>
            <p:cNvCxnSpPr>
              <a:endCxn id="425" idx="3"/>
            </p:cNvCxnSpPr>
            <p:nvPr/>
          </p:nvCxnSpPr>
          <p:spPr>
            <a:xfrm>
              <a:off x="6944101" y="2584359"/>
              <a:ext cx="221688" cy="1934"/>
            </a:xfrm>
            <a:prstGeom prst="line">
              <a:avLst/>
            </a:prstGeom>
            <a:solidFill>
              <a:schemeClr val="bg1"/>
            </a:solidFill>
            <a:ln w="28575">
              <a:solidFill>
                <a:srgbClr val="00B050"/>
              </a:solidFill>
              <a:round/>
              <a:headEnd/>
              <a:tailEnd type="none" w="lg" len="lg"/>
            </a:ln>
          </p:spPr>
        </p:cxnSp>
        <p:cxnSp>
          <p:nvCxnSpPr>
            <p:cNvPr id="427" name="直接连接符 426"/>
            <p:cNvCxnSpPr>
              <a:stCxn id="425" idx="5"/>
            </p:cNvCxnSpPr>
            <p:nvPr/>
          </p:nvCxnSpPr>
          <p:spPr>
            <a:xfrm flipV="1">
              <a:off x="7236295" y="2386797"/>
              <a:ext cx="0" cy="161776"/>
            </a:xfrm>
            <a:prstGeom prst="line">
              <a:avLst/>
            </a:prstGeom>
            <a:solidFill>
              <a:schemeClr val="bg1"/>
            </a:solidFill>
            <a:ln w="28575">
              <a:solidFill>
                <a:srgbClr val="00B050"/>
              </a:solidFill>
              <a:round/>
              <a:headEnd/>
              <a:tailEnd type="none" w="lg" len="lg"/>
            </a:ln>
          </p:spPr>
        </p:cxnSp>
        <p:cxnSp>
          <p:nvCxnSpPr>
            <p:cNvPr id="428" name="直接连接符 427"/>
            <p:cNvCxnSpPr/>
            <p:nvPr/>
          </p:nvCxnSpPr>
          <p:spPr>
            <a:xfrm>
              <a:off x="7302642" y="2584359"/>
              <a:ext cx="221688" cy="1934"/>
            </a:xfrm>
            <a:prstGeom prst="line">
              <a:avLst/>
            </a:prstGeom>
            <a:solidFill>
              <a:schemeClr val="bg1"/>
            </a:solidFill>
            <a:ln w="28575" cap="sq">
              <a:solidFill>
                <a:srgbClr val="00B050"/>
              </a:solidFill>
              <a:miter lim="800000"/>
              <a:headEnd/>
              <a:tailEnd type="none" w="lg" len="lg"/>
            </a:ln>
          </p:spPr>
        </p:cxnSp>
        <p:sp>
          <p:nvSpPr>
            <p:cNvPr id="429" name="文本框 428"/>
            <p:cNvSpPr txBox="1"/>
            <p:nvPr/>
          </p:nvSpPr>
          <p:spPr>
            <a:xfrm>
              <a:off x="7211495" y="2283225"/>
              <a:ext cx="348172" cy="261610"/>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a:ea typeface="微软雅黑"/>
                </a:rPr>
                <a:t>L0</a:t>
              </a:r>
              <a:endParaRPr lang="zh-CN" altLang="en-US" sz="1100" b="1" dirty="0">
                <a:solidFill>
                  <a:srgbClr val="00B050"/>
                </a:solidFill>
                <a:latin typeface="微软雅黑"/>
                <a:ea typeface="微软雅黑"/>
              </a:endParaRPr>
            </a:p>
          </p:txBody>
        </p:sp>
      </p:grpSp>
      <p:cxnSp>
        <p:nvCxnSpPr>
          <p:cNvPr id="430" name="直接连接符 429"/>
          <p:cNvCxnSpPr/>
          <p:nvPr/>
        </p:nvCxnSpPr>
        <p:spPr>
          <a:xfrm>
            <a:off x="9074121" y="2736115"/>
            <a:ext cx="0" cy="2723343"/>
          </a:xfrm>
          <a:prstGeom prst="line">
            <a:avLst/>
          </a:prstGeom>
          <a:solidFill>
            <a:schemeClr val="bg1"/>
          </a:solidFill>
          <a:ln w="28575" cap="sq">
            <a:solidFill>
              <a:srgbClr val="00B050"/>
            </a:solidFill>
            <a:miter lim="800000"/>
            <a:headEnd/>
            <a:tailEnd type="none" w="lg" len="lg"/>
          </a:ln>
        </p:spPr>
      </p:cxnSp>
      <p:cxnSp>
        <p:nvCxnSpPr>
          <p:cNvPr id="431" name="直接连接符 430"/>
          <p:cNvCxnSpPr/>
          <p:nvPr/>
        </p:nvCxnSpPr>
        <p:spPr>
          <a:xfrm flipH="1">
            <a:off x="9090196" y="4097667"/>
            <a:ext cx="279461" cy="0"/>
          </a:xfrm>
          <a:prstGeom prst="line">
            <a:avLst/>
          </a:prstGeom>
          <a:solidFill>
            <a:schemeClr val="bg1"/>
          </a:solidFill>
          <a:ln w="28575" cap="sq">
            <a:solidFill>
              <a:srgbClr val="00B050"/>
            </a:solidFill>
            <a:miter lim="800000"/>
            <a:headEnd/>
            <a:tailEnd type="none" w="lg" len="lg"/>
          </a:ln>
        </p:spPr>
      </p:cxnSp>
      <p:grpSp>
        <p:nvGrpSpPr>
          <p:cNvPr id="432" name="组合 431"/>
          <p:cNvGrpSpPr/>
          <p:nvPr/>
        </p:nvGrpSpPr>
        <p:grpSpPr>
          <a:xfrm>
            <a:off x="9376065" y="3633163"/>
            <a:ext cx="300016" cy="903269"/>
            <a:chOff x="7766536" y="3451012"/>
            <a:chExt cx="300016" cy="903269"/>
          </a:xfrm>
        </p:grpSpPr>
        <p:cxnSp>
          <p:nvCxnSpPr>
            <p:cNvPr id="433" name="直接连接符 432"/>
            <p:cNvCxnSpPr/>
            <p:nvPr/>
          </p:nvCxnSpPr>
          <p:spPr>
            <a:xfrm>
              <a:off x="7766536" y="3451012"/>
              <a:ext cx="0" cy="903269"/>
            </a:xfrm>
            <a:prstGeom prst="line">
              <a:avLst/>
            </a:prstGeom>
            <a:solidFill>
              <a:schemeClr val="bg1"/>
            </a:solidFill>
            <a:ln w="19050" cap="sq">
              <a:solidFill>
                <a:srgbClr val="00B050"/>
              </a:solidFill>
              <a:miter lim="800000"/>
              <a:headEnd/>
              <a:tailEnd type="none" w="lg" len="lg"/>
            </a:ln>
          </p:spPr>
        </p:cxnSp>
        <p:cxnSp>
          <p:nvCxnSpPr>
            <p:cNvPr id="434" name="直接连接符 433"/>
            <p:cNvCxnSpPr/>
            <p:nvPr/>
          </p:nvCxnSpPr>
          <p:spPr>
            <a:xfrm flipH="1">
              <a:off x="7774273" y="3451012"/>
              <a:ext cx="287198" cy="0"/>
            </a:xfrm>
            <a:prstGeom prst="line">
              <a:avLst/>
            </a:prstGeom>
            <a:solidFill>
              <a:schemeClr val="bg1"/>
            </a:solidFill>
            <a:ln w="19050" cap="sq">
              <a:solidFill>
                <a:srgbClr val="00B050"/>
              </a:solidFill>
              <a:miter lim="800000"/>
              <a:headEnd/>
              <a:tailEnd type="none" w="lg" len="lg"/>
            </a:ln>
          </p:spPr>
        </p:cxnSp>
        <p:cxnSp>
          <p:nvCxnSpPr>
            <p:cNvPr id="435" name="直接连接符 434"/>
            <p:cNvCxnSpPr/>
            <p:nvPr/>
          </p:nvCxnSpPr>
          <p:spPr>
            <a:xfrm flipH="1">
              <a:off x="7779354" y="3752884"/>
              <a:ext cx="287198" cy="0"/>
            </a:xfrm>
            <a:prstGeom prst="line">
              <a:avLst/>
            </a:prstGeom>
            <a:solidFill>
              <a:schemeClr val="bg1"/>
            </a:solidFill>
            <a:ln w="19050" cap="sq">
              <a:solidFill>
                <a:srgbClr val="00B050"/>
              </a:solidFill>
              <a:miter lim="800000"/>
              <a:headEnd/>
              <a:tailEnd type="none" w="lg" len="lg"/>
            </a:ln>
          </p:spPr>
        </p:cxnSp>
        <p:cxnSp>
          <p:nvCxnSpPr>
            <p:cNvPr id="436" name="直接连接符 435"/>
            <p:cNvCxnSpPr/>
            <p:nvPr/>
          </p:nvCxnSpPr>
          <p:spPr>
            <a:xfrm flipH="1">
              <a:off x="7766536" y="4052868"/>
              <a:ext cx="287198" cy="0"/>
            </a:xfrm>
            <a:prstGeom prst="line">
              <a:avLst/>
            </a:prstGeom>
            <a:solidFill>
              <a:schemeClr val="bg1"/>
            </a:solidFill>
            <a:ln w="19050" cap="sq">
              <a:solidFill>
                <a:srgbClr val="00B050"/>
              </a:solidFill>
              <a:miter lim="800000"/>
              <a:headEnd/>
              <a:tailEnd type="none" w="lg" len="lg"/>
            </a:ln>
          </p:spPr>
        </p:cxnSp>
        <p:cxnSp>
          <p:nvCxnSpPr>
            <p:cNvPr id="437" name="直接连接符 436"/>
            <p:cNvCxnSpPr/>
            <p:nvPr/>
          </p:nvCxnSpPr>
          <p:spPr>
            <a:xfrm flipH="1">
              <a:off x="7766536" y="4354281"/>
              <a:ext cx="287198" cy="0"/>
            </a:xfrm>
            <a:prstGeom prst="line">
              <a:avLst/>
            </a:prstGeom>
            <a:solidFill>
              <a:schemeClr val="bg1"/>
            </a:solidFill>
            <a:ln w="19050" cap="sq">
              <a:solidFill>
                <a:srgbClr val="00B050"/>
              </a:solidFill>
              <a:miter lim="800000"/>
              <a:headEnd/>
              <a:tailEnd type="none" w="lg" len="lg"/>
            </a:ln>
          </p:spPr>
        </p:cxnSp>
      </p:grpSp>
      <p:sp>
        <p:nvSpPr>
          <p:cNvPr id="438" name="文本框 437"/>
          <p:cNvSpPr txBox="1"/>
          <p:nvPr/>
        </p:nvSpPr>
        <p:spPr>
          <a:xfrm rot="16200000">
            <a:off x="9929784" y="3994220"/>
            <a:ext cx="830997" cy="201627"/>
          </a:xfrm>
          <a:prstGeom prst="rect">
            <a:avLst/>
          </a:prstGeom>
          <a:noFill/>
        </p:spPr>
        <p:txBody>
          <a:bodyPr vert="eaVert" wrap="square" rtlCol="0">
            <a:spAutoFit/>
          </a:bodyPr>
          <a:lstStyle/>
          <a:p>
            <a:pPr fontAlgn="base">
              <a:spcBef>
                <a:spcPct val="0"/>
              </a:spcBef>
              <a:spcAft>
                <a:spcPct val="0"/>
              </a:spcAft>
              <a:defRPr/>
            </a:pPr>
            <a:r>
              <a:rPr lang="zh-CN" altLang="en-US" sz="1400" b="1" dirty="0">
                <a:solidFill>
                  <a:srgbClr val="000000"/>
                </a:solidFill>
                <a:latin typeface="微软雅黑" panose="020B0503020204020204" pitchFamily="34" charset="-122"/>
                <a:ea typeface="微软雅黑" panose="020B0503020204020204" pitchFamily="34" charset="-122"/>
              </a:rPr>
              <a:t>字输出</a:t>
            </a:r>
          </a:p>
        </p:txBody>
      </p:sp>
      <p:sp>
        <p:nvSpPr>
          <p:cNvPr id="441" name="矩形 440"/>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nvGrpSpPr>
          <p:cNvPr id="301" name="组合 300"/>
          <p:cNvGrpSpPr/>
          <p:nvPr/>
        </p:nvGrpSpPr>
        <p:grpSpPr>
          <a:xfrm>
            <a:off x="3890348" y="1793343"/>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Tag</a:t>
              </a:r>
              <a:endParaRPr lang="zh-CN" altLang="en-US" sz="1400" dirty="0">
                <a:solidFill>
                  <a:schemeClr val="bg1"/>
                </a:solidFill>
                <a:latin typeface="Arial" pitchFamily="34" charset="0"/>
                <a:ea typeface="微软雅黑"/>
                <a:cs typeface="Arial"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offset</a:t>
              </a:r>
              <a:endParaRPr lang="zh-CN" altLang="en-US" sz="1400" dirty="0">
                <a:solidFill>
                  <a:srgbClr val="000000"/>
                </a:solidFill>
                <a:latin typeface="Arial" pitchFamily="34" charset="0"/>
                <a:ea typeface="微软雅黑"/>
                <a:cs typeface="Arial" pitchFamily="34" charset="0"/>
              </a:endParaRPr>
            </a:p>
          </p:txBody>
        </p:sp>
      </p:grpSp>
      <p:sp>
        <p:nvSpPr>
          <p:cNvPr id="349" name="矩形 348"/>
          <p:cNvSpPr/>
          <p:nvPr/>
        </p:nvSpPr>
        <p:spPr>
          <a:xfrm>
            <a:off x="2738024" y="1781296"/>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itchFamily="34" charset="0"/>
                <a:ea typeface="微软雅黑"/>
                <a:cs typeface="Arial" pitchFamily="34" charset="0"/>
              </a:rPr>
              <a:t>主存地址</a:t>
            </a:r>
          </a:p>
        </p:txBody>
      </p:sp>
      <p:grpSp>
        <p:nvGrpSpPr>
          <p:cNvPr id="240" name="组合 239"/>
          <p:cNvGrpSpPr/>
          <p:nvPr/>
        </p:nvGrpSpPr>
        <p:grpSpPr>
          <a:xfrm>
            <a:off x="3890348" y="1793343"/>
            <a:ext cx="2182065" cy="228600"/>
            <a:chOff x="2861077" y="969828"/>
            <a:chExt cx="2182065" cy="228600"/>
          </a:xfrm>
        </p:grpSpPr>
        <p:sp>
          <p:nvSpPr>
            <p:cNvPr id="241" name="矩形 24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251" name="矩形 2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11</a:t>
              </a:r>
              <a:endParaRPr lang="zh-CN" altLang="en-US" sz="1400" dirty="0">
                <a:solidFill>
                  <a:srgbClr val="000000"/>
                </a:solidFill>
                <a:latin typeface="Arial" pitchFamily="34" charset="0"/>
                <a:ea typeface="微软雅黑"/>
                <a:cs typeface="Arial" pitchFamily="34" charset="0"/>
              </a:endParaRPr>
            </a:p>
          </p:txBody>
        </p:sp>
      </p:grpSp>
      <p:grpSp>
        <p:nvGrpSpPr>
          <p:cNvPr id="290" name="组合 289"/>
          <p:cNvGrpSpPr/>
          <p:nvPr/>
        </p:nvGrpSpPr>
        <p:grpSpPr>
          <a:xfrm>
            <a:off x="3890348" y="1793343"/>
            <a:ext cx="2182065" cy="228600"/>
            <a:chOff x="2861077" y="969828"/>
            <a:chExt cx="2182065" cy="228600"/>
          </a:xfrm>
        </p:grpSpPr>
        <p:sp>
          <p:nvSpPr>
            <p:cNvPr id="291" name="矩形 29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0001000</a:t>
              </a:r>
              <a:endParaRPr lang="zh-CN" altLang="en-US" sz="1400" dirty="0">
                <a:solidFill>
                  <a:schemeClr val="bg1"/>
                </a:solidFill>
                <a:latin typeface="Arial" pitchFamily="34" charset="0"/>
                <a:ea typeface="微软雅黑"/>
                <a:cs typeface="Arial" pitchFamily="34" charset="0"/>
              </a:endParaRPr>
            </a:p>
          </p:txBody>
        </p:sp>
        <p:sp>
          <p:nvSpPr>
            <p:cNvPr id="293" name="矩形 29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296" name="组合 295"/>
          <p:cNvGrpSpPr/>
          <p:nvPr/>
        </p:nvGrpSpPr>
        <p:grpSpPr>
          <a:xfrm>
            <a:off x="3890348" y="1793343"/>
            <a:ext cx="2182065" cy="228600"/>
            <a:chOff x="2861077" y="969828"/>
            <a:chExt cx="2182065" cy="228600"/>
          </a:xfrm>
        </p:grpSpPr>
        <p:sp>
          <p:nvSpPr>
            <p:cNvPr id="297" name="矩形 29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0001001</a:t>
              </a:r>
              <a:endParaRPr lang="zh-CN" altLang="en-US" sz="1400" dirty="0">
                <a:solidFill>
                  <a:schemeClr val="bg1"/>
                </a:solidFill>
                <a:latin typeface="Arial" pitchFamily="34" charset="0"/>
                <a:ea typeface="微软雅黑"/>
                <a:cs typeface="Arial" pitchFamily="34" charset="0"/>
              </a:endParaRPr>
            </a:p>
          </p:txBody>
        </p:sp>
        <p:sp>
          <p:nvSpPr>
            <p:cNvPr id="298" name="矩形 29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299" name="组合 298"/>
          <p:cNvGrpSpPr/>
          <p:nvPr/>
        </p:nvGrpSpPr>
        <p:grpSpPr>
          <a:xfrm>
            <a:off x="3890348" y="1793343"/>
            <a:ext cx="2182065" cy="228600"/>
            <a:chOff x="2861077" y="969828"/>
            <a:chExt cx="2182065" cy="228600"/>
          </a:xfrm>
        </p:grpSpPr>
        <p:sp>
          <p:nvSpPr>
            <p:cNvPr id="300" name="矩形 29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302" name="矩形 30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a:t>
              </a:r>
              <a:endParaRPr lang="zh-CN" altLang="en-US" sz="1400" dirty="0">
                <a:solidFill>
                  <a:srgbClr val="000000"/>
                </a:solidFill>
                <a:latin typeface="Arial" pitchFamily="34" charset="0"/>
                <a:ea typeface="微软雅黑"/>
                <a:cs typeface="Arial" pitchFamily="34" charset="0"/>
              </a:endParaRPr>
            </a:p>
          </p:txBody>
        </p:sp>
      </p:grpSp>
      <p:grpSp>
        <p:nvGrpSpPr>
          <p:cNvPr id="303" name="组合 302"/>
          <p:cNvGrpSpPr/>
          <p:nvPr/>
        </p:nvGrpSpPr>
        <p:grpSpPr>
          <a:xfrm>
            <a:off x="3890348" y="1793343"/>
            <a:ext cx="2182065" cy="228600"/>
            <a:chOff x="2861077" y="969828"/>
            <a:chExt cx="2182065" cy="228600"/>
          </a:xfrm>
        </p:grpSpPr>
        <p:sp>
          <p:nvSpPr>
            <p:cNvPr id="304" name="矩形 303"/>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0010010</a:t>
              </a:r>
              <a:endParaRPr lang="zh-CN" altLang="en-US" sz="1400" dirty="0">
                <a:solidFill>
                  <a:schemeClr val="bg1"/>
                </a:solidFill>
                <a:latin typeface="Arial" pitchFamily="34" charset="0"/>
                <a:ea typeface="微软雅黑"/>
                <a:cs typeface="Arial" pitchFamily="34" charset="0"/>
              </a:endParaRPr>
            </a:p>
          </p:txBody>
        </p:sp>
        <p:sp>
          <p:nvSpPr>
            <p:cNvPr id="305" name="矩形 30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306" name="组合 305"/>
          <p:cNvGrpSpPr/>
          <p:nvPr/>
        </p:nvGrpSpPr>
        <p:grpSpPr>
          <a:xfrm>
            <a:off x="3890348" y="1793343"/>
            <a:ext cx="2182065" cy="228600"/>
            <a:chOff x="2861077" y="969828"/>
            <a:chExt cx="2182065" cy="228600"/>
          </a:xfrm>
        </p:grpSpPr>
        <p:sp>
          <p:nvSpPr>
            <p:cNvPr id="307" name="矩形 30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0010101</a:t>
              </a:r>
              <a:endParaRPr lang="zh-CN" altLang="en-US" sz="1400" dirty="0">
                <a:solidFill>
                  <a:schemeClr val="bg1"/>
                </a:solidFill>
                <a:latin typeface="Arial" pitchFamily="34" charset="0"/>
                <a:ea typeface="微软雅黑"/>
                <a:cs typeface="Arial" pitchFamily="34" charset="0"/>
              </a:endParaRPr>
            </a:p>
          </p:txBody>
        </p:sp>
        <p:sp>
          <p:nvSpPr>
            <p:cNvPr id="308" name="矩形 30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309" name="组合 308"/>
          <p:cNvGrpSpPr/>
          <p:nvPr/>
        </p:nvGrpSpPr>
        <p:grpSpPr>
          <a:xfrm>
            <a:off x="3890348" y="1793343"/>
            <a:ext cx="2182065" cy="228600"/>
            <a:chOff x="2861077" y="969828"/>
            <a:chExt cx="2182065" cy="228600"/>
          </a:xfrm>
        </p:grpSpPr>
        <p:sp>
          <p:nvSpPr>
            <p:cNvPr id="310" name="矩形 30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1000001</a:t>
              </a:r>
              <a:endParaRPr lang="zh-CN" altLang="en-US" sz="1400" dirty="0">
                <a:solidFill>
                  <a:schemeClr val="bg1"/>
                </a:solidFill>
                <a:latin typeface="Arial" pitchFamily="34" charset="0"/>
                <a:ea typeface="微软雅黑"/>
                <a:cs typeface="Arial" pitchFamily="34" charset="0"/>
              </a:endParaRPr>
            </a:p>
          </p:txBody>
        </p:sp>
        <p:sp>
          <p:nvSpPr>
            <p:cNvPr id="311" name="矩形 3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11</a:t>
              </a:r>
              <a:endParaRPr lang="zh-CN" altLang="en-US" sz="1400" dirty="0">
                <a:solidFill>
                  <a:srgbClr val="000000"/>
                </a:solidFill>
                <a:latin typeface="Arial" pitchFamily="34" charset="0"/>
                <a:ea typeface="微软雅黑"/>
                <a:cs typeface="Arial" pitchFamily="34" charset="0"/>
              </a:endParaRPr>
            </a:p>
          </p:txBody>
        </p:sp>
      </p:grpSp>
      <p:sp>
        <p:nvSpPr>
          <p:cNvPr id="442" name="矩形 441"/>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43" name="矩形 442"/>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44" name="矩形 443"/>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445" name="矩形 444"/>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cxnSp>
        <p:nvCxnSpPr>
          <p:cNvPr id="446" name="直接连接符 445"/>
          <p:cNvCxnSpPr/>
          <p:nvPr/>
        </p:nvCxnSpPr>
        <p:spPr>
          <a:xfrm>
            <a:off x="4673314"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4416228" y="2540513"/>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en-US" altLang="zh-CN" sz="1200" dirty="0">
              <a:solidFill>
                <a:srgbClr val="FFFFFF"/>
              </a:solidFill>
              <a:latin typeface="微软雅黑"/>
              <a:ea typeface="微软雅黑"/>
            </a:endParaRPr>
          </a:p>
          <a:p>
            <a:pPr algn="ctr" fontAlgn="base">
              <a:spcBef>
                <a:spcPct val="0"/>
              </a:spcBef>
              <a:spcAft>
                <a:spcPct val="0"/>
              </a:spcAft>
              <a:defRPr/>
            </a:pPr>
            <a:r>
              <a:rPr lang="zh-CN" altLang="en-US" sz="1200" dirty="0">
                <a:solidFill>
                  <a:srgbClr val="FFFFFF"/>
                </a:solidFill>
                <a:latin typeface="微软雅黑"/>
                <a:ea typeface="微软雅黑"/>
              </a:rPr>
              <a:t>八路并发比较电路</a:t>
            </a:r>
            <a:endParaRPr lang="en-US" altLang="zh-CN" sz="1200" dirty="0">
              <a:solidFill>
                <a:srgbClr val="FFFFFF"/>
              </a:solidFill>
              <a:latin typeface="微软雅黑"/>
              <a:ea typeface="微软雅黑"/>
            </a:endParaRPr>
          </a:p>
          <a:p>
            <a:pPr algn="ctr" fontAlgn="base">
              <a:spcBef>
                <a:spcPct val="0"/>
              </a:spcBef>
              <a:spcAft>
                <a:spcPct val="0"/>
              </a:spcAft>
              <a:defRPr/>
            </a:pPr>
            <a:endParaRPr lang="en-US" altLang="zh-CN" sz="1200" dirty="0">
              <a:solidFill>
                <a:srgbClr val="FFFFFF"/>
              </a:solidFill>
              <a:latin typeface="微软雅黑"/>
              <a:ea typeface="微软雅黑"/>
            </a:endParaRPr>
          </a:p>
          <a:p>
            <a:pPr algn="ctr" fontAlgn="base">
              <a:spcBef>
                <a:spcPct val="0"/>
              </a:spcBef>
              <a:spcAft>
                <a:spcPct val="0"/>
              </a:spcAft>
              <a:defRPr/>
            </a:pPr>
            <a:endParaRPr lang="zh-CN" altLang="en-US" sz="1200" dirty="0">
              <a:solidFill>
                <a:srgbClr val="FFFFFF"/>
              </a:solidFill>
              <a:latin typeface="微软雅黑"/>
              <a:ea typeface="微软雅黑"/>
            </a:endParaRPr>
          </a:p>
        </p:txBody>
      </p:sp>
      <p:sp>
        <p:nvSpPr>
          <p:cNvPr id="462" name="文本框 461"/>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sp>
        <p:nvSpPr>
          <p:cNvPr id="385" name="文本框 384"/>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sp>
        <p:nvSpPr>
          <p:cNvPr id="389" name="文本框 388"/>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grpSp>
        <p:nvGrpSpPr>
          <p:cNvPr id="71" name="组合 70"/>
          <p:cNvGrpSpPr/>
          <p:nvPr/>
        </p:nvGrpSpPr>
        <p:grpSpPr>
          <a:xfrm>
            <a:off x="9667895" y="3288505"/>
            <a:ext cx="369783" cy="1586339"/>
            <a:chOff x="8088601" y="3262692"/>
            <a:chExt cx="324657" cy="1288723"/>
          </a:xfrm>
        </p:grpSpPr>
        <p:sp>
          <p:nvSpPr>
            <p:cNvPr id="52" name="梯形 51"/>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15" name="文本框 41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40" name="矩形 439"/>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spTree>
    <p:custDataLst>
      <p:tags r:id="rId1"/>
    </p:custDataLst>
    <p:extLst>
      <p:ext uri="{BB962C8B-B14F-4D97-AF65-F5344CB8AC3E}">
        <p14:creationId xmlns:p14="http://schemas.microsoft.com/office/powerpoint/2010/main" val="4047534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40"/>
                                        </p:tgtEl>
                                        <p:attrNameLst>
                                          <p:attrName>fillcolor</p:attrName>
                                        </p:attrNameLst>
                                      </p:cBhvr>
                                      <p:to>
                                        <a:srgbClr val="00CC00"/>
                                      </p:to>
                                    </p:animClr>
                                    <p:set>
                                      <p:cBhvr>
                                        <p:cTn id="7" dur="500" fill="hold"/>
                                        <p:tgtEl>
                                          <p:spTgt spid="140"/>
                                        </p:tgtEl>
                                        <p:attrNameLst>
                                          <p:attrName>fill.type</p:attrName>
                                        </p:attrNameLst>
                                      </p:cBhvr>
                                      <p:to>
                                        <p:strVal val="solid"/>
                                      </p:to>
                                    </p:set>
                                    <p:set>
                                      <p:cBhvr>
                                        <p:cTn id="8" dur="500" fill="hold"/>
                                        <p:tgtEl>
                                          <p:spTgt spid="14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left)">
                                      <p:cBhvr>
                                        <p:cTn id="13" dur="500"/>
                                        <p:tgtEl>
                                          <p:spTgt spid="252"/>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nodeType="clickEffect">
                                  <p:stCondLst>
                                    <p:cond delay="0"/>
                                  </p:stCondLst>
                                  <p:childTnLst>
                                    <p:anim calcmode="discrete" valueType="str">
                                      <p:cBhvr>
                                        <p:cTn id="17"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3000" fill="hold" nodeType="clickEffect">
                                  <p:stCondLst>
                                    <p:cond delay="0"/>
                                  </p:stCondLst>
                                  <p:childTnLst>
                                    <p:anim calcmode="discrete" valueType="str">
                                      <p:cBhvr>
                                        <p:cTn id="21"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22" fill="hold">
                            <p:stCondLst>
                              <p:cond delay="3000"/>
                            </p:stCondLst>
                            <p:childTnLst>
                              <p:par>
                                <p:cTn id="23" presetID="35" presetClass="emph" presetSubtype="0" repeatCount="3000" fill="hold" grpId="0" nodeType="afterEffect">
                                  <p:stCondLst>
                                    <p:cond delay="0"/>
                                  </p:stCondLst>
                                  <p:childTnLst>
                                    <p:anim calcmode="discrete" valueType="str">
                                      <p:cBhvr>
                                        <p:cTn id="24"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25" fill="hold">
                            <p:stCondLst>
                              <p:cond delay="6000"/>
                            </p:stCondLst>
                            <p:childTnLst>
                              <p:par>
                                <p:cTn id="26" presetID="35" presetClass="emph" presetSubtype="0" repeatCount="2000" fill="hold" nodeType="afterEffect">
                                  <p:stCondLst>
                                    <p:cond delay="0"/>
                                  </p:stCondLst>
                                  <p:childTnLst>
                                    <p:anim calcmode="discrete" valueType="str">
                                      <p:cBhvr>
                                        <p:cTn id="2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28" fill="hold">
                            <p:stCondLst>
                              <p:cond delay="8000"/>
                            </p:stCondLst>
                            <p:childTnLst>
                              <p:par>
                                <p:cTn id="29" presetID="22" presetClass="entr" presetSubtype="8" fill="hold" grpId="0" nodeType="afterEffect">
                                  <p:stCondLst>
                                    <p:cond delay="0"/>
                                  </p:stCondLst>
                                  <p:childTnLst>
                                    <p:set>
                                      <p:cBhvr>
                                        <p:cTn id="30" dur="1" fill="hold">
                                          <p:stCondLst>
                                            <p:cond delay="0"/>
                                          </p:stCondLst>
                                        </p:cTn>
                                        <p:tgtEl>
                                          <p:spTgt spid="384"/>
                                        </p:tgtEl>
                                        <p:attrNameLst>
                                          <p:attrName>style.visibility</p:attrName>
                                        </p:attrNameLst>
                                      </p:cBhvr>
                                      <p:to>
                                        <p:strVal val="visible"/>
                                      </p:to>
                                    </p:set>
                                    <p:animEffect transition="in" filter="wipe(left)">
                                      <p:cBhvr>
                                        <p:cTn id="31" dur="500"/>
                                        <p:tgtEl>
                                          <p:spTgt spid="38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repeatCount="3000" fill="hold" nodeType="clickEffect">
                                  <p:stCondLst>
                                    <p:cond delay="0"/>
                                  </p:stCondLst>
                                  <p:childTnLst>
                                    <p:set>
                                      <p:cBhvr>
                                        <p:cTn id="35" dur="1" fill="hold">
                                          <p:stCondLst>
                                            <p:cond delay="0"/>
                                          </p:stCondLst>
                                        </p:cTn>
                                        <p:tgtEl>
                                          <p:spTgt spid="378"/>
                                        </p:tgtEl>
                                        <p:attrNameLst>
                                          <p:attrName>style.visibility</p:attrName>
                                        </p:attrNameLst>
                                      </p:cBhvr>
                                      <p:to>
                                        <p:strVal val="visible"/>
                                      </p:to>
                                    </p:set>
                                    <p:anim calcmode="lin" valueType="num">
                                      <p:cBhvr additive="base">
                                        <p:cTn id="36" dur="500" fill="hold"/>
                                        <p:tgtEl>
                                          <p:spTgt spid="378"/>
                                        </p:tgtEl>
                                        <p:attrNameLst>
                                          <p:attrName>ppt_x</p:attrName>
                                        </p:attrNameLst>
                                      </p:cBhvr>
                                      <p:tavLst>
                                        <p:tav tm="0">
                                          <p:val>
                                            <p:strVal val="1+#ppt_w/2"/>
                                          </p:val>
                                        </p:tav>
                                        <p:tav tm="100000">
                                          <p:val>
                                            <p:strVal val="#ppt_x"/>
                                          </p:val>
                                        </p:tav>
                                      </p:tavLst>
                                    </p:anim>
                                    <p:anim calcmode="lin" valueType="num">
                                      <p:cBhvr additive="base">
                                        <p:cTn id="37" dur="500" fill="hold"/>
                                        <p:tgtEl>
                                          <p:spTgt spid="37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repeatCount="200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0-#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3000" fill="hold" grpId="1" nodeType="clickEffect">
                                  <p:stCondLst>
                                    <p:cond delay="0"/>
                                  </p:stCondLst>
                                  <p:childTnLst>
                                    <p:anim calcmode="discrete" valueType="str">
                                      <p:cBhvr>
                                        <p:cTn id="47"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48" fill="hold">
                            <p:stCondLst>
                              <p:cond delay="3000"/>
                            </p:stCondLst>
                            <p:childTnLst>
                              <p:par>
                                <p:cTn id="49" presetID="22" presetClass="entr" presetSubtype="8" repeatCount="3000" fill="hold" nodeType="afterEffect">
                                  <p:stCondLst>
                                    <p:cond delay="0"/>
                                  </p:stCondLst>
                                  <p:childTnLst>
                                    <p:set>
                                      <p:cBhvr>
                                        <p:cTn id="50" dur="1" fill="hold">
                                          <p:stCondLst>
                                            <p:cond delay="0"/>
                                          </p:stCondLst>
                                        </p:cTn>
                                        <p:tgtEl>
                                          <p:spTgt spid="224"/>
                                        </p:tgtEl>
                                        <p:attrNameLst>
                                          <p:attrName>style.visibility</p:attrName>
                                        </p:attrNameLst>
                                      </p:cBhvr>
                                      <p:to>
                                        <p:strVal val="visible"/>
                                      </p:to>
                                    </p:set>
                                    <p:animEffect transition="in" filter="wipe(left)">
                                      <p:cBhvr>
                                        <p:cTn id="51" dur="500"/>
                                        <p:tgtEl>
                                          <p:spTgt spid="224"/>
                                        </p:tgtEl>
                                      </p:cBhvr>
                                    </p:animEffect>
                                  </p:childTnLst>
                                </p:cTn>
                              </p:par>
                              <p:par>
                                <p:cTn id="52" presetID="1" presetClass="exit" presetSubtype="0" fill="hold" grpId="1" nodeType="withEffect">
                                  <p:stCondLst>
                                    <p:cond delay="0"/>
                                  </p:stCondLst>
                                  <p:childTnLst>
                                    <p:set>
                                      <p:cBhvr>
                                        <p:cTn id="53" dur="1" fill="hold">
                                          <p:stCondLst>
                                            <p:cond delay="0"/>
                                          </p:stCondLst>
                                        </p:cTn>
                                        <p:tgtEl>
                                          <p:spTgt spid="384"/>
                                        </p:tgtEl>
                                        <p:attrNameLst>
                                          <p:attrName>style.visibility</p:attrName>
                                        </p:attrNameLst>
                                      </p:cBhvr>
                                      <p:to>
                                        <p:strVal val="hidden"/>
                                      </p:to>
                                    </p:set>
                                  </p:childTnLst>
                                </p:cTn>
                              </p:par>
                              <p:par>
                                <p:cTn id="54" presetID="22" presetClass="entr" presetSubtype="8" fill="hold" grpId="0" nodeType="withEffect">
                                  <p:stCondLst>
                                    <p:cond delay="0"/>
                                  </p:stCondLst>
                                  <p:childTnLst>
                                    <p:set>
                                      <p:cBhvr>
                                        <p:cTn id="55" dur="1" fill="hold">
                                          <p:stCondLst>
                                            <p:cond delay="0"/>
                                          </p:stCondLst>
                                        </p:cTn>
                                        <p:tgtEl>
                                          <p:spTgt spid="229"/>
                                        </p:tgtEl>
                                        <p:attrNameLst>
                                          <p:attrName>style.visibility</p:attrName>
                                        </p:attrNameLst>
                                      </p:cBhvr>
                                      <p:to>
                                        <p:strVal val="visible"/>
                                      </p:to>
                                    </p:set>
                                    <p:animEffect transition="in" filter="wipe(left)">
                                      <p:cBhvr>
                                        <p:cTn id="56" dur="500"/>
                                        <p:tgtEl>
                                          <p:spTgt spid="2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4"/>
                                        </p:tgtEl>
                                        <p:attrNameLst>
                                          <p:attrName>style.visibility</p:attrName>
                                        </p:attrNameLst>
                                      </p:cBhvr>
                                      <p:to>
                                        <p:strVal val="visible"/>
                                      </p:to>
                                    </p:set>
                                    <p:animEffect transition="in" filter="wipe(left)">
                                      <p:cBhvr>
                                        <p:cTn id="61" dur="500"/>
                                        <p:tgtEl>
                                          <p:spTgt spid="424"/>
                                        </p:tgtEl>
                                      </p:cBhvr>
                                    </p:animEffect>
                                  </p:childTnLst>
                                </p:cTn>
                              </p:par>
                            </p:childTnLst>
                          </p:cTn>
                        </p:par>
                        <p:par>
                          <p:cTn id="62" fill="hold">
                            <p:stCondLst>
                              <p:cond delay="500"/>
                            </p:stCondLst>
                            <p:childTnLst>
                              <p:par>
                                <p:cTn id="63" presetID="22" presetClass="entr" presetSubtype="1" repeatCount="2000" fill="hold" nodeType="after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wipe(up)">
                                      <p:cBhvr>
                                        <p:cTn id="65" dur="500"/>
                                        <p:tgtEl>
                                          <p:spTgt spid="430"/>
                                        </p:tgtEl>
                                      </p:cBhvr>
                                    </p:animEffect>
                                  </p:childTnLst>
                                </p:cTn>
                              </p:par>
                            </p:childTnLst>
                          </p:cTn>
                        </p:par>
                        <p:par>
                          <p:cTn id="66" fill="hold">
                            <p:stCondLst>
                              <p:cond delay="1500"/>
                            </p:stCondLst>
                            <p:childTnLst>
                              <p:par>
                                <p:cTn id="67" presetID="22" presetClass="entr" presetSubtype="8" fill="hold" nodeType="afterEffect">
                                  <p:stCondLst>
                                    <p:cond delay="0"/>
                                  </p:stCondLst>
                                  <p:childTnLst>
                                    <p:set>
                                      <p:cBhvr>
                                        <p:cTn id="68" dur="1" fill="hold">
                                          <p:stCondLst>
                                            <p:cond delay="0"/>
                                          </p:stCondLst>
                                        </p:cTn>
                                        <p:tgtEl>
                                          <p:spTgt spid="431"/>
                                        </p:tgtEl>
                                        <p:attrNameLst>
                                          <p:attrName>style.visibility</p:attrName>
                                        </p:attrNameLst>
                                      </p:cBhvr>
                                      <p:to>
                                        <p:strVal val="visible"/>
                                      </p:to>
                                    </p:set>
                                    <p:animEffect transition="in" filter="wipe(left)">
                                      <p:cBhvr>
                                        <p:cTn id="69" dur="500"/>
                                        <p:tgtEl>
                                          <p:spTgt spid="431"/>
                                        </p:tgtEl>
                                      </p:cBhvr>
                                    </p:animEffect>
                                  </p:childTnLst>
                                </p:cTn>
                              </p:par>
                            </p:childTnLst>
                          </p:cTn>
                        </p:par>
                        <p:par>
                          <p:cTn id="70" fill="hold">
                            <p:stCondLst>
                              <p:cond delay="2000"/>
                            </p:stCondLst>
                            <p:childTnLst>
                              <p:par>
                                <p:cTn id="71" presetID="22" presetClass="entr" presetSubtype="8" fill="hold" nodeType="afterEffect">
                                  <p:stCondLst>
                                    <p:cond delay="0"/>
                                  </p:stCondLst>
                                  <p:childTnLst>
                                    <p:set>
                                      <p:cBhvr>
                                        <p:cTn id="72" dur="1" fill="hold">
                                          <p:stCondLst>
                                            <p:cond delay="0"/>
                                          </p:stCondLst>
                                        </p:cTn>
                                        <p:tgtEl>
                                          <p:spTgt spid="432"/>
                                        </p:tgtEl>
                                        <p:attrNameLst>
                                          <p:attrName>style.visibility</p:attrName>
                                        </p:attrNameLst>
                                      </p:cBhvr>
                                      <p:to>
                                        <p:strVal val="visible"/>
                                      </p:to>
                                    </p:set>
                                    <p:animEffect transition="in" filter="wipe(left)">
                                      <p:cBhvr>
                                        <p:cTn id="73" dur="500"/>
                                        <p:tgtEl>
                                          <p:spTgt spid="43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242"/>
                                        </p:tgtEl>
                                        <p:attrNameLst>
                                          <p:attrName>style.visibility</p:attrName>
                                        </p:attrNameLst>
                                      </p:cBhvr>
                                      <p:to>
                                        <p:strVal val="visible"/>
                                      </p:to>
                                    </p:set>
                                    <p:animEffect transition="in" filter="wipe(up)">
                                      <p:cBhvr>
                                        <p:cTn id="78" dur="500"/>
                                        <p:tgtEl>
                                          <p:spTgt spid="242"/>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235"/>
                                        </p:tgtEl>
                                        <p:attrNameLst>
                                          <p:attrName>style.visibility</p:attrName>
                                        </p:attrNameLst>
                                      </p:cBhvr>
                                      <p:to>
                                        <p:strVal val="visible"/>
                                      </p:to>
                                    </p:set>
                                    <p:animEffect transition="in" filter="wipe(left)">
                                      <p:cBhvr>
                                        <p:cTn id="82" dur="500"/>
                                        <p:tgtEl>
                                          <p:spTgt spid="235"/>
                                        </p:tgtEl>
                                      </p:cBhvr>
                                    </p:animEffec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262"/>
                                        </p:tgtEl>
                                        <p:attrNameLst>
                                          <p:attrName>style.visibility</p:attrName>
                                        </p:attrNameLst>
                                      </p:cBhvr>
                                      <p:to>
                                        <p:strVal val="visible"/>
                                      </p:to>
                                    </p:set>
                                    <p:animEffect transition="in" filter="wipe(left)">
                                      <p:cBhvr>
                                        <p:cTn id="86" dur="500"/>
                                        <p:tgtEl>
                                          <p:spTgt spid="26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2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30"/>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3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3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32"/>
                                        </p:tgtEl>
                                        <p:attrNameLst>
                                          <p:attrName>style.visibility</p:attrName>
                                        </p:attrNameLst>
                                      </p:cBhvr>
                                      <p:to>
                                        <p:strVal val="hidden"/>
                                      </p:to>
                                    </p:set>
                                  </p:childTnLst>
                                </p:cTn>
                              </p:par>
                            </p:childTnLst>
                          </p:cTn>
                        </p:par>
                        <p:par>
                          <p:cTn id="103" fill="hold">
                            <p:stCondLst>
                              <p:cond delay="0"/>
                            </p:stCondLst>
                            <p:childTnLst>
                              <p:par>
                                <p:cTn id="104" presetID="1" presetClass="exit" presetSubtype="0" fill="hold" nodeType="afterEffect">
                                  <p:stCondLst>
                                    <p:cond delay="0"/>
                                  </p:stCondLst>
                                  <p:childTnLst>
                                    <p:set>
                                      <p:cBhvr>
                                        <p:cTn id="105" dur="1" fill="hold">
                                          <p:stCondLst>
                                            <p:cond delay="0"/>
                                          </p:stCondLst>
                                        </p:cTn>
                                        <p:tgtEl>
                                          <p:spTgt spid="262"/>
                                        </p:tgtEl>
                                        <p:attrNameLst>
                                          <p:attrName>style.visibility</p:attrName>
                                        </p:attrNameLst>
                                      </p:cBhvr>
                                      <p:to>
                                        <p:strVal val="hidden"/>
                                      </p:to>
                                    </p:set>
                                  </p:childTnLst>
                                </p:cTn>
                              </p:par>
                            </p:childTnLst>
                          </p:cTn>
                        </p:par>
                        <p:par>
                          <p:cTn id="106" fill="hold">
                            <p:stCondLst>
                              <p:cond delay="0"/>
                            </p:stCondLst>
                            <p:childTnLst>
                              <p:par>
                                <p:cTn id="107" presetID="1" presetClass="emph" presetSubtype="2" fill="hold" nodeType="afterEffect">
                                  <p:stCondLst>
                                    <p:cond delay="0"/>
                                  </p:stCondLst>
                                  <p:childTnLst>
                                    <p:animClr clrSpc="rgb" dir="cw">
                                      <p:cBhvr>
                                        <p:cTn id="108" dur="500" fill="hold"/>
                                        <p:tgtEl>
                                          <p:spTgt spid="141"/>
                                        </p:tgtEl>
                                        <p:attrNameLst>
                                          <p:attrName>fillcolor</p:attrName>
                                        </p:attrNameLst>
                                      </p:cBhvr>
                                      <p:to>
                                        <a:srgbClr val="00CC00"/>
                                      </p:to>
                                    </p:animClr>
                                    <p:set>
                                      <p:cBhvr>
                                        <p:cTn id="109" dur="500" fill="hold"/>
                                        <p:tgtEl>
                                          <p:spTgt spid="141"/>
                                        </p:tgtEl>
                                        <p:attrNameLst>
                                          <p:attrName>fill.type</p:attrName>
                                        </p:attrNameLst>
                                      </p:cBhvr>
                                      <p:to>
                                        <p:strVal val="solid"/>
                                      </p:to>
                                    </p:set>
                                    <p:set>
                                      <p:cBhvr>
                                        <p:cTn id="110" dur="500" fill="hold"/>
                                        <p:tgtEl>
                                          <p:spTgt spid="141"/>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500" fill="hold"/>
                                        <p:tgtEl>
                                          <p:spTgt spid="140"/>
                                        </p:tgtEl>
                                        <p:attrNameLst>
                                          <p:attrName>fillcolor</p:attrName>
                                        </p:attrNameLst>
                                      </p:cBhvr>
                                      <p:to>
                                        <a:schemeClr val="bg2"/>
                                      </p:to>
                                    </p:animClr>
                                    <p:set>
                                      <p:cBhvr>
                                        <p:cTn id="113" dur="500" fill="hold"/>
                                        <p:tgtEl>
                                          <p:spTgt spid="140"/>
                                        </p:tgtEl>
                                        <p:attrNameLst>
                                          <p:attrName>fill.type</p:attrName>
                                        </p:attrNameLst>
                                      </p:cBhvr>
                                      <p:to>
                                        <p:strVal val="solid"/>
                                      </p:to>
                                    </p:set>
                                    <p:set>
                                      <p:cBhvr>
                                        <p:cTn id="114" dur="500" fill="hold"/>
                                        <p:tgtEl>
                                          <p:spTgt spid="140"/>
                                        </p:tgtEl>
                                        <p:attrNameLst>
                                          <p:attrName>fill.on</p:attrName>
                                        </p:attrNameLst>
                                      </p:cBhvr>
                                      <p:to>
                                        <p:strVal val="true"/>
                                      </p:to>
                                    </p:set>
                                  </p:childTnLst>
                                </p:cTn>
                              </p:par>
                            </p:childTnLst>
                          </p:cTn>
                        </p:par>
                        <p:par>
                          <p:cTn id="115" fill="hold">
                            <p:stCondLst>
                              <p:cond delay="500"/>
                            </p:stCondLst>
                            <p:childTnLst>
                              <p:par>
                                <p:cTn id="116" presetID="2" presetClass="entr" presetSubtype="4" fill="hold" nodeType="afterEffect">
                                  <p:stCondLst>
                                    <p:cond delay="0"/>
                                  </p:stCondLst>
                                  <p:childTnLst>
                                    <p:set>
                                      <p:cBhvr>
                                        <p:cTn id="117" dur="1" fill="hold">
                                          <p:stCondLst>
                                            <p:cond delay="0"/>
                                          </p:stCondLst>
                                        </p:cTn>
                                        <p:tgtEl>
                                          <p:spTgt spid="290"/>
                                        </p:tgtEl>
                                        <p:attrNameLst>
                                          <p:attrName>style.visibility</p:attrName>
                                        </p:attrNameLst>
                                      </p:cBhvr>
                                      <p:to>
                                        <p:strVal val="visible"/>
                                      </p:to>
                                    </p:set>
                                    <p:anim calcmode="lin" valueType="num">
                                      <p:cBhvr additive="base">
                                        <p:cTn id="118" dur="500" fill="hold"/>
                                        <p:tgtEl>
                                          <p:spTgt spid="290"/>
                                        </p:tgtEl>
                                        <p:attrNameLst>
                                          <p:attrName>ppt_x</p:attrName>
                                        </p:attrNameLst>
                                      </p:cBhvr>
                                      <p:tavLst>
                                        <p:tav tm="0">
                                          <p:val>
                                            <p:strVal val="#ppt_x"/>
                                          </p:val>
                                        </p:tav>
                                        <p:tav tm="100000">
                                          <p:val>
                                            <p:strVal val="#ppt_x"/>
                                          </p:val>
                                        </p:tav>
                                      </p:tavLst>
                                    </p:anim>
                                    <p:anim calcmode="lin" valueType="num">
                                      <p:cBhvr additive="base">
                                        <p:cTn id="119"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2"/>
                                        </p:tgtEl>
                                        <p:attrNameLst>
                                          <p:attrName>style.visibility</p:attrName>
                                        </p:attrNameLst>
                                      </p:cBhvr>
                                      <p:to>
                                        <p:strVal val="visible"/>
                                      </p:to>
                                    </p:set>
                                    <p:animEffect transition="in" filter="wipe(left)">
                                      <p:cBhvr>
                                        <p:cTn id="124" dur="500"/>
                                        <p:tgtEl>
                                          <p:spTgt spid="46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2000" fill="hold" nodeType="clickEffect">
                                  <p:stCondLst>
                                    <p:cond delay="0"/>
                                  </p:stCondLst>
                                  <p:childTnLst>
                                    <p:set>
                                      <p:cBhvr>
                                        <p:cTn id="128" dur="1" fill="hold">
                                          <p:stCondLst>
                                            <p:cond delay="0"/>
                                          </p:stCondLst>
                                        </p:cTn>
                                        <p:tgtEl>
                                          <p:spTgt spid="3"/>
                                        </p:tgtEl>
                                        <p:attrNameLst>
                                          <p:attrName>style.visibility</p:attrName>
                                        </p:attrNameLst>
                                      </p:cBhvr>
                                      <p:to>
                                        <p:strVal val="visible"/>
                                      </p:to>
                                    </p:set>
                                    <p:animEffect transition="in" filter="wipe(left)">
                                      <p:cBhvr>
                                        <p:cTn id="129" dur="500"/>
                                        <p:tgtEl>
                                          <p:spTgt spid="3"/>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500" fill="hold"/>
                                        <p:tgtEl>
                                          <p:spTgt spid="185"/>
                                        </p:tgtEl>
                                        <p:attrNameLst>
                                          <p:attrName>fillcolor</p:attrName>
                                        </p:attrNameLst>
                                      </p:cBhvr>
                                      <p:to>
                                        <a:srgbClr val="00CC00"/>
                                      </p:to>
                                    </p:animClr>
                                    <p:set>
                                      <p:cBhvr>
                                        <p:cTn id="134" dur="500" fill="hold"/>
                                        <p:tgtEl>
                                          <p:spTgt spid="185"/>
                                        </p:tgtEl>
                                        <p:attrNameLst>
                                          <p:attrName>fill.type</p:attrName>
                                        </p:attrNameLst>
                                      </p:cBhvr>
                                      <p:to>
                                        <p:strVal val="solid"/>
                                      </p:to>
                                    </p:set>
                                    <p:set>
                                      <p:cBhvr>
                                        <p:cTn id="135" dur="500" fill="hold"/>
                                        <p:tgtEl>
                                          <p:spTgt spid="185"/>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41"/>
                                        </p:tgtEl>
                                        <p:attrNameLst>
                                          <p:attrName>fillcolor</p:attrName>
                                        </p:attrNameLst>
                                      </p:cBhvr>
                                      <p:to>
                                        <a:schemeClr val="bg2"/>
                                      </p:to>
                                    </p:animClr>
                                    <p:set>
                                      <p:cBhvr>
                                        <p:cTn id="138" dur="500" fill="hold"/>
                                        <p:tgtEl>
                                          <p:spTgt spid="141"/>
                                        </p:tgtEl>
                                        <p:attrNameLst>
                                          <p:attrName>fill.type</p:attrName>
                                        </p:attrNameLst>
                                      </p:cBhvr>
                                      <p:to>
                                        <p:strVal val="solid"/>
                                      </p:to>
                                    </p:set>
                                    <p:set>
                                      <p:cBhvr>
                                        <p:cTn id="139" dur="500" fill="hold"/>
                                        <p:tgtEl>
                                          <p:spTgt spid="141"/>
                                        </p:tgtEl>
                                        <p:attrNameLst>
                                          <p:attrName>fill.on</p:attrName>
                                        </p:attrNameLst>
                                      </p:cBhvr>
                                      <p:to>
                                        <p:strVal val="true"/>
                                      </p:to>
                                    </p:set>
                                  </p:childTnLst>
                                </p:cTn>
                              </p:par>
                            </p:childTnLst>
                          </p:cTn>
                        </p:par>
                        <p:par>
                          <p:cTn id="140" fill="hold">
                            <p:stCondLst>
                              <p:cond delay="500"/>
                            </p:stCondLst>
                            <p:childTnLst>
                              <p:par>
                                <p:cTn id="141" presetID="2" presetClass="entr" presetSubtype="4" repeatCount="2000" fill="hold" nodeType="afterEffect">
                                  <p:stCondLst>
                                    <p:cond delay="0"/>
                                  </p:stCondLst>
                                  <p:childTnLst>
                                    <p:set>
                                      <p:cBhvr>
                                        <p:cTn id="142" dur="1" fill="hold">
                                          <p:stCondLst>
                                            <p:cond delay="0"/>
                                          </p:stCondLst>
                                        </p:cTn>
                                        <p:tgtEl>
                                          <p:spTgt spid="296"/>
                                        </p:tgtEl>
                                        <p:attrNameLst>
                                          <p:attrName>style.visibility</p:attrName>
                                        </p:attrNameLst>
                                      </p:cBhvr>
                                      <p:to>
                                        <p:strVal val="visible"/>
                                      </p:to>
                                    </p:set>
                                    <p:anim calcmode="lin" valueType="num">
                                      <p:cBhvr additive="base">
                                        <p:cTn id="143" dur="500" fill="hold"/>
                                        <p:tgtEl>
                                          <p:spTgt spid="296"/>
                                        </p:tgtEl>
                                        <p:attrNameLst>
                                          <p:attrName>ppt_x</p:attrName>
                                        </p:attrNameLst>
                                      </p:cBhvr>
                                      <p:tavLst>
                                        <p:tav tm="0">
                                          <p:val>
                                            <p:strVal val="#ppt_x"/>
                                          </p:val>
                                        </p:tav>
                                        <p:tav tm="100000">
                                          <p:val>
                                            <p:strVal val="#ppt_x"/>
                                          </p:val>
                                        </p:tav>
                                      </p:tavLst>
                                    </p:anim>
                                    <p:anim calcmode="lin" valueType="num">
                                      <p:cBhvr additive="base">
                                        <p:cTn id="144"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wipe(left)">
                                      <p:cBhvr>
                                        <p:cTn id="149" dur="500"/>
                                        <p:tgtEl>
                                          <p:spTgt spid="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500" fill="hold"/>
                                        <p:tgtEl>
                                          <p:spTgt spid="185"/>
                                        </p:tgtEl>
                                        <p:attrNameLst>
                                          <p:attrName>fillcolor</p:attrName>
                                        </p:attrNameLst>
                                      </p:cBhvr>
                                      <p:to>
                                        <a:schemeClr val="bg2"/>
                                      </p:to>
                                    </p:animClr>
                                    <p:set>
                                      <p:cBhvr>
                                        <p:cTn id="154" dur="500" fill="hold"/>
                                        <p:tgtEl>
                                          <p:spTgt spid="185"/>
                                        </p:tgtEl>
                                        <p:attrNameLst>
                                          <p:attrName>fill.type</p:attrName>
                                        </p:attrNameLst>
                                      </p:cBhvr>
                                      <p:to>
                                        <p:strVal val="solid"/>
                                      </p:to>
                                    </p:set>
                                    <p:set>
                                      <p:cBhvr>
                                        <p:cTn id="155" dur="500" fill="hold"/>
                                        <p:tgtEl>
                                          <p:spTgt spid="185"/>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500" fill="hold"/>
                                        <p:tgtEl>
                                          <p:spTgt spid="239"/>
                                        </p:tgtEl>
                                        <p:attrNameLst>
                                          <p:attrName>fillcolor</p:attrName>
                                        </p:attrNameLst>
                                      </p:cBhvr>
                                      <p:to>
                                        <a:srgbClr val="00CC00"/>
                                      </p:to>
                                    </p:animClr>
                                    <p:set>
                                      <p:cBhvr>
                                        <p:cTn id="158" dur="500" fill="hold"/>
                                        <p:tgtEl>
                                          <p:spTgt spid="239"/>
                                        </p:tgtEl>
                                        <p:attrNameLst>
                                          <p:attrName>fill.type</p:attrName>
                                        </p:attrNameLst>
                                      </p:cBhvr>
                                      <p:to>
                                        <p:strVal val="solid"/>
                                      </p:to>
                                    </p:set>
                                    <p:set>
                                      <p:cBhvr>
                                        <p:cTn id="159" dur="500" fill="hold"/>
                                        <p:tgtEl>
                                          <p:spTgt spid="239"/>
                                        </p:tgtEl>
                                        <p:attrNameLst>
                                          <p:attrName>fill.on</p:attrName>
                                        </p:attrNameLst>
                                      </p:cBhvr>
                                      <p:to>
                                        <p:strVal val="true"/>
                                      </p:to>
                                    </p:set>
                                  </p:childTnLst>
                                </p:cTn>
                              </p:par>
                            </p:childTnLst>
                          </p:cTn>
                        </p:par>
                        <p:par>
                          <p:cTn id="160" fill="hold">
                            <p:stCondLst>
                              <p:cond delay="500"/>
                            </p:stCondLst>
                            <p:childTnLst>
                              <p:par>
                                <p:cTn id="161" presetID="2" presetClass="entr" presetSubtype="4" fill="hold" nodeType="afterEffect">
                                  <p:stCondLst>
                                    <p:cond delay="0"/>
                                  </p:stCondLst>
                                  <p:childTnLst>
                                    <p:set>
                                      <p:cBhvr>
                                        <p:cTn id="162" dur="1" fill="hold">
                                          <p:stCondLst>
                                            <p:cond delay="0"/>
                                          </p:stCondLst>
                                        </p:cTn>
                                        <p:tgtEl>
                                          <p:spTgt spid="299"/>
                                        </p:tgtEl>
                                        <p:attrNameLst>
                                          <p:attrName>style.visibility</p:attrName>
                                        </p:attrNameLst>
                                      </p:cBhvr>
                                      <p:to>
                                        <p:strVal val="visible"/>
                                      </p:to>
                                    </p:set>
                                    <p:anim calcmode="lin" valueType="num">
                                      <p:cBhvr additive="base">
                                        <p:cTn id="163" dur="500" fill="hold"/>
                                        <p:tgtEl>
                                          <p:spTgt spid="299"/>
                                        </p:tgtEl>
                                        <p:attrNameLst>
                                          <p:attrName>ppt_x</p:attrName>
                                        </p:attrNameLst>
                                      </p:cBhvr>
                                      <p:tavLst>
                                        <p:tav tm="0">
                                          <p:val>
                                            <p:strVal val="#ppt_x"/>
                                          </p:val>
                                        </p:tav>
                                        <p:tav tm="100000">
                                          <p:val>
                                            <p:strVal val="#ppt_x"/>
                                          </p:val>
                                        </p:tav>
                                      </p:tavLst>
                                    </p:anim>
                                    <p:anim calcmode="lin" valueType="num">
                                      <p:cBhvr additive="base">
                                        <p:cTn id="164"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35" presetClass="emph" presetSubtype="0" repeatCount="2000" fill="hold" nodeType="clickEffect">
                                  <p:stCondLst>
                                    <p:cond delay="0"/>
                                  </p:stCondLst>
                                  <p:childTnLst>
                                    <p:anim calcmode="discrete" valueType="str">
                                      <p:cBhvr>
                                        <p:cTn id="168" dur="1000" fill="hold"/>
                                        <p:tgtEl>
                                          <p:spTgt spid="6"/>
                                        </p:tgtEl>
                                        <p:attrNameLst>
                                          <p:attrName>style.visibility</p:attrName>
                                        </p:attrNameLst>
                                      </p:cBhvr>
                                      <p:tavLst>
                                        <p:tav tm="0">
                                          <p:val>
                                            <p:strVal val="hidden"/>
                                          </p:val>
                                        </p:tav>
                                        <p:tav tm="50000">
                                          <p:val>
                                            <p:strVal val="visible"/>
                                          </p:val>
                                        </p:tav>
                                      </p:tavLst>
                                    </p:anim>
                                  </p:childTnLst>
                                </p:cTn>
                              </p:par>
                            </p:childTnLst>
                          </p:cTn>
                        </p:par>
                        <p:par>
                          <p:cTn id="169" fill="hold">
                            <p:stCondLst>
                              <p:cond delay="2000"/>
                            </p:stCondLst>
                            <p:childTnLst>
                              <p:par>
                                <p:cTn id="170" presetID="35" presetClass="emph" presetSubtype="0" repeatCount="3000" fill="hold" nodeType="afterEffect">
                                  <p:stCondLst>
                                    <p:cond delay="0"/>
                                  </p:stCondLst>
                                  <p:childTnLst>
                                    <p:anim calcmode="discrete" valueType="str">
                                      <p:cBhvr>
                                        <p:cTn id="171" dur="1000" fill="hold"/>
                                        <p:tgtEl>
                                          <p:spTgt spid="15"/>
                                        </p:tgtEl>
                                        <p:attrNameLst>
                                          <p:attrName>style.visibility</p:attrName>
                                        </p:attrNameLst>
                                      </p:cBhvr>
                                      <p:tavLst>
                                        <p:tav tm="0">
                                          <p:val>
                                            <p:strVal val="hidden"/>
                                          </p:val>
                                        </p:tav>
                                        <p:tav tm="50000">
                                          <p:val>
                                            <p:strVal val="visible"/>
                                          </p:val>
                                        </p:tav>
                                      </p:tavLst>
                                    </p:anim>
                                  </p:childTnLst>
                                </p:cTn>
                              </p:par>
                              <p:par>
                                <p:cTn id="172" presetID="35" presetClass="emph" presetSubtype="0" repeatCount="3000" fill="hold" grpId="2" nodeType="withEffect">
                                  <p:stCondLst>
                                    <p:cond delay="0"/>
                                  </p:stCondLst>
                                  <p:childTnLst>
                                    <p:anim calcmode="discrete" valueType="str">
                                      <p:cBhvr>
                                        <p:cTn id="173" dur="1000" fill="hold"/>
                                        <p:tgtEl>
                                          <p:spTgt spid="145"/>
                                        </p:tgtEl>
                                        <p:attrNameLst>
                                          <p:attrName>style.visibility</p:attrName>
                                        </p:attrNameLst>
                                      </p:cBhvr>
                                      <p:tavLst>
                                        <p:tav tm="0">
                                          <p:val>
                                            <p:strVal val="hidden"/>
                                          </p:val>
                                        </p:tav>
                                        <p:tav tm="50000">
                                          <p:val>
                                            <p:strVal val="visible"/>
                                          </p:val>
                                        </p:tav>
                                      </p:tavLst>
                                    </p:anim>
                                  </p:childTnLst>
                                </p:cTn>
                              </p:par>
                              <p:par>
                                <p:cTn id="174" presetID="35" presetClass="emph" presetSubtype="0" repeatCount="3000" fill="hold" nodeType="withEffect">
                                  <p:stCondLst>
                                    <p:cond delay="0"/>
                                  </p:stCondLst>
                                  <p:childTnLst>
                                    <p:anim calcmode="discrete" valueType="str">
                                      <p:cBhvr>
                                        <p:cTn id="175" dur="1000" fill="hold"/>
                                        <p:tgtEl>
                                          <p:spTgt spid="17"/>
                                        </p:tgtEl>
                                        <p:attrNameLst>
                                          <p:attrName>style.visibility</p:attrName>
                                        </p:attrNameLst>
                                      </p:cBhvr>
                                      <p:tavLst>
                                        <p:tav tm="0">
                                          <p:val>
                                            <p:strVal val="hidden"/>
                                          </p:val>
                                        </p:tav>
                                        <p:tav tm="50000">
                                          <p:val>
                                            <p:strVal val="visible"/>
                                          </p:val>
                                        </p:tav>
                                      </p:tavLst>
                                    </p:anim>
                                  </p:childTnLst>
                                </p:cTn>
                              </p:par>
                              <p:par>
                                <p:cTn id="176" presetID="35" presetClass="emph" presetSubtype="0" repeatCount="2000" fill="hold" nodeType="withEffect">
                                  <p:stCondLst>
                                    <p:cond delay="0"/>
                                  </p:stCondLst>
                                  <p:childTnLst>
                                    <p:anim calcmode="discrete" valueType="str">
                                      <p:cBhvr>
                                        <p:cTn id="17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78" fill="hold">
                            <p:stCondLst>
                              <p:cond delay="5000"/>
                            </p:stCondLst>
                            <p:childTnLst>
                              <p:par>
                                <p:cTn id="179" presetID="22" presetClass="entr" presetSubtype="8" fill="hold" grpId="0" nodeType="afterEffect">
                                  <p:stCondLst>
                                    <p:cond delay="0"/>
                                  </p:stCondLst>
                                  <p:childTnLst>
                                    <p:set>
                                      <p:cBhvr>
                                        <p:cTn id="180" dur="1" fill="hold">
                                          <p:stCondLst>
                                            <p:cond delay="0"/>
                                          </p:stCondLst>
                                        </p:cTn>
                                        <p:tgtEl>
                                          <p:spTgt spid="385"/>
                                        </p:tgtEl>
                                        <p:attrNameLst>
                                          <p:attrName>style.visibility</p:attrName>
                                        </p:attrNameLst>
                                      </p:cBhvr>
                                      <p:to>
                                        <p:strVal val="visible"/>
                                      </p:to>
                                    </p:set>
                                    <p:animEffect transition="in" filter="wipe(left)">
                                      <p:cBhvr>
                                        <p:cTn id="181" dur="500"/>
                                        <p:tgtEl>
                                          <p:spTgt spid="385"/>
                                        </p:tgtEl>
                                      </p:cBhvr>
                                    </p:animEffect>
                                  </p:childTnLst>
                                </p:cTn>
                              </p:par>
                            </p:childTnLst>
                          </p:cTn>
                        </p:par>
                        <p:par>
                          <p:cTn id="182" fill="hold">
                            <p:stCondLst>
                              <p:cond delay="5500"/>
                            </p:stCondLst>
                            <p:childTnLst>
                              <p:par>
                                <p:cTn id="183" presetID="22" presetClass="entr" presetSubtype="8" repeatCount="3000" fill="hold" nodeType="afterEffect">
                                  <p:stCondLst>
                                    <p:cond delay="0"/>
                                  </p:stCondLst>
                                  <p:childTnLst>
                                    <p:set>
                                      <p:cBhvr>
                                        <p:cTn id="184" dur="1" fill="hold">
                                          <p:stCondLst>
                                            <p:cond delay="0"/>
                                          </p:stCondLst>
                                        </p:cTn>
                                        <p:tgtEl>
                                          <p:spTgt spid="446"/>
                                        </p:tgtEl>
                                        <p:attrNameLst>
                                          <p:attrName>style.visibility</p:attrName>
                                        </p:attrNameLst>
                                      </p:cBhvr>
                                      <p:to>
                                        <p:strVal val="visible"/>
                                      </p:to>
                                    </p:set>
                                    <p:animEffect transition="in" filter="wipe(left)">
                                      <p:cBhvr>
                                        <p:cTn id="185" dur="500"/>
                                        <p:tgtEl>
                                          <p:spTgt spid="446"/>
                                        </p:tgtEl>
                                      </p:cBhvr>
                                    </p:animEffect>
                                  </p:childTnLst>
                                </p:cTn>
                              </p:par>
                            </p:childTnLst>
                          </p:cTn>
                        </p:par>
                      </p:childTnLst>
                    </p:cTn>
                  </p:par>
                  <p:par>
                    <p:cTn id="186" fill="hold">
                      <p:stCondLst>
                        <p:cond delay="indefinite"/>
                      </p:stCondLst>
                      <p:childTnLst>
                        <p:par>
                          <p:cTn id="187" fill="hold">
                            <p:stCondLst>
                              <p:cond delay="0"/>
                            </p:stCondLst>
                            <p:childTnLst>
                              <p:par>
                                <p:cTn id="188" presetID="35" presetClass="emph" presetSubtype="0" repeatCount="3000" fill="hold" nodeType="clickEffect">
                                  <p:stCondLst>
                                    <p:cond delay="0"/>
                                  </p:stCondLst>
                                  <p:childTnLst>
                                    <p:anim calcmode="discrete" valueType="str">
                                      <p:cBhvr>
                                        <p:cTn id="189" dur="1000" fill="hold"/>
                                        <p:tgtEl>
                                          <p:spTgt spid="21"/>
                                        </p:tgtEl>
                                        <p:attrNameLst>
                                          <p:attrName>style.visibility</p:attrName>
                                        </p:attrNameLst>
                                      </p:cBhvr>
                                      <p:tavLst>
                                        <p:tav tm="0">
                                          <p:val>
                                            <p:strVal val="hidden"/>
                                          </p:val>
                                        </p:tav>
                                        <p:tav tm="50000">
                                          <p:val>
                                            <p:strVal val="visible"/>
                                          </p:val>
                                        </p:tav>
                                      </p:tavLst>
                                    </p:anim>
                                  </p:childTnLst>
                                </p:cTn>
                              </p:par>
                              <p:par>
                                <p:cTn id="190" presetID="35" presetClass="emph" presetSubtype="0" repeatCount="3000" fill="hold" nodeType="withEffect">
                                  <p:stCondLst>
                                    <p:cond delay="0"/>
                                  </p:stCondLst>
                                  <p:childTnLst>
                                    <p:anim calcmode="discrete" valueType="str">
                                      <p:cBhvr>
                                        <p:cTn id="191" dur="1000" fill="hold"/>
                                        <p:tgtEl>
                                          <p:spTgt spid="378"/>
                                        </p:tgtEl>
                                        <p:attrNameLst>
                                          <p:attrName>style.visibility</p:attrName>
                                        </p:attrNameLst>
                                      </p:cBhvr>
                                      <p:tavLst>
                                        <p:tav tm="0">
                                          <p:val>
                                            <p:strVal val="hidden"/>
                                          </p:val>
                                        </p:tav>
                                        <p:tav tm="50000">
                                          <p:val>
                                            <p:strVal val="visible"/>
                                          </p:val>
                                        </p:tav>
                                      </p:tavLst>
                                    </p:anim>
                                  </p:childTnLst>
                                </p:cTn>
                              </p:par>
                            </p:childTnLst>
                          </p:cTn>
                        </p:par>
                      </p:childTnLst>
                    </p:cTn>
                  </p:par>
                  <p:par>
                    <p:cTn id="192" fill="hold">
                      <p:stCondLst>
                        <p:cond delay="indefinite"/>
                      </p:stCondLst>
                      <p:childTnLst>
                        <p:par>
                          <p:cTn id="193" fill="hold">
                            <p:stCondLst>
                              <p:cond delay="0"/>
                            </p:stCondLst>
                            <p:childTnLst>
                              <p:par>
                                <p:cTn id="194" presetID="1" presetClass="emph" presetSubtype="2" fill="hold" nodeType="clickEffect">
                                  <p:stCondLst>
                                    <p:cond delay="0"/>
                                  </p:stCondLst>
                                  <p:childTnLst>
                                    <p:animClr clrSpc="rgb" dir="cw">
                                      <p:cBhvr>
                                        <p:cTn id="195" dur="500" fill="hold"/>
                                        <p:tgtEl>
                                          <p:spTgt spid="244"/>
                                        </p:tgtEl>
                                        <p:attrNameLst>
                                          <p:attrName>fillcolor</p:attrName>
                                        </p:attrNameLst>
                                      </p:cBhvr>
                                      <p:to>
                                        <a:srgbClr val="00CC00"/>
                                      </p:to>
                                    </p:animClr>
                                    <p:set>
                                      <p:cBhvr>
                                        <p:cTn id="196" dur="500" fill="hold"/>
                                        <p:tgtEl>
                                          <p:spTgt spid="244"/>
                                        </p:tgtEl>
                                        <p:attrNameLst>
                                          <p:attrName>fill.type</p:attrName>
                                        </p:attrNameLst>
                                      </p:cBhvr>
                                      <p:to>
                                        <p:strVal val="solid"/>
                                      </p:to>
                                    </p:set>
                                    <p:set>
                                      <p:cBhvr>
                                        <p:cTn id="197" dur="500" fill="hold"/>
                                        <p:tgtEl>
                                          <p:spTgt spid="244"/>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500" fill="hold"/>
                                        <p:tgtEl>
                                          <p:spTgt spid="239"/>
                                        </p:tgtEl>
                                        <p:attrNameLst>
                                          <p:attrName>fillcolor</p:attrName>
                                        </p:attrNameLst>
                                      </p:cBhvr>
                                      <p:to>
                                        <a:srgbClr val="FFFF66"/>
                                      </p:to>
                                    </p:animClr>
                                    <p:set>
                                      <p:cBhvr>
                                        <p:cTn id="200" dur="500" fill="hold"/>
                                        <p:tgtEl>
                                          <p:spTgt spid="239"/>
                                        </p:tgtEl>
                                        <p:attrNameLst>
                                          <p:attrName>fill.type</p:attrName>
                                        </p:attrNameLst>
                                      </p:cBhvr>
                                      <p:to>
                                        <p:strVal val="solid"/>
                                      </p:to>
                                    </p:set>
                                    <p:set>
                                      <p:cBhvr>
                                        <p:cTn id="201" dur="500" fill="hold"/>
                                        <p:tgtEl>
                                          <p:spTgt spid="239"/>
                                        </p:tgtEl>
                                        <p:attrNameLst>
                                          <p:attrName>fill.on</p:attrName>
                                        </p:attrNameLst>
                                      </p:cBhvr>
                                      <p:to>
                                        <p:strVal val="true"/>
                                      </p:to>
                                    </p:set>
                                  </p:childTnLst>
                                </p:cTn>
                              </p:par>
                              <p:par>
                                <p:cTn id="202" presetID="1" presetClass="exit" presetSubtype="0" fill="hold" nodeType="withEffect">
                                  <p:stCondLst>
                                    <p:cond delay="0"/>
                                  </p:stCondLst>
                                  <p:childTnLst>
                                    <p:set>
                                      <p:cBhvr>
                                        <p:cTn id="203" dur="1" fill="hold">
                                          <p:stCondLst>
                                            <p:cond delay="0"/>
                                          </p:stCondLst>
                                        </p:cTn>
                                        <p:tgtEl>
                                          <p:spTgt spid="446"/>
                                        </p:tgtEl>
                                        <p:attrNameLst>
                                          <p:attrName>style.visibility</p:attrName>
                                        </p:attrNameLst>
                                      </p:cBhvr>
                                      <p:to>
                                        <p:strVal val="hidden"/>
                                      </p:to>
                                    </p:set>
                                  </p:childTnLst>
                                </p:cTn>
                              </p:par>
                            </p:childTnLst>
                          </p:cTn>
                        </p:par>
                        <p:par>
                          <p:cTn id="204" fill="hold">
                            <p:stCondLst>
                              <p:cond delay="500"/>
                            </p:stCondLst>
                            <p:childTnLst>
                              <p:par>
                                <p:cTn id="205" presetID="2" presetClass="entr" presetSubtype="4" fill="hold" nodeType="afterEffect">
                                  <p:stCondLst>
                                    <p:cond delay="0"/>
                                  </p:stCondLst>
                                  <p:childTnLst>
                                    <p:set>
                                      <p:cBhvr>
                                        <p:cTn id="206" dur="1" fill="hold">
                                          <p:stCondLst>
                                            <p:cond delay="0"/>
                                          </p:stCondLst>
                                        </p:cTn>
                                        <p:tgtEl>
                                          <p:spTgt spid="303"/>
                                        </p:tgtEl>
                                        <p:attrNameLst>
                                          <p:attrName>style.visibility</p:attrName>
                                        </p:attrNameLst>
                                      </p:cBhvr>
                                      <p:to>
                                        <p:strVal val="visible"/>
                                      </p:to>
                                    </p:set>
                                    <p:anim calcmode="lin" valueType="num">
                                      <p:cBhvr additive="base">
                                        <p:cTn id="207" dur="500" fill="hold"/>
                                        <p:tgtEl>
                                          <p:spTgt spid="303"/>
                                        </p:tgtEl>
                                        <p:attrNameLst>
                                          <p:attrName>ppt_x</p:attrName>
                                        </p:attrNameLst>
                                      </p:cBhvr>
                                      <p:tavLst>
                                        <p:tav tm="0">
                                          <p:val>
                                            <p:strVal val="#ppt_x"/>
                                          </p:val>
                                        </p:tav>
                                        <p:tav tm="100000">
                                          <p:val>
                                            <p:strVal val="#ppt_x"/>
                                          </p:val>
                                        </p:tav>
                                      </p:tavLst>
                                    </p:anim>
                                    <p:anim calcmode="lin" valueType="num">
                                      <p:cBhvr additive="base">
                                        <p:cTn id="20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389"/>
                                        </p:tgtEl>
                                        <p:attrNameLst>
                                          <p:attrName>style.visibility</p:attrName>
                                        </p:attrNameLst>
                                      </p:cBhvr>
                                      <p:to>
                                        <p:strVal val="visible"/>
                                      </p:to>
                                    </p:set>
                                    <p:animEffect transition="in" filter="wipe(left)">
                                      <p:cBhvr>
                                        <p:cTn id="213" dur="500"/>
                                        <p:tgtEl>
                                          <p:spTgt spid="38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repeatCount="2000" fill="hold" nodeType="clickEffect">
                                  <p:stCondLst>
                                    <p:cond delay="0"/>
                                  </p:stCondLst>
                                  <p:childTnLst>
                                    <p:set>
                                      <p:cBhvr>
                                        <p:cTn id="217" dur="1" fill="hold">
                                          <p:stCondLst>
                                            <p:cond delay="0"/>
                                          </p:stCondLst>
                                        </p:cTn>
                                        <p:tgtEl>
                                          <p:spTgt spid="13"/>
                                        </p:tgtEl>
                                        <p:attrNameLst>
                                          <p:attrName>style.visibility</p:attrName>
                                        </p:attrNameLst>
                                      </p:cBhvr>
                                      <p:to>
                                        <p:strVal val="visible"/>
                                      </p:to>
                                    </p:set>
                                    <p:animEffect transition="in" filter="wipe(left)">
                                      <p:cBhvr>
                                        <p:cTn id="218" dur="500"/>
                                        <p:tgtEl>
                                          <p:spTgt spid="13"/>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mph" presetSubtype="2" fill="hold" nodeType="clickEffect">
                                  <p:stCondLst>
                                    <p:cond delay="0"/>
                                  </p:stCondLst>
                                  <p:childTnLst>
                                    <p:animClr clrSpc="rgb" dir="cw">
                                      <p:cBhvr>
                                        <p:cTn id="222" dur="500" fill="hold"/>
                                        <p:tgtEl>
                                          <p:spTgt spid="247"/>
                                        </p:tgtEl>
                                        <p:attrNameLst>
                                          <p:attrName>fillcolor</p:attrName>
                                        </p:attrNameLst>
                                      </p:cBhvr>
                                      <p:to>
                                        <a:srgbClr val="00CC00"/>
                                      </p:to>
                                    </p:animClr>
                                    <p:set>
                                      <p:cBhvr>
                                        <p:cTn id="223" dur="500" fill="hold"/>
                                        <p:tgtEl>
                                          <p:spTgt spid="247"/>
                                        </p:tgtEl>
                                        <p:attrNameLst>
                                          <p:attrName>fill.type</p:attrName>
                                        </p:attrNameLst>
                                      </p:cBhvr>
                                      <p:to>
                                        <p:strVal val="solid"/>
                                      </p:to>
                                    </p:set>
                                    <p:set>
                                      <p:cBhvr>
                                        <p:cTn id="224" dur="500" fill="hold"/>
                                        <p:tgtEl>
                                          <p:spTgt spid="24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500" fill="hold"/>
                                        <p:tgtEl>
                                          <p:spTgt spid="244"/>
                                        </p:tgtEl>
                                        <p:attrNameLst>
                                          <p:attrName>fillcolor</p:attrName>
                                        </p:attrNameLst>
                                      </p:cBhvr>
                                      <p:to>
                                        <a:schemeClr val="bg2"/>
                                      </p:to>
                                    </p:animClr>
                                    <p:set>
                                      <p:cBhvr>
                                        <p:cTn id="227" dur="500" fill="hold"/>
                                        <p:tgtEl>
                                          <p:spTgt spid="244"/>
                                        </p:tgtEl>
                                        <p:attrNameLst>
                                          <p:attrName>fill.type</p:attrName>
                                        </p:attrNameLst>
                                      </p:cBhvr>
                                      <p:to>
                                        <p:strVal val="solid"/>
                                      </p:to>
                                    </p:set>
                                    <p:set>
                                      <p:cBhvr>
                                        <p:cTn id="228" dur="500" fill="hold"/>
                                        <p:tgtEl>
                                          <p:spTgt spid="244"/>
                                        </p:tgtEl>
                                        <p:attrNameLst>
                                          <p:attrName>fill.on</p:attrName>
                                        </p:attrNameLst>
                                      </p:cBhvr>
                                      <p:to>
                                        <p:strVal val="true"/>
                                      </p:to>
                                    </p:set>
                                  </p:childTnLst>
                                </p:cTn>
                              </p:par>
                            </p:childTnLst>
                          </p:cTn>
                        </p:par>
                        <p:par>
                          <p:cTn id="229" fill="hold">
                            <p:stCondLst>
                              <p:cond delay="500"/>
                            </p:stCondLst>
                            <p:childTnLst>
                              <p:par>
                                <p:cTn id="230" presetID="2" presetClass="entr" presetSubtype="4" fill="hold" nodeType="afterEffect">
                                  <p:stCondLst>
                                    <p:cond delay="0"/>
                                  </p:stCondLst>
                                  <p:childTnLst>
                                    <p:set>
                                      <p:cBhvr>
                                        <p:cTn id="231" dur="1" fill="hold">
                                          <p:stCondLst>
                                            <p:cond delay="0"/>
                                          </p:stCondLst>
                                        </p:cTn>
                                        <p:tgtEl>
                                          <p:spTgt spid="306"/>
                                        </p:tgtEl>
                                        <p:attrNameLst>
                                          <p:attrName>style.visibility</p:attrName>
                                        </p:attrNameLst>
                                      </p:cBhvr>
                                      <p:to>
                                        <p:strVal val="visible"/>
                                      </p:to>
                                    </p:set>
                                    <p:anim calcmode="lin" valueType="num">
                                      <p:cBhvr additive="base">
                                        <p:cTn id="232" dur="500" fill="hold"/>
                                        <p:tgtEl>
                                          <p:spTgt spid="306"/>
                                        </p:tgtEl>
                                        <p:attrNameLst>
                                          <p:attrName>ppt_x</p:attrName>
                                        </p:attrNameLst>
                                      </p:cBhvr>
                                      <p:tavLst>
                                        <p:tav tm="0">
                                          <p:val>
                                            <p:strVal val="#ppt_x"/>
                                          </p:val>
                                        </p:tav>
                                        <p:tav tm="100000">
                                          <p:val>
                                            <p:strVal val="#ppt_x"/>
                                          </p:val>
                                        </p:tav>
                                      </p:tavLst>
                                    </p:anim>
                                    <p:anim calcmode="lin" valueType="num">
                                      <p:cBhvr additive="base">
                                        <p:cTn id="233"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2" presetClass="entr" presetSubtype="8" repeatCount="2000" fill="hold" nodeType="clickEffect">
                                  <p:stCondLst>
                                    <p:cond delay="0"/>
                                  </p:stCondLst>
                                  <p:childTnLst>
                                    <p:set>
                                      <p:cBhvr>
                                        <p:cTn id="237" dur="1" fill="hold">
                                          <p:stCondLst>
                                            <p:cond delay="0"/>
                                          </p:stCondLst>
                                        </p:cTn>
                                        <p:tgtEl>
                                          <p:spTgt spid="22"/>
                                        </p:tgtEl>
                                        <p:attrNameLst>
                                          <p:attrName>style.visibility</p:attrName>
                                        </p:attrNameLst>
                                      </p:cBhvr>
                                      <p:to>
                                        <p:strVal val="visible"/>
                                      </p:to>
                                    </p:set>
                                    <p:animEffect transition="in" filter="wipe(left)">
                                      <p:cBhvr>
                                        <p:cTn id="238" dur="500"/>
                                        <p:tgtEl>
                                          <p:spTgt spid="22"/>
                                        </p:tgtEl>
                                      </p:cBhvr>
                                    </p:animEffect>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500" fill="hold"/>
                                        <p:tgtEl>
                                          <p:spTgt spid="248"/>
                                        </p:tgtEl>
                                        <p:attrNameLst>
                                          <p:attrName>fillcolor</p:attrName>
                                        </p:attrNameLst>
                                      </p:cBhvr>
                                      <p:to>
                                        <a:srgbClr val="00CC00"/>
                                      </p:to>
                                    </p:animClr>
                                    <p:set>
                                      <p:cBhvr>
                                        <p:cTn id="243" dur="500" fill="hold"/>
                                        <p:tgtEl>
                                          <p:spTgt spid="248"/>
                                        </p:tgtEl>
                                        <p:attrNameLst>
                                          <p:attrName>fill.type</p:attrName>
                                        </p:attrNameLst>
                                      </p:cBhvr>
                                      <p:to>
                                        <p:strVal val="solid"/>
                                      </p:to>
                                    </p:set>
                                    <p:set>
                                      <p:cBhvr>
                                        <p:cTn id="244" dur="500" fill="hold"/>
                                        <p:tgtEl>
                                          <p:spTgt spid="248"/>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500" fill="hold"/>
                                        <p:tgtEl>
                                          <p:spTgt spid="247"/>
                                        </p:tgtEl>
                                        <p:attrNameLst>
                                          <p:attrName>fillcolor</p:attrName>
                                        </p:attrNameLst>
                                      </p:cBhvr>
                                      <p:to>
                                        <a:schemeClr val="bg2"/>
                                      </p:to>
                                    </p:animClr>
                                    <p:set>
                                      <p:cBhvr>
                                        <p:cTn id="247" dur="500" fill="hold"/>
                                        <p:tgtEl>
                                          <p:spTgt spid="247"/>
                                        </p:tgtEl>
                                        <p:attrNameLst>
                                          <p:attrName>fill.type</p:attrName>
                                        </p:attrNameLst>
                                      </p:cBhvr>
                                      <p:to>
                                        <p:strVal val="solid"/>
                                      </p:to>
                                    </p:set>
                                    <p:set>
                                      <p:cBhvr>
                                        <p:cTn id="248" dur="500" fill="hold"/>
                                        <p:tgtEl>
                                          <p:spTgt spid="247"/>
                                        </p:tgtEl>
                                        <p:attrNameLst>
                                          <p:attrName>fill.on</p:attrName>
                                        </p:attrNameLst>
                                      </p:cBhvr>
                                      <p:to>
                                        <p:strVal val="true"/>
                                      </p:to>
                                    </p:set>
                                  </p:childTnLst>
                                </p:cTn>
                              </p:par>
                            </p:childTnLst>
                          </p:cTn>
                        </p:par>
                        <p:par>
                          <p:cTn id="249" fill="hold">
                            <p:stCondLst>
                              <p:cond delay="500"/>
                            </p:stCondLst>
                            <p:childTnLst>
                              <p:par>
                                <p:cTn id="250" presetID="2" presetClass="entr" presetSubtype="4" fill="hold" nodeType="afterEffect">
                                  <p:stCondLst>
                                    <p:cond delay="0"/>
                                  </p:stCondLst>
                                  <p:childTnLst>
                                    <p:set>
                                      <p:cBhvr>
                                        <p:cTn id="251" dur="1" fill="hold">
                                          <p:stCondLst>
                                            <p:cond delay="0"/>
                                          </p:stCondLst>
                                        </p:cTn>
                                        <p:tgtEl>
                                          <p:spTgt spid="309"/>
                                        </p:tgtEl>
                                        <p:attrNameLst>
                                          <p:attrName>style.visibility</p:attrName>
                                        </p:attrNameLst>
                                      </p:cBhvr>
                                      <p:to>
                                        <p:strVal val="visible"/>
                                      </p:to>
                                    </p:set>
                                    <p:anim calcmode="lin" valueType="num">
                                      <p:cBhvr additive="base">
                                        <p:cTn id="252" dur="500" fill="hold"/>
                                        <p:tgtEl>
                                          <p:spTgt spid="309"/>
                                        </p:tgtEl>
                                        <p:attrNameLst>
                                          <p:attrName>ppt_x</p:attrName>
                                        </p:attrNameLst>
                                      </p:cBhvr>
                                      <p:tavLst>
                                        <p:tav tm="0">
                                          <p:val>
                                            <p:strVal val="#ppt_x"/>
                                          </p:val>
                                        </p:tav>
                                        <p:tav tm="100000">
                                          <p:val>
                                            <p:strVal val="#ppt_x"/>
                                          </p:val>
                                        </p:tav>
                                      </p:tavLst>
                                    </p:anim>
                                    <p:anim calcmode="lin" valueType="num">
                                      <p:cBhvr additive="base">
                                        <p:cTn id="253"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2" presetClass="entr" presetSubtype="8" repeatCount="2000" fill="hold" nodeType="clickEffect">
                                  <p:stCondLst>
                                    <p:cond delay="0"/>
                                  </p:stCondLst>
                                  <p:childTnLst>
                                    <p:set>
                                      <p:cBhvr>
                                        <p:cTn id="257" dur="1" fill="hold">
                                          <p:stCondLst>
                                            <p:cond delay="0"/>
                                          </p:stCondLst>
                                        </p:cTn>
                                        <p:tgtEl>
                                          <p:spTgt spid="18"/>
                                        </p:tgtEl>
                                        <p:attrNameLst>
                                          <p:attrName>style.visibility</p:attrName>
                                        </p:attrNameLst>
                                      </p:cBhvr>
                                      <p:to>
                                        <p:strVal val="visible"/>
                                      </p:to>
                                    </p:set>
                                    <p:animEffect transition="in" filter="wipe(left)">
                                      <p:cBhvr>
                                        <p:cTn id="2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p:bldP spid="384" grpId="1" animBg="1"/>
      <p:bldP spid="252" grpId="0" animBg="1"/>
      <p:bldP spid="229" grpId="0" animBg="1"/>
      <p:bldP spid="229" grpId="1" animBg="1"/>
      <p:bldP spid="235" grpId="0" animBg="1"/>
      <p:bldP spid="235" grpId="1" animBg="1"/>
      <p:bldP spid="145" grpId="0" animBg="1"/>
      <p:bldP spid="145" grpId="1" animBg="1"/>
      <p:bldP spid="145" grpId="2" animBg="1"/>
      <p:bldP spid="462" grpId="0" animBg="1"/>
      <p:bldP spid="385" grpId="0" animBg="1"/>
      <p:bldP spid="389" grpId="0" animBg="1"/>
    </p:bldLst>
  </p:timing>
  <p:extLst mod="1"/>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全相联应用场合</a:t>
            </a:r>
          </a:p>
        </p:txBody>
      </p:sp>
      <p:sp>
        <p:nvSpPr>
          <p:cNvPr id="3" name="内容占位符 2"/>
          <p:cNvSpPr>
            <a:spLocks noGrp="1"/>
          </p:cNvSpPr>
          <p:nvPr>
            <p:ph idx="1"/>
          </p:nvPr>
        </p:nvSpPr>
        <p:spPr/>
        <p:txBody>
          <a:bodyPr/>
          <a:lstStyle/>
          <a:p>
            <a:r>
              <a:rPr lang="zh-CN" altLang="en-US" b="1" dirty="0"/>
              <a:t>块映射灵活，一对多映射</a:t>
            </a:r>
          </a:p>
          <a:p>
            <a:r>
              <a:rPr lang="en-US" altLang="zh-CN" b="1" dirty="0"/>
              <a:t>cache</a:t>
            </a:r>
            <a:r>
              <a:rPr lang="zh-CN" altLang="en-US" b="1" dirty="0"/>
              <a:t>装满后才会出现块冲突</a:t>
            </a:r>
          </a:p>
          <a:p>
            <a:r>
              <a:rPr lang="zh-CN" altLang="en-US" b="1" dirty="0"/>
              <a:t>块冲突概率低，</a:t>
            </a:r>
            <a:r>
              <a:rPr lang="en-US" altLang="zh-CN" b="1" dirty="0"/>
              <a:t>cache</a:t>
            </a:r>
            <a:r>
              <a:rPr lang="zh-CN" altLang="en-US" b="1" dirty="0"/>
              <a:t>利用率高</a:t>
            </a:r>
          </a:p>
          <a:p>
            <a:r>
              <a:rPr lang="zh-CN" altLang="en-US" b="1" dirty="0"/>
              <a:t>淘汰算法复杂</a:t>
            </a:r>
            <a:endParaRPr lang="en-US" altLang="zh-CN" b="1" dirty="0"/>
          </a:p>
          <a:p>
            <a:r>
              <a:rPr lang="zh-CN" altLang="en-US" b="1" dirty="0"/>
              <a:t>命中率高</a:t>
            </a:r>
          </a:p>
          <a:p>
            <a:endParaRPr lang="zh-CN" altLang="en-US" dirty="0"/>
          </a:p>
        </p:txBody>
      </p:sp>
    </p:spTree>
    <p:extLst>
      <p:ext uri="{BB962C8B-B14F-4D97-AF65-F5344CB8AC3E}">
        <p14:creationId xmlns:p14="http://schemas.microsoft.com/office/powerpoint/2010/main" val="14258353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471A6-19FD-4AAB-A1A5-F65A648ADFC7}"/>
              </a:ext>
            </a:extLst>
          </p:cNvPr>
          <p:cNvSpPr>
            <a:spLocks noGrp="1"/>
          </p:cNvSpPr>
          <p:nvPr>
            <p:ph type="title"/>
          </p:nvPr>
        </p:nvSpPr>
        <p:spPr/>
        <p:txBody>
          <a:bodyPr/>
          <a:lstStyle/>
          <a:p>
            <a:r>
              <a:rPr lang="zh-CN" altLang="en-US" dirty="0"/>
              <a:t>直接相联映射</a:t>
            </a:r>
          </a:p>
        </p:txBody>
      </p:sp>
      <p:cxnSp>
        <p:nvCxnSpPr>
          <p:cNvPr id="9" name="直接箭头连接符 8">
            <a:extLst>
              <a:ext uri="{FF2B5EF4-FFF2-40B4-BE49-F238E27FC236}">
                <a16:creationId xmlns:a16="http://schemas.microsoft.com/office/drawing/2014/main" id="{57A94651-2422-42BF-B876-33EEA23BC0A6}"/>
              </a:ext>
            </a:extLst>
          </p:cNvPr>
          <p:cNvCxnSpPr/>
          <p:nvPr/>
        </p:nvCxnSpPr>
        <p:spPr>
          <a:xfrm flipV="1">
            <a:off x="3734421" y="2993494"/>
            <a:ext cx="0" cy="112740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Line 16">
            <a:extLst>
              <a:ext uri="{FF2B5EF4-FFF2-40B4-BE49-F238E27FC236}">
                <a16:creationId xmlns:a16="http://schemas.microsoft.com/office/drawing/2014/main" id="{EB7822A2-EABD-4917-827F-553C1B978C55}"/>
              </a:ext>
            </a:extLst>
          </p:cNvPr>
          <p:cNvSpPr>
            <a:spLocks noChangeShapeType="1"/>
          </p:cNvSpPr>
          <p:nvPr/>
        </p:nvSpPr>
        <p:spPr bwMode="auto">
          <a:xfrm flipV="1">
            <a:off x="7103057" y="2127024"/>
            <a:ext cx="1569605" cy="1490952"/>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AB930762-2BD3-42D9-885C-FA5421B32716}"/>
              </a:ext>
            </a:extLst>
          </p:cNvPr>
          <p:cNvGrpSpPr>
            <a:grpSpLocks/>
          </p:cNvGrpSpPr>
          <p:nvPr/>
        </p:nvGrpSpPr>
        <p:grpSpPr bwMode="auto">
          <a:xfrm>
            <a:off x="2228777" y="1831398"/>
            <a:ext cx="4837758" cy="709139"/>
            <a:chOff x="13183" y="5280382"/>
            <a:chExt cx="4907182" cy="709117"/>
          </a:xfrm>
        </p:grpSpPr>
        <p:grpSp>
          <p:nvGrpSpPr>
            <p:cNvPr id="12" name="组合 183">
              <a:extLst>
                <a:ext uri="{FF2B5EF4-FFF2-40B4-BE49-F238E27FC236}">
                  <a16:creationId xmlns:a16="http://schemas.microsoft.com/office/drawing/2014/main" id="{19D328B5-55B5-48BE-9E63-C01564DF2DA4}"/>
                </a:ext>
              </a:extLst>
            </p:cNvPr>
            <p:cNvGrpSpPr>
              <a:grpSpLocks/>
            </p:cNvGrpSpPr>
            <p:nvPr/>
          </p:nvGrpSpPr>
          <p:grpSpPr bwMode="auto">
            <a:xfrm>
              <a:off x="1105462" y="5280382"/>
              <a:ext cx="3814903" cy="709117"/>
              <a:chOff x="1447798" y="5551488"/>
              <a:chExt cx="6848774" cy="1058578"/>
            </a:xfrm>
          </p:grpSpPr>
          <p:sp>
            <p:nvSpPr>
              <p:cNvPr id="14" name="Text Box 3">
                <a:extLst>
                  <a:ext uri="{FF2B5EF4-FFF2-40B4-BE49-F238E27FC236}">
                    <a16:creationId xmlns:a16="http://schemas.microsoft.com/office/drawing/2014/main" id="{009B7F19-6D10-4F62-A8DA-F90BFCF9D841}"/>
                  </a:ext>
                </a:extLst>
              </p:cNvPr>
              <p:cNvSpPr txBox="1">
                <a:spLocks noChangeArrowheads="1"/>
              </p:cNvSpPr>
              <p:nvPr/>
            </p:nvSpPr>
            <p:spPr bwMode="auto">
              <a:xfrm>
                <a:off x="6675119" y="6294885"/>
                <a:ext cx="951838" cy="315179"/>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AutoShape 6">
                <a:extLst>
                  <a:ext uri="{FF2B5EF4-FFF2-40B4-BE49-F238E27FC236}">
                    <a16:creationId xmlns:a16="http://schemas.microsoft.com/office/drawing/2014/main" id="{174D4F75-E599-49B2-A9B0-03137BAB22F6}"/>
                  </a:ext>
                </a:extLst>
              </p:cNvPr>
              <p:cNvSpPr>
                <a:spLocks/>
              </p:cNvSpPr>
              <p:nvPr/>
            </p:nvSpPr>
            <p:spPr bwMode="auto">
              <a:xfrm rot="16200000">
                <a:off x="6915766" y="4951430"/>
                <a:ext cx="246575" cy="2515033"/>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9">
                <a:extLst>
                  <a:ext uri="{FF2B5EF4-FFF2-40B4-BE49-F238E27FC236}">
                    <a16:creationId xmlns:a16="http://schemas.microsoft.com/office/drawing/2014/main" id="{3F164017-5F5D-4D6B-BBD8-DFEB0D4D176E}"/>
                  </a:ext>
                </a:extLst>
              </p:cNvPr>
              <p:cNvSpPr>
                <a:spLocks noChangeArrowheads="1"/>
              </p:cNvSpPr>
              <p:nvPr/>
            </p:nvSpPr>
            <p:spPr bwMode="auto">
              <a:xfrm>
                <a:off x="1447798" y="5551488"/>
                <a:ext cx="2083234" cy="533399"/>
              </a:xfrm>
              <a:prstGeom prst="rect">
                <a:avLst/>
              </a:prstGeom>
              <a:solidFill>
                <a:srgbClr val="00B0F0"/>
              </a:solidFill>
              <a:ln w="22225">
                <a:solidFill>
                  <a:srgbClr val="000000"/>
                </a:solidFill>
                <a:miter lim="800000"/>
                <a:headEnd/>
                <a:tailEnd/>
              </a:ln>
            </p:spPr>
            <p:txBody>
              <a:bodyPr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a:t>
                </a: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地址 </a:t>
                </a:r>
                <a:r>
                  <a:rPr kumimoji="0" lang="en-US" altLang="zh-CN"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Rectangle 11">
                <a:extLst>
                  <a:ext uri="{FF2B5EF4-FFF2-40B4-BE49-F238E27FC236}">
                    <a16:creationId xmlns:a16="http://schemas.microsoft.com/office/drawing/2014/main" id="{3B070BDA-0850-4153-8ED0-10FAEEEB5BF8}"/>
                  </a:ext>
                </a:extLst>
              </p:cNvPr>
              <p:cNvSpPr>
                <a:spLocks noChangeArrowheads="1"/>
              </p:cNvSpPr>
              <p:nvPr/>
            </p:nvSpPr>
            <p:spPr bwMode="auto">
              <a:xfrm>
                <a:off x="5787319" y="5551488"/>
                <a:ext cx="2509253" cy="533399"/>
              </a:xfrm>
              <a:prstGeom prst="rect">
                <a:avLst/>
              </a:prstGeom>
              <a:solidFill>
                <a:srgbClr val="FFF2CC"/>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Text Box 13">
                <a:extLst>
                  <a:ext uri="{FF2B5EF4-FFF2-40B4-BE49-F238E27FC236}">
                    <a16:creationId xmlns:a16="http://schemas.microsoft.com/office/drawing/2014/main" id="{B6EC1A3C-4B3B-444C-90EE-0B8B96018E6D}"/>
                  </a:ext>
                </a:extLst>
              </p:cNvPr>
              <p:cNvSpPr txBox="1">
                <a:spLocks noChangeArrowheads="1"/>
              </p:cNvSpPr>
              <p:nvPr/>
            </p:nvSpPr>
            <p:spPr bwMode="auto">
              <a:xfrm>
                <a:off x="2518422" y="6294885"/>
                <a:ext cx="914788" cy="315181"/>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AutoShape 14">
                <a:extLst>
                  <a:ext uri="{FF2B5EF4-FFF2-40B4-BE49-F238E27FC236}">
                    <a16:creationId xmlns:a16="http://schemas.microsoft.com/office/drawing/2014/main" id="{69111190-0D12-41BC-98FC-4417959411B3}"/>
                  </a:ext>
                </a:extLst>
              </p:cNvPr>
              <p:cNvSpPr>
                <a:spLocks/>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Rectangle 11">
                <a:extLst>
                  <a:ext uri="{FF2B5EF4-FFF2-40B4-BE49-F238E27FC236}">
                    <a16:creationId xmlns:a16="http://schemas.microsoft.com/office/drawing/2014/main" id="{06C86B8E-C3B6-412A-9559-62128EAFF1BC}"/>
                  </a:ext>
                </a:extLst>
              </p:cNvPr>
              <p:cNvSpPr>
                <a:spLocks noChangeArrowheads="1"/>
              </p:cNvSpPr>
              <p:nvPr/>
            </p:nvSpPr>
            <p:spPr bwMode="auto">
              <a:xfrm>
                <a:off x="3536814" y="5551488"/>
                <a:ext cx="2244723" cy="532022"/>
              </a:xfrm>
              <a:prstGeom prst="rect">
                <a:avLst/>
              </a:prstGeom>
              <a:solidFill>
                <a:schemeClr val="accent6">
                  <a:lumMod val="40000"/>
                  <a:lumOff val="60000"/>
                </a:schemeClr>
              </a:solidFill>
              <a:ln w="22225">
                <a:solidFill>
                  <a:srgbClr val="000000"/>
                </a:solidFill>
                <a:miter lim="800000"/>
                <a:headEnd/>
                <a:tailEnd/>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行索引</a:t>
                </a:r>
                <a:r>
                  <a:rPr lang="en-US" altLang="zh-CN" sz="1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index</a:t>
                </a:r>
                <a:r>
                  <a:rPr lang="en-US" altLang="zh-CN" sz="1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AutoShape 14">
                <a:extLst>
                  <a:ext uri="{FF2B5EF4-FFF2-40B4-BE49-F238E27FC236}">
                    <a16:creationId xmlns:a16="http://schemas.microsoft.com/office/drawing/2014/main" id="{8D57B04F-5CFA-4CF9-9ABA-7D7FFFF1C7E0}"/>
                  </a:ext>
                </a:extLst>
              </p:cNvPr>
              <p:cNvSpPr>
                <a:spLocks/>
              </p:cNvSpPr>
              <p:nvPr/>
            </p:nvSpPr>
            <p:spPr bwMode="auto">
              <a:xfrm rot="16200000">
                <a:off x="4543029" y="5100689"/>
                <a:ext cx="216444" cy="2246646"/>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Text Box 3">
                <a:extLst>
                  <a:ext uri="{FF2B5EF4-FFF2-40B4-BE49-F238E27FC236}">
                    <a16:creationId xmlns:a16="http://schemas.microsoft.com/office/drawing/2014/main" id="{39C140FC-1377-4A48-9908-05FF352755E7}"/>
                  </a:ext>
                </a:extLst>
              </p:cNvPr>
              <p:cNvSpPr txBox="1">
                <a:spLocks noChangeArrowheads="1"/>
              </p:cNvSpPr>
              <p:nvPr/>
            </p:nvSpPr>
            <p:spPr bwMode="auto">
              <a:xfrm>
                <a:off x="4311646" y="6294885"/>
                <a:ext cx="951838" cy="315181"/>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 name="Text Box 52">
              <a:extLst>
                <a:ext uri="{FF2B5EF4-FFF2-40B4-BE49-F238E27FC236}">
                  <a16:creationId xmlns:a16="http://schemas.microsoft.com/office/drawing/2014/main" id="{A058C000-7E33-4CE3-BEA6-F195E96C01C3}"/>
                </a:ext>
              </a:extLst>
            </p:cNvPr>
            <p:cNvSpPr txBox="1">
              <a:spLocks noChangeArrowheads="1"/>
            </p:cNvSpPr>
            <p:nvPr/>
          </p:nvSpPr>
          <p:spPr bwMode="auto">
            <a:xfrm>
              <a:off x="13183" y="5339187"/>
              <a:ext cx="1260140" cy="307768"/>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p>
          </p:txBody>
        </p:sp>
      </p:grpSp>
      <p:sp>
        <p:nvSpPr>
          <p:cNvPr id="37" name="Line 16">
            <a:extLst>
              <a:ext uri="{FF2B5EF4-FFF2-40B4-BE49-F238E27FC236}">
                <a16:creationId xmlns:a16="http://schemas.microsoft.com/office/drawing/2014/main" id="{9E1EC22F-5229-4B69-BFA0-641BB49FF243}"/>
              </a:ext>
            </a:extLst>
          </p:cNvPr>
          <p:cNvSpPr>
            <a:spLocks noChangeShapeType="1"/>
          </p:cNvSpPr>
          <p:nvPr/>
        </p:nvSpPr>
        <p:spPr bwMode="auto">
          <a:xfrm flipV="1">
            <a:off x="7125917" y="2367004"/>
            <a:ext cx="1545040" cy="1875812"/>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38" name="Line 16">
            <a:extLst>
              <a:ext uri="{FF2B5EF4-FFF2-40B4-BE49-F238E27FC236}">
                <a16:creationId xmlns:a16="http://schemas.microsoft.com/office/drawing/2014/main" id="{2BEEF168-57B3-47C6-B16A-7D08908F48F6}"/>
              </a:ext>
            </a:extLst>
          </p:cNvPr>
          <p:cNvSpPr>
            <a:spLocks noChangeShapeType="1"/>
          </p:cNvSpPr>
          <p:nvPr/>
        </p:nvSpPr>
        <p:spPr bwMode="auto">
          <a:xfrm flipV="1">
            <a:off x="7110677" y="2556256"/>
            <a:ext cx="1559884" cy="232664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39" name="Line 16">
            <a:extLst>
              <a:ext uri="{FF2B5EF4-FFF2-40B4-BE49-F238E27FC236}">
                <a16:creationId xmlns:a16="http://schemas.microsoft.com/office/drawing/2014/main" id="{835491F0-A9AE-4B65-8B13-C122B032FDD9}"/>
              </a:ext>
            </a:extLst>
          </p:cNvPr>
          <p:cNvSpPr>
            <a:spLocks noChangeShapeType="1"/>
          </p:cNvSpPr>
          <p:nvPr/>
        </p:nvSpPr>
        <p:spPr bwMode="auto">
          <a:xfrm flipV="1">
            <a:off x="7110676" y="2824969"/>
            <a:ext cx="1548945" cy="2698007"/>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cxnSp>
        <p:nvCxnSpPr>
          <p:cNvPr id="40" name="直接箭头连接符 39">
            <a:extLst>
              <a:ext uri="{FF2B5EF4-FFF2-40B4-BE49-F238E27FC236}">
                <a16:creationId xmlns:a16="http://schemas.microsoft.com/office/drawing/2014/main" id="{DA430BDF-D1BC-49C6-9B20-E8322CA5228A}"/>
              </a:ext>
            </a:extLst>
          </p:cNvPr>
          <p:cNvCxnSpPr/>
          <p:nvPr/>
        </p:nvCxnSpPr>
        <p:spPr>
          <a:xfrm>
            <a:off x="3874932" y="2376530"/>
            <a:ext cx="0" cy="281940"/>
          </a:xfrm>
          <a:prstGeom prst="straightConnector1">
            <a:avLst/>
          </a:prstGeom>
          <a:noFill/>
          <a:ln w="19050" cap="sq">
            <a:solidFill>
              <a:srgbClr val="0000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 name="组合 3">
            <a:extLst>
              <a:ext uri="{FF2B5EF4-FFF2-40B4-BE49-F238E27FC236}">
                <a16:creationId xmlns:a16="http://schemas.microsoft.com/office/drawing/2014/main" id="{AC673035-FF9E-4674-B6EC-DD5EEAB456E5}"/>
              </a:ext>
            </a:extLst>
          </p:cNvPr>
          <p:cNvGrpSpPr/>
          <p:nvPr/>
        </p:nvGrpSpPr>
        <p:grpSpPr>
          <a:xfrm>
            <a:off x="2484707" y="2664632"/>
            <a:ext cx="805325" cy="307777"/>
            <a:chOff x="2484707" y="2664632"/>
            <a:chExt cx="805325" cy="307777"/>
          </a:xfrm>
        </p:grpSpPr>
        <p:cxnSp>
          <p:nvCxnSpPr>
            <p:cNvPr id="41" name="直接箭头连接符 40">
              <a:extLst>
                <a:ext uri="{FF2B5EF4-FFF2-40B4-BE49-F238E27FC236}">
                  <a16:creationId xmlns:a16="http://schemas.microsoft.com/office/drawing/2014/main" id="{1DD10F20-112A-43CB-BBE2-6C612DBE4A03}"/>
                </a:ext>
              </a:extLst>
            </p:cNvPr>
            <p:cNvCxnSpPr/>
            <p:nvPr/>
          </p:nvCxnSpPr>
          <p:spPr>
            <a:xfrm flipH="1">
              <a:off x="2975707" y="2824969"/>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TextBox 132">
              <a:extLst>
                <a:ext uri="{FF2B5EF4-FFF2-40B4-BE49-F238E27FC236}">
                  <a16:creationId xmlns:a16="http://schemas.microsoft.com/office/drawing/2014/main" id="{9397A435-3771-42DC-8D43-F3C1E9FCB6A3}"/>
                </a:ext>
              </a:extLst>
            </p:cNvPr>
            <p:cNvSpPr txBox="1">
              <a:spLocks noChangeArrowheads="1"/>
            </p:cNvSpPr>
            <p:nvPr/>
          </p:nvSpPr>
          <p:spPr bwMode="auto">
            <a:xfrm>
              <a:off x="2484707" y="2664632"/>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43" name="Text Box 52">
            <a:extLst>
              <a:ext uri="{FF2B5EF4-FFF2-40B4-BE49-F238E27FC236}">
                <a16:creationId xmlns:a16="http://schemas.microsoft.com/office/drawing/2014/main" id="{93EF2259-A5EB-4C55-BF54-58C924BADD8A}"/>
              </a:ext>
            </a:extLst>
          </p:cNvPr>
          <p:cNvSpPr txBox="1">
            <a:spLocks noChangeArrowheads="1"/>
          </p:cNvSpPr>
          <p:nvPr/>
        </p:nvSpPr>
        <p:spPr bwMode="auto">
          <a:xfrm>
            <a:off x="5240521" y="3059432"/>
            <a:ext cx="1849441" cy="307777"/>
          </a:xfrm>
          <a:prstGeom prst="rect">
            <a:avLst/>
          </a:prstGeom>
          <a:noFill/>
          <a:ln w="12700">
            <a:noFill/>
            <a:miter lim="800000"/>
            <a:headEnd/>
            <a:tailEnd/>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4" name="肘形连接符 6">
            <a:extLst>
              <a:ext uri="{FF2B5EF4-FFF2-40B4-BE49-F238E27FC236}">
                <a16:creationId xmlns:a16="http://schemas.microsoft.com/office/drawing/2014/main" id="{FC8B7FA9-F594-4960-A1C5-F0D31760FAF6}"/>
              </a:ext>
            </a:extLst>
          </p:cNvPr>
          <p:cNvCxnSpPr>
            <a:stCxn id="20" idx="0"/>
            <a:endCxn id="5" idx="1"/>
          </p:cNvCxnSpPr>
          <p:nvPr/>
        </p:nvCxnSpPr>
        <p:spPr>
          <a:xfrm rot="16200000" flipH="1" flipV="1">
            <a:off x="2963434" y="2171933"/>
            <a:ext cx="2446198" cy="1765128"/>
          </a:xfrm>
          <a:prstGeom prst="bentConnector4">
            <a:avLst>
              <a:gd name="adj1" fmla="val -9345"/>
              <a:gd name="adj2" fmla="val 16655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5" name="Line 16">
            <a:extLst>
              <a:ext uri="{FF2B5EF4-FFF2-40B4-BE49-F238E27FC236}">
                <a16:creationId xmlns:a16="http://schemas.microsoft.com/office/drawing/2014/main" id="{34595DB9-233D-482C-B22B-8C366006D12A}"/>
              </a:ext>
            </a:extLst>
          </p:cNvPr>
          <p:cNvSpPr>
            <a:spLocks noChangeShapeType="1"/>
          </p:cNvSpPr>
          <p:nvPr/>
        </p:nvSpPr>
        <p:spPr bwMode="auto">
          <a:xfrm>
            <a:off x="7103056" y="3671317"/>
            <a:ext cx="1584961" cy="135636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6" name="Line 16">
            <a:extLst>
              <a:ext uri="{FF2B5EF4-FFF2-40B4-BE49-F238E27FC236}">
                <a16:creationId xmlns:a16="http://schemas.microsoft.com/office/drawing/2014/main" id="{3A2165CA-1F9A-49DC-8C84-84CF0AF293D8}"/>
              </a:ext>
            </a:extLst>
          </p:cNvPr>
          <p:cNvSpPr>
            <a:spLocks noChangeShapeType="1"/>
          </p:cNvSpPr>
          <p:nvPr/>
        </p:nvSpPr>
        <p:spPr bwMode="auto">
          <a:xfrm>
            <a:off x="7110677" y="4280916"/>
            <a:ext cx="1562100" cy="96774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7" name="Line 16">
            <a:extLst>
              <a:ext uri="{FF2B5EF4-FFF2-40B4-BE49-F238E27FC236}">
                <a16:creationId xmlns:a16="http://schemas.microsoft.com/office/drawing/2014/main" id="{73E3DA47-6301-4006-B40F-8C3EE619C026}"/>
              </a:ext>
            </a:extLst>
          </p:cNvPr>
          <p:cNvSpPr>
            <a:spLocks noChangeShapeType="1"/>
          </p:cNvSpPr>
          <p:nvPr/>
        </p:nvSpPr>
        <p:spPr bwMode="auto">
          <a:xfrm>
            <a:off x="7095437" y="5576316"/>
            <a:ext cx="1592580" cy="11049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8" name="Line 16">
            <a:extLst>
              <a:ext uri="{FF2B5EF4-FFF2-40B4-BE49-F238E27FC236}">
                <a16:creationId xmlns:a16="http://schemas.microsoft.com/office/drawing/2014/main" id="{2E3D651C-81A9-4D7D-B3A2-BD0DAD8DD79B}"/>
              </a:ext>
            </a:extLst>
          </p:cNvPr>
          <p:cNvSpPr>
            <a:spLocks noChangeShapeType="1"/>
          </p:cNvSpPr>
          <p:nvPr/>
        </p:nvSpPr>
        <p:spPr bwMode="auto">
          <a:xfrm>
            <a:off x="7103057" y="4943857"/>
            <a:ext cx="1569720" cy="533399"/>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CF9F99C8-4EA7-464F-9E53-25EC3BAA3632}"/>
              </a:ext>
            </a:extLst>
          </p:cNvPr>
          <p:cNvSpPr/>
          <p:nvPr/>
        </p:nvSpPr>
        <p:spPr>
          <a:xfrm>
            <a:off x="3300553" y="2662097"/>
            <a:ext cx="860451" cy="331396"/>
          </a:xfrm>
          <a:prstGeom prst="rect">
            <a:avLst/>
          </a:prstGeom>
          <a:solidFill>
            <a:srgbClr val="F4B18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微软雅黑" panose="020B0503020204020204" pitchFamily="34" charset="-122"/>
                <a:ea typeface="微软雅黑" panose="020B0503020204020204" pitchFamily="34" charset="-122"/>
              </a:rPr>
              <a:t>1</a:t>
            </a:r>
            <a:r>
              <a:rPr lang="zh-CN" altLang="en-US" sz="1400" b="1">
                <a:solidFill>
                  <a:schemeClr val="tx1"/>
                </a:solidFill>
                <a:latin typeface="微软雅黑" panose="020B0503020204020204" pitchFamily="34" charset="-122"/>
                <a:ea typeface="微软雅黑" panose="020B0503020204020204" pitchFamily="34" charset="-122"/>
              </a:rPr>
              <a:t>路比较</a:t>
            </a:r>
          </a:p>
        </p:txBody>
      </p:sp>
      <p:cxnSp>
        <p:nvCxnSpPr>
          <p:cNvPr id="50" name="肘形连接符 13">
            <a:extLst>
              <a:ext uri="{FF2B5EF4-FFF2-40B4-BE49-F238E27FC236}">
                <a16:creationId xmlns:a16="http://schemas.microsoft.com/office/drawing/2014/main" id="{12EF765F-7CF3-4FC5-8407-A28FE4B34B65}"/>
              </a:ext>
            </a:extLst>
          </p:cNvPr>
          <p:cNvCxnSpPr>
            <a:endCxn id="49" idx="3"/>
          </p:cNvCxnSpPr>
          <p:nvPr/>
        </p:nvCxnSpPr>
        <p:spPr>
          <a:xfrm rot="16200000" flipV="1">
            <a:off x="3784339" y="3204460"/>
            <a:ext cx="1296508" cy="543177"/>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8" name="组合 57">
            <a:extLst>
              <a:ext uri="{FF2B5EF4-FFF2-40B4-BE49-F238E27FC236}">
                <a16:creationId xmlns:a16="http://schemas.microsoft.com/office/drawing/2014/main" id="{C1BC7216-1457-45F6-874E-3A2CE5CC349C}"/>
              </a:ext>
            </a:extLst>
          </p:cNvPr>
          <p:cNvGrpSpPr/>
          <p:nvPr/>
        </p:nvGrpSpPr>
        <p:grpSpPr>
          <a:xfrm>
            <a:off x="8676476" y="1698730"/>
            <a:ext cx="1627913" cy="4127879"/>
            <a:chOff x="8903859" y="1174474"/>
            <a:chExt cx="1627913" cy="4127879"/>
          </a:xfrm>
        </p:grpSpPr>
        <p:sp>
          <p:nvSpPr>
            <p:cNvPr id="59" name="Text Box 52">
              <a:extLst>
                <a:ext uri="{FF2B5EF4-FFF2-40B4-BE49-F238E27FC236}">
                  <a16:creationId xmlns:a16="http://schemas.microsoft.com/office/drawing/2014/main" id="{92F8E8C8-ACEB-4099-8E9D-EC3D69FAA774}"/>
                </a:ext>
              </a:extLst>
            </p:cNvPr>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主存</a:t>
              </a:r>
            </a:p>
          </p:txBody>
        </p:sp>
        <p:grpSp>
          <p:nvGrpSpPr>
            <p:cNvPr id="60" name="组合 59">
              <a:extLst>
                <a:ext uri="{FF2B5EF4-FFF2-40B4-BE49-F238E27FC236}">
                  <a16:creationId xmlns:a16="http://schemas.microsoft.com/office/drawing/2014/main" id="{60515BF4-1FF1-430E-865A-7BAD2DC75F8D}"/>
                </a:ext>
              </a:extLst>
            </p:cNvPr>
            <p:cNvGrpSpPr/>
            <p:nvPr/>
          </p:nvGrpSpPr>
          <p:grpSpPr>
            <a:xfrm>
              <a:off x="8903859" y="1486390"/>
              <a:ext cx="1627913" cy="3815963"/>
              <a:chOff x="8903859" y="1486390"/>
              <a:chExt cx="1627913" cy="4057929"/>
            </a:xfrm>
          </p:grpSpPr>
          <p:sp>
            <p:nvSpPr>
              <p:cNvPr id="61" name="矩形 60">
                <a:extLst>
                  <a:ext uri="{FF2B5EF4-FFF2-40B4-BE49-F238E27FC236}">
                    <a16:creationId xmlns:a16="http://schemas.microsoft.com/office/drawing/2014/main" id="{5CB1EEC2-13FF-4EE4-A524-851374670F6B}"/>
                  </a:ext>
                </a:extLst>
              </p:cNvPr>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矩形 61">
                <a:extLst>
                  <a:ext uri="{FF2B5EF4-FFF2-40B4-BE49-F238E27FC236}">
                    <a16:creationId xmlns:a16="http://schemas.microsoft.com/office/drawing/2014/main" id="{8CFFC6CD-EE17-4D7A-8D5A-CFBBEFE421EB}"/>
                  </a:ext>
                </a:extLst>
              </p:cNvPr>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a:extLst>
                  <a:ext uri="{FF2B5EF4-FFF2-40B4-BE49-F238E27FC236}">
                    <a16:creationId xmlns:a16="http://schemas.microsoft.com/office/drawing/2014/main" id="{5AF8787B-35E6-406F-AD89-48EA343C49B9}"/>
                  </a:ext>
                </a:extLst>
              </p:cNvPr>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a:extLst>
                  <a:ext uri="{FF2B5EF4-FFF2-40B4-BE49-F238E27FC236}">
                    <a16:creationId xmlns:a16="http://schemas.microsoft.com/office/drawing/2014/main" id="{1FFAE649-D593-4783-82B4-37E85078FA87}"/>
                  </a:ext>
                </a:extLst>
              </p:cNvPr>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a:extLst>
                  <a:ext uri="{FF2B5EF4-FFF2-40B4-BE49-F238E27FC236}">
                    <a16:creationId xmlns:a16="http://schemas.microsoft.com/office/drawing/2014/main" id="{3FBBC1B9-EEB5-4465-9EF1-113281DC6EA3}"/>
                  </a:ext>
                </a:extLst>
              </p:cNvPr>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6F8C915F-3A67-4DB2-ACCD-7C74F9C8D438}"/>
                  </a:ext>
                </a:extLst>
              </p:cNvPr>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a:extLst>
                  <a:ext uri="{FF2B5EF4-FFF2-40B4-BE49-F238E27FC236}">
                    <a16:creationId xmlns:a16="http://schemas.microsoft.com/office/drawing/2014/main" id="{E1BCD630-5A05-4959-9551-615CBD6B1794}"/>
                  </a:ext>
                </a:extLst>
              </p:cNvPr>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a:extLst>
                  <a:ext uri="{FF2B5EF4-FFF2-40B4-BE49-F238E27FC236}">
                    <a16:creationId xmlns:a16="http://schemas.microsoft.com/office/drawing/2014/main" id="{8FD76E61-D139-495B-ACA5-1210C744A92A}"/>
                  </a:ext>
                </a:extLst>
              </p:cNvPr>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a:extLst>
                  <a:ext uri="{FF2B5EF4-FFF2-40B4-BE49-F238E27FC236}">
                    <a16:creationId xmlns:a16="http://schemas.microsoft.com/office/drawing/2014/main" id="{9774A02E-E2C1-4E03-99EE-C4CF9ACA8E87}"/>
                  </a:ext>
                </a:extLst>
              </p:cNvPr>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a:extLst>
                  <a:ext uri="{FF2B5EF4-FFF2-40B4-BE49-F238E27FC236}">
                    <a16:creationId xmlns:a16="http://schemas.microsoft.com/office/drawing/2014/main" id="{E475F60F-CBC7-49CB-AF61-5D53D49B8905}"/>
                  </a:ext>
                </a:extLst>
              </p:cNvPr>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a:extLst>
                  <a:ext uri="{FF2B5EF4-FFF2-40B4-BE49-F238E27FC236}">
                    <a16:creationId xmlns:a16="http://schemas.microsoft.com/office/drawing/2014/main" id="{614BC348-8D2B-42CF-88F1-B4C7C8BE7EF9}"/>
                  </a:ext>
                </a:extLst>
              </p:cNvPr>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B512A2A5-890C-4ABA-ABC3-A51254298103}"/>
                  </a:ext>
                </a:extLst>
              </p:cNvPr>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a:extLst>
                  <a:ext uri="{FF2B5EF4-FFF2-40B4-BE49-F238E27FC236}">
                    <a16:creationId xmlns:a16="http://schemas.microsoft.com/office/drawing/2014/main" id="{DF8C7D63-C791-470A-B623-CECB9D56C908}"/>
                  </a:ext>
                </a:extLst>
              </p:cNvPr>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a:extLst>
                  <a:ext uri="{FF2B5EF4-FFF2-40B4-BE49-F238E27FC236}">
                    <a16:creationId xmlns:a16="http://schemas.microsoft.com/office/drawing/2014/main" id="{88E6C546-1104-44CC-88AA-CF092299A5DE}"/>
                  </a:ext>
                </a:extLst>
              </p:cNvPr>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a:extLst>
                  <a:ext uri="{FF2B5EF4-FFF2-40B4-BE49-F238E27FC236}">
                    <a16:creationId xmlns:a16="http://schemas.microsoft.com/office/drawing/2014/main" id="{CEAAC70C-E788-4767-8D4A-73560860D3D0}"/>
                  </a:ext>
                </a:extLst>
              </p:cNvPr>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a:extLst>
                  <a:ext uri="{FF2B5EF4-FFF2-40B4-BE49-F238E27FC236}">
                    <a16:creationId xmlns:a16="http://schemas.microsoft.com/office/drawing/2014/main" id="{6D0476F8-F9C2-48AD-9952-846FDD698C76}"/>
                  </a:ext>
                </a:extLst>
              </p:cNvPr>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err="1">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dirty="0" err="1">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a:t>
                </a:r>
                <a:r>
                  <a:rPr kumimoji="0" lang="en-US" altLang="zh-CN"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a:extLst>
                  <a:ext uri="{FF2B5EF4-FFF2-40B4-BE49-F238E27FC236}">
                    <a16:creationId xmlns:a16="http://schemas.microsoft.com/office/drawing/2014/main" id="{2F05B676-FBA4-4A10-B874-21BC63614FBF}"/>
                  </a:ext>
                </a:extLst>
              </p:cNvPr>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a:extLst>
                  <a:ext uri="{FF2B5EF4-FFF2-40B4-BE49-F238E27FC236}">
                    <a16:creationId xmlns:a16="http://schemas.microsoft.com/office/drawing/2014/main" id="{66DCFAAE-6637-49D8-B654-CE378F65DED9}"/>
                  </a:ext>
                </a:extLst>
              </p:cNvPr>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a:extLst>
                  <a:ext uri="{FF2B5EF4-FFF2-40B4-BE49-F238E27FC236}">
                    <a16:creationId xmlns:a16="http://schemas.microsoft.com/office/drawing/2014/main" id="{174ABA4C-B2BE-48DB-8437-6D9EB7E37380}"/>
                  </a:ext>
                </a:extLst>
              </p:cNvPr>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a:extLst>
                  <a:ext uri="{FF2B5EF4-FFF2-40B4-BE49-F238E27FC236}">
                    <a16:creationId xmlns:a16="http://schemas.microsoft.com/office/drawing/2014/main" id="{67EA3187-E94F-499B-BE15-1B8190D7C7F3}"/>
                  </a:ext>
                </a:extLst>
              </p:cNvPr>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16" name="组合 115">
            <a:extLst>
              <a:ext uri="{FF2B5EF4-FFF2-40B4-BE49-F238E27FC236}">
                <a16:creationId xmlns:a16="http://schemas.microsoft.com/office/drawing/2014/main" id="{992B34D1-69A8-4FAE-AF20-03CD9541B209}"/>
              </a:ext>
            </a:extLst>
          </p:cNvPr>
          <p:cNvGrpSpPr/>
          <p:nvPr/>
        </p:nvGrpSpPr>
        <p:grpSpPr>
          <a:xfrm>
            <a:off x="2638425" y="3378497"/>
            <a:ext cx="4440932" cy="2448112"/>
            <a:chOff x="2638425" y="3378497"/>
            <a:chExt cx="4440932" cy="2448112"/>
          </a:xfrm>
        </p:grpSpPr>
        <p:sp>
          <p:nvSpPr>
            <p:cNvPr id="5" name="矩形 4">
              <a:extLst>
                <a:ext uri="{FF2B5EF4-FFF2-40B4-BE49-F238E27FC236}">
                  <a16:creationId xmlns:a16="http://schemas.microsoft.com/office/drawing/2014/main" id="{1910EB25-3E6D-4B96-A0BA-ED251E2BEEFF}"/>
                </a:ext>
              </a:extLst>
            </p:cNvPr>
            <p:cNvSpPr/>
            <p:nvPr/>
          </p:nvSpPr>
          <p:spPr>
            <a:xfrm>
              <a:off x="3303969" y="4028411"/>
              <a:ext cx="3773679" cy="498370"/>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0F18AF90-E14F-410C-9352-1522C6BCAA45}"/>
                </a:ext>
              </a:extLst>
            </p:cNvPr>
            <p:cNvGrpSpPr/>
            <p:nvPr/>
          </p:nvGrpSpPr>
          <p:grpSpPr>
            <a:xfrm>
              <a:off x="2767623" y="4678325"/>
              <a:ext cx="4308316" cy="498370"/>
              <a:chOff x="2951981" y="2952785"/>
              <a:chExt cx="4308316" cy="498370"/>
            </a:xfrm>
          </p:grpSpPr>
          <p:sp>
            <p:nvSpPr>
              <p:cNvPr id="24" name="TextBox 132">
                <a:extLst>
                  <a:ext uri="{FF2B5EF4-FFF2-40B4-BE49-F238E27FC236}">
                    <a16:creationId xmlns:a16="http://schemas.microsoft.com/office/drawing/2014/main" id="{453D6519-D546-4810-9E9C-F86F4D1E20C0}"/>
                  </a:ext>
                </a:extLst>
              </p:cNvPr>
              <p:cNvSpPr txBox="1">
                <a:spLocks noChangeArrowheads="1"/>
              </p:cNvSpPr>
              <p:nvPr/>
            </p:nvSpPr>
            <p:spPr bwMode="auto">
              <a:xfrm>
                <a:off x="2951981" y="3048677"/>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338CE9E8-D3EE-4AC8-BEA9-FD252F547895}"/>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id="{0D1BDB4E-6D05-45DA-999C-C151A41439AC}"/>
                </a:ext>
              </a:extLst>
            </p:cNvPr>
            <p:cNvGrpSpPr/>
            <p:nvPr/>
          </p:nvGrpSpPr>
          <p:grpSpPr>
            <a:xfrm>
              <a:off x="2638425" y="5328239"/>
              <a:ext cx="4435805" cy="498370"/>
              <a:chOff x="2824492" y="2952785"/>
              <a:chExt cx="4435805" cy="498370"/>
            </a:xfrm>
          </p:grpSpPr>
          <p:sp>
            <p:nvSpPr>
              <p:cNvPr id="31" name="TextBox 132">
                <a:extLst>
                  <a:ext uri="{FF2B5EF4-FFF2-40B4-BE49-F238E27FC236}">
                    <a16:creationId xmlns:a16="http://schemas.microsoft.com/office/drawing/2014/main" id="{C7653AE2-5771-416C-9521-64310ED40CEE}"/>
                  </a:ext>
                </a:extLst>
              </p:cNvPr>
              <p:cNvSpPr txBox="1">
                <a:spLocks noChangeArrowheads="1"/>
              </p:cNvSpPr>
              <p:nvPr/>
            </p:nvSpPr>
            <p:spPr bwMode="auto">
              <a:xfrm>
                <a:off x="2824492" y="3048677"/>
                <a:ext cx="753495" cy="307777"/>
              </a:xfrm>
              <a:prstGeom prst="rect">
                <a:avLst/>
              </a:prstGeom>
              <a:noFill/>
              <a:ln w="12700">
                <a:noFill/>
                <a:miter lim="800000"/>
                <a:headEnd/>
                <a:tailEnd/>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行</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943E2A84-1AED-4C26-8BFB-4B71CF54DE05}"/>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a16="http://schemas.microsoft.com/office/drawing/2014/main" id="{942F26FF-E2AC-4781-BDFE-C27528E9A266}"/>
                </a:ext>
              </a:extLst>
            </p:cNvPr>
            <p:cNvGrpSpPr/>
            <p:nvPr/>
          </p:nvGrpSpPr>
          <p:grpSpPr>
            <a:xfrm>
              <a:off x="2739291" y="3378497"/>
              <a:ext cx="4340066" cy="498370"/>
              <a:chOff x="2920231" y="2952785"/>
              <a:chExt cx="4340066" cy="498370"/>
            </a:xfrm>
          </p:grpSpPr>
          <p:sp>
            <p:nvSpPr>
              <p:cNvPr id="52" name="TextBox 132">
                <a:extLst>
                  <a:ext uri="{FF2B5EF4-FFF2-40B4-BE49-F238E27FC236}">
                    <a16:creationId xmlns:a16="http://schemas.microsoft.com/office/drawing/2014/main" id="{0066A0E8-3708-4CF1-9263-1327F5E90FE0}"/>
                  </a:ext>
                </a:extLst>
              </p:cNvPr>
              <p:cNvSpPr txBox="1">
                <a:spLocks noChangeArrowheads="1"/>
              </p:cNvSpPr>
              <p:nvPr/>
            </p:nvSpPr>
            <p:spPr bwMode="auto">
              <a:xfrm>
                <a:off x="2920231" y="3048677"/>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74D2A9C8-E98F-45AE-B436-0C271D5972FD}"/>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81" name="TextBox 132">
              <a:extLst>
                <a:ext uri="{FF2B5EF4-FFF2-40B4-BE49-F238E27FC236}">
                  <a16:creationId xmlns:a16="http://schemas.microsoft.com/office/drawing/2014/main" id="{10C16168-A37A-41A5-A5A8-69E915DC9263}"/>
                </a:ext>
              </a:extLst>
            </p:cNvPr>
            <p:cNvSpPr txBox="1">
              <a:spLocks noChangeArrowheads="1"/>
            </p:cNvSpPr>
            <p:nvPr/>
          </p:nvSpPr>
          <p:spPr bwMode="auto">
            <a:xfrm>
              <a:off x="2730466" y="4004580"/>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sp>
        <p:nvSpPr>
          <p:cNvPr id="82" name="AutoShape 6">
            <a:extLst>
              <a:ext uri="{FF2B5EF4-FFF2-40B4-BE49-F238E27FC236}">
                <a16:creationId xmlns:a16="http://schemas.microsoft.com/office/drawing/2014/main" id="{A73AD855-AFCA-4F2C-A0F2-FD9207C4A3C1}"/>
              </a:ext>
            </a:extLst>
          </p:cNvPr>
          <p:cNvSpPr>
            <a:spLocks/>
          </p:cNvSpPr>
          <p:nvPr/>
        </p:nvSpPr>
        <p:spPr bwMode="auto">
          <a:xfrm rot="10800000">
            <a:off x="10340910" y="2026560"/>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AutoShape 6">
            <a:extLst>
              <a:ext uri="{FF2B5EF4-FFF2-40B4-BE49-F238E27FC236}">
                <a16:creationId xmlns:a16="http://schemas.microsoft.com/office/drawing/2014/main" id="{0C700E59-7FCB-4C65-8855-067F7B8C283B}"/>
              </a:ext>
            </a:extLst>
          </p:cNvPr>
          <p:cNvSpPr>
            <a:spLocks/>
          </p:cNvSpPr>
          <p:nvPr/>
        </p:nvSpPr>
        <p:spPr bwMode="auto">
          <a:xfrm rot="10800000">
            <a:off x="10340910" y="2987649"/>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AutoShape 6">
            <a:extLst>
              <a:ext uri="{FF2B5EF4-FFF2-40B4-BE49-F238E27FC236}">
                <a16:creationId xmlns:a16="http://schemas.microsoft.com/office/drawing/2014/main" id="{A627CD46-03FB-4B98-BBC0-AFFF04A27990}"/>
              </a:ext>
            </a:extLst>
          </p:cNvPr>
          <p:cNvSpPr>
            <a:spLocks/>
          </p:cNvSpPr>
          <p:nvPr/>
        </p:nvSpPr>
        <p:spPr bwMode="auto">
          <a:xfrm rot="10800000">
            <a:off x="10340910" y="4887175"/>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TextBox 132">
            <a:extLst>
              <a:ext uri="{FF2B5EF4-FFF2-40B4-BE49-F238E27FC236}">
                <a16:creationId xmlns:a16="http://schemas.microsoft.com/office/drawing/2014/main" id="{3DE6921E-62BC-46C5-A1CF-38F2F7D5E2D6}"/>
              </a:ext>
            </a:extLst>
          </p:cNvPr>
          <p:cNvSpPr txBox="1">
            <a:spLocks noChangeArrowheads="1"/>
          </p:cNvSpPr>
          <p:nvPr/>
        </p:nvSpPr>
        <p:spPr bwMode="auto">
          <a:xfrm>
            <a:off x="10450972" y="2329394"/>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0</a:t>
            </a:r>
            <a:r>
              <a:rPr lang="zh-CN" altLang="en-US" sz="1400" b="1">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6" name="TextBox 132">
            <a:extLst>
              <a:ext uri="{FF2B5EF4-FFF2-40B4-BE49-F238E27FC236}">
                <a16:creationId xmlns:a16="http://schemas.microsoft.com/office/drawing/2014/main" id="{40E43075-557F-4775-A6C6-52D84FB45BE6}"/>
              </a:ext>
            </a:extLst>
          </p:cNvPr>
          <p:cNvSpPr txBox="1">
            <a:spLocks noChangeArrowheads="1"/>
          </p:cNvSpPr>
          <p:nvPr/>
        </p:nvSpPr>
        <p:spPr bwMode="auto">
          <a:xfrm>
            <a:off x="10450972" y="3289807"/>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r>
              <a:rPr lang="zh-CN" altLang="en-US" sz="1400" b="1">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7" name="TextBox 132">
            <a:extLst>
              <a:ext uri="{FF2B5EF4-FFF2-40B4-BE49-F238E27FC236}">
                <a16:creationId xmlns:a16="http://schemas.microsoft.com/office/drawing/2014/main" id="{C9255F54-0E17-4C24-995F-0BF501B0D67B}"/>
              </a:ext>
            </a:extLst>
          </p:cNvPr>
          <p:cNvSpPr txBox="1">
            <a:spLocks noChangeArrowheads="1"/>
          </p:cNvSpPr>
          <p:nvPr/>
        </p:nvSpPr>
        <p:spPr bwMode="auto">
          <a:xfrm>
            <a:off x="10427037" y="5192479"/>
            <a:ext cx="915040" cy="307777"/>
          </a:xfrm>
          <a:prstGeom prst="rect">
            <a:avLst/>
          </a:prstGeom>
          <a:noFill/>
          <a:ln w="12700">
            <a:noFill/>
            <a:miter lim="800000"/>
            <a:headEnd/>
            <a:tailEnd/>
          </a:ln>
        </p:spPr>
        <p:txBody>
          <a:bodyPr wrap="square">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m-1</a:t>
            </a:r>
            <a:r>
              <a:rPr lang="zh-CN" altLang="en-US" sz="1400" b="1" dirty="0">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E255307D-8EA1-4CA3-8900-CAEB82DDB727}"/>
              </a:ext>
            </a:extLst>
          </p:cNvPr>
          <p:cNvGrpSpPr/>
          <p:nvPr/>
        </p:nvGrpSpPr>
        <p:grpSpPr>
          <a:xfrm>
            <a:off x="3118994" y="2284348"/>
            <a:ext cx="494471" cy="361234"/>
            <a:chOff x="3118994" y="2284348"/>
            <a:chExt cx="494471" cy="361234"/>
          </a:xfrm>
        </p:grpSpPr>
        <p:cxnSp>
          <p:nvCxnSpPr>
            <p:cNvPr id="88" name="直接箭头连接符 87">
              <a:extLst>
                <a:ext uri="{FF2B5EF4-FFF2-40B4-BE49-F238E27FC236}">
                  <a16:creationId xmlns:a16="http://schemas.microsoft.com/office/drawing/2014/main" id="{9805A787-3032-4BE2-AB09-D020766E431C}"/>
                </a:ext>
              </a:extLst>
            </p:cNvPr>
            <p:cNvCxnSpPr/>
            <p:nvPr/>
          </p:nvCxnSpPr>
          <p:spPr>
            <a:xfrm>
              <a:off x="3611560" y="2427844"/>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9" name="TextBox 132">
              <a:extLst>
                <a:ext uri="{FF2B5EF4-FFF2-40B4-BE49-F238E27FC236}">
                  <a16:creationId xmlns:a16="http://schemas.microsoft.com/office/drawing/2014/main" id="{D4392CB3-4081-471B-A46F-6C7532F3075F}"/>
                </a:ext>
              </a:extLst>
            </p:cNvPr>
            <p:cNvSpPr txBox="1">
              <a:spLocks noChangeArrowheads="1"/>
            </p:cNvSpPr>
            <p:nvPr/>
          </p:nvSpPr>
          <p:spPr bwMode="auto">
            <a:xfrm>
              <a:off x="3118994" y="2284348"/>
              <a:ext cx="438020" cy="307777"/>
            </a:xfrm>
            <a:prstGeom prst="rect">
              <a:avLst/>
            </a:prstGeom>
            <a:noFill/>
            <a:ln w="12700">
              <a:noFill/>
              <a:miter lim="800000"/>
              <a:headEnd/>
              <a:tailEnd/>
            </a:ln>
          </p:spPr>
          <p:txBody>
            <a:bodyPr wrap="square">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90" name="直接连接符 89">
              <a:extLst>
                <a:ext uri="{FF2B5EF4-FFF2-40B4-BE49-F238E27FC236}">
                  <a16:creationId xmlns:a16="http://schemas.microsoft.com/office/drawing/2014/main" id="{28063822-EF1A-4EAE-A03A-4097BBA69491}"/>
                </a:ext>
              </a:extLst>
            </p:cNvPr>
            <p:cNvCxnSpPr/>
            <p:nvPr/>
          </p:nvCxnSpPr>
          <p:spPr>
            <a:xfrm flipH="1">
              <a:off x="3329664" y="2427844"/>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a:extLst>
              <a:ext uri="{FF2B5EF4-FFF2-40B4-BE49-F238E27FC236}">
                <a16:creationId xmlns:a16="http://schemas.microsoft.com/office/drawing/2014/main" id="{440A8B09-DF64-4FEB-A822-68E909054743}"/>
              </a:ext>
            </a:extLst>
          </p:cNvPr>
          <p:cNvGrpSpPr/>
          <p:nvPr/>
        </p:nvGrpSpPr>
        <p:grpSpPr>
          <a:xfrm>
            <a:off x="4161004" y="3474389"/>
            <a:ext cx="1084644" cy="2261391"/>
            <a:chOff x="4161004" y="3474389"/>
            <a:chExt cx="1084644" cy="2261391"/>
          </a:xfrm>
        </p:grpSpPr>
        <p:sp>
          <p:nvSpPr>
            <p:cNvPr id="100" name="矩形 99">
              <a:extLst>
                <a:ext uri="{FF2B5EF4-FFF2-40B4-BE49-F238E27FC236}">
                  <a16:creationId xmlns:a16="http://schemas.microsoft.com/office/drawing/2014/main" id="{80E4C04F-AAC7-419A-BDFF-384C44FBD5E0}"/>
                </a:ext>
              </a:extLst>
            </p:cNvPr>
            <p:cNvSpPr/>
            <p:nvPr/>
          </p:nvSpPr>
          <p:spPr bwMode="auto">
            <a:xfrm>
              <a:off x="4166131" y="3474389"/>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矩形 100">
              <a:extLst>
                <a:ext uri="{FF2B5EF4-FFF2-40B4-BE49-F238E27FC236}">
                  <a16:creationId xmlns:a16="http://schemas.microsoft.com/office/drawing/2014/main" id="{AB43C5C5-AFF1-4FC9-81FE-DA435E800630}"/>
                </a:ext>
              </a:extLst>
            </p:cNvPr>
            <p:cNvSpPr/>
            <p:nvPr/>
          </p:nvSpPr>
          <p:spPr bwMode="auto">
            <a:xfrm>
              <a:off x="4164422" y="4124303"/>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a:extLst>
                <a:ext uri="{FF2B5EF4-FFF2-40B4-BE49-F238E27FC236}">
                  <a16:creationId xmlns:a16="http://schemas.microsoft.com/office/drawing/2014/main" id="{40DFE717-ECE1-4E78-A0AA-5D2D070A3E01}"/>
                </a:ext>
              </a:extLst>
            </p:cNvPr>
            <p:cNvSpPr/>
            <p:nvPr/>
          </p:nvSpPr>
          <p:spPr bwMode="auto">
            <a:xfrm>
              <a:off x="4162713" y="4774217"/>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a:extLst>
                <a:ext uri="{FF2B5EF4-FFF2-40B4-BE49-F238E27FC236}">
                  <a16:creationId xmlns:a16="http://schemas.microsoft.com/office/drawing/2014/main" id="{8A6CA531-2675-4461-8E09-FE6209183175}"/>
                </a:ext>
              </a:extLst>
            </p:cNvPr>
            <p:cNvSpPr/>
            <p:nvPr/>
          </p:nvSpPr>
          <p:spPr bwMode="auto">
            <a:xfrm>
              <a:off x="4161004" y="5424131"/>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a:t>
              </a:r>
              <a:r>
                <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825FE822-7234-42C6-8132-8FEEA49EEA74}"/>
              </a:ext>
            </a:extLst>
          </p:cNvPr>
          <p:cNvGrpSpPr/>
          <p:nvPr/>
        </p:nvGrpSpPr>
        <p:grpSpPr>
          <a:xfrm>
            <a:off x="3391920" y="3474389"/>
            <a:ext cx="675355" cy="2261391"/>
            <a:chOff x="3391920" y="3474389"/>
            <a:chExt cx="675355" cy="2261391"/>
          </a:xfrm>
        </p:grpSpPr>
        <p:sp>
          <p:nvSpPr>
            <p:cNvPr id="105" name="矩形 104">
              <a:extLst>
                <a:ext uri="{FF2B5EF4-FFF2-40B4-BE49-F238E27FC236}">
                  <a16:creationId xmlns:a16="http://schemas.microsoft.com/office/drawing/2014/main" id="{E05F96B1-8FF9-44E5-BB61-B0F5201E6A06}"/>
                </a:ext>
              </a:extLst>
            </p:cNvPr>
            <p:cNvSpPr/>
            <p:nvPr/>
          </p:nvSpPr>
          <p:spPr bwMode="auto">
            <a:xfrm>
              <a:off x="3397047" y="3474389"/>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6" name="矩形 105">
              <a:extLst>
                <a:ext uri="{FF2B5EF4-FFF2-40B4-BE49-F238E27FC236}">
                  <a16:creationId xmlns:a16="http://schemas.microsoft.com/office/drawing/2014/main" id="{52FE789A-3C94-41F2-B972-3E198D9359D7}"/>
                </a:ext>
              </a:extLst>
            </p:cNvPr>
            <p:cNvSpPr/>
            <p:nvPr/>
          </p:nvSpPr>
          <p:spPr bwMode="auto">
            <a:xfrm>
              <a:off x="3395338" y="4124303"/>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7" name="矩形 106">
              <a:extLst>
                <a:ext uri="{FF2B5EF4-FFF2-40B4-BE49-F238E27FC236}">
                  <a16:creationId xmlns:a16="http://schemas.microsoft.com/office/drawing/2014/main" id="{FDDE76BF-D34B-4E7F-B7B6-F90127AA9FD3}"/>
                </a:ext>
              </a:extLst>
            </p:cNvPr>
            <p:cNvSpPr/>
            <p:nvPr/>
          </p:nvSpPr>
          <p:spPr bwMode="auto">
            <a:xfrm>
              <a:off x="3393629" y="4774217"/>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8" name="矩形 107">
              <a:extLst>
                <a:ext uri="{FF2B5EF4-FFF2-40B4-BE49-F238E27FC236}">
                  <a16:creationId xmlns:a16="http://schemas.microsoft.com/office/drawing/2014/main" id="{A64886B9-8517-45A1-B0CF-A7E10444702A}"/>
                </a:ext>
              </a:extLst>
            </p:cNvPr>
            <p:cNvSpPr/>
            <p:nvPr/>
          </p:nvSpPr>
          <p:spPr bwMode="auto">
            <a:xfrm>
              <a:off x="3391920" y="5424131"/>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grpSp>
      <p:grpSp>
        <p:nvGrpSpPr>
          <p:cNvPr id="114" name="组合 113">
            <a:extLst>
              <a:ext uri="{FF2B5EF4-FFF2-40B4-BE49-F238E27FC236}">
                <a16:creationId xmlns:a16="http://schemas.microsoft.com/office/drawing/2014/main" id="{74E56B20-A0C4-46A5-B6F3-439E2235D3E5}"/>
              </a:ext>
            </a:extLst>
          </p:cNvPr>
          <p:cNvGrpSpPr/>
          <p:nvPr/>
        </p:nvGrpSpPr>
        <p:grpSpPr>
          <a:xfrm>
            <a:off x="5352943" y="3474389"/>
            <a:ext cx="1633035" cy="2261391"/>
            <a:chOff x="5352943" y="3474389"/>
            <a:chExt cx="1633035" cy="2261391"/>
          </a:xfrm>
        </p:grpSpPr>
        <p:sp>
          <p:nvSpPr>
            <p:cNvPr id="110" name="矩形 109">
              <a:extLst>
                <a:ext uri="{FF2B5EF4-FFF2-40B4-BE49-F238E27FC236}">
                  <a16:creationId xmlns:a16="http://schemas.microsoft.com/office/drawing/2014/main" id="{99A16EBD-A26B-4CC8-8D54-B30FF46593F7}"/>
                </a:ext>
              </a:extLst>
            </p:cNvPr>
            <p:cNvSpPr/>
            <p:nvPr/>
          </p:nvSpPr>
          <p:spPr bwMode="auto">
            <a:xfrm>
              <a:off x="5356361" y="412430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1" name="矩形 110">
              <a:extLst>
                <a:ext uri="{FF2B5EF4-FFF2-40B4-BE49-F238E27FC236}">
                  <a16:creationId xmlns:a16="http://schemas.microsoft.com/office/drawing/2014/main" id="{49EFFFEC-4C89-4A83-8347-8354301F6D3F}"/>
                </a:ext>
              </a:extLst>
            </p:cNvPr>
            <p:cNvSpPr/>
            <p:nvPr/>
          </p:nvSpPr>
          <p:spPr bwMode="auto">
            <a:xfrm>
              <a:off x="5358070" y="3474389"/>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2" name="矩形 111">
              <a:extLst>
                <a:ext uri="{FF2B5EF4-FFF2-40B4-BE49-F238E27FC236}">
                  <a16:creationId xmlns:a16="http://schemas.microsoft.com/office/drawing/2014/main" id="{8C04703A-1596-450C-B02C-36CE644521B7}"/>
                </a:ext>
              </a:extLst>
            </p:cNvPr>
            <p:cNvSpPr/>
            <p:nvPr/>
          </p:nvSpPr>
          <p:spPr bwMode="auto">
            <a:xfrm>
              <a:off x="5354652" y="477421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3" name="矩形 112">
              <a:extLst>
                <a:ext uri="{FF2B5EF4-FFF2-40B4-BE49-F238E27FC236}">
                  <a16:creationId xmlns:a16="http://schemas.microsoft.com/office/drawing/2014/main" id="{B4FA397F-C86F-4CC6-BFA3-10D851BF2F5C}"/>
                </a:ext>
              </a:extLst>
            </p:cNvPr>
            <p:cNvSpPr/>
            <p:nvPr/>
          </p:nvSpPr>
          <p:spPr bwMode="auto">
            <a:xfrm>
              <a:off x="5352943" y="5424131"/>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130" name="Text Box 66">
            <a:extLst>
              <a:ext uri="{FF2B5EF4-FFF2-40B4-BE49-F238E27FC236}">
                <a16:creationId xmlns:a16="http://schemas.microsoft.com/office/drawing/2014/main" id="{768A8DC8-6C46-4C13-AB83-521AD7311DB0}"/>
              </a:ext>
            </a:extLst>
          </p:cNvPr>
          <p:cNvSpPr txBox="1">
            <a:spLocks noChangeArrowheads="1"/>
          </p:cNvSpPr>
          <p:nvPr/>
        </p:nvSpPr>
        <p:spPr bwMode="auto">
          <a:xfrm>
            <a:off x="2972743" y="381329"/>
            <a:ext cx="5688012" cy="400110"/>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solidFill>
                  <a:srgbClr val="080808"/>
                </a:solidFill>
                <a:latin typeface="微软雅黑"/>
                <a:ea typeface="微软雅黑"/>
              </a:rPr>
              <a:t>cache</a:t>
            </a:r>
            <a:r>
              <a:rPr kumimoji="1" lang="zh-CN" altLang="en-US" b="1" dirty="0">
                <a:solidFill>
                  <a:srgbClr val="080808"/>
                </a:solidFill>
                <a:latin typeface="微软雅黑"/>
                <a:ea typeface="微软雅黑"/>
              </a:rPr>
              <a:t>块号</a:t>
            </a:r>
            <a:r>
              <a:rPr kumimoji="1" lang="en-US" altLang="zh-CN" b="1" dirty="0" err="1">
                <a:solidFill>
                  <a:srgbClr val="080808"/>
                </a:solidFill>
                <a:latin typeface="微软雅黑"/>
                <a:ea typeface="微软雅黑"/>
              </a:rPr>
              <a:t>i</a:t>
            </a:r>
            <a:r>
              <a:rPr kumimoji="1" lang="en-US" altLang="zh-CN" b="1" dirty="0">
                <a:solidFill>
                  <a:srgbClr val="080808"/>
                </a:solidFill>
                <a:latin typeface="微软雅黑"/>
                <a:ea typeface="微软雅黑"/>
              </a:rPr>
              <a:t>,   </a:t>
            </a:r>
            <a:r>
              <a:rPr kumimoji="1" lang="zh-CN" altLang="en-US" b="1" dirty="0">
                <a:solidFill>
                  <a:srgbClr val="080808"/>
                </a:solidFill>
                <a:latin typeface="微软雅黑"/>
                <a:ea typeface="微软雅黑"/>
              </a:rPr>
              <a:t>共</a:t>
            </a:r>
            <a:r>
              <a:rPr kumimoji="1" lang="en-US" altLang="zh-CN" b="1" dirty="0">
                <a:solidFill>
                  <a:srgbClr val="080808"/>
                </a:solidFill>
                <a:latin typeface="微软雅黑"/>
                <a:ea typeface="微软雅黑"/>
              </a:rPr>
              <a:t>n</a:t>
            </a:r>
            <a:r>
              <a:rPr kumimoji="1" lang="zh-CN" altLang="en-US" b="1" dirty="0">
                <a:solidFill>
                  <a:srgbClr val="080808"/>
                </a:solidFill>
                <a:latin typeface="微软雅黑"/>
                <a:ea typeface="微软雅黑"/>
              </a:rPr>
              <a:t>块，主存块号</a:t>
            </a:r>
            <a:r>
              <a:rPr kumimoji="1" lang="en-US" altLang="zh-CN" b="1" dirty="0">
                <a:solidFill>
                  <a:srgbClr val="080808"/>
                </a:solidFill>
                <a:latin typeface="微软雅黑"/>
                <a:ea typeface="微软雅黑"/>
              </a:rPr>
              <a:t>j</a:t>
            </a:r>
            <a:r>
              <a:rPr kumimoji="1" lang="zh-CN" altLang="en-US" b="1" dirty="0">
                <a:solidFill>
                  <a:srgbClr val="080808"/>
                </a:solidFill>
                <a:latin typeface="微软雅黑"/>
                <a:ea typeface="微软雅黑"/>
              </a:rPr>
              <a:t>，</a:t>
            </a:r>
            <a:r>
              <a:rPr kumimoji="1" lang="en-US" altLang="zh-CN" b="1" dirty="0" err="1">
                <a:solidFill>
                  <a:srgbClr val="0000FF"/>
                </a:solidFill>
                <a:latin typeface="微软雅黑"/>
              </a:rPr>
              <a:t>i</a:t>
            </a:r>
            <a:r>
              <a:rPr kumimoji="1" lang="en-US" altLang="zh-CN" b="1" dirty="0">
                <a:solidFill>
                  <a:srgbClr val="0000FF"/>
                </a:solidFill>
                <a:latin typeface="微软雅黑"/>
              </a:rPr>
              <a:t>=j mod n</a:t>
            </a:r>
          </a:p>
        </p:txBody>
      </p:sp>
    </p:spTree>
    <p:custDataLst>
      <p:tags r:id="rId1"/>
    </p:custDataLst>
    <p:extLst>
      <p:ext uri="{BB962C8B-B14F-4D97-AF65-F5344CB8AC3E}">
        <p14:creationId xmlns:p14="http://schemas.microsoft.com/office/powerpoint/2010/main" val="3076485537"/>
      </p:ext>
    </p:extLst>
  </p:cSld>
  <p:clrMapOvr>
    <a:masterClrMapping/>
  </p:clrMapOvr>
  <mc:AlternateContent xmlns:mc="http://schemas.openxmlformats.org/markup-compatibility/2006" xmlns:p14="http://schemas.microsoft.com/office/powerpoint/2010/main">
    <mc:Choice Requires="p14">
      <p:transition spd="slow" p14:dur="2000" advTm="150420"/>
    </mc:Choice>
    <mc:Fallback xmlns="">
      <p:transition spd="slow" advTm="150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3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repeatCount="300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righ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300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righ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repeatCount="300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righ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right)">
                                      <p:cBhvr>
                                        <p:cTn id="27" dur="500"/>
                                        <p:tgtEl>
                                          <p:spTgt spid="45"/>
                                        </p:tgtEl>
                                      </p:cBhvr>
                                    </p:animEffect>
                                  </p:childTnLst>
                                </p:cTn>
                              </p:par>
                              <p:par>
                                <p:cTn id="28" presetID="22" presetClass="entr" presetSubtype="2" repeatCount="300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right)">
                                      <p:cBhvr>
                                        <p:cTn id="30" dur="500"/>
                                        <p:tgtEl>
                                          <p:spTgt spid="46"/>
                                        </p:tgtEl>
                                      </p:cBhvr>
                                    </p:animEffect>
                                  </p:childTnLst>
                                </p:cTn>
                              </p:par>
                              <p:par>
                                <p:cTn id="31" presetID="22" presetClass="entr" presetSubtype="2" repeatCount="300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par>
                                <p:cTn id="34" presetID="22" presetClass="entr" presetSubtype="2" repeatCount="300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wipe(left)">
                                      <p:cBhvr>
                                        <p:cTn id="41" dur="500"/>
                                        <p:tgtEl>
                                          <p:spTgt spid="1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wipe(up)">
                                      <p:cBhvr>
                                        <p:cTn id="46" dur="500"/>
                                        <p:tgtEl>
                                          <p:spTgt spid="10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wipe(up)">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wipe(left)">
                                      <p:cBhvr>
                                        <p:cTn id="56" dur="500"/>
                                        <p:tgtEl>
                                          <p:spTgt spid="11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up)">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left)">
                                      <p:cBhvr>
                                        <p:cTn id="71" dur="500"/>
                                        <p:tgtEl>
                                          <p:spTgt spid="4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down)">
                                      <p:cBhvr>
                                        <p:cTn id="76" dur="5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up)">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left)">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righ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7" grpId="0" animBg="1"/>
      <p:bldP spid="38" grpId="0" animBg="1"/>
      <p:bldP spid="39" grpId="0" animBg="1"/>
      <p:bldP spid="45" grpId="0" animBg="1"/>
      <p:bldP spid="46" grpId="0" animBg="1"/>
      <p:bldP spid="47" grpId="0" animBg="1"/>
      <p:bldP spid="48" grpId="0" animBg="1"/>
      <p:bldP spid="49" grpId="0" animBg="1"/>
      <p:bldP spid="130" grpId="0"/>
    </p:bldLst>
  </p:timing>
  <p:extLst mod="1">
    <p:ext uri="{3A86A75C-4F4B-4683-9AE1-C65F6400EC91}">
      <p14:laserTraceLst xmlns:p14="http://schemas.microsoft.com/office/powerpoint/2010/main">
        <p14:tracePtLst>
          <p14:tracePt t="7853" x="8756650" y="1790700"/>
          <p14:tracePt t="7875" x="8737600" y="1816100"/>
          <p14:tracePt t="7892" x="8705850" y="1841500"/>
          <p14:tracePt t="7908" x="8674100" y="1866900"/>
          <p14:tracePt t="7925" x="8661400" y="1892300"/>
          <p14:tracePt t="7942" x="8636000" y="1905000"/>
          <p14:tracePt t="7959" x="8604250" y="1917700"/>
          <p14:tracePt t="7975" x="8578850" y="1924050"/>
          <p14:tracePt t="7978" x="8566150" y="1930400"/>
          <p14:tracePt t="7992" x="8547100" y="1936750"/>
          <p14:tracePt t="8009" x="8451850" y="1981200"/>
          <p14:tracePt t="8026" x="8375650" y="2012950"/>
          <p14:tracePt t="8042" x="8267700" y="2063750"/>
          <p14:tracePt t="8059" x="8140700" y="2133600"/>
          <p14:tracePt t="8076" x="8020050" y="2197100"/>
          <p14:tracePt t="8093" x="7893050" y="2247900"/>
          <p14:tracePt t="8110" x="7785100" y="2298700"/>
          <p14:tracePt t="8115" x="7740650" y="2317750"/>
          <p14:tracePt t="8125" x="7702550" y="2336800"/>
          <p14:tracePt t="8143" x="7632700" y="2374900"/>
          <p14:tracePt t="8146" x="7620000" y="2374900"/>
          <p14:tracePt t="8159" x="7600950" y="2387600"/>
          <p14:tracePt t="8175" x="7569200" y="2400300"/>
          <p14:tracePt t="8177" x="7550150" y="2413000"/>
          <p14:tracePt t="8192" x="7537450" y="2419350"/>
          <p14:tracePt t="8195" x="7512050" y="2444750"/>
          <p14:tracePt t="8209" x="7473950" y="2457450"/>
          <p14:tracePt t="8225" x="7429500" y="2489200"/>
          <p14:tracePt t="8242" x="7340600" y="2546350"/>
          <p14:tracePt t="8259" x="7226300" y="2622550"/>
          <p14:tracePt t="8276" x="7105650" y="2711450"/>
          <p14:tracePt t="8292" x="6985000" y="2787650"/>
          <p14:tracePt t="8310" x="6889750" y="2857500"/>
          <p14:tracePt t="8313" x="6851650" y="2882900"/>
          <p14:tracePt t="8326" x="6826250" y="2895600"/>
          <p14:tracePt t="8344" x="6794500" y="2914650"/>
          <p14:tracePt t="8359" x="6788150" y="2921000"/>
          <p14:tracePt t="8398" x="6788150" y="2927350"/>
          <p14:tracePt t="8409" x="6775450" y="2940050"/>
          <p14:tracePt t="8426" x="6762750" y="2952750"/>
          <p14:tracePt t="8442" x="6743700" y="2971800"/>
          <p14:tracePt t="8459" x="6711950" y="3003550"/>
          <p14:tracePt t="8476" x="6661150" y="3054350"/>
          <p14:tracePt t="8492" x="6584950" y="3117850"/>
          <p14:tracePt t="8509" x="6521450" y="3175000"/>
          <p14:tracePt t="8526" x="6477000" y="3213100"/>
          <p14:tracePt t="8543" x="6470650" y="3219450"/>
          <p14:tracePt t="9145" x="0" y="0"/>
        </p14:tracePtLst>
        <p14:tracePtLst>
          <p14:tracePt t="10355" x="10852150" y="2051050"/>
          <p14:tracePt t="10533" x="10852150" y="2057400"/>
          <p14:tracePt t="10550" x="10852150" y="2063750"/>
          <p14:tracePt t="10561" x="10852150" y="2076450"/>
          <p14:tracePt t="10578" x="10852150" y="2095500"/>
          <p14:tracePt t="10595" x="10852150" y="2114550"/>
          <p14:tracePt t="10613" x="10852150" y="2127250"/>
          <p14:tracePt t="10628" x="10852150" y="2152650"/>
          <p14:tracePt t="10645" x="10852150" y="2178050"/>
          <p14:tracePt t="10662" x="10852150" y="2190750"/>
          <p14:tracePt t="10678" x="10852150" y="2209800"/>
          <p14:tracePt t="10695" x="10852150" y="2228850"/>
          <p14:tracePt t="10712" x="10852150" y="2254250"/>
          <p14:tracePt t="10728" x="10852150" y="2266950"/>
          <p14:tracePt t="10731" x="10852150" y="2273300"/>
          <p14:tracePt t="10745" x="10852150" y="2305050"/>
          <p14:tracePt t="10762" x="10852150" y="2330450"/>
          <p14:tracePt t="10779" x="10852150" y="2368550"/>
          <p14:tracePt t="10796" x="10852150" y="2400300"/>
          <p14:tracePt t="10814" x="10852150" y="2432050"/>
          <p14:tracePt t="10829" x="10852150" y="2470150"/>
          <p14:tracePt t="10845" x="10852150" y="2482850"/>
          <p14:tracePt t="10862" x="10852150" y="2508250"/>
          <p14:tracePt t="10879" x="10852150" y="2520950"/>
          <p14:tracePt t="10895" x="10852150" y="2533650"/>
          <p14:tracePt t="10898" x="10852150" y="2546350"/>
          <p14:tracePt t="10912" x="10852150" y="2559050"/>
          <p14:tracePt t="10929" x="10852150" y="2609850"/>
          <p14:tracePt t="10946" x="10852150" y="2654300"/>
          <p14:tracePt t="10962" x="10852150" y="2679700"/>
          <p14:tracePt t="10979" x="10852150" y="2717800"/>
          <p14:tracePt t="10995" x="10852150" y="2755900"/>
          <p14:tracePt t="11014" x="10852150" y="2774950"/>
          <p14:tracePt t="11029" x="10852150" y="2800350"/>
          <p14:tracePt t="11033" x="10852150" y="2813050"/>
          <p14:tracePt t="11046" x="10852150" y="2819400"/>
          <p14:tracePt t="11063" x="10852150" y="2832100"/>
          <p14:tracePt t="11079" x="10852150" y="2844800"/>
          <p14:tracePt t="11096" x="10852150" y="2857500"/>
          <p14:tracePt t="11144" x="10852150" y="2863850"/>
          <p14:tracePt t="11162" x="10852150" y="2882900"/>
          <p14:tracePt t="11179" x="10858500" y="2901950"/>
          <p14:tracePt t="11196" x="10864850" y="2933700"/>
          <p14:tracePt t="11212" x="10864850" y="2952750"/>
          <p14:tracePt t="11229" x="10864850" y="2959100"/>
          <p14:tracePt t="11272" x="10864850" y="2971800"/>
          <p14:tracePt t="11280" x="10864850" y="2984500"/>
          <p14:tracePt t="11297" x="10871200" y="3016250"/>
          <p14:tracePt t="11312" x="10871200" y="3041650"/>
          <p14:tracePt t="11314" x="10871200" y="3048000"/>
          <p14:tracePt t="11330" x="10871200" y="3067050"/>
          <p14:tracePt t="11347" x="10871200" y="3086100"/>
          <p14:tracePt t="11379" x="10871200" y="3098800"/>
          <p14:tracePt t="11396" x="10871200" y="3105150"/>
          <p14:tracePt t="11413" x="10877550" y="3111500"/>
          <p14:tracePt t="11429" x="10877550" y="3117850"/>
          <p14:tracePt t="11446" x="10877550" y="3124200"/>
          <p14:tracePt t="11463" x="10877550" y="3130550"/>
          <p14:tracePt t="11479" x="10877550" y="3162300"/>
          <p14:tracePt t="11482" x="10877550" y="3181350"/>
          <p14:tracePt t="11496" x="10877550" y="3200400"/>
          <p14:tracePt t="11514" x="10877550" y="3244850"/>
          <p14:tracePt t="11517" x="10877550" y="3270250"/>
          <p14:tracePt t="11530" x="10877550" y="3314700"/>
          <p14:tracePt t="11547" x="10877550" y="3352800"/>
          <p14:tracePt t="11564" x="10877550" y="3390900"/>
          <p14:tracePt t="11579" x="10883900" y="3422650"/>
          <p14:tracePt t="11596" x="10883900" y="3467100"/>
          <p14:tracePt t="11614" x="10883900" y="3530600"/>
          <p14:tracePt t="11630" x="10883900" y="3568700"/>
          <p14:tracePt t="11646" x="10883900" y="3619500"/>
          <p14:tracePt t="11663" x="10883900" y="3657600"/>
          <p14:tracePt t="11680" x="10883900" y="3695700"/>
          <p14:tracePt t="11681" x="10883900" y="3708400"/>
          <p14:tracePt t="11696" x="10883900" y="3714750"/>
          <p14:tracePt t="11714" x="10877550" y="3759200"/>
          <p14:tracePt t="11730" x="10877550" y="3778250"/>
          <p14:tracePt t="11746" x="10877550" y="3803650"/>
          <p14:tracePt t="11764" x="10871200" y="3841750"/>
          <p14:tracePt t="11781" x="10864850" y="3898900"/>
          <p14:tracePt t="11785" x="10858500" y="3924300"/>
          <p14:tracePt t="11797" x="10858500" y="3949700"/>
          <p14:tracePt t="11813" x="10858500" y="4006850"/>
          <p14:tracePt t="11830" x="10858500" y="4057650"/>
          <p14:tracePt t="11847" x="10858500" y="4095750"/>
          <p14:tracePt t="11863" x="10858500" y="4133850"/>
          <p14:tracePt t="11880" x="10845800" y="4165600"/>
          <p14:tracePt t="11881" x="10845800" y="4178300"/>
          <p14:tracePt t="11896" x="10845800" y="4197350"/>
          <p14:tracePt t="11913" x="10833100" y="4241800"/>
          <p14:tracePt t="11930" x="10833100" y="4273550"/>
          <p14:tracePt t="11947" x="10833100" y="4305300"/>
          <p14:tracePt t="11963" x="10833100" y="4337050"/>
          <p14:tracePt t="11980" x="10833100" y="4375150"/>
          <p14:tracePt t="11998" x="10826750" y="4419600"/>
          <p14:tracePt t="12014" x="10814050" y="4457700"/>
          <p14:tracePt t="12017" x="10807700" y="4495800"/>
          <p14:tracePt t="12031" x="10807700" y="4540250"/>
          <p14:tracePt t="12048" x="10807700" y="4591050"/>
          <p14:tracePt t="12051" x="10801350" y="4629150"/>
          <p14:tracePt t="12063" x="10801350" y="4654550"/>
          <p14:tracePt t="12081" x="10801350" y="4705350"/>
          <p14:tracePt t="12083" x="10795000" y="4724400"/>
          <p14:tracePt t="12097" x="10795000" y="4730750"/>
          <p14:tracePt t="12164" x="10795000" y="4743450"/>
          <p14:tracePt t="12180" x="10795000" y="4756150"/>
          <p14:tracePt t="12197" x="10795000" y="4775200"/>
          <p14:tracePt t="12213" x="10795000" y="4806950"/>
          <p14:tracePt t="12230" x="10795000" y="4857750"/>
          <p14:tracePt t="12248" x="10795000" y="4908550"/>
          <p14:tracePt t="12249" x="10795000" y="4933950"/>
          <p14:tracePt t="12265" x="10795000" y="4953000"/>
          <p14:tracePt t="12281" x="10795000" y="4991100"/>
          <p14:tracePt t="12283" x="10795000" y="4997450"/>
          <p14:tracePt t="12297" x="10795000" y="5016500"/>
          <p14:tracePt t="12314" x="10795000" y="5035550"/>
          <p14:tracePt t="12331" x="10795000" y="5048250"/>
          <p14:tracePt t="12347" x="10795000" y="5080000"/>
          <p14:tracePt t="12364" x="10795000" y="5124450"/>
          <p14:tracePt t="12380" x="10795000" y="5162550"/>
          <p14:tracePt t="12397" x="10788650" y="5187950"/>
          <p14:tracePt t="12414" x="10788650" y="5200650"/>
          <p14:tracePt t="12430" x="10788650" y="5213350"/>
          <p14:tracePt t="12447" x="10788650" y="5257800"/>
          <p14:tracePt t="12464" x="10788650" y="5302250"/>
          <p14:tracePt t="12481" x="10788650" y="5384800"/>
          <p14:tracePt t="12498" x="10788650" y="5429250"/>
          <p14:tracePt t="12514" x="10788650" y="5461000"/>
          <p14:tracePt t="12532" x="10788650" y="5480050"/>
          <p14:tracePt t="12548" x="10788650" y="5499100"/>
          <p14:tracePt t="12564" x="10788650" y="5505450"/>
          <p14:tracePt t="12581" x="10788650" y="5511800"/>
          <p14:tracePt t="12597" x="10788650" y="5524500"/>
          <p14:tracePt t="12614" x="10788650" y="5530850"/>
          <p14:tracePt t="12631" x="10788650" y="5556250"/>
          <p14:tracePt t="12647" x="10788650" y="5568950"/>
          <p14:tracePt t="12664" x="10788650" y="5581650"/>
          <p14:tracePt t="12681" x="10788650" y="5594350"/>
          <p14:tracePt t="12714" x="10788650" y="5600700"/>
          <p14:tracePt t="12731" x="10788650" y="5607050"/>
          <p14:tracePt t="12748" x="10788650" y="5619750"/>
          <p14:tracePt t="12764" x="10788650" y="5626100"/>
          <p14:tracePt t="13132" x="0" y="0"/>
        </p14:tracePtLst>
        <p14:tracePtLst>
          <p14:tracePt t="33271" x="8655050" y="2209800"/>
          <p14:tracePt t="33293" x="8648700" y="2209800"/>
          <p14:tracePt t="33306" x="8642350" y="2216150"/>
          <p14:tracePt t="33323" x="8591550" y="2254250"/>
          <p14:tracePt t="33339" x="8540750" y="2298700"/>
          <p14:tracePt t="33356" x="8502650" y="2324100"/>
          <p14:tracePt t="33373" x="8426450" y="2374900"/>
          <p14:tracePt t="33390" x="8350250" y="2425700"/>
          <p14:tracePt t="33408" x="8286750" y="2476500"/>
          <p14:tracePt t="33424" x="8248650" y="2501900"/>
          <p14:tracePt t="33427" x="8229600" y="2514600"/>
          <p14:tracePt t="33440" x="8210550" y="2527300"/>
          <p14:tracePt t="33458" x="8166100" y="2559050"/>
          <p14:tracePt t="33473" x="8115300" y="2609850"/>
          <p14:tracePt t="33475" x="8089900" y="2628900"/>
          <p14:tracePt t="33490" x="8058150" y="2660650"/>
          <p14:tracePt t="33492" x="8032750" y="2692400"/>
          <p14:tracePt t="33506" x="7975600" y="2749550"/>
          <p14:tracePt t="33523" x="7931150" y="2787650"/>
          <p14:tracePt t="33540" x="7905750" y="2813050"/>
          <p14:tracePt t="33556" x="7861300" y="2851150"/>
          <p14:tracePt t="33573" x="7816850" y="2895600"/>
          <p14:tracePt t="33590" x="7759700" y="2959100"/>
          <p14:tracePt t="33606" x="7683500" y="3035300"/>
          <p14:tracePt t="33624" x="7658100" y="3067050"/>
          <p14:tracePt t="33640" x="7600950" y="3117850"/>
          <p14:tracePt t="33658" x="7550150" y="3168650"/>
          <p14:tracePt t="33673" x="7505700" y="3206750"/>
          <p14:tracePt t="33675" x="7480300" y="3232150"/>
          <p14:tracePt t="33690" x="7461250" y="3251200"/>
          <p14:tracePt t="33691" x="7435850" y="3282950"/>
          <p14:tracePt t="33707" x="7378700" y="3352800"/>
          <p14:tracePt t="33723" x="7321550" y="3422650"/>
          <p14:tracePt t="33740" x="7277100" y="3473450"/>
          <p14:tracePt t="33757" x="7251700" y="3505200"/>
          <p14:tracePt t="33774" x="7239000" y="3549650"/>
          <p14:tracePt t="33790" x="7219950" y="3562350"/>
          <p14:tracePt t="33807" x="7207250" y="3594100"/>
          <p14:tracePt t="33824" x="7200900" y="3613150"/>
          <p14:tracePt t="33840" x="7194550" y="3625850"/>
          <p14:tracePt t="33988" x="7188200" y="3632200"/>
          <p14:tracePt t="34007" x="7181850" y="3638550"/>
          <p14:tracePt t="34325" x="0" y="0"/>
        </p14:tracePtLst>
        <p14:tracePtLst>
          <p14:tracePt t="35661" x="8686800" y="2184400"/>
          <p14:tracePt t="35709" x="8686800" y="2190750"/>
          <p14:tracePt t="35726" x="8667750" y="2222500"/>
          <p14:tracePt t="35742" x="8629650" y="2273300"/>
          <p14:tracePt t="35759" x="8597900" y="2311400"/>
          <p14:tracePt t="35776" x="8566150" y="2343150"/>
          <p14:tracePt t="35793" x="8547100" y="2368550"/>
          <p14:tracePt t="35795" x="8528050" y="2374900"/>
          <p14:tracePt t="35809" x="8521700" y="2387600"/>
          <p14:tracePt t="35826" x="8502650" y="2406650"/>
          <p14:tracePt t="35827" x="8483600" y="2413000"/>
          <p14:tracePt t="35844" x="8470900" y="2444750"/>
          <p14:tracePt t="35860" x="8420100" y="2514600"/>
          <p14:tracePt t="35877" x="8382000" y="2559050"/>
          <p14:tracePt t="35894" x="8337550" y="2616200"/>
          <p14:tracePt t="35909" x="8274050" y="2673350"/>
          <p14:tracePt t="35926" x="8235950" y="2711450"/>
          <p14:tracePt t="35943" x="8204200" y="2736850"/>
          <p14:tracePt t="35960" x="8185150" y="2755900"/>
          <p14:tracePt t="35976" x="8166100" y="2762250"/>
          <p14:tracePt t="35993" x="8147050" y="2787650"/>
          <p14:tracePt t="35996" x="8140700" y="2794000"/>
          <p14:tracePt t="36010" x="8121650" y="2819400"/>
          <p14:tracePt t="36027" x="8026400" y="2914650"/>
          <p14:tracePt t="36043" x="7969250" y="2965450"/>
          <p14:tracePt t="36060" x="7924800" y="2997200"/>
          <p14:tracePt t="36077" x="7893050" y="3028950"/>
          <p14:tracePt t="36093" x="7861300" y="3060700"/>
          <p14:tracePt t="36110" x="7823200" y="3092450"/>
          <p14:tracePt t="36128" x="7772400" y="3143250"/>
          <p14:tracePt t="36131" x="7759700" y="3155950"/>
          <p14:tracePt t="36143" x="7727950" y="3181350"/>
          <p14:tracePt t="36160" x="7677150" y="3232150"/>
          <p14:tracePt t="36177" x="7588250" y="3295650"/>
          <p14:tracePt t="36193" x="7473950" y="3346450"/>
          <p14:tracePt t="36196" x="7410450" y="3365500"/>
          <p14:tracePt t="36210" x="7340600" y="3403600"/>
          <p14:tracePt t="36212" x="7277100" y="3429000"/>
          <p14:tracePt t="36227" x="7156450" y="3486150"/>
          <p14:tracePt t="36243" x="7054850" y="3530600"/>
          <p14:tracePt t="36260" x="7004050" y="3562350"/>
          <p14:tracePt t="36276" x="6997700" y="3562350"/>
          <p14:tracePt t="36348" x="6991350" y="3581400"/>
          <p14:tracePt t="36360" x="6985000" y="3587750"/>
          <p14:tracePt t="36376" x="6972300" y="3600450"/>
          <p14:tracePt t="36394" x="6946900" y="3619500"/>
          <p14:tracePt t="36410" x="6934200" y="3625850"/>
          <p14:tracePt t="36427" x="6921500" y="3632200"/>
          <p14:tracePt t="36443" x="6908800" y="3638550"/>
          <p14:tracePt t="36460" x="6908800" y="3644900"/>
          <p14:tracePt t="37212" x="6927850" y="3644900"/>
          <p14:tracePt t="37227" x="6946900" y="3644900"/>
          <p14:tracePt t="37244" x="6965950" y="3638550"/>
          <p14:tracePt t="37349" x="6985000" y="3632200"/>
          <p14:tracePt t="37368" x="7004050" y="3625850"/>
          <p14:tracePt t="37378" x="7029450" y="3619500"/>
          <p14:tracePt t="37395" x="7112000" y="3581400"/>
          <p14:tracePt t="37411" x="7131050" y="3575050"/>
          <p14:tracePt t="37489" x="7137400" y="3575050"/>
          <p14:tracePt t="37718" x="0" y="0"/>
        </p14:tracePtLst>
        <p14:tracePtLst>
          <p14:tracePt t="49478" x="6597650" y="3606800"/>
          <p14:tracePt t="49575" x="6610350" y="3606800"/>
          <p14:tracePt t="49593" x="6629400" y="3606800"/>
          <p14:tracePt t="49610" x="6667500" y="3606800"/>
          <p14:tracePt t="49627" x="6699250" y="3606800"/>
          <p14:tracePt t="49627" x="6731000" y="3606800"/>
          <p14:tracePt t="49644" x="6750050" y="3606800"/>
          <p14:tracePt t="49659" x="6838950" y="3606800"/>
          <p14:tracePt t="49676" x="6934200" y="3606800"/>
          <p14:tracePt t="49693" x="6972300" y="3606800"/>
          <p14:tracePt t="49999" x="6978650" y="3606800"/>
          <p14:tracePt t="50023" x="6991350" y="3613150"/>
          <p14:tracePt t="50173" x="0" y="0"/>
        </p14:tracePtLst>
        <p14:tracePtLst>
          <p14:tracePt t="55726" x="4876800" y="857250"/>
          <p14:tracePt t="55855" x="4889500" y="857250"/>
          <p14:tracePt t="55879" x="4914900" y="857250"/>
          <p14:tracePt t="55884" x="4933950" y="857250"/>
          <p14:tracePt t="55900" x="4984750" y="857250"/>
          <p14:tracePt t="55917" x="5080000" y="857250"/>
          <p14:tracePt t="55934" x="5213350" y="857250"/>
          <p14:tracePt t="55951" x="5365750" y="857250"/>
          <p14:tracePt t="55967" x="5492750" y="857250"/>
          <p14:tracePt t="55985" x="5562600" y="857250"/>
          <p14:tracePt t="56063" x="5568950" y="857250"/>
          <p14:tracePt t="56071" x="5588000" y="857250"/>
          <p14:tracePt t="56084" x="5638800" y="857250"/>
          <p14:tracePt t="56101" x="5683250" y="857250"/>
          <p14:tracePt t="56117" x="5753100" y="857250"/>
          <p14:tracePt t="56134" x="5810250" y="857250"/>
          <p14:tracePt t="56151" x="5829300" y="857250"/>
          <p14:tracePt t="56168" x="5835650" y="857250"/>
          <p14:tracePt t="56263" x="5842000" y="857250"/>
          <p14:tracePt t="56271" x="5854700" y="857250"/>
          <p14:tracePt t="56285" x="5886450" y="857250"/>
          <p14:tracePt t="56302" x="5962650" y="857250"/>
          <p14:tracePt t="56318" x="6051550" y="857250"/>
          <p14:tracePt t="56335" x="6172200" y="857250"/>
          <p14:tracePt t="56351" x="6267450" y="857250"/>
          <p14:tracePt t="56368" x="6356350" y="869950"/>
          <p14:tracePt t="56385" x="6407150" y="869950"/>
          <p14:tracePt t="56401" x="6426200" y="869950"/>
          <p14:tracePt t="56418" x="6445250" y="869950"/>
          <p14:tracePt t="56421" x="6451600" y="869950"/>
          <p14:tracePt t="56452" x="6470650" y="869950"/>
          <p14:tracePt t="56468" x="6496050" y="869950"/>
          <p14:tracePt t="56486" x="6540500" y="869950"/>
          <p14:tracePt t="56503" x="6572250" y="869950"/>
          <p14:tracePt t="56519" x="6604000" y="869950"/>
          <p14:tracePt t="56537" x="6623050" y="869950"/>
          <p14:tracePt t="56551" x="6648450" y="869950"/>
          <p14:tracePt t="56568" x="6673850" y="869950"/>
          <p14:tracePt t="56585" x="6680200" y="869950"/>
          <p14:tracePt t="56618" x="6686550" y="869950"/>
          <p14:tracePt t="56635" x="6699250" y="869950"/>
          <p14:tracePt t="56652" x="6775450" y="857250"/>
          <p14:tracePt t="56668" x="6807200" y="857250"/>
          <p14:tracePt t="56685" x="6832600" y="857250"/>
          <p14:tracePt t="56702" x="6838950" y="850900"/>
          <p14:tracePt t="56896" x="6826250" y="850900"/>
          <p14:tracePt t="56911" x="6819900" y="850900"/>
          <p14:tracePt t="56918" x="6813550" y="850900"/>
          <p14:tracePt t="56935" x="6769100" y="850900"/>
          <p14:tracePt t="56952" x="6718300" y="857250"/>
          <p14:tracePt t="56969" x="6673850" y="863600"/>
          <p14:tracePt t="56972" x="6642100" y="863600"/>
          <p14:tracePt t="56986" x="6610350" y="863600"/>
          <p14:tracePt t="57003" x="6540500" y="869950"/>
          <p14:tracePt t="57004" x="6515100" y="869950"/>
          <p14:tracePt t="57019" x="6489700" y="869950"/>
          <p14:tracePt t="57035" x="6451600" y="869950"/>
          <p14:tracePt t="57036" x="6445250" y="869950"/>
          <p14:tracePt t="57160" x="6445250" y="876300"/>
          <p14:tracePt t="57176" x="6464300" y="876300"/>
          <p14:tracePt t="57185" x="6477000" y="876300"/>
          <p14:tracePt t="57202" x="6527800" y="876300"/>
          <p14:tracePt t="57220" x="6597650" y="876300"/>
          <p14:tracePt t="57237" x="6724650" y="876300"/>
          <p14:tracePt t="57253" x="6794500" y="876300"/>
          <p14:tracePt t="57269" x="6807200" y="876300"/>
          <p14:tracePt t="57526" x="0" y="0"/>
        </p14:tracePtLst>
        <p14:tracePtLst>
          <p14:tracePt t="58542" x="7137400" y="787400"/>
          <p14:tracePt t="58743" x="7156450" y="787400"/>
          <p14:tracePt t="58754" x="7181850" y="787400"/>
          <p14:tracePt t="58771" x="7232650" y="787400"/>
          <p14:tracePt t="58788" x="7277100" y="781050"/>
          <p14:tracePt t="58788" x="7283450" y="781050"/>
          <p14:tracePt t="58804" x="7289800" y="781050"/>
          <p14:tracePt t="59295" x="7308850" y="781050"/>
          <p14:tracePt t="59311" x="7327900" y="781050"/>
          <p14:tracePt t="59321" x="7346950" y="781050"/>
          <p14:tracePt t="59338" x="7416800" y="781050"/>
          <p14:tracePt t="59355" x="7499350" y="781050"/>
          <p14:tracePt t="59372" x="7556500" y="781050"/>
          <p14:tracePt t="59388" x="7562850" y="781050"/>
          <p14:tracePt t="59504" x="7569200" y="781050"/>
          <p14:tracePt t="59522" x="7588250" y="781050"/>
          <p14:tracePt t="59538" x="7632700" y="781050"/>
          <p14:tracePt t="59555" x="7683500" y="781050"/>
          <p14:tracePt t="59572" x="7753350" y="781050"/>
          <p14:tracePt t="59588" x="7772400" y="781050"/>
          <p14:tracePt t="59605" x="7791450" y="781050"/>
          <p14:tracePt t="59679" x="7797800" y="781050"/>
          <p14:tracePt t="59689" x="7804150" y="781050"/>
          <p14:tracePt t="59705" x="7848600" y="781050"/>
          <p14:tracePt t="59722" x="7905750" y="781050"/>
          <p14:tracePt t="59738" x="8001000" y="781050"/>
          <p14:tracePt t="59755" x="8089900" y="781050"/>
          <p14:tracePt t="59773" x="8197850" y="781050"/>
          <p14:tracePt t="59789" x="8210550" y="781050"/>
          <p14:tracePt t="59851" x="8216900" y="781050"/>
          <p14:tracePt t="59855" x="8242300" y="781050"/>
          <p14:tracePt t="59872" x="8286750" y="781050"/>
          <p14:tracePt t="59889" x="8331200" y="781050"/>
          <p14:tracePt t="59906" x="8382000" y="781050"/>
          <p14:tracePt t="59908" x="8401050" y="781050"/>
          <p14:tracePt t="59924" x="8426450" y="781050"/>
          <p14:tracePt t="59940" x="8445500" y="781050"/>
          <p14:tracePt t="60526" x="0" y="0"/>
        </p14:tracePtLst>
        <p14:tracePtLst>
          <p14:tracePt t="72727" x="4025900" y="3505200"/>
          <p14:tracePt t="72791" x="4025900" y="3517900"/>
          <p14:tracePt t="72805" x="4025900" y="3556000"/>
          <p14:tracePt t="72821" x="4025900" y="3625850"/>
          <p14:tracePt t="72838" x="4006850" y="3727450"/>
          <p14:tracePt t="72855" x="3987800" y="3854450"/>
          <p14:tracePt t="72872" x="3981450" y="3994150"/>
          <p14:tracePt t="72888" x="3981450" y="4108450"/>
          <p14:tracePt t="72905" x="3968750" y="4222750"/>
          <p14:tracePt t="72922" x="3968750" y="4330700"/>
          <p14:tracePt t="72938" x="3962400" y="4445000"/>
          <p14:tracePt t="72956" x="3956050" y="4546600"/>
          <p14:tracePt t="72959" x="3949700" y="4591050"/>
          <p14:tracePt t="72973" x="3949700" y="4629150"/>
          <p14:tracePt t="72990" x="3949700" y="4724400"/>
          <p14:tracePt t="73006" x="3943350" y="4781550"/>
          <p14:tracePt t="73023" x="3937000" y="4857750"/>
          <p14:tracePt t="73038" x="3924300" y="4946650"/>
          <p14:tracePt t="73055" x="3911600" y="5029200"/>
          <p14:tracePt t="73072" x="3911600" y="5111750"/>
          <p14:tracePt t="73088" x="3911600" y="5213350"/>
          <p14:tracePt t="73105" x="3911600" y="5308600"/>
          <p14:tracePt t="73122" x="3898900" y="5403850"/>
          <p14:tracePt t="73139" x="3886200" y="5480050"/>
          <p14:tracePt t="73141" x="3886200" y="5511800"/>
          <p14:tracePt t="73155" x="3879850" y="5537200"/>
          <p14:tracePt t="73172" x="3879850" y="5549900"/>
          <p14:tracePt t="73174" x="3879850" y="5556250"/>
          <p14:tracePt t="73190" x="3879850" y="5562600"/>
          <p14:tracePt t="73207" x="3879850" y="5581650"/>
          <p14:tracePt t="73224" x="3873500" y="5594350"/>
          <p14:tracePt t="73280" x="3873500" y="5600700"/>
          <p14:tracePt t="73288" x="3873500" y="5607050"/>
          <p14:tracePt t="73305" x="3873500" y="5619750"/>
          <p14:tracePt t="73322" x="3873500" y="5632450"/>
          <p14:tracePt t="73526" x="0" y="0"/>
        </p14:tracePtLst>
        <p14:tracePtLst>
          <p14:tracePt t="89728" x="3384550" y="2330450"/>
          <p14:tracePt t="89887" x="3384550" y="2336800"/>
          <p14:tracePt t="89903" x="3390900" y="2336800"/>
          <p14:tracePt t="89926" x="3460750" y="2336800"/>
          <p14:tracePt t="89943" x="3511550" y="2336800"/>
          <p14:tracePt t="89959" x="3543300" y="2336800"/>
          <p14:tracePt t="89976" x="3556000" y="2336800"/>
          <p14:tracePt t="90034" x="3568700" y="2336800"/>
          <p14:tracePt t="90050" x="3587750" y="2336800"/>
          <p14:tracePt t="90059" x="3613150" y="2336800"/>
          <p14:tracePt t="90076" x="3663950" y="2336800"/>
          <p14:tracePt t="90092" x="3714750" y="2336800"/>
          <p14:tracePt t="90094" x="3746500" y="2336800"/>
          <p14:tracePt t="90109" x="3816350" y="2336800"/>
          <p14:tracePt t="90126" x="3886200" y="2336800"/>
          <p14:tracePt t="90143" x="3930650" y="2336800"/>
          <p14:tracePt t="90160" x="3937000" y="2336800"/>
          <p14:tracePt t="90249" x="3949700" y="2336800"/>
          <p14:tracePt t="90259" x="3962400" y="2336800"/>
          <p14:tracePt t="90276" x="4019550" y="2336800"/>
          <p14:tracePt t="90293" x="4051300" y="2336800"/>
          <p14:tracePt t="90294" x="4083050" y="2336800"/>
          <p14:tracePt t="90310" x="4165600" y="2336800"/>
          <p14:tracePt t="90326" x="4254500" y="2336800"/>
          <p14:tracePt t="90343" x="4292600" y="2336800"/>
          <p14:tracePt t="90360" x="4305300" y="2336800"/>
          <p14:tracePt t="90571" x="4311650" y="2336800"/>
          <p14:tracePt t="90576" x="4318000" y="2336800"/>
          <p14:tracePt t="90593" x="4356100" y="2336800"/>
          <p14:tracePt t="90610" x="4387850" y="2336800"/>
          <p14:tracePt t="90626" x="4432300" y="2336800"/>
          <p14:tracePt t="90644" x="4483100" y="2336800"/>
          <p14:tracePt t="90661" x="4521200" y="2336800"/>
          <p14:tracePt t="90662" x="4533900" y="2336800"/>
          <p14:tracePt t="90770" x="4546600" y="2336800"/>
          <p14:tracePt t="90777" x="4559300" y="2336800"/>
          <p14:tracePt t="90793" x="4591050" y="2330450"/>
          <p14:tracePt t="90810" x="4641850" y="2324100"/>
          <p14:tracePt t="90827" x="4699000" y="2311400"/>
          <p14:tracePt t="90843" x="4743450" y="2311400"/>
          <p14:tracePt t="90860" x="4768850" y="2305050"/>
          <p14:tracePt t="90878" x="4781550" y="2305050"/>
          <p14:tracePt t="90895" x="4787900" y="2305050"/>
          <p14:tracePt t="90911" x="4794250" y="2298700"/>
          <p14:tracePt t="90928" x="4819650" y="2292350"/>
          <p14:tracePt t="90944" x="4832350" y="2292350"/>
          <p14:tracePt t="90960" x="4857750" y="2292350"/>
          <p14:tracePt t="90977" x="4876800" y="2292350"/>
          <p14:tracePt t="90994" x="4914900" y="2292350"/>
          <p14:tracePt t="91010" x="4972050" y="2292350"/>
          <p14:tracePt t="91027" x="5016500" y="2286000"/>
          <p14:tracePt t="91044" x="5035550" y="2279650"/>
          <p14:tracePt t="91060" x="5080000" y="2279650"/>
          <p14:tracePt t="91062" x="5099050" y="2279650"/>
          <p14:tracePt t="91077" x="5124450" y="2279650"/>
          <p14:tracePt t="91094" x="5213350" y="2279650"/>
          <p14:tracePt t="91111" x="5295900" y="2279650"/>
          <p14:tracePt t="91128" x="5391150" y="2279650"/>
          <p14:tracePt t="91144" x="5473700" y="2279650"/>
          <p14:tracePt t="91161" x="5549900" y="2279650"/>
          <p14:tracePt t="91178" x="5613400" y="2279650"/>
          <p14:tracePt t="91194" x="5664200" y="2279650"/>
          <p14:tracePt t="91211" x="5734050" y="2279650"/>
          <p14:tracePt t="91227" x="5797550" y="2279650"/>
          <p14:tracePt t="91230" x="5822950" y="2279650"/>
          <p14:tracePt t="91244" x="5854700" y="2279650"/>
          <p14:tracePt t="91261" x="5930900" y="2279650"/>
          <p14:tracePt t="91263" x="5975350" y="2279650"/>
          <p14:tracePt t="91278" x="6076950" y="2279650"/>
          <p14:tracePt t="91294" x="6184900" y="2279650"/>
          <p14:tracePt t="91311" x="6299200" y="2279650"/>
          <p14:tracePt t="91328" x="6388100" y="2279650"/>
          <p14:tracePt t="91344" x="6432550" y="2273300"/>
          <p14:tracePt t="91361" x="6445250" y="2273300"/>
          <p14:tracePt t="91458" x="6457950" y="2273300"/>
          <p14:tracePt t="91476" x="6464300" y="2273300"/>
          <p14:tracePt t="91494" x="6527800" y="2273300"/>
          <p14:tracePt t="91511" x="6553200" y="2273300"/>
          <p14:tracePt t="91528" x="6578600" y="2279650"/>
          <p14:tracePt t="91665" x="6584950" y="2279650"/>
          <p14:tracePt t="91718" x="0" y="0"/>
        </p14:tracePtLst>
        <p14:tracePtLst>
          <p14:tracePt t="92657" x="3543300" y="2279650"/>
          <p14:tracePt t="92664" x="3556000" y="2279650"/>
          <p14:tracePt t="92679" x="3581400" y="2286000"/>
          <p14:tracePt t="92696" x="3594100" y="2286000"/>
          <p14:tracePt t="92712" x="3606800" y="2286000"/>
          <p14:tracePt t="92729" x="3625850" y="2286000"/>
          <p14:tracePt t="92746" x="3663950" y="2286000"/>
          <p14:tracePt t="92762" x="3727450" y="2286000"/>
          <p14:tracePt t="92779" x="3784600" y="2286000"/>
          <p14:tracePt t="92796" x="3854450" y="2286000"/>
          <p14:tracePt t="92812" x="3898900" y="2286000"/>
          <p14:tracePt t="92814" x="3930650" y="2286000"/>
          <p14:tracePt t="92829" x="3968750" y="2286000"/>
          <p14:tracePt t="92847" x="4044950" y="2286000"/>
          <p14:tracePt t="92863" x="4057650" y="2286000"/>
          <p14:tracePt t="92984" x="4070350" y="2286000"/>
          <p14:tracePt t="92996" x="4095750" y="2286000"/>
          <p14:tracePt t="93013" x="4140200" y="2286000"/>
          <p14:tracePt t="93030" x="4216400" y="2286000"/>
          <p14:tracePt t="93046" x="4267200" y="2286000"/>
          <p14:tracePt t="93063" x="4273550" y="2286000"/>
          <p14:tracePt t="93384" x="0" y="0"/>
        </p14:tracePtLst>
        <p14:tracePtLst>
          <p14:tracePt t="93985" x="4533900" y="2286000"/>
          <p14:tracePt t="94089" x="4546600" y="2286000"/>
          <p14:tracePt t="94098" x="4559300" y="2292350"/>
          <p14:tracePt t="94114" x="4603750" y="2298700"/>
          <p14:tracePt t="94131" x="4635500" y="2305050"/>
          <p14:tracePt t="94148" x="4711700" y="2311400"/>
          <p14:tracePt t="94150" x="4737100" y="2317750"/>
          <p14:tracePt t="94164" x="4762500" y="2317750"/>
          <p14:tracePt t="94181" x="4813300" y="2317750"/>
          <p14:tracePt t="94199" x="4838700" y="2317750"/>
          <p14:tracePt t="94289" x="4851400" y="2317750"/>
          <p14:tracePt t="94298" x="4864100" y="2317750"/>
          <p14:tracePt t="94314" x="4908550" y="2317750"/>
          <p14:tracePt t="94332" x="4953000" y="2317750"/>
          <p14:tracePt t="94348" x="5003800" y="2317750"/>
          <p14:tracePt t="94350" x="5048250" y="2317750"/>
          <p14:tracePt t="94365" x="5080000" y="2317750"/>
          <p14:tracePt t="94382" x="5143500" y="2311400"/>
          <p14:tracePt t="94383" x="5162550" y="2311400"/>
          <p14:tracePt t="94398" x="5175250" y="2311400"/>
          <p14:tracePt t="94449" x="5187950" y="2311400"/>
          <p14:tracePt t="94474" x="5207000" y="2311400"/>
          <p14:tracePt t="94481" x="5226050" y="2311400"/>
          <p14:tracePt t="94498" x="5264150" y="2311400"/>
          <p14:tracePt t="94515" x="5314950" y="2311400"/>
          <p14:tracePt t="94531" x="5359400" y="2311400"/>
          <p14:tracePt t="94548" x="5441950" y="2311400"/>
          <p14:tracePt t="94566" x="5518150" y="2311400"/>
          <p14:tracePt t="94582" x="5562600" y="2311400"/>
          <p14:tracePt t="94599" x="5568950" y="2311400"/>
          <p14:tracePt t="95769" x="5575300" y="2311400"/>
          <p14:tracePt t="95857" x="5568950" y="2311400"/>
          <p14:tracePt t="95866" x="5537200" y="2311400"/>
          <p14:tracePt t="95883" x="5480050" y="2311400"/>
          <p14:tracePt t="95900" x="5441950" y="2311400"/>
          <p14:tracePt t="95917" x="5397500" y="2311400"/>
          <p14:tracePt t="95933" x="5353050" y="2311400"/>
          <p14:tracePt t="95934" x="5327650" y="2311400"/>
          <p14:tracePt t="95950" x="5289550" y="2311400"/>
          <p14:tracePt t="95967" x="5270500" y="2311400"/>
          <p14:tracePt t="95983" x="5264150" y="2311400"/>
          <p14:tracePt t="96041" x="5245100" y="2317750"/>
          <p14:tracePt t="96050" x="5219700" y="2324100"/>
          <p14:tracePt t="96067" x="5162550" y="2324100"/>
          <p14:tracePt t="96084" x="5054600" y="2330450"/>
          <p14:tracePt t="96101" x="4914900" y="2343150"/>
          <p14:tracePt t="96102" x="4838700" y="2349500"/>
          <p14:tracePt t="96117" x="4762500" y="2355850"/>
          <p14:tracePt t="96133" x="4635500" y="2362200"/>
          <p14:tracePt t="96135" x="4629150" y="2362200"/>
          <p14:tracePt t="96554" x="0" y="0"/>
        </p14:tracePtLst>
        <p14:tracePtLst>
          <p14:tracePt t="97936" x="5842000" y="2324100"/>
          <p14:tracePt t="98258" x="5854700" y="2324100"/>
          <p14:tracePt t="98270" x="5861050" y="2324100"/>
          <p14:tracePt t="98287" x="5886450" y="2324100"/>
          <p14:tracePt t="98369" x="5892800" y="2324100"/>
          <p14:tracePt t="98386" x="5937250" y="2330450"/>
          <p14:tracePt t="98403" x="5975350" y="2330450"/>
          <p14:tracePt t="98419" x="6045200" y="2330450"/>
          <p14:tracePt t="98436" x="6121400" y="2330450"/>
          <p14:tracePt t="98453" x="6203950" y="2330450"/>
          <p14:tracePt t="98455" x="6248400" y="2330450"/>
          <p14:tracePt t="98470" x="6273800" y="2330450"/>
          <p14:tracePt t="98486" x="6337300" y="2330450"/>
          <p14:tracePt t="98503" x="6350000" y="2330450"/>
          <p14:tracePt t="98520" x="6362700" y="2330450"/>
          <p14:tracePt t="98537" x="6375400" y="2330450"/>
          <p14:tracePt t="98553" x="6394450" y="2330450"/>
          <p14:tracePt t="98570" x="6438900" y="2330450"/>
          <p14:tracePt t="98587" x="6483350" y="2330450"/>
          <p14:tracePt t="98603" x="6572250" y="2330450"/>
          <p14:tracePt t="98620" x="6673850" y="2330450"/>
          <p14:tracePt t="98622" x="6737350" y="2330450"/>
          <p14:tracePt t="98636" x="6788150" y="2330450"/>
          <p14:tracePt t="98653" x="6883400" y="2330450"/>
          <p14:tracePt t="98654" x="6934200" y="2330450"/>
          <p14:tracePt t="98670" x="7010400" y="2324100"/>
          <p14:tracePt t="98686" x="7029450" y="2324100"/>
          <p14:tracePt t="98703" x="7042150" y="2324100"/>
          <p14:tracePt t="98792" x="7048500" y="2324100"/>
          <p14:tracePt t="98804" x="7054850" y="2324100"/>
          <p14:tracePt t="98820" x="7092950" y="2324100"/>
          <p14:tracePt t="98836" x="7131050" y="2317750"/>
          <p14:tracePt t="98854" x="7143750" y="2317750"/>
          <p14:tracePt t="98918" x="7150100" y="2317750"/>
          <p14:tracePt t="99024" x="7156450" y="2311400"/>
          <p14:tracePt t="99050" x="7143750" y="2311400"/>
          <p14:tracePt t="99070" x="7067550" y="2311400"/>
          <p14:tracePt t="99087" x="7029450" y="2311400"/>
          <p14:tracePt t="99104" x="6978650" y="2311400"/>
          <p14:tracePt t="99120" x="6915150" y="2311400"/>
          <p14:tracePt t="99137" x="6877050" y="2311400"/>
          <p14:tracePt t="99154" x="6870700" y="2311400"/>
          <p14:tracePt t="99170" x="6864350" y="2311400"/>
          <p14:tracePt t="99217" x="6851650" y="2311400"/>
          <p14:tracePt t="99237" x="6788150" y="2311400"/>
          <p14:tracePt t="99239" x="6769100" y="2311400"/>
          <p14:tracePt t="99254" x="6705600" y="2311400"/>
          <p14:tracePt t="99271" x="6604000" y="2311400"/>
          <p14:tracePt t="99288" x="6508750" y="2311400"/>
          <p14:tracePt t="99304" x="6438900" y="2311400"/>
          <p14:tracePt t="99320" x="6400800" y="2311400"/>
          <p14:tracePt t="99337" x="6394450" y="2311400"/>
          <p14:tracePt t="99444" x="6381750" y="2311400"/>
          <p14:tracePt t="99454" x="6356350" y="2311400"/>
          <p14:tracePt t="99471" x="6311900" y="2311400"/>
          <p14:tracePt t="99488" x="6254750" y="2311400"/>
          <p14:tracePt t="99505" x="6203950" y="2311400"/>
          <p14:tracePt t="99521" x="6134100" y="2311400"/>
          <p14:tracePt t="99537" x="6070600" y="2311400"/>
          <p14:tracePt t="99555" x="6064250" y="2311400"/>
          <p14:tracePt t="99787" x="6089650" y="2311400"/>
          <p14:tracePt t="99805" x="6140450" y="2311400"/>
          <p14:tracePt t="99806" x="6165850" y="2305050"/>
          <p14:tracePt t="99821" x="6184900" y="2305050"/>
          <p14:tracePt t="99838" x="6280150" y="2298700"/>
          <p14:tracePt t="99854" x="6356350" y="2292350"/>
          <p14:tracePt t="99871" x="6432550" y="2292350"/>
          <p14:tracePt t="99888" x="6496050" y="2292350"/>
          <p14:tracePt t="99905" x="6546850" y="2292350"/>
          <p14:tracePt t="99922" x="6584950" y="2292350"/>
          <p14:tracePt t="99938" x="6642100" y="2292350"/>
          <p14:tracePt t="99955" x="6699250" y="2286000"/>
          <p14:tracePt t="99972" x="6762750" y="2279650"/>
          <p14:tracePt t="99990" x="6769100" y="2279650"/>
          <p14:tracePt t="100159" x="0" y="0"/>
        </p14:tracePtLst>
        <p14:tracePtLst>
          <p14:tracePt t="102748" x="5359400" y="2152650"/>
          <p14:tracePt t="102752" x="5359400" y="2133600"/>
          <p14:tracePt t="102760" x="5365750" y="2127250"/>
          <p14:tracePt t="102775" x="5365750" y="2108200"/>
          <p14:tracePt t="102791" x="5365750" y="2101850"/>
          <p14:tracePt t="102808" x="5365750" y="2082800"/>
          <p14:tracePt t="102825" x="5365750" y="2070100"/>
          <p14:tracePt t="102841" x="5365750" y="2051050"/>
          <p14:tracePt t="102858" x="5365750" y="2032000"/>
          <p14:tracePt t="102875" x="5365750" y="2006600"/>
          <p14:tracePt t="102892" x="5365750" y="1974850"/>
          <p14:tracePt t="102908" x="5353050" y="1949450"/>
          <p14:tracePt t="102926" x="5346700" y="1911350"/>
          <p14:tracePt t="102942" x="5340350" y="1898650"/>
          <p14:tracePt t="102958" x="5321300" y="1866900"/>
          <p14:tracePt t="102975" x="5308600" y="1854200"/>
          <p14:tracePt t="102992" x="5295900" y="1835150"/>
          <p14:tracePt t="103008" x="5264150" y="1822450"/>
          <p14:tracePt t="103025" x="5245100" y="1809750"/>
          <p14:tracePt t="103042" x="5207000" y="1797050"/>
          <p14:tracePt t="103058" x="5162550" y="1797050"/>
          <p14:tracePt t="103075" x="5130800" y="1797050"/>
          <p14:tracePt t="103092" x="5086350" y="1790700"/>
          <p14:tracePt t="103108" x="5022850" y="1784350"/>
          <p14:tracePt t="103125" x="4984750" y="1784350"/>
          <p14:tracePt t="103127" x="4972050" y="1784350"/>
          <p14:tracePt t="103142" x="4940300" y="1784350"/>
          <p14:tracePt t="103159" x="4914900" y="1784350"/>
          <p14:tracePt t="103215" x="4902200" y="1790700"/>
          <p14:tracePt t="103226" x="4876800" y="1797050"/>
          <p14:tracePt t="103243" x="4851400" y="1816100"/>
          <p14:tracePt t="103259" x="4800600" y="1847850"/>
          <p14:tracePt t="103275" x="4749800" y="1879600"/>
          <p14:tracePt t="103292" x="4705350" y="1905000"/>
          <p14:tracePt t="103309" x="4679950" y="1924050"/>
          <p14:tracePt t="103354" x="4673600" y="1930400"/>
          <p14:tracePt t="103375" x="4667250" y="1949450"/>
          <p14:tracePt t="103392" x="4660900" y="1981200"/>
          <p14:tracePt t="103409" x="4648200" y="2019300"/>
          <p14:tracePt t="103427" x="4641850" y="2051050"/>
          <p14:tracePt t="103443" x="4641850" y="2070100"/>
          <p14:tracePt t="103459" x="4641850" y="2076450"/>
          <p14:tracePt t="103476" x="4641850" y="2089150"/>
          <p14:tracePt t="103493" x="4641850" y="2095500"/>
          <p14:tracePt t="103509" x="4641850" y="2114550"/>
          <p14:tracePt t="103527" x="4660900" y="2139950"/>
          <p14:tracePt t="103528" x="4679950" y="2146300"/>
          <p14:tracePt t="103543" x="4730750" y="2178050"/>
          <p14:tracePt t="103559" x="4800600" y="2209800"/>
          <p14:tracePt t="103576" x="4832350" y="2216150"/>
          <p14:tracePt t="103593" x="4895850" y="2216150"/>
          <p14:tracePt t="103609" x="4946650" y="2216150"/>
          <p14:tracePt t="103626" x="4984750" y="2216150"/>
          <p14:tracePt t="103642" x="5035550" y="2216150"/>
          <p14:tracePt t="103661" x="5124450" y="2216150"/>
          <p14:tracePt t="103664" x="5162550" y="2216150"/>
          <p14:tracePt t="103677" x="5207000" y="2216150"/>
          <p14:tracePt t="103695" x="5308600" y="2216150"/>
          <p14:tracePt t="103697" x="5359400" y="2216150"/>
          <p14:tracePt t="103711" x="5410200" y="2216150"/>
          <p14:tracePt t="103728" x="5499100" y="2203450"/>
          <p14:tracePt t="103731" x="5524500" y="2203450"/>
          <p14:tracePt t="103743" x="5543550" y="2190750"/>
          <p14:tracePt t="103776" x="5549900" y="2190750"/>
          <p14:tracePt t="103810" x="5575300" y="2178050"/>
          <p14:tracePt t="103826" x="5607050" y="2165350"/>
          <p14:tracePt t="103843" x="5626100" y="2139950"/>
          <p14:tracePt t="103860" x="5657850" y="2114550"/>
          <p14:tracePt t="103876" x="5664200" y="2101850"/>
          <p14:tracePt t="103893" x="5670550" y="2095500"/>
          <p14:tracePt t="103928" x="5670550" y="2089150"/>
          <p14:tracePt t="103944" x="5676900" y="2070100"/>
          <p14:tracePt t="103961" x="5676900" y="2051050"/>
          <p14:tracePt t="103977" x="5676900" y="2038350"/>
          <p14:tracePt t="103993" x="5676900" y="2012950"/>
          <p14:tracePt t="104010" x="5676900" y="1993900"/>
          <p14:tracePt t="104027" x="5676900" y="1962150"/>
          <p14:tracePt t="104043" x="5664200" y="1949450"/>
          <p14:tracePt t="104060" x="5645150" y="1930400"/>
          <p14:tracePt t="104077" x="5645150" y="1924050"/>
          <p14:tracePt t="104093" x="5638800" y="1911350"/>
          <p14:tracePt t="104110" x="5632450" y="1905000"/>
          <p14:tracePt t="104127" x="5607050" y="1892300"/>
          <p14:tracePt t="104162" x="5575300" y="1879600"/>
          <p14:tracePt t="104178" x="5549900" y="1860550"/>
          <p14:tracePt t="104195" x="5524500" y="1854200"/>
          <p14:tracePt t="104211" x="5505450" y="1847850"/>
          <p14:tracePt t="104227" x="5480050" y="1835150"/>
          <p14:tracePt t="104244" x="5467350" y="1828800"/>
          <p14:tracePt t="104260" x="5454650" y="1816100"/>
          <p14:tracePt t="104277" x="5441950" y="1816100"/>
          <p14:tracePt t="104293" x="5435600" y="1816100"/>
          <p14:tracePt t="104310" x="5416550" y="1803400"/>
          <p14:tracePt t="104327" x="5391150" y="1797050"/>
          <p14:tracePt t="104344" x="5353050" y="1790700"/>
          <p14:tracePt t="104360" x="5289550" y="1784350"/>
          <p14:tracePt t="104377" x="5245100" y="1778000"/>
          <p14:tracePt t="104394" x="5187950" y="1771650"/>
          <p14:tracePt t="104412" x="5143500" y="1765300"/>
          <p14:tracePt t="104428" x="5118100" y="1758950"/>
          <p14:tracePt t="104444" x="5099050" y="1758950"/>
          <p14:tracePt t="104533" x="5092700" y="1758950"/>
          <p14:tracePt t="104544" x="5080000" y="1758950"/>
          <p14:tracePt t="104560" x="5029200" y="1758950"/>
          <p14:tracePt t="104577" x="4972050" y="1758950"/>
          <p14:tracePt t="104594" x="4933950" y="1758950"/>
          <p14:tracePt t="104610" x="4883150" y="1758950"/>
          <p14:tracePt t="104627" x="4819650" y="1771650"/>
          <p14:tracePt t="104645" x="4781550" y="1778000"/>
          <p14:tracePt t="104646" x="4775200" y="1778000"/>
          <p14:tracePt t="104661" x="4768850" y="1784350"/>
          <p14:tracePt t="104678" x="4762500" y="1784350"/>
          <p14:tracePt t="104728" x="4743450" y="1803400"/>
          <p14:tracePt t="104744" x="4724400" y="1809750"/>
          <p14:tracePt t="104761" x="4679950" y="1828800"/>
          <p14:tracePt t="104778" x="4635500" y="1847850"/>
          <p14:tracePt t="104794" x="4597400" y="1860550"/>
          <p14:tracePt t="104900" x="4591050" y="1866900"/>
          <p14:tracePt t="104913" x="4591050" y="1873250"/>
          <p14:tracePt t="104928" x="4591050" y="1885950"/>
          <p14:tracePt t="104945" x="4591050" y="1892300"/>
          <p14:tracePt t="104961" x="4591050" y="1917700"/>
          <p14:tracePt t="104978" x="4591050" y="1936750"/>
          <p14:tracePt t="104994" x="4597400" y="1955800"/>
          <p14:tracePt t="105011" x="4603750" y="1974850"/>
          <p14:tracePt t="105028" x="4616450" y="1987550"/>
          <p14:tracePt t="105044" x="4622800" y="2000250"/>
          <p14:tracePt t="105061" x="4648200" y="2032000"/>
          <p14:tracePt t="105078" x="4673600" y="2051050"/>
          <p14:tracePt t="105079" x="4679950" y="2057400"/>
          <p14:tracePt t="105095" x="4692650" y="2070100"/>
          <p14:tracePt t="105111" x="4705350" y="2089150"/>
          <p14:tracePt t="105129" x="4743450" y="2095500"/>
          <p14:tracePt t="105145" x="4787900" y="2101850"/>
          <p14:tracePt t="105162" x="4902200" y="2101850"/>
          <p14:tracePt t="105179" x="5029200" y="2101850"/>
          <p14:tracePt t="105183" x="5092700" y="2101850"/>
          <p14:tracePt t="105195" x="5143500" y="2101850"/>
          <p14:tracePt t="105212" x="5213350" y="2101850"/>
          <p14:tracePt t="105228" x="5219700" y="2101850"/>
          <p14:tracePt t="105288" x="0" y="0"/>
        </p14:tracePtLst>
        <p14:tracePtLst>
          <p14:tracePt t="106152" x="6699250" y="927100"/>
          <p14:tracePt t="106242" x="6705600" y="927100"/>
          <p14:tracePt t="106251" x="6718300" y="927100"/>
          <p14:tracePt t="106263" x="6769100" y="927100"/>
          <p14:tracePt t="106279" x="6845300" y="920750"/>
          <p14:tracePt t="106296" x="6946900" y="908050"/>
          <p14:tracePt t="106312" x="7054850" y="895350"/>
          <p14:tracePt t="106329" x="7188200" y="882650"/>
          <p14:tracePt t="106346" x="7270750" y="869950"/>
          <p14:tracePt t="106364" x="7277100" y="863600"/>
          <p14:tracePt t="107136" x="0" y="0"/>
        </p14:tracePtLst>
        <p14:tracePtLst>
          <p14:tracePt t="111523" x="2889250" y="4318000"/>
          <p14:tracePt t="111578" x="2895600" y="4324350"/>
          <p14:tracePt t="111594" x="2908300" y="4324350"/>
          <p14:tracePt t="111602" x="2940050" y="4324350"/>
          <p14:tracePt t="111619" x="3041650" y="4324350"/>
          <p14:tracePt t="111636" x="3187700" y="4324350"/>
          <p14:tracePt t="111652" x="3340100" y="4324350"/>
          <p14:tracePt t="111669" x="3492500" y="4324350"/>
          <p14:tracePt t="111686" x="3651250" y="4305300"/>
          <p14:tracePt t="111702" x="3803650" y="4286250"/>
          <p14:tracePt t="111703" x="3867150" y="4279900"/>
          <p14:tracePt t="111719" x="3975100" y="4267200"/>
          <p14:tracePt t="111736" x="4051300" y="4260850"/>
          <p14:tracePt t="111752" x="4102100" y="4260850"/>
          <p14:tracePt t="111769" x="4127500" y="4260850"/>
          <p14:tracePt t="111786" x="4146550" y="4260850"/>
          <p14:tracePt t="111803" x="4152900" y="4260850"/>
          <p14:tracePt t="111820" x="4178300" y="4260850"/>
          <p14:tracePt t="111837" x="4210050" y="4260850"/>
          <p14:tracePt t="111853" x="4260850" y="4260850"/>
          <p14:tracePt t="111870" x="4318000" y="4254500"/>
          <p14:tracePt t="111871" x="4349750" y="4254500"/>
          <p14:tracePt t="111886" x="4394200" y="4254500"/>
          <p14:tracePt t="111903" x="4514850" y="4254500"/>
          <p14:tracePt t="111920" x="4546600" y="4254500"/>
          <p14:tracePt t="111936" x="4552950" y="4254500"/>
          <p14:tracePt t="112538" x="0" y="0"/>
        </p14:tracePtLst>
        <p14:tracePtLst>
          <p14:tracePt t="138124" x="5035550" y="1524000"/>
          <p14:tracePt t="138212" x="5022850" y="1524000"/>
          <p14:tracePt t="138218" x="4991100" y="1524000"/>
          <p14:tracePt t="138235" x="4940300" y="1524000"/>
          <p14:tracePt t="138252" x="4787900" y="1524000"/>
          <p14:tracePt t="138268" x="4572000" y="1524000"/>
          <p14:tracePt t="138285" x="4260850" y="1524000"/>
          <p14:tracePt t="138302" x="3962400" y="1524000"/>
          <p14:tracePt t="138319" x="3702050" y="1524000"/>
          <p14:tracePt t="138335" x="3524250" y="1524000"/>
          <p14:tracePt t="138338" x="3448050" y="1524000"/>
          <p14:tracePt t="138352" x="3384550" y="1524000"/>
          <p14:tracePt t="138369" x="3238500" y="1524000"/>
          <p14:tracePt t="138387" x="3187700" y="1524000"/>
          <p14:tracePt t="138402" x="3130550" y="1524000"/>
          <p14:tracePt t="138419" x="3086100" y="1524000"/>
          <p14:tracePt t="138435" x="3035300" y="1524000"/>
          <p14:tracePt t="138452" x="2978150" y="1524000"/>
          <p14:tracePt t="138469" x="2889250" y="1524000"/>
          <p14:tracePt t="138485" x="2794000" y="1524000"/>
          <p14:tracePt t="138502" x="2641600" y="1530350"/>
          <p14:tracePt t="138519" x="2470150" y="1543050"/>
          <p14:tracePt t="138535" x="2292350" y="1543050"/>
          <p14:tracePt t="138537" x="2216150" y="1543050"/>
          <p14:tracePt t="138553" x="2146300" y="1549400"/>
          <p14:tracePt t="138569" x="1968500" y="1562100"/>
          <p14:tracePt t="138586" x="1866900" y="1568450"/>
          <p14:tracePt t="138602" x="1778000" y="1581150"/>
          <p14:tracePt t="138619" x="1752600" y="1581150"/>
          <p14:tracePt t="138795" x="1752600" y="1587500"/>
          <p14:tracePt t="138811" x="1752600" y="1593850"/>
          <p14:tracePt t="138836" x="1752600" y="1612900"/>
          <p14:tracePt t="138852" x="1752600" y="1638300"/>
          <p14:tracePt t="138869" x="1752600" y="1682750"/>
          <p14:tracePt t="138886" x="1752600" y="1733550"/>
          <p14:tracePt t="138903" x="1790700" y="1803400"/>
          <p14:tracePt t="138919" x="1803400" y="1873250"/>
          <p14:tracePt t="138936" x="1828800" y="1962150"/>
          <p14:tracePt t="138953" x="1835150" y="2057400"/>
          <p14:tracePt t="138969" x="1835150" y="2152650"/>
          <p14:tracePt t="138986" x="1835150" y="2260600"/>
          <p14:tracePt t="139003" x="1835150" y="2374900"/>
          <p14:tracePt t="139020" x="1835150" y="2508250"/>
          <p14:tracePt t="139036" x="1841500" y="2647950"/>
          <p14:tracePt t="139054" x="1847850" y="2800350"/>
          <p14:tracePt t="139071" x="1860550" y="2971800"/>
          <p14:tracePt t="139074" x="1866900" y="3048000"/>
          <p14:tracePt t="139087" x="1873250" y="3130550"/>
          <p14:tracePt t="139103" x="1898650" y="3302000"/>
          <p14:tracePt t="139104" x="1917700" y="3397250"/>
          <p14:tracePt t="139120" x="1943100" y="3486150"/>
          <p14:tracePt t="139137" x="2000250" y="3695700"/>
          <p14:tracePt t="139154" x="2038350" y="3816350"/>
          <p14:tracePt t="139170" x="2063750" y="3930650"/>
          <p14:tracePt t="139187" x="2076450" y="4038600"/>
          <p14:tracePt t="139203" x="2101850" y="4133850"/>
          <p14:tracePt t="139220" x="2120900" y="4197350"/>
          <p14:tracePt t="139237" x="2139950" y="4254500"/>
          <p14:tracePt t="139253" x="2152650" y="4292600"/>
          <p14:tracePt t="139270" x="2165350" y="4337050"/>
          <p14:tracePt t="139288" x="2178050" y="4381500"/>
          <p14:tracePt t="139304" x="2184400" y="4394200"/>
          <p14:tracePt t="139307" x="2184400" y="4406900"/>
          <p14:tracePt t="139321" x="2190750" y="4413250"/>
          <p14:tracePt t="139360" x="2197100" y="4419600"/>
          <p14:tracePt t="139372" x="2203450" y="4432300"/>
          <p14:tracePt t="139387" x="2228850" y="4445000"/>
          <p14:tracePt t="139405" x="2235200" y="4457700"/>
          <p14:tracePt t="139420" x="2241550" y="4457700"/>
          <p14:tracePt t="139437" x="2292350" y="4457700"/>
          <p14:tracePt t="139453" x="2355850" y="4457700"/>
          <p14:tracePt t="139470" x="2501900" y="4451350"/>
          <p14:tracePt t="139488" x="2654300" y="4451350"/>
          <p14:tracePt t="139490" x="2717800" y="4451350"/>
          <p14:tracePt t="139503" x="2781300" y="4464050"/>
          <p14:tracePt t="139520" x="2882900" y="4495800"/>
          <p14:tracePt t="139538" x="2940050" y="4502150"/>
          <p14:tracePt t="139659" x="0" y="0"/>
        </p14:tracePtLst>
        <p14:tracePtLst>
          <p14:tracePt t="140103" x="3517900" y="3067050"/>
          <p14:tracePt t="140107" x="3505200" y="3067050"/>
          <p14:tracePt t="140121" x="3486150" y="3079750"/>
          <p14:tracePt t="140204" x="3498850" y="3079750"/>
          <p14:tracePt t="140221" x="3511550" y="3079750"/>
          <p14:tracePt t="140237" x="3587750" y="3079750"/>
          <p14:tracePt t="140254" x="3708400" y="3079750"/>
          <p14:tracePt t="140272" x="3860800" y="3079750"/>
          <p14:tracePt t="140288" x="4038600" y="3079750"/>
          <p14:tracePt t="140289" x="4121150" y="3079750"/>
          <p14:tracePt t="140306" x="4203700" y="3079750"/>
          <p14:tracePt t="140322" x="4349750" y="3079750"/>
          <p14:tracePt t="140338" x="4356100" y="3079750"/>
          <p14:tracePt t="140436" x="4330700" y="3079750"/>
          <p14:tracePt t="140454" x="4318000" y="3079750"/>
          <p14:tracePt t="140471" x="4216400" y="3079750"/>
          <p14:tracePt t="140488" x="4057650" y="3079750"/>
          <p14:tracePt t="140489" x="3975100" y="3079750"/>
          <p14:tracePt t="140505" x="3816350" y="3079750"/>
          <p14:tracePt t="140522" x="3683000" y="3079750"/>
          <p14:tracePt t="140540" x="3587750" y="3079750"/>
          <p14:tracePt t="140555" x="3524250" y="3079750"/>
          <p14:tracePt t="140892" x="3536950" y="3079750"/>
          <p14:tracePt t="140905" x="3644900" y="3079750"/>
          <p14:tracePt t="140922" x="3803650" y="3079750"/>
          <p14:tracePt t="140938" x="3975100" y="3079750"/>
          <p14:tracePt t="140955" x="4102100" y="3060700"/>
          <p14:tracePt t="140972" x="4191000" y="3054350"/>
          <p14:tracePt t="141229" x="4184650" y="3054350"/>
          <p14:tracePt t="141245" x="4165600" y="3054350"/>
          <p14:tracePt t="141256" x="4146550" y="3054350"/>
          <p14:tracePt t="141273" x="4076700" y="3054350"/>
          <p14:tracePt t="141274" x="4025900" y="3054350"/>
          <p14:tracePt t="141290" x="3898900" y="3054350"/>
          <p14:tracePt t="141306" x="3752850" y="3060700"/>
          <p14:tracePt t="141322" x="3606800" y="3060700"/>
          <p14:tracePt t="141339" x="3486150" y="3073400"/>
          <p14:tracePt t="141356" x="3409950" y="3073400"/>
          <p14:tracePt t="141780" x="3422650" y="3073400"/>
          <p14:tracePt t="141789" x="3454400" y="3073400"/>
          <p14:tracePt t="141807" x="3562350" y="3073400"/>
          <p14:tracePt t="141823" x="3683000" y="3079750"/>
          <p14:tracePt t="141840" x="3803650" y="3086100"/>
          <p14:tracePt t="141842" x="3854450" y="3092450"/>
          <p14:tracePt t="141857" x="3924300" y="3092450"/>
          <p14:tracePt t="141873" x="3930650" y="3092450"/>
          <p14:tracePt t="141956" x="3937000" y="3092450"/>
          <p14:tracePt t="141973" x="3949700" y="3092450"/>
          <p14:tracePt t="141990" x="3956050" y="3092450"/>
          <p14:tracePt t="142361" x="0" y="0"/>
        </p14:tracePtLst>
      </p14:laserTraceLst>
    </p:ext>
    <p:ext uri="{E180D4A7-C9FB-4DFB-919C-405C955672EB}">
      <p14:showEvtLst xmlns:p14="http://schemas.microsoft.com/office/powerpoint/2010/main">
        <p14:playEvt time="164" objId="27"/>
        <p14:stopEvt time="150182" objId="27"/>
      </p14:showEvtLst>
    </p:ext>
  </p:extLs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直接相联映射逻辑</a:t>
            </a:r>
            <a:r>
              <a:rPr lang="zh-CN" altLang="en-US"/>
              <a:t>实现 </a:t>
            </a:r>
            <a:r>
              <a:rPr lang="en-US" altLang="zh-CN"/>
              <a:t>(</a:t>
            </a:r>
            <a:r>
              <a:rPr lang="zh-CN" altLang="en-US"/>
              <a:t>构造观</a:t>
            </a:r>
            <a:r>
              <a:rPr lang="en-US" altLang="zh-CN" dirty="0"/>
              <a:t>)</a:t>
            </a:r>
            <a:endParaRPr lang="zh-CN" altLang="en-US" dirty="0"/>
          </a:p>
        </p:txBody>
      </p:sp>
      <p:cxnSp>
        <p:nvCxnSpPr>
          <p:cNvPr id="289" name="直接连接符 288"/>
          <p:cNvCxnSpPr/>
          <p:nvPr/>
        </p:nvCxnSpPr>
        <p:spPr>
          <a:xfrm>
            <a:off x="3145766" y="148993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48993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5973947"/>
            <a:ext cx="2428615" cy="0"/>
          </a:xfrm>
          <a:prstGeom prst="line">
            <a:avLst/>
          </a:prstGeom>
          <a:noFill/>
          <a:ln w="25400" cap="flat" cmpd="sng" algn="ctr">
            <a:solidFill>
              <a:srgbClr val="00B0F0"/>
            </a:solidFill>
            <a:prstDash val="solid"/>
          </a:ln>
          <a:effectLst/>
        </p:spPr>
      </p:cxnSp>
      <p:sp>
        <p:nvSpPr>
          <p:cNvPr id="279" name="矩形 278"/>
          <p:cNvSpPr/>
          <p:nvPr/>
        </p:nvSpPr>
        <p:spPr>
          <a:xfrm>
            <a:off x="4118075" y="1813249"/>
            <a:ext cx="619784"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280" name="矩形 279"/>
          <p:cNvSpPr/>
          <p:nvPr/>
        </p:nvSpPr>
        <p:spPr>
          <a:xfrm>
            <a:off x="5795583" y="1804043"/>
            <a:ext cx="1852018"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1" name="组合 280"/>
          <p:cNvGrpSpPr/>
          <p:nvPr/>
        </p:nvGrpSpPr>
        <p:grpSpPr>
          <a:xfrm>
            <a:off x="3640108" y="337279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9" name="组合 298"/>
          <p:cNvGrpSpPr/>
          <p:nvPr/>
        </p:nvGrpSpPr>
        <p:grpSpPr>
          <a:xfrm>
            <a:off x="3640108" y="207906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777</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9" name="组合 308"/>
          <p:cNvGrpSpPr/>
          <p:nvPr/>
        </p:nvGrpSpPr>
        <p:grpSpPr>
          <a:xfrm>
            <a:off x="3640108" y="251637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666</a:t>
              </a:r>
              <a:endParaRPr lang="zh-CN" altLang="en-US" sz="1600" kern="0" dirty="0">
                <a:solidFill>
                  <a:srgbClr val="000000"/>
                </a:solidFill>
                <a:latin typeface="Arial" pitchFamily="34" charset="0"/>
                <a:ea typeface="微软雅黑"/>
                <a:cs typeface="Arial"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grpSp>
      <p:grpSp>
        <p:nvGrpSpPr>
          <p:cNvPr id="319" name="组合 318"/>
          <p:cNvGrpSpPr/>
          <p:nvPr/>
        </p:nvGrpSpPr>
        <p:grpSpPr>
          <a:xfrm>
            <a:off x="3640107" y="294458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0" name="组合 329"/>
          <p:cNvGrpSpPr/>
          <p:nvPr/>
        </p:nvGrpSpPr>
        <p:grpSpPr>
          <a:xfrm>
            <a:off x="3640108" y="380100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0" name="组合 339"/>
          <p:cNvGrpSpPr/>
          <p:nvPr/>
        </p:nvGrpSpPr>
        <p:grpSpPr>
          <a:xfrm>
            <a:off x="3640108" y="422921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0" name="组合 349"/>
          <p:cNvGrpSpPr/>
          <p:nvPr/>
        </p:nvGrpSpPr>
        <p:grpSpPr>
          <a:xfrm>
            <a:off x="3640107" y="465743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0" name="组合 359"/>
          <p:cNvGrpSpPr/>
          <p:nvPr/>
        </p:nvGrpSpPr>
        <p:grpSpPr>
          <a:xfrm>
            <a:off x="3640107" y="508563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70" name="矩形 369"/>
          <p:cNvSpPr/>
          <p:nvPr/>
        </p:nvSpPr>
        <p:spPr>
          <a:xfrm>
            <a:off x="3396409" y="181773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cxnSp>
        <p:nvCxnSpPr>
          <p:cNvPr id="376" name="直接连接符 375"/>
          <p:cNvCxnSpPr/>
          <p:nvPr/>
        </p:nvCxnSpPr>
        <p:spPr>
          <a:xfrm>
            <a:off x="4358269" y="136318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36318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591105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54053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38542" y="937710"/>
            <a:ext cx="2419727" cy="552227"/>
            <a:chOff x="2043018" y="937710"/>
            <a:chExt cx="2419727" cy="552227"/>
          </a:xfrm>
        </p:grpSpPr>
        <p:sp>
          <p:nvSpPr>
            <p:cNvPr id="369" name="矩形 368"/>
            <p:cNvSpPr/>
            <p:nvPr/>
          </p:nvSpPr>
          <p:spPr>
            <a:xfrm>
              <a:off x="2748254" y="937710"/>
              <a:ext cx="1186945"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382" name="组合 381"/>
            <p:cNvGrpSpPr/>
            <p:nvPr/>
          </p:nvGrpSpPr>
          <p:grpSpPr>
            <a:xfrm>
              <a:off x="2043018" y="1236439"/>
              <a:ext cx="2419727" cy="253498"/>
              <a:chOff x="2861078" y="969828"/>
              <a:chExt cx="2182065" cy="228600"/>
            </a:xfrm>
          </p:grpSpPr>
          <p:sp>
            <p:nvSpPr>
              <p:cNvPr id="383" name="矩形 382"/>
              <p:cNvSpPr/>
              <p:nvPr/>
            </p:nvSpPr>
            <p:spPr>
              <a:xfrm>
                <a:off x="2861078"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5" name="矩形 384"/>
              <p:cNvSpPr/>
              <p:nvPr/>
            </p:nvSpPr>
            <p:spPr>
              <a:xfrm>
                <a:off x="4312473"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48128" y="561182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84052"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1</a:t>
              </a:r>
              <a:endParaRPr lang="zh-CN" altLang="en-US" sz="1400" i="1" dirty="0">
                <a:solidFill>
                  <a:srgbClr val="000000"/>
                </a:solidFill>
                <a:latin typeface="Arial" charset="0"/>
                <a:ea typeface="华文细黑"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grpSp>
        <p:nvGrpSpPr>
          <p:cNvPr id="6" name="组合 5"/>
          <p:cNvGrpSpPr/>
          <p:nvPr/>
        </p:nvGrpSpPr>
        <p:grpSpPr>
          <a:xfrm>
            <a:off x="3325036" y="2045982"/>
            <a:ext cx="398239" cy="3245779"/>
            <a:chOff x="3426636" y="2045982"/>
            <a:chExt cx="398239" cy="3245779"/>
          </a:xfrm>
        </p:grpSpPr>
        <p:grpSp>
          <p:nvGrpSpPr>
            <p:cNvPr id="268" name="组合 267"/>
            <p:cNvGrpSpPr/>
            <p:nvPr/>
          </p:nvGrpSpPr>
          <p:grpSpPr>
            <a:xfrm>
              <a:off x="3426636" y="2045982"/>
              <a:ext cx="398239" cy="3245779"/>
              <a:chOff x="990407" y="2223239"/>
              <a:chExt cx="359125" cy="2926984"/>
            </a:xfrm>
          </p:grpSpPr>
          <p:sp>
            <p:nvSpPr>
              <p:cNvPr id="269" name="文本框 268"/>
              <p:cNvSpPr txBox="1"/>
              <p:nvPr/>
            </p:nvSpPr>
            <p:spPr>
              <a:xfrm>
                <a:off x="992525" y="2223239"/>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L0</a:t>
                </a:r>
                <a:endParaRPr lang="zh-CN" altLang="en-US" sz="1400" i="1" dirty="0">
                  <a:solidFill>
                    <a:srgbClr val="000000"/>
                  </a:solidFill>
                  <a:latin typeface="Arial" charset="0"/>
                  <a:ea typeface="华文细黑"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L1</a:t>
                </a:r>
                <a:endParaRPr lang="zh-CN" altLang="en-US" sz="1400" i="1" dirty="0">
                  <a:solidFill>
                    <a:srgbClr val="000000"/>
                  </a:solidFill>
                  <a:latin typeface="Arial" charset="0"/>
                  <a:ea typeface="华文细黑" pitchFamily="2" charset="-122"/>
                </a:endParaRPr>
              </a:p>
            </p:txBody>
          </p:sp>
          <p:sp>
            <p:nvSpPr>
              <p:cNvPr id="271" name="文本框 270"/>
              <p:cNvSpPr txBox="1"/>
              <p:nvPr/>
            </p:nvSpPr>
            <p:spPr>
              <a:xfrm>
                <a:off x="990407" y="2945817"/>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L2</a:t>
                </a:r>
                <a:endParaRPr lang="zh-CN" altLang="en-US" sz="1400" i="1" dirty="0">
                  <a:solidFill>
                    <a:srgbClr val="000000"/>
                  </a:solidFill>
                  <a:latin typeface="Arial" charset="0"/>
                  <a:ea typeface="华文细黑" pitchFamily="2" charset="-122"/>
                </a:endParaRPr>
              </a:p>
            </p:txBody>
          </p:sp>
          <p:sp>
            <p:nvSpPr>
              <p:cNvPr id="272" name="文本框 271"/>
              <p:cNvSpPr txBox="1"/>
              <p:nvPr/>
            </p:nvSpPr>
            <p:spPr>
              <a:xfrm>
                <a:off x="994689" y="335658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L3</a:t>
                </a:r>
                <a:endParaRPr lang="zh-CN" altLang="en-US" sz="1400" i="1" dirty="0">
                  <a:solidFill>
                    <a:srgbClr val="000000"/>
                  </a:solidFill>
                  <a:latin typeface="Arial" charset="0"/>
                  <a:ea typeface="华文细黑" pitchFamily="2" charset="-122"/>
                </a:endParaRPr>
              </a:p>
            </p:txBody>
          </p:sp>
          <p:sp>
            <p:nvSpPr>
              <p:cNvPr id="273" name="文本框 272"/>
              <p:cNvSpPr txBox="1"/>
              <p:nvPr/>
            </p:nvSpPr>
            <p:spPr>
              <a:xfrm>
                <a:off x="998881" y="3740967"/>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L4</a:t>
                </a:r>
                <a:endParaRPr lang="zh-CN" altLang="en-US" sz="1400" i="1" dirty="0">
                  <a:solidFill>
                    <a:srgbClr val="000000"/>
                  </a:solidFill>
                  <a:latin typeface="Arial" charset="0"/>
                  <a:ea typeface="华文细黑" pitchFamily="2" charset="-122"/>
                </a:endParaRPr>
              </a:p>
            </p:txBody>
          </p:sp>
          <p:sp>
            <p:nvSpPr>
              <p:cNvPr id="274" name="文本框 273"/>
              <p:cNvSpPr txBox="1"/>
              <p:nvPr/>
            </p:nvSpPr>
            <p:spPr>
              <a:xfrm>
                <a:off x="1003755" y="4104745"/>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L5</a:t>
                </a:r>
                <a:endParaRPr lang="zh-CN" altLang="en-US" sz="1400" i="1" dirty="0">
                  <a:solidFill>
                    <a:srgbClr val="000000"/>
                  </a:solidFill>
                  <a:latin typeface="Arial" charset="0"/>
                  <a:ea typeface="华文细黑" pitchFamily="2" charset="-122"/>
                </a:endParaRPr>
              </a:p>
            </p:txBody>
          </p:sp>
          <p:sp>
            <p:nvSpPr>
              <p:cNvPr id="275" name="文本框 274"/>
              <p:cNvSpPr txBox="1"/>
              <p:nvPr/>
            </p:nvSpPr>
            <p:spPr>
              <a:xfrm>
                <a:off x="998881" y="4498741"/>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L6</a:t>
                </a:r>
                <a:endParaRPr lang="zh-CN" altLang="en-US" sz="1400" i="1" dirty="0">
                  <a:solidFill>
                    <a:srgbClr val="000000"/>
                  </a:solidFill>
                  <a:latin typeface="Arial" charset="0"/>
                  <a:ea typeface="华文细黑" pitchFamily="2" charset="-122"/>
                </a:endParaRPr>
              </a:p>
            </p:txBody>
          </p:sp>
          <p:sp>
            <p:nvSpPr>
              <p:cNvPr id="276" name="文本框 275"/>
              <p:cNvSpPr txBox="1"/>
              <p:nvPr/>
            </p:nvSpPr>
            <p:spPr>
              <a:xfrm>
                <a:off x="993227" y="487267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L7</a:t>
                </a:r>
                <a:endParaRPr lang="zh-CN" altLang="en-US" sz="1400" i="1" dirty="0">
                  <a:solidFill>
                    <a:srgbClr val="000000"/>
                  </a:solidFill>
                  <a:latin typeface="Arial" charset="0"/>
                  <a:ea typeface="华文细黑"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50702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19" name="组合 18"/>
          <p:cNvGrpSpPr/>
          <p:nvPr/>
        </p:nvGrpSpPr>
        <p:grpSpPr>
          <a:xfrm>
            <a:off x="9027707" y="1965334"/>
            <a:ext cx="1488472" cy="3418733"/>
            <a:chOff x="8453032" y="1965334"/>
            <a:chExt cx="1488472"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144" name="组合 143"/>
              <p:cNvGrpSpPr/>
              <p:nvPr/>
            </p:nvGrpSpPr>
            <p:grpSpPr>
              <a:xfrm>
                <a:off x="8453032" y="2384493"/>
                <a:ext cx="646725" cy="413839"/>
                <a:chOff x="6944101" y="2286253"/>
                <a:chExt cx="586780"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9" name="文本框 148"/>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headEnd/>
                <a:tailEnd type="none" w="lg" len="lg"/>
              </a:ln>
            </p:spPr>
          </p:cxnSp>
        </p:grpSp>
        <p:sp>
          <p:nvSpPr>
            <p:cNvPr id="209" name="矩形 208"/>
            <p:cNvSpPr/>
            <p:nvPr/>
          </p:nvSpPr>
          <p:spPr>
            <a:xfrm>
              <a:off x="8854081" y="4648042"/>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15" name="组合 14"/>
          <p:cNvGrpSpPr/>
          <p:nvPr/>
        </p:nvGrpSpPr>
        <p:grpSpPr>
          <a:xfrm>
            <a:off x="5671735" y="5913988"/>
            <a:ext cx="881973" cy="594715"/>
            <a:chOff x="4617197" y="5911056"/>
            <a:chExt cx="881973" cy="594715"/>
          </a:xfrm>
        </p:grpSpPr>
        <p:sp>
          <p:nvSpPr>
            <p:cNvPr id="296" name="文本框 295"/>
            <p:cNvSpPr txBox="1"/>
            <p:nvPr/>
          </p:nvSpPr>
          <p:spPr>
            <a:xfrm>
              <a:off x="4617197" y="6197994"/>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381" name="直接连接符 380"/>
            <p:cNvCxnSpPr/>
            <p:nvPr/>
          </p:nvCxnSpPr>
          <p:spPr>
            <a:xfrm>
              <a:off x="4991651" y="5911056"/>
              <a:ext cx="0" cy="294169"/>
            </a:xfrm>
            <a:prstGeom prst="line">
              <a:avLst/>
            </a:prstGeom>
            <a:noFill/>
            <a:ln w="28575" cap="flat" cmpd="sng" algn="ctr">
              <a:solidFill>
                <a:srgbClr val="333333">
                  <a:shade val="95000"/>
                  <a:satMod val="105000"/>
                </a:srgbClr>
              </a:solidFill>
              <a:prstDash val="solid"/>
              <a:tailEnd type="triangle"/>
            </a:ln>
            <a:effectLst/>
          </p:spPr>
        </p:cxnSp>
      </p:grpSp>
      <p:cxnSp>
        <p:nvCxnSpPr>
          <p:cNvPr id="240" name="直接连接符 239"/>
          <p:cNvCxnSpPr/>
          <p:nvPr/>
        </p:nvCxnSpPr>
        <p:spPr>
          <a:xfrm>
            <a:off x="3145766" y="1489938"/>
            <a:ext cx="0" cy="754006"/>
          </a:xfrm>
          <a:prstGeom prst="line">
            <a:avLst/>
          </a:prstGeom>
          <a:noFill/>
          <a:ln w="38100" cap="flat" cmpd="sng" algn="ctr">
            <a:solidFill>
              <a:srgbClr val="1FB965"/>
            </a:solidFill>
            <a:prstDash val="solid"/>
          </a:ln>
          <a:effectLst/>
        </p:spPr>
      </p:cxnSp>
      <p:cxnSp>
        <p:nvCxnSpPr>
          <p:cNvPr id="241" name="直接连接符 240"/>
          <p:cNvCxnSpPr/>
          <p:nvPr/>
        </p:nvCxnSpPr>
        <p:spPr>
          <a:xfrm>
            <a:off x="2341263" y="1489937"/>
            <a:ext cx="0" cy="4484010"/>
          </a:xfrm>
          <a:prstGeom prst="line">
            <a:avLst/>
          </a:prstGeom>
          <a:noFill/>
          <a:ln w="38100" cap="sq" cmpd="sng" algn="ctr">
            <a:solidFill>
              <a:srgbClr val="1FB965"/>
            </a:solidFill>
            <a:prstDash val="solid"/>
            <a:miter lim="800000"/>
          </a:ln>
          <a:effectLst/>
        </p:spPr>
      </p:cxnSp>
      <p:cxnSp>
        <p:nvCxnSpPr>
          <p:cNvPr id="242" name="直接连接符 241"/>
          <p:cNvCxnSpPr/>
          <p:nvPr/>
        </p:nvCxnSpPr>
        <p:spPr>
          <a:xfrm>
            <a:off x="2341028" y="5973947"/>
            <a:ext cx="2396831" cy="0"/>
          </a:xfrm>
          <a:prstGeom prst="line">
            <a:avLst/>
          </a:prstGeom>
          <a:noFill/>
          <a:ln w="38100" cap="sq" cmpd="sng" algn="ctr">
            <a:solidFill>
              <a:srgbClr val="1FB965"/>
            </a:solidFill>
            <a:prstDash val="solid"/>
            <a:miter lim="800000"/>
          </a:ln>
          <a:effectLst/>
        </p:spPr>
      </p:cxnSp>
      <p:sp>
        <p:nvSpPr>
          <p:cNvPr id="243" name="矩形 242"/>
          <p:cNvSpPr/>
          <p:nvPr/>
        </p:nvSpPr>
        <p:spPr>
          <a:xfrm>
            <a:off x="7299748" y="2587559"/>
            <a:ext cx="799223" cy="253499"/>
          </a:xfrm>
          <a:prstGeom prst="rect">
            <a:avLst/>
          </a:prstGeom>
          <a:solidFill>
            <a:schemeClr val="accent4">
              <a:lumMod val="60000"/>
              <a:lumOff val="40000"/>
            </a:schemeClr>
          </a:solidFill>
          <a:ln w="38100"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cxnSp>
        <p:nvCxnSpPr>
          <p:cNvPr id="244" name="直接连接符 243"/>
          <p:cNvCxnSpPr/>
          <p:nvPr/>
        </p:nvCxnSpPr>
        <p:spPr>
          <a:xfrm>
            <a:off x="4358269" y="1363188"/>
            <a:ext cx="6130641" cy="0"/>
          </a:xfrm>
          <a:prstGeom prst="line">
            <a:avLst/>
          </a:prstGeom>
          <a:noFill/>
          <a:ln w="38100" cap="flat" cmpd="sng" algn="ctr">
            <a:solidFill>
              <a:srgbClr val="1FB965"/>
            </a:solidFill>
            <a:prstDash val="solid"/>
          </a:ln>
          <a:effectLst/>
        </p:spPr>
      </p:cxnSp>
      <p:cxnSp>
        <p:nvCxnSpPr>
          <p:cNvPr id="245" name="直接连接符 244"/>
          <p:cNvCxnSpPr/>
          <p:nvPr/>
        </p:nvCxnSpPr>
        <p:spPr>
          <a:xfrm>
            <a:off x="10488910" y="1363188"/>
            <a:ext cx="0" cy="1646764"/>
          </a:xfrm>
          <a:prstGeom prst="line">
            <a:avLst/>
          </a:prstGeom>
          <a:noFill/>
          <a:ln w="38100" cap="sq" cmpd="sng" algn="ctr">
            <a:solidFill>
              <a:srgbClr val="1FB965"/>
            </a:solidFill>
            <a:prstDash val="solid"/>
            <a:miter lim="800000"/>
          </a:ln>
          <a:effectLst/>
        </p:spPr>
      </p:cxnSp>
      <p:cxnSp>
        <p:nvCxnSpPr>
          <p:cNvPr id="246" name="直接连接符 245"/>
          <p:cNvCxnSpPr>
            <a:stCxn id="404" idx="3"/>
          </p:cNvCxnSpPr>
          <p:nvPr/>
        </p:nvCxnSpPr>
        <p:spPr>
          <a:xfrm>
            <a:off x="10488910" y="4540537"/>
            <a:ext cx="0" cy="1354542"/>
          </a:xfrm>
          <a:prstGeom prst="line">
            <a:avLst/>
          </a:prstGeom>
          <a:noFill/>
          <a:ln w="38100" cap="sq" cmpd="sng" algn="ctr">
            <a:solidFill>
              <a:srgbClr val="1FB965"/>
            </a:solidFill>
            <a:prstDash val="solid"/>
            <a:miter lim="800000"/>
            <a:tailEnd type="none"/>
          </a:ln>
          <a:effectLst/>
        </p:spPr>
      </p:cxnSp>
      <p:cxnSp>
        <p:nvCxnSpPr>
          <p:cNvPr id="247" name="直接连接符 246"/>
          <p:cNvCxnSpPr/>
          <p:nvPr/>
        </p:nvCxnSpPr>
        <p:spPr>
          <a:xfrm>
            <a:off x="5539602" y="5902699"/>
            <a:ext cx="4949308" cy="0"/>
          </a:xfrm>
          <a:prstGeom prst="line">
            <a:avLst/>
          </a:prstGeom>
          <a:noFill/>
          <a:ln w="38100" cap="sq" cmpd="sng" algn="ctr">
            <a:solidFill>
              <a:srgbClr val="1FB965"/>
            </a:solidFill>
            <a:prstDash val="solid"/>
            <a:miter lim="800000"/>
          </a:ln>
          <a:effectLst/>
        </p:spPr>
      </p:cxnSp>
      <p:grpSp>
        <p:nvGrpSpPr>
          <p:cNvPr id="248" name="组合 247"/>
          <p:cNvGrpSpPr/>
          <p:nvPr/>
        </p:nvGrpSpPr>
        <p:grpSpPr>
          <a:xfrm>
            <a:off x="5671734" y="5918891"/>
            <a:ext cx="800881" cy="594715"/>
            <a:chOff x="4617196" y="5911056"/>
            <a:chExt cx="800881" cy="594715"/>
          </a:xfrm>
        </p:grpSpPr>
        <p:sp>
          <p:nvSpPr>
            <p:cNvPr id="249" name="文本框 248"/>
            <p:cNvSpPr txBox="1"/>
            <p:nvPr/>
          </p:nvSpPr>
          <p:spPr>
            <a:xfrm>
              <a:off x="4617196" y="6197994"/>
              <a:ext cx="800881" cy="307777"/>
            </a:xfrm>
            <a:prstGeom prst="rect">
              <a:avLst/>
            </a:prstGeom>
            <a:solidFill>
              <a:srgbClr val="FFFF00"/>
            </a:solidFill>
            <a:ln w="38100">
              <a:noFill/>
            </a:ln>
          </p:spPr>
          <p:txBody>
            <a:bodyPr wrap="squar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    </a:t>
              </a:r>
              <a:r>
                <a:rPr lang="en-US" altLang="zh-CN" sz="1400" b="1" i="1" dirty="0">
                  <a:solidFill>
                    <a:srgbClr val="000000"/>
                  </a:solidFill>
                  <a:latin typeface="Arial" charset="0"/>
                  <a:ea typeface="华文细黑" pitchFamily="2" charset="-122"/>
                </a:rPr>
                <a:t>Hit</a:t>
              </a:r>
              <a:endParaRPr lang="zh-CN" altLang="en-US" sz="1400" b="1" i="1" dirty="0">
                <a:solidFill>
                  <a:srgbClr val="000000"/>
                </a:solidFill>
                <a:latin typeface="Arial" charset="0"/>
                <a:ea typeface="华文细黑" pitchFamily="2" charset="-122"/>
              </a:endParaRPr>
            </a:p>
          </p:txBody>
        </p:sp>
        <p:cxnSp>
          <p:nvCxnSpPr>
            <p:cNvPr id="250" name="直接连接符 249"/>
            <p:cNvCxnSpPr/>
            <p:nvPr/>
          </p:nvCxnSpPr>
          <p:spPr>
            <a:xfrm>
              <a:off x="4991651" y="5911056"/>
              <a:ext cx="0" cy="294169"/>
            </a:xfrm>
            <a:prstGeom prst="line">
              <a:avLst/>
            </a:prstGeom>
            <a:noFill/>
            <a:ln w="38100" cap="flat" cmpd="sng" algn="ctr">
              <a:solidFill>
                <a:srgbClr val="1FB965"/>
              </a:solidFill>
              <a:prstDash val="solid"/>
              <a:tailEnd type="triangle"/>
            </a:ln>
            <a:effectLst/>
          </p:spPr>
        </p:cxnSp>
      </p:grpSp>
      <p:grpSp>
        <p:nvGrpSpPr>
          <p:cNvPr id="257" name="组合 256"/>
          <p:cNvGrpSpPr/>
          <p:nvPr/>
        </p:nvGrpSpPr>
        <p:grpSpPr>
          <a:xfrm>
            <a:off x="3327384" y="2427116"/>
            <a:ext cx="383439" cy="307777"/>
            <a:chOff x="3428984" y="2427116"/>
            <a:chExt cx="383439" cy="307777"/>
          </a:xfrm>
        </p:grpSpPr>
        <p:sp>
          <p:nvSpPr>
            <p:cNvPr id="258" name="文本框 257"/>
            <p:cNvSpPr txBox="1"/>
            <p:nvPr/>
          </p:nvSpPr>
          <p:spPr>
            <a:xfrm>
              <a:off x="3428984" y="2427116"/>
              <a:ext cx="383439" cy="307777"/>
            </a:xfrm>
            <a:prstGeom prst="rect">
              <a:avLst/>
            </a:prstGeom>
            <a:noFill/>
            <a:ln w="38100">
              <a:noFill/>
            </a:ln>
          </p:spPr>
          <p:txBody>
            <a:bodyPr wrap="none" rtlCol="0">
              <a:spAutoFit/>
            </a:bodyPr>
            <a:lstStyle/>
            <a:p>
              <a:pPr fontAlgn="base">
                <a:spcBef>
                  <a:spcPct val="0"/>
                </a:spcBef>
                <a:spcAft>
                  <a:spcPct val="0"/>
                </a:spcAft>
              </a:pPr>
              <a:r>
                <a:rPr lang="en-US" altLang="zh-CN" sz="1400" i="1" dirty="0">
                  <a:ln>
                    <a:solidFill>
                      <a:srgbClr val="00CC00"/>
                    </a:solidFill>
                  </a:ln>
                  <a:solidFill>
                    <a:srgbClr val="00CC00"/>
                  </a:solidFill>
                  <a:latin typeface="Arial" charset="0"/>
                  <a:ea typeface="华文细黑" pitchFamily="2" charset="-122"/>
                </a:rPr>
                <a:t>L1</a:t>
              </a:r>
              <a:endParaRPr lang="zh-CN" altLang="en-US" sz="1400" i="1" dirty="0">
                <a:ln>
                  <a:solidFill>
                    <a:srgbClr val="00CC00"/>
                  </a:solidFill>
                </a:ln>
                <a:solidFill>
                  <a:srgbClr val="00CC00"/>
                </a:solidFill>
                <a:latin typeface="Arial" charset="0"/>
                <a:ea typeface="华文细黑" pitchFamily="2" charset="-122"/>
              </a:endParaRPr>
            </a:p>
          </p:txBody>
        </p:sp>
        <p:cxnSp>
          <p:nvCxnSpPr>
            <p:cNvPr id="259" name="直接连接符 258"/>
            <p:cNvCxnSpPr/>
            <p:nvPr/>
          </p:nvCxnSpPr>
          <p:spPr>
            <a:xfrm>
              <a:off x="3430214" y="2705031"/>
              <a:ext cx="304188" cy="0"/>
            </a:xfrm>
            <a:prstGeom prst="line">
              <a:avLst/>
            </a:prstGeom>
            <a:noFill/>
            <a:ln w="38100" cap="flat" cmpd="sng" algn="ctr">
              <a:solidFill>
                <a:srgbClr val="00CC00"/>
              </a:solidFill>
              <a:prstDash val="solid"/>
            </a:ln>
            <a:effectLst/>
          </p:spPr>
        </p:cxnSp>
      </p:grpSp>
      <p:grpSp>
        <p:nvGrpSpPr>
          <p:cNvPr id="260" name="组合 259"/>
          <p:cNvGrpSpPr/>
          <p:nvPr/>
        </p:nvGrpSpPr>
        <p:grpSpPr>
          <a:xfrm>
            <a:off x="2202307" y="2507029"/>
            <a:ext cx="2285377" cy="2511840"/>
            <a:chOff x="1619681" y="2516278"/>
            <a:chExt cx="2060911" cy="2265131"/>
          </a:xfrm>
        </p:grpSpPr>
        <p:sp>
          <p:nvSpPr>
            <p:cNvPr id="261" name="斜纹 260"/>
            <p:cNvSpPr/>
            <p:nvPr/>
          </p:nvSpPr>
          <p:spPr>
            <a:xfrm rot="19064014">
              <a:off x="1619681" y="2516278"/>
              <a:ext cx="2060911" cy="2265131"/>
            </a:xfrm>
            <a:prstGeom prst="diagStripe">
              <a:avLst>
                <a:gd name="adj" fmla="val 78754"/>
              </a:avLst>
            </a:prstGeom>
            <a:solidFill>
              <a:srgbClr val="CCFFCC"/>
            </a:solidFill>
            <a:ln w="38100" cap="flat" cmpd="sng" algn="ctr">
              <a:solidFill>
                <a:srgbClr val="1FB965"/>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262" name="文本框 261"/>
            <p:cNvSpPr txBox="1"/>
            <p:nvPr/>
          </p:nvSpPr>
          <p:spPr>
            <a:xfrm>
              <a:off x="2295119" y="2871235"/>
              <a:ext cx="295324" cy="1415490"/>
            </a:xfrm>
            <a:prstGeom prst="rect">
              <a:avLst/>
            </a:prstGeom>
            <a:noFill/>
            <a:ln w="38100">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263" name="组合 262"/>
          <p:cNvGrpSpPr/>
          <p:nvPr/>
        </p:nvGrpSpPr>
        <p:grpSpPr>
          <a:xfrm>
            <a:off x="9027707" y="2378699"/>
            <a:ext cx="639505" cy="419630"/>
            <a:chOff x="6944101" y="2280998"/>
            <a:chExt cx="580229" cy="380735"/>
          </a:xfrm>
        </p:grpSpPr>
        <p:sp>
          <p:nvSpPr>
            <p:cNvPr id="264" name="等腰三角形 263"/>
            <p:cNvSpPr/>
            <p:nvPr/>
          </p:nvSpPr>
          <p:spPr>
            <a:xfrm rot="5400000" flipH="1">
              <a:off x="7160855" y="2515786"/>
              <a:ext cx="150880" cy="141013"/>
            </a:xfrm>
            <a:prstGeom prst="triangle">
              <a:avLst/>
            </a:prstGeom>
            <a:solidFill>
              <a:schemeClr val="bg1"/>
            </a:solidFill>
            <a:ln w="28575">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65" name="直接连接符 264"/>
            <p:cNvCxnSpPr>
              <a:endCxn id="264" idx="3"/>
            </p:cNvCxnSpPr>
            <p:nvPr/>
          </p:nvCxnSpPr>
          <p:spPr>
            <a:xfrm>
              <a:off x="6944101" y="2584359"/>
              <a:ext cx="221688" cy="1934"/>
            </a:xfrm>
            <a:prstGeom prst="line">
              <a:avLst/>
            </a:prstGeom>
            <a:solidFill>
              <a:schemeClr val="bg1"/>
            </a:solidFill>
            <a:ln w="28575">
              <a:solidFill>
                <a:srgbClr val="1FB965"/>
              </a:solidFill>
              <a:round/>
              <a:headEnd/>
              <a:tailEnd type="none" w="lg" len="lg"/>
            </a:ln>
          </p:spPr>
        </p:cxnSp>
        <p:cxnSp>
          <p:nvCxnSpPr>
            <p:cNvPr id="266" name="直接连接符 265"/>
            <p:cNvCxnSpPr>
              <a:stCxn id="264" idx="5"/>
            </p:cNvCxnSpPr>
            <p:nvPr/>
          </p:nvCxnSpPr>
          <p:spPr>
            <a:xfrm flipV="1">
              <a:off x="7236295" y="2386797"/>
              <a:ext cx="0" cy="161776"/>
            </a:xfrm>
            <a:prstGeom prst="line">
              <a:avLst/>
            </a:prstGeom>
            <a:solidFill>
              <a:schemeClr val="bg1"/>
            </a:solidFill>
            <a:ln w="28575">
              <a:solidFill>
                <a:srgbClr val="1FB965"/>
              </a:solidFill>
              <a:round/>
              <a:headEnd/>
              <a:tailEnd type="none" w="lg" len="lg"/>
            </a:ln>
          </p:spPr>
        </p:cxnSp>
        <p:cxnSp>
          <p:nvCxnSpPr>
            <p:cNvPr id="267" name="直接连接符 266"/>
            <p:cNvCxnSpPr/>
            <p:nvPr/>
          </p:nvCxnSpPr>
          <p:spPr>
            <a:xfrm>
              <a:off x="7302642" y="2584359"/>
              <a:ext cx="221688" cy="1934"/>
            </a:xfrm>
            <a:prstGeom prst="line">
              <a:avLst/>
            </a:prstGeom>
            <a:solidFill>
              <a:schemeClr val="bg1"/>
            </a:solidFill>
            <a:ln w="28575" cap="sq">
              <a:solidFill>
                <a:srgbClr val="1FB965"/>
              </a:solidFill>
              <a:miter lim="800000"/>
              <a:headEnd/>
              <a:tailEnd type="none" w="lg" len="lg"/>
            </a:ln>
          </p:spPr>
        </p:cxnSp>
        <p:sp>
          <p:nvSpPr>
            <p:cNvPr id="277" name="文本框 276"/>
            <p:cNvSpPr txBox="1"/>
            <p:nvPr/>
          </p:nvSpPr>
          <p:spPr>
            <a:xfrm>
              <a:off x="7206595" y="2280998"/>
              <a:ext cx="315900" cy="237361"/>
            </a:xfrm>
            <a:prstGeom prst="rect">
              <a:avLst/>
            </a:prstGeom>
            <a:noFill/>
          </p:spPr>
          <p:txBody>
            <a:bodyPr wrap="none" rtlCol="0">
              <a:spAutoFit/>
            </a:bodyPr>
            <a:lstStyle/>
            <a:p>
              <a:pPr fontAlgn="base">
                <a:spcBef>
                  <a:spcPct val="0"/>
                </a:spcBef>
                <a:spcAft>
                  <a:spcPct val="0"/>
                </a:spcAft>
                <a:defRPr/>
              </a:pPr>
              <a:r>
                <a:rPr lang="en-US" altLang="zh-CN" sz="1100" b="1" dirty="0">
                  <a:solidFill>
                    <a:srgbClr val="1FB965"/>
                  </a:solidFill>
                  <a:latin typeface="微软雅黑"/>
                  <a:ea typeface="微软雅黑"/>
                </a:rPr>
                <a:t>L1</a:t>
              </a:r>
              <a:endParaRPr lang="zh-CN" altLang="en-US" sz="1100" b="1" dirty="0">
                <a:solidFill>
                  <a:srgbClr val="1FB965"/>
                </a:solidFill>
                <a:latin typeface="微软雅黑"/>
                <a:ea typeface="微软雅黑"/>
              </a:endParaRPr>
            </a:p>
          </p:txBody>
        </p:sp>
      </p:grpSp>
      <p:grpSp>
        <p:nvGrpSpPr>
          <p:cNvPr id="236" name="组合 235"/>
          <p:cNvGrpSpPr/>
          <p:nvPr/>
        </p:nvGrpSpPr>
        <p:grpSpPr>
          <a:xfrm>
            <a:off x="1938542" y="1227602"/>
            <a:ext cx="2419727" cy="253498"/>
            <a:chOff x="5435309" y="683791"/>
            <a:chExt cx="2419727" cy="253498"/>
          </a:xfrm>
        </p:grpSpPr>
        <p:sp>
          <p:nvSpPr>
            <p:cNvPr id="237" name="矩形 236"/>
            <p:cNvSpPr/>
            <p:nvPr/>
          </p:nvSpPr>
          <p:spPr>
            <a:xfrm>
              <a:off x="5435309" y="683791"/>
              <a:ext cx="799224" cy="2534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238" name="矩形 237"/>
            <p:cNvSpPr/>
            <p:nvPr/>
          </p:nvSpPr>
          <p:spPr>
            <a:xfrm>
              <a:off x="6234533" y="683791"/>
              <a:ext cx="810252" cy="253498"/>
            </a:xfrm>
            <a:prstGeom prst="rect">
              <a:avLst/>
            </a:prstGeom>
            <a:solidFill>
              <a:srgbClr val="CCFFCC"/>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39" name="矩形 238"/>
            <p:cNvSpPr/>
            <p:nvPr/>
          </p:nvSpPr>
          <p:spPr>
            <a:xfrm>
              <a:off x="7044784" y="683791"/>
              <a:ext cx="810252" cy="253498"/>
            </a:xfrm>
            <a:prstGeom prst="rect">
              <a:avLst/>
            </a:prstGeom>
            <a:solidFill>
              <a:srgbClr val="FFC00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426" name="组合 425"/>
          <p:cNvGrpSpPr/>
          <p:nvPr/>
        </p:nvGrpSpPr>
        <p:grpSpPr>
          <a:xfrm>
            <a:off x="4706288" y="195594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428" name="组合 427"/>
            <p:cNvGrpSpPr/>
            <p:nvPr/>
          </p:nvGrpSpPr>
          <p:grpSpPr>
            <a:xfrm>
              <a:off x="8453032" y="2384493"/>
              <a:ext cx="646725" cy="413839"/>
              <a:chOff x="6944101" y="2286253"/>
              <a:chExt cx="586780"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0" name="文本框 469"/>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headEnd/>
              <a:tailEnd type="none" w="lg" len="lg"/>
            </a:ln>
          </p:spPr>
        </p:cxnSp>
      </p:grpSp>
      <p:grpSp>
        <p:nvGrpSpPr>
          <p:cNvPr id="18" name="组合 17"/>
          <p:cNvGrpSpPr/>
          <p:nvPr/>
        </p:nvGrpSpPr>
        <p:grpSpPr>
          <a:xfrm>
            <a:off x="9919829" y="2906184"/>
            <a:ext cx="1271030" cy="1748398"/>
            <a:chOff x="9345154" y="2906184"/>
            <a:chExt cx="1271030"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7" name="组合 16"/>
            <p:cNvGrpSpPr/>
            <p:nvPr/>
          </p:nvGrpSpPr>
          <p:grpSpPr>
            <a:xfrm>
              <a:off x="9427463" y="2906184"/>
              <a:ext cx="1188721" cy="1748398"/>
              <a:chOff x="9427463" y="2906184"/>
              <a:chExt cx="1188721"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208" name="文本框 20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grpSp>
            <p:nvGrpSpPr>
              <p:cNvPr id="228" name="组合 227"/>
              <p:cNvGrpSpPr/>
              <p:nvPr/>
            </p:nvGrpSpPr>
            <p:grpSpPr>
              <a:xfrm>
                <a:off x="9756169" y="2906184"/>
                <a:ext cx="407560" cy="1748398"/>
                <a:chOff x="8088601" y="3262692"/>
                <a:chExt cx="324657"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230" name="文本框 229"/>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cxnSp>
        <p:nvCxnSpPr>
          <p:cNvPr id="278" name="直接连接符 277"/>
          <p:cNvCxnSpPr/>
          <p:nvPr/>
        </p:nvCxnSpPr>
        <p:spPr>
          <a:xfrm flipH="1">
            <a:off x="9685600" y="3798010"/>
            <a:ext cx="316538" cy="0"/>
          </a:xfrm>
          <a:prstGeom prst="line">
            <a:avLst/>
          </a:prstGeom>
          <a:solidFill>
            <a:schemeClr val="bg1"/>
          </a:solidFill>
          <a:ln w="28575" cap="sq">
            <a:solidFill>
              <a:srgbClr val="1FB965"/>
            </a:solidFill>
            <a:miter lim="800000"/>
            <a:headEnd/>
            <a:tailEnd type="none" w="lg" len="lg"/>
          </a:ln>
        </p:spPr>
      </p:cxnSp>
      <p:cxnSp>
        <p:nvCxnSpPr>
          <p:cNvPr id="371" name="直接连接符 370"/>
          <p:cNvCxnSpPr/>
          <p:nvPr/>
        </p:nvCxnSpPr>
        <p:spPr>
          <a:xfrm>
            <a:off x="9674714" y="2713053"/>
            <a:ext cx="0" cy="1088577"/>
          </a:xfrm>
          <a:prstGeom prst="line">
            <a:avLst/>
          </a:prstGeom>
          <a:solidFill>
            <a:schemeClr val="bg1"/>
          </a:solidFill>
          <a:ln w="28575" cap="sq">
            <a:solidFill>
              <a:srgbClr val="00B050"/>
            </a:solidFill>
            <a:miter lim="800000"/>
            <a:headEnd/>
            <a:tailEnd type="none" w="lg" len="lg"/>
          </a:ln>
        </p:spPr>
      </p:cxnSp>
      <p:grpSp>
        <p:nvGrpSpPr>
          <p:cNvPr id="372" name="组合 371"/>
          <p:cNvGrpSpPr/>
          <p:nvPr/>
        </p:nvGrpSpPr>
        <p:grpSpPr>
          <a:xfrm>
            <a:off x="10001872" y="2906184"/>
            <a:ext cx="1188987" cy="1748398"/>
            <a:chOff x="9427197" y="2906184"/>
            <a:chExt cx="1188987" cy="1748398"/>
          </a:xfrm>
        </p:grpSpPr>
        <p:cxnSp>
          <p:nvCxnSpPr>
            <p:cNvPr id="373" name="直接连接符 372"/>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10031235" y="3816249"/>
              <a:ext cx="333811"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375" name="组合 374"/>
            <p:cNvGrpSpPr/>
            <p:nvPr/>
          </p:nvGrpSpPr>
          <p:grpSpPr>
            <a:xfrm>
              <a:off x="9427463" y="3286052"/>
              <a:ext cx="330665" cy="995546"/>
              <a:chOff x="7766536" y="3451012"/>
              <a:chExt cx="300016" cy="903269"/>
            </a:xfrm>
          </p:grpSpPr>
          <p:cxnSp>
            <p:nvCxnSpPr>
              <p:cNvPr id="416" name="直接连接符 41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17" name="直接连接符 41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18" name="直接连接符 41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19" name="直接连接符 418"/>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420" name="直接连接符 41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cxnSp>
          <p:nvCxnSpPr>
            <p:cNvPr id="414" name="直接连接符 413"/>
            <p:cNvCxnSpPr/>
            <p:nvPr/>
          </p:nvCxnSpPr>
          <p:spPr>
            <a:xfrm flipH="1">
              <a:off x="9434538" y="3949393"/>
              <a:ext cx="316538" cy="0"/>
            </a:xfrm>
            <a:prstGeom prst="line">
              <a:avLst/>
            </a:prstGeom>
            <a:solidFill>
              <a:schemeClr val="bg1"/>
            </a:solidFill>
            <a:ln w="19050" cap="sq">
              <a:solidFill>
                <a:srgbClr val="00B050"/>
              </a:solidFill>
              <a:miter lim="800000"/>
              <a:headEnd/>
              <a:tailEnd type="none" w="lg" len="lg"/>
            </a:ln>
          </p:spPr>
        </p:cxnSp>
        <p:sp>
          <p:nvSpPr>
            <p:cNvPr id="388" name="文本框 38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grpSp>
          <p:nvGrpSpPr>
            <p:cNvPr id="401" name="组合 400"/>
            <p:cNvGrpSpPr/>
            <p:nvPr/>
          </p:nvGrpSpPr>
          <p:grpSpPr>
            <a:xfrm>
              <a:off x="9427197" y="3801015"/>
              <a:ext cx="322888" cy="142466"/>
              <a:chOff x="7760774" y="3923607"/>
              <a:chExt cx="292960" cy="129261"/>
            </a:xfrm>
          </p:grpSpPr>
          <p:cxnSp>
            <p:nvCxnSpPr>
              <p:cNvPr id="406" name="直接连接符 405"/>
              <p:cNvCxnSpPr>
                <a:cxnSpLocks/>
              </p:cNvCxnSpPr>
              <p:nvPr/>
            </p:nvCxnSpPr>
            <p:spPr>
              <a:xfrm>
                <a:off x="7760774" y="3923607"/>
                <a:ext cx="0" cy="129261"/>
              </a:xfrm>
              <a:prstGeom prst="line">
                <a:avLst/>
              </a:prstGeom>
              <a:solidFill>
                <a:schemeClr val="bg1"/>
              </a:solidFill>
              <a:ln w="28575" cap="sq">
                <a:solidFill>
                  <a:srgbClr val="00B050"/>
                </a:solidFill>
                <a:miter lim="800000"/>
                <a:headEnd/>
                <a:tailEnd type="none" w="lg" len="lg"/>
              </a:ln>
            </p:spPr>
          </p:cxnSp>
          <p:cxnSp>
            <p:nvCxnSpPr>
              <p:cNvPr id="409" name="直接连接符 408"/>
              <p:cNvCxnSpPr/>
              <p:nvPr/>
            </p:nvCxnSpPr>
            <p:spPr>
              <a:xfrm flipH="1">
                <a:off x="7766536" y="4052868"/>
                <a:ext cx="287198" cy="0"/>
              </a:xfrm>
              <a:prstGeom prst="line">
                <a:avLst/>
              </a:prstGeom>
              <a:solidFill>
                <a:schemeClr val="bg1"/>
              </a:solidFill>
              <a:ln w="28575" cap="sq">
                <a:solidFill>
                  <a:srgbClr val="00B050"/>
                </a:solidFill>
                <a:miter lim="800000"/>
                <a:headEnd/>
                <a:tailEnd type="none" w="lg" len="lg"/>
              </a:ln>
            </p:spPr>
          </p:cxnSp>
        </p:grpSp>
        <p:grpSp>
          <p:nvGrpSpPr>
            <p:cNvPr id="402" name="组合 401"/>
            <p:cNvGrpSpPr/>
            <p:nvPr/>
          </p:nvGrpSpPr>
          <p:grpSpPr>
            <a:xfrm>
              <a:off x="9756169" y="2906184"/>
              <a:ext cx="407560" cy="1748398"/>
              <a:chOff x="8088601" y="3262692"/>
              <a:chExt cx="324657" cy="1288723"/>
            </a:xfrm>
          </p:grpSpPr>
          <p:sp>
            <p:nvSpPr>
              <p:cNvPr id="404" name="梯形 403"/>
              <p:cNvSpPr/>
              <p:nvPr/>
            </p:nvSpPr>
            <p:spPr>
              <a:xfrm rot="5400000">
                <a:off x="7570153" y="3781140"/>
                <a:ext cx="1288723" cy="251827"/>
              </a:xfrm>
              <a:prstGeom prst="trapezoid">
                <a:avLst>
                  <a:gd name="adj" fmla="val 72150"/>
                </a:avLst>
              </a:prstGeom>
              <a:solidFill>
                <a:schemeClr val="accent6">
                  <a:lumMod val="60000"/>
                  <a:lumOff val="40000"/>
                </a:schemeClr>
              </a:solidFill>
              <a:ln w="38100" cap="sq">
                <a:solidFill>
                  <a:srgbClr val="1FB965"/>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05" name="文本框 404"/>
              <p:cNvSpPr txBox="1"/>
              <p:nvPr/>
            </p:nvSpPr>
            <p:spPr>
              <a:xfrm rot="16200000">
                <a:off x="7959329" y="3812431"/>
                <a:ext cx="600082" cy="307777"/>
              </a:xfrm>
              <a:prstGeom prst="rect">
                <a:avLst/>
              </a:prstGeom>
              <a:noFill/>
              <a:ln w="38100">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03" name="矩形 402"/>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sp>
        <p:nvSpPr>
          <p:cNvPr id="477" name="矩形 476"/>
          <p:cNvSpPr/>
          <p:nvPr/>
        </p:nvSpPr>
        <p:spPr>
          <a:xfrm>
            <a:off x="4828455" y="550899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有效位</a:t>
            </a:r>
            <a:r>
              <a:rPr kumimoji="0" lang="en-US" altLang="zh-CN"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+TAG</a:t>
            </a:r>
            <a:endParaRPr kumimoji="0" lang="zh-CN" altLang="en-US"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endParaRPr>
          </a:p>
        </p:txBody>
      </p:sp>
      <p:grpSp>
        <p:nvGrpSpPr>
          <p:cNvPr id="546" name="组合 545"/>
          <p:cNvGrpSpPr/>
          <p:nvPr/>
        </p:nvGrpSpPr>
        <p:grpSpPr>
          <a:xfrm>
            <a:off x="4703834" y="2372326"/>
            <a:ext cx="646725" cy="413839"/>
            <a:chOff x="6944101" y="2286253"/>
            <a:chExt cx="586780" cy="375480"/>
          </a:xfrm>
        </p:grpSpPr>
        <p:cxnSp>
          <p:nvCxnSpPr>
            <p:cNvPr id="548" name="直接连接符 547"/>
            <p:cNvCxnSpPr>
              <a:endCxn id="552" idx="3"/>
            </p:cNvCxnSpPr>
            <p:nvPr/>
          </p:nvCxnSpPr>
          <p:spPr>
            <a:xfrm>
              <a:off x="6944101" y="2584359"/>
              <a:ext cx="221688" cy="1934"/>
            </a:xfrm>
            <a:prstGeom prst="line">
              <a:avLst/>
            </a:prstGeom>
            <a:solidFill>
              <a:schemeClr val="bg1"/>
            </a:solidFill>
            <a:ln w="28575" cap="sq">
              <a:solidFill>
                <a:srgbClr val="00B050"/>
              </a:solidFill>
              <a:miter lim="800000"/>
              <a:headEnd/>
              <a:tailEnd type="none" w="lg" len="lg"/>
            </a:ln>
          </p:spPr>
        </p:cxnSp>
        <p:cxnSp>
          <p:nvCxnSpPr>
            <p:cNvPr id="549" name="直接连接符 548"/>
            <p:cNvCxnSpPr>
              <a:stCxn id="552" idx="5"/>
            </p:cNvCxnSpPr>
            <p:nvPr/>
          </p:nvCxnSpPr>
          <p:spPr>
            <a:xfrm flipV="1">
              <a:off x="7236295" y="2386797"/>
              <a:ext cx="0" cy="161776"/>
            </a:xfrm>
            <a:prstGeom prst="line">
              <a:avLst/>
            </a:prstGeom>
            <a:solidFill>
              <a:schemeClr val="bg1"/>
            </a:solidFill>
            <a:ln w="28575" cap="sq">
              <a:solidFill>
                <a:srgbClr val="00B050"/>
              </a:solidFill>
              <a:miter lim="800000"/>
              <a:headEnd/>
              <a:tailEnd type="none" w="lg" len="lg"/>
            </a:ln>
          </p:spPr>
        </p:cxnSp>
        <p:cxnSp>
          <p:nvCxnSpPr>
            <p:cNvPr id="550" name="直接连接符 549"/>
            <p:cNvCxnSpPr/>
            <p:nvPr/>
          </p:nvCxnSpPr>
          <p:spPr>
            <a:xfrm>
              <a:off x="7302642" y="2584359"/>
              <a:ext cx="221688" cy="1934"/>
            </a:xfrm>
            <a:prstGeom prst="line">
              <a:avLst/>
            </a:prstGeom>
            <a:solidFill>
              <a:schemeClr val="bg1"/>
            </a:solidFill>
            <a:ln w="28575" cap="sq">
              <a:solidFill>
                <a:srgbClr val="00B050"/>
              </a:solidFill>
              <a:miter lim="800000"/>
              <a:headEnd/>
              <a:tailEnd type="none" w="lg" len="lg"/>
            </a:ln>
          </p:spPr>
        </p:cxnSp>
        <p:sp>
          <p:nvSpPr>
            <p:cNvPr id="551" name="文本框 550"/>
            <p:cNvSpPr txBox="1"/>
            <p:nvPr/>
          </p:nvSpPr>
          <p:spPr>
            <a:xfrm>
              <a:off x="7214981" y="2286253"/>
              <a:ext cx="315900" cy="237361"/>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a:ea typeface="微软雅黑"/>
                </a:rPr>
                <a:t>L1</a:t>
              </a:r>
              <a:endParaRPr lang="zh-CN" altLang="en-US" sz="1100" b="1" dirty="0">
                <a:solidFill>
                  <a:srgbClr val="00B050"/>
                </a:solidFill>
                <a:latin typeface="微软雅黑"/>
                <a:ea typeface="微软雅黑"/>
              </a:endParaRPr>
            </a:p>
          </p:txBody>
        </p:sp>
        <p:sp>
          <p:nvSpPr>
            <p:cNvPr id="552" name="等腰三角形 551"/>
            <p:cNvSpPr/>
            <p:nvPr/>
          </p:nvSpPr>
          <p:spPr>
            <a:xfrm rot="5400000" flipH="1">
              <a:off x="7160855" y="2515786"/>
              <a:ext cx="150880" cy="141013"/>
            </a:xfrm>
            <a:prstGeom prst="triangle">
              <a:avLst/>
            </a:prstGeom>
            <a:solidFill>
              <a:schemeClr val="bg1"/>
            </a:solidFill>
            <a:ln w="28575">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grpSp>
      <p:cxnSp>
        <p:nvCxnSpPr>
          <p:cNvPr id="547" name="直接连接符 546"/>
          <p:cNvCxnSpPr/>
          <p:nvPr/>
        </p:nvCxnSpPr>
        <p:spPr>
          <a:xfrm>
            <a:off x="5359234" y="2712222"/>
            <a:ext cx="0" cy="3032595"/>
          </a:xfrm>
          <a:prstGeom prst="line">
            <a:avLst/>
          </a:prstGeom>
          <a:solidFill>
            <a:schemeClr val="bg1"/>
          </a:solidFill>
          <a:ln w="38100" cap="sq">
            <a:solidFill>
              <a:srgbClr val="00B050"/>
            </a:solidFill>
            <a:miter lim="800000"/>
            <a:headEnd/>
            <a:tailEnd type="none" w="lg" len="lg"/>
          </a:ln>
        </p:spPr>
      </p:cxnSp>
      <p:sp>
        <p:nvSpPr>
          <p:cNvPr id="256" name="矩形 255"/>
          <p:cNvSpPr/>
          <p:nvPr/>
        </p:nvSpPr>
        <p:spPr>
          <a:xfrm>
            <a:off x="4774964" y="5764545"/>
            <a:ext cx="731934" cy="314888"/>
          </a:xfrm>
          <a:prstGeom prst="rect">
            <a:avLst/>
          </a:prstGeom>
          <a:solidFill>
            <a:schemeClr val="accent2">
              <a:lumMod val="75000"/>
            </a:schemeClr>
          </a:solidFill>
          <a:ln w="381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nvGrpSpPr>
          <p:cNvPr id="421" name="组合 420"/>
          <p:cNvGrpSpPr/>
          <p:nvPr/>
        </p:nvGrpSpPr>
        <p:grpSpPr>
          <a:xfrm>
            <a:off x="3707685" y="2585414"/>
            <a:ext cx="996034" cy="255643"/>
            <a:chOff x="3809285" y="2585414"/>
            <a:chExt cx="996034" cy="255643"/>
          </a:xfrm>
        </p:grpSpPr>
        <p:sp>
          <p:nvSpPr>
            <p:cNvPr id="423" name="矩形 422"/>
            <p:cNvSpPr/>
            <p:nvPr/>
          </p:nvSpPr>
          <p:spPr>
            <a:xfrm>
              <a:off x="3809285" y="2587559"/>
              <a:ext cx="251826" cy="253498"/>
            </a:xfrm>
            <a:prstGeom prst="rect">
              <a:avLst/>
            </a:prstGeom>
            <a:solidFill>
              <a:srgbClr val="FF660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22" name="矩形 421"/>
            <p:cNvSpPr/>
            <p:nvPr/>
          </p:nvSpPr>
          <p:spPr>
            <a:xfrm>
              <a:off x="4189129" y="2585414"/>
              <a:ext cx="616190" cy="253498"/>
            </a:xfrm>
            <a:prstGeom prst="rect">
              <a:avLst/>
            </a:prstGeom>
            <a:solidFill>
              <a:srgbClr val="00B0F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dirty="0">
                  <a:solidFill>
                    <a:schemeClr val="bg1"/>
                  </a:solidFill>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3640102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6838">
        <p15:prstTrans prst="pageCurlDouble"/>
      </p:transition>
    </mc:Choice>
    <mc:Fallback xmlns="">
      <p:transition spd="slow" advTm="20683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wipe(up)">
                                      <p:cBhvr>
                                        <p:cTn id="12" dur="500"/>
                                        <p:tgtEl>
                                          <p:spTgt spid="28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97"/>
                                        </p:tgtEl>
                                        <p:attrNameLst>
                                          <p:attrName>style.visibility</p:attrName>
                                        </p:attrNameLst>
                                      </p:cBhvr>
                                      <p:to>
                                        <p:strVal val="visible"/>
                                      </p:to>
                                    </p:set>
                                    <p:animEffect transition="in" filter="wipe(up)">
                                      <p:cBhvr>
                                        <p:cTn id="16" dur="500"/>
                                        <p:tgtEl>
                                          <p:spTgt spid="3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repeatCount="300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26"/>
                                        </p:tgtEl>
                                        <p:attrNameLst>
                                          <p:attrName>style.visibility</p:attrName>
                                        </p:attrNameLst>
                                      </p:cBhvr>
                                      <p:to>
                                        <p:strVal val="visible"/>
                                      </p:to>
                                    </p:set>
                                    <p:animEffect transition="in" filter="wipe(up)">
                                      <p:cBhvr>
                                        <p:cTn id="26" dur="500"/>
                                        <p:tgtEl>
                                          <p:spTgt spid="426"/>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477"/>
                                        </p:tgtEl>
                                        <p:attrNameLst>
                                          <p:attrName>style.visibility</p:attrName>
                                        </p:attrNameLst>
                                      </p:cBhvr>
                                      <p:to>
                                        <p:strVal val="visible"/>
                                      </p:to>
                                    </p:set>
                                    <p:animEffect transition="in" filter="wipe(up)">
                                      <p:cBhvr>
                                        <p:cTn id="30" dur="500"/>
                                        <p:tgtEl>
                                          <p:spTgt spid="47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wipe(up)">
                                      <p:cBhvr>
                                        <p:cTn id="40" dur="500"/>
                                        <p:tgtEl>
                                          <p:spTgt spid="290"/>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91"/>
                                        </p:tgtEl>
                                        <p:attrNameLst>
                                          <p:attrName>style.visibility</p:attrName>
                                        </p:attrNameLst>
                                      </p:cBhvr>
                                      <p:to>
                                        <p:strVal val="visible"/>
                                      </p:to>
                                    </p:set>
                                    <p:animEffect transition="in" filter="wipe(left)">
                                      <p:cBhvr>
                                        <p:cTn id="44" dur="500"/>
                                        <p:tgtEl>
                                          <p:spTgt spid="29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8"/>
                                        </p:tgtEl>
                                        <p:attrNameLst>
                                          <p:attrName>style.visibility</p:attrName>
                                        </p:attrNameLst>
                                      </p:cBhvr>
                                      <p:to>
                                        <p:strVal val="visible"/>
                                      </p:to>
                                    </p:set>
                                    <p:animEffect transition="in" filter="wipe(left)">
                                      <p:cBhvr>
                                        <p:cTn id="49" dur="500"/>
                                        <p:tgtEl>
                                          <p:spTgt spid="378"/>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6"/>
                                        </p:tgtEl>
                                        <p:attrNameLst>
                                          <p:attrName>style.visibility</p:attrName>
                                        </p:attrNameLst>
                                      </p:cBhvr>
                                      <p:to>
                                        <p:strVal val="visible"/>
                                      </p:to>
                                    </p:set>
                                    <p:animEffect transition="in" filter="wipe(left)">
                                      <p:cBhvr>
                                        <p:cTn id="68" dur="500"/>
                                        <p:tgtEl>
                                          <p:spTgt spid="376"/>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377"/>
                                        </p:tgtEl>
                                        <p:attrNameLst>
                                          <p:attrName>style.visibility</p:attrName>
                                        </p:attrNameLst>
                                      </p:cBhvr>
                                      <p:to>
                                        <p:strVal val="visible"/>
                                      </p:to>
                                    </p:set>
                                    <p:animEffect transition="in" filter="wipe(up)">
                                      <p:cBhvr>
                                        <p:cTn id="72" dur="500"/>
                                        <p:tgtEl>
                                          <p:spTgt spid="37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379"/>
                                        </p:tgtEl>
                                        <p:attrNameLst>
                                          <p:attrName>style.visibility</p:attrName>
                                        </p:attrNameLst>
                                      </p:cBhvr>
                                      <p:to>
                                        <p:strVal val="visible"/>
                                      </p:to>
                                    </p:set>
                                    <p:animEffect transition="in" filter="wipe(down)">
                                      <p:cBhvr>
                                        <p:cTn id="77" dur="500"/>
                                        <p:tgtEl>
                                          <p:spTgt spid="37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36"/>
                                        </p:tgtEl>
                                        <p:attrNameLst>
                                          <p:attrName>style.visibility</p:attrName>
                                        </p:attrNameLst>
                                      </p:cBhvr>
                                      <p:to>
                                        <p:strVal val="visible"/>
                                      </p:to>
                                    </p:set>
                                    <p:animEffect transition="in" filter="wipe(left)">
                                      <p:cBhvr>
                                        <p:cTn id="82" dur="500"/>
                                        <p:tgtEl>
                                          <p:spTgt spid="2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0"/>
                                        </p:tgtEl>
                                        <p:attrNameLst>
                                          <p:attrName>style.visibility</p:attrName>
                                        </p:attrNameLst>
                                      </p:cBhvr>
                                      <p:to>
                                        <p:strVal val="visible"/>
                                      </p:to>
                                    </p:set>
                                    <p:animEffect transition="in" filter="wipe(up)">
                                      <p:cBhvr>
                                        <p:cTn id="87" dur="500"/>
                                        <p:tgtEl>
                                          <p:spTgt spid="240"/>
                                        </p:tgtEl>
                                      </p:cBhvr>
                                    </p:animEffect>
                                  </p:childTnLst>
                                </p:cTn>
                              </p:par>
                            </p:childTnLst>
                          </p:cTn>
                        </p:par>
                        <p:par>
                          <p:cTn id="88" fill="hold">
                            <p:stCondLst>
                              <p:cond delay="500"/>
                            </p:stCondLst>
                            <p:childTnLst>
                              <p:par>
                                <p:cTn id="89" presetID="22" presetClass="entr" presetSubtype="1" fill="hold" nodeType="afterEffect">
                                  <p:stCondLst>
                                    <p:cond delay="0"/>
                                  </p:stCondLst>
                                  <p:childTnLst>
                                    <p:set>
                                      <p:cBhvr>
                                        <p:cTn id="90" dur="1" fill="hold">
                                          <p:stCondLst>
                                            <p:cond delay="0"/>
                                          </p:stCondLst>
                                        </p:cTn>
                                        <p:tgtEl>
                                          <p:spTgt spid="260"/>
                                        </p:tgtEl>
                                        <p:attrNameLst>
                                          <p:attrName>style.visibility</p:attrName>
                                        </p:attrNameLst>
                                      </p:cBhvr>
                                      <p:to>
                                        <p:strVal val="visible"/>
                                      </p:to>
                                    </p:set>
                                    <p:animEffect transition="in" filter="wipe(up)">
                                      <p:cBhvr>
                                        <p:cTn id="91" dur="500"/>
                                        <p:tgtEl>
                                          <p:spTgt spid="26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57"/>
                                        </p:tgtEl>
                                        <p:attrNameLst>
                                          <p:attrName>style.visibility</p:attrName>
                                        </p:attrNameLst>
                                      </p:cBhvr>
                                      <p:to>
                                        <p:strVal val="visible"/>
                                      </p:to>
                                    </p:set>
                                    <p:animEffect transition="in" filter="wipe(left)">
                                      <p:cBhvr>
                                        <p:cTn id="96" dur="500"/>
                                        <p:tgtEl>
                                          <p:spTgt spid="25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wipe(left)">
                                      <p:cBhvr>
                                        <p:cTn id="101" dur="500"/>
                                        <p:tgtEl>
                                          <p:spTgt spid="42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546"/>
                                        </p:tgtEl>
                                        <p:attrNameLst>
                                          <p:attrName>style.visibility</p:attrName>
                                        </p:attrNameLst>
                                      </p:cBhvr>
                                      <p:to>
                                        <p:strVal val="visible"/>
                                      </p:to>
                                    </p:set>
                                    <p:animEffect transition="in" filter="wipe(left)">
                                      <p:cBhvr>
                                        <p:cTn id="106" dur="500"/>
                                        <p:tgtEl>
                                          <p:spTgt spid="546"/>
                                        </p:tgtEl>
                                      </p:cBhvr>
                                    </p:animEffect>
                                  </p:childTnLst>
                                </p:cTn>
                              </p:par>
                            </p:childTnLst>
                          </p:cTn>
                        </p:par>
                        <p:par>
                          <p:cTn id="107" fill="hold">
                            <p:stCondLst>
                              <p:cond delay="500"/>
                            </p:stCondLst>
                            <p:childTnLst>
                              <p:par>
                                <p:cTn id="108" presetID="22" presetClass="entr" presetSubtype="1" fill="hold" nodeType="afterEffect">
                                  <p:stCondLst>
                                    <p:cond delay="0"/>
                                  </p:stCondLst>
                                  <p:childTnLst>
                                    <p:set>
                                      <p:cBhvr>
                                        <p:cTn id="109" dur="1" fill="hold">
                                          <p:stCondLst>
                                            <p:cond delay="0"/>
                                          </p:stCondLst>
                                        </p:cTn>
                                        <p:tgtEl>
                                          <p:spTgt spid="547"/>
                                        </p:tgtEl>
                                        <p:attrNameLst>
                                          <p:attrName>style.visibility</p:attrName>
                                        </p:attrNameLst>
                                      </p:cBhvr>
                                      <p:to>
                                        <p:strVal val="visible"/>
                                      </p:to>
                                    </p:set>
                                    <p:animEffect transition="in" filter="wipe(up)">
                                      <p:cBhvr>
                                        <p:cTn id="110" dur="500"/>
                                        <p:tgtEl>
                                          <p:spTgt spid="547"/>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263"/>
                                        </p:tgtEl>
                                        <p:attrNameLst>
                                          <p:attrName>style.visibility</p:attrName>
                                        </p:attrNameLst>
                                      </p:cBhvr>
                                      <p:to>
                                        <p:strVal val="visible"/>
                                      </p:to>
                                    </p:set>
                                    <p:animEffect transition="in" filter="wipe(left)">
                                      <p:cBhvr>
                                        <p:cTn id="114" dur="500"/>
                                        <p:tgtEl>
                                          <p:spTgt spid="263"/>
                                        </p:tgtEl>
                                      </p:cBhvr>
                                    </p:animEffect>
                                  </p:childTnLst>
                                </p:cTn>
                              </p:par>
                            </p:childTnLst>
                          </p:cTn>
                        </p:par>
                        <p:par>
                          <p:cTn id="115" fill="hold">
                            <p:stCondLst>
                              <p:cond delay="1500"/>
                            </p:stCondLst>
                            <p:childTnLst>
                              <p:par>
                                <p:cTn id="116" presetID="22" presetClass="entr" presetSubtype="1" fill="hold" nodeType="afterEffect">
                                  <p:stCondLst>
                                    <p:cond delay="0"/>
                                  </p:stCondLst>
                                  <p:childTnLst>
                                    <p:set>
                                      <p:cBhvr>
                                        <p:cTn id="117" dur="1" fill="hold">
                                          <p:stCondLst>
                                            <p:cond delay="0"/>
                                          </p:stCondLst>
                                        </p:cTn>
                                        <p:tgtEl>
                                          <p:spTgt spid="371"/>
                                        </p:tgtEl>
                                        <p:attrNameLst>
                                          <p:attrName>style.visibility</p:attrName>
                                        </p:attrNameLst>
                                      </p:cBhvr>
                                      <p:to>
                                        <p:strVal val="visible"/>
                                      </p:to>
                                    </p:set>
                                    <p:animEffect transition="in" filter="wipe(up)">
                                      <p:cBhvr>
                                        <p:cTn id="118" dur="500"/>
                                        <p:tgtEl>
                                          <p:spTgt spid="371"/>
                                        </p:tgtEl>
                                      </p:cBhvr>
                                    </p:animEffect>
                                  </p:childTnLst>
                                </p:cTn>
                              </p:par>
                            </p:childTnLst>
                          </p:cTn>
                        </p:par>
                        <p:par>
                          <p:cTn id="119" fill="hold">
                            <p:stCondLst>
                              <p:cond delay="2000"/>
                            </p:stCondLst>
                            <p:childTnLst>
                              <p:par>
                                <p:cTn id="120" presetID="22" presetClass="entr" presetSubtype="8" fill="hold" nodeType="afterEffect">
                                  <p:stCondLst>
                                    <p:cond delay="0"/>
                                  </p:stCondLst>
                                  <p:childTnLst>
                                    <p:set>
                                      <p:cBhvr>
                                        <p:cTn id="121" dur="1" fill="hold">
                                          <p:stCondLst>
                                            <p:cond delay="0"/>
                                          </p:stCondLst>
                                        </p:cTn>
                                        <p:tgtEl>
                                          <p:spTgt spid="278"/>
                                        </p:tgtEl>
                                        <p:attrNameLst>
                                          <p:attrName>style.visibility</p:attrName>
                                        </p:attrNameLst>
                                      </p:cBhvr>
                                      <p:to>
                                        <p:strVal val="visible"/>
                                      </p:to>
                                    </p:set>
                                    <p:animEffect transition="in" filter="wipe(left)">
                                      <p:cBhvr>
                                        <p:cTn id="122" dur="500"/>
                                        <p:tgtEl>
                                          <p:spTgt spid="27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56"/>
                                        </p:tgtEl>
                                        <p:attrNameLst>
                                          <p:attrName>style.visibility</p:attrName>
                                        </p:attrNameLst>
                                      </p:cBhvr>
                                      <p:to>
                                        <p:strVal val="visible"/>
                                      </p:to>
                                    </p:set>
                                    <p:animEffect transition="in" filter="wipe(up)">
                                      <p:cBhvr>
                                        <p:cTn id="127" dur="500"/>
                                        <p:tgtEl>
                                          <p:spTgt spid="25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241"/>
                                        </p:tgtEl>
                                        <p:attrNameLst>
                                          <p:attrName>style.visibility</p:attrName>
                                        </p:attrNameLst>
                                      </p:cBhvr>
                                      <p:to>
                                        <p:strVal val="visible"/>
                                      </p:to>
                                    </p:set>
                                    <p:animEffect transition="in" filter="wipe(up)">
                                      <p:cBhvr>
                                        <p:cTn id="132" dur="500"/>
                                        <p:tgtEl>
                                          <p:spTgt spid="241"/>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242"/>
                                        </p:tgtEl>
                                        <p:attrNameLst>
                                          <p:attrName>style.visibility</p:attrName>
                                        </p:attrNameLst>
                                      </p:cBhvr>
                                      <p:to>
                                        <p:strVal val="visible"/>
                                      </p:to>
                                    </p:set>
                                    <p:animEffect transition="in" filter="wipe(left)">
                                      <p:cBhvr>
                                        <p:cTn id="136" dur="500"/>
                                        <p:tgtEl>
                                          <p:spTgt spid="24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247"/>
                                        </p:tgtEl>
                                        <p:attrNameLst>
                                          <p:attrName>style.visibility</p:attrName>
                                        </p:attrNameLst>
                                      </p:cBhvr>
                                      <p:to>
                                        <p:strVal val="visible"/>
                                      </p:to>
                                    </p:set>
                                    <p:animEffect transition="in" filter="wipe(left)">
                                      <p:cBhvr>
                                        <p:cTn id="141" dur="500"/>
                                        <p:tgtEl>
                                          <p:spTgt spid="247"/>
                                        </p:tgtEl>
                                      </p:cBhvr>
                                    </p:animEffect>
                                  </p:childTnLst>
                                </p:cTn>
                              </p:par>
                            </p:childTnLst>
                          </p:cTn>
                        </p:par>
                        <p:par>
                          <p:cTn id="142" fill="hold">
                            <p:stCondLst>
                              <p:cond delay="500"/>
                            </p:stCondLst>
                            <p:childTnLst>
                              <p:par>
                                <p:cTn id="143" presetID="22" presetClass="entr" presetSubtype="4" fill="hold" nodeType="afterEffect">
                                  <p:stCondLst>
                                    <p:cond delay="0"/>
                                  </p:stCondLst>
                                  <p:childTnLst>
                                    <p:set>
                                      <p:cBhvr>
                                        <p:cTn id="144" dur="1" fill="hold">
                                          <p:stCondLst>
                                            <p:cond delay="0"/>
                                          </p:stCondLst>
                                        </p:cTn>
                                        <p:tgtEl>
                                          <p:spTgt spid="246"/>
                                        </p:tgtEl>
                                        <p:attrNameLst>
                                          <p:attrName>style.visibility</p:attrName>
                                        </p:attrNameLst>
                                      </p:cBhvr>
                                      <p:to>
                                        <p:strVal val="visible"/>
                                      </p:to>
                                    </p:set>
                                    <p:animEffect transition="in" filter="wipe(down)">
                                      <p:cBhvr>
                                        <p:cTn id="145" dur="500"/>
                                        <p:tgtEl>
                                          <p:spTgt spid="246"/>
                                        </p:tgtEl>
                                      </p:cBhvr>
                                    </p:animEffect>
                                  </p:childTnLst>
                                </p:cTn>
                              </p:par>
                            </p:childTnLst>
                          </p:cTn>
                        </p:par>
                        <p:par>
                          <p:cTn id="146" fill="hold">
                            <p:stCondLst>
                              <p:cond delay="1000"/>
                            </p:stCondLst>
                            <p:childTnLst>
                              <p:par>
                                <p:cTn id="147" presetID="22" presetClass="entr" presetSubtype="1" fill="hold" nodeType="afterEffect">
                                  <p:stCondLst>
                                    <p:cond delay="0"/>
                                  </p:stCondLst>
                                  <p:childTnLst>
                                    <p:set>
                                      <p:cBhvr>
                                        <p:cTn id="148" dur="1" fill="hold">
                                          <p:stCondLst>
                                            <p:cond delay="0"/>
                                          </p:stCondLst>
                                        </p:cTn>
                                        <p:tgtEl>
                                          <p:spTgt spid="248"/>
                                        </p:tgtEl>
                                        <p:attrNameLst>
                                          <p:attrName>style.visibility</p:attrName>
                                        </p:attrNameLst>
                                      </p:cBhvr>
                                      <p:to>
                                        <p:strVal val="visible"/>
                                      </p:to>
                                    </p:set>
                                    <p:animEffect transition="in" filter="wipe(up)">
                                      <p:cBhvr>
                                        <p:cTn id="149" dur="500"/>
                                        <p:tgtEl>
                                          <p:spTgt spid="248"/>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243"/>
                                        </p:tgtEl>
                                        <p:attrNameLst>
                                          <p:attrName>style.visibility</p:attrName>
                                        </p:attrNameLst>
                                      </p:cBhvr>
                                      <p:to>
                                        <p:strVal val="visible"/>
                                      </p:to>
                                    </p:set>
                                    <p:animEffect transition="in" filter="wipe(left)">
                                      <p:cBhvr>
                                        <p:cTn id="154" dur="500"/>
                                        <p:tgtEl>
                                          <p:spTgt spid="243"/>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244"/>
                                        </p:tgtEl>
                                        <p:attrNameLst>
                                          <p:attrName>style.visibility</p:attrName>
                                        </p:attrNameLst>
                                      </p:cBhvr>
                                      <p:to>
                                        <p:strVal val="visible"/>
                                      </p:to>
                                    </p:set>
                                    <p:animEffect transition="in" filter="wipe(left)">
                                      <p:cBhvr>
                                        <p:cTn id="159" dur="500"/>
                                        <p:tgtEl>
                                          <p:spTgt spid="244"/>
                                        </p:tgtEl>
                                      </p:cBhvr>
                                    </p:animEffect>
                                  </p:childTnLst>
                                </p:cTn>
                              </p:par>
                            </p:childTnLst>
                          </p:cTn>
                        </p:par>
                        <p:par>
                          <p:cTn id="160" fill="hold">
                            <p:stCondLst>
                              <p:cond delay="500"/>
                            </p:stCondLst>
                            <p:childTnLst>
                              <p:par>
                                <p:cTn id="161" presetID="22" presetClass="entr" presetSubtype="1" fill="hold" nodeType="afterEffect">
                                  <p:stCondLst>
                                    <p:cond delay="0"/>
                                  </p:stCondLst>
                                  <p:childTnLst>
                                    <p:set>
                                      <p:cBhvr>
                                        <p:cTn id="162" dur="1" fill="hold">
                                          <p:stCondLst>
                                            <p:cond delay="0"/>
                                          </p:stCondLst>
                                        </p:cTn>
                                        <p:tgtEl>
                                          <p:spTgt spid="245"/>
                                        </p:tgtEl>
                                        <p:attrNameLst>
                                          <p:attrName>style.visibility</p:attrName>
                                        </p:attrNameLst>
                                      </p:cBhvr>
                                      <p:to>
                                        <p:strVal val="visible"/>
                                      </p:to>
                                    </p:set>
                                    <p:animEffect transition="in" filter="wipe(up)">
                                      <p:cBhvr>
                                        <p:cTn id="163" dur="500"/>
                                        <p:tgtEl>
                                          <p:spTgt spid="24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372"/>
                                        </p:tgtEl>
                                        <p:attrNameLst>
                                          <p:attrName>style.visibility</p:attrName>
                                        </p:attrNameLst>
                                      </p:cBhvr>
                                      <p:to>
                                        <p:strVal val="visible"/>
                                      </p:to>
                                    </p:set>
                                    <p:animEffect transition="in" filter="wipe(left)">
                                      <p:cBhvr>
                                        <p:cTn id="168"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477" grpId="0"/>
      <p:bldP spid="256" grpId="0" animBg="1"/>
    </p:bldLst>
  </p:timing>
  <p:extLst mod="1">
    <p:ext uri="{3A86A75C-4F4B-4683-9AE1-C65F6400EC91}">
      <p14:laserTraceLst xmlns:p14="http://schemas.microsoft.com/office/powerpoint/2010/main">
        <p14:tracePtLst>
          <p14:tracePt t="12172" x="3740150" y="2082800"/>
          <p14:tracePt t="12368" x="3911600" y="2108200"/>
          <p14:tracePt t="12506" x="4076700" y="2114550"/>
          <p14:tracePt t="12599" x="4324350" y="2114550"/>
          <p14:tracePt t="12747" x="4343400" y="2114550"/>
          <p14:tracePt t="12796" x="4413250" y="2114550"/>
          <p14:tracePt t="12995" x="4476750" y="2114550"/>
          <p14:tracePt t="13137" x="4489450" y="2114550"/>
          <p14:tracePt t="13180" x="4521200" y="2114550"/>
          <p14:tracePt t="13230" x="4533900" y="2114550"/>
          <p14:tracePt t="13325" x="4546600" y="2114550"/>
          <p14:tracePt t="13569" x="0" y="0"/>
        </p14:tracePtLst>
        <p14:tracePtLst>
          <p14:tracePt t="20975" x="2070100" y="1676400"/>
          <p14:tracePt t="20980" x="2082800" y="1670050"/>
          <p14:tracePt t="21030" x="2159000" y="1651000"/>
          <p14:tracePt t="21125" x="2260600" y="1631950"/>
          <p14:tracePt t="21221" x="2609850" y="1593850"/>
          <p14:tracePt t="21414" x="2736850" y="1593850"/>
          <p14:tracePt t="21457" x="2978150" y="1593850"/>
          <p14:tracePt t="21517" x="3067050" y="1593850"/>
          <p14:tracePt t="21563" x="3098800" y="1593850"/>
          <p14:tracePt t="21613" x="3270250" y="1593850"/>
          <p14:tracePt t="21659" x="3435350" y="1593850"/>
          <p14:tracePt t="21711" x="3460750" y="1593850"/>
          <p14:tracePt t="21754" x="3543300" y="1593850"/>
          <p14:tracePt t="21811" x="3759200" y="1593850"/>
          <p14:tracePt t="21856" x="3873500" y="1600200"/>
          <p14:tracePt t="21906" x="4044950" y="1612900"/>
          <p14:tracePt t="21951" x="4108450" y="1612900"/>
          <p14:tracePt t="22161" x="4184650" y="1612900"/>
          <p14:tracePt t="22205" x="4222750" y="1612900"/>
          <p14:tracePt t="23031" x="4229100" y="1612900"/>
          <p14:tracePt t="23076" x="4260850" y="1612900"/>
          <p14:tracePt t="23131" x="4279900" y="1606550"/>
          <p14:tracePt t="24973" x="0" y="0"/>
        </p14:tracePtLst>
        <p14:tracePtLst>
          <p14:tracePt t="35298" x="3505200" y="2387600"/>
          <p14:tracePt t="35351" x="3505200" y="2552700"/>
          <p14:tracePt t="35407" x="3505200" y="2870200"/>
          <p14:tracePt t="35502" x="3505200" y="3232150"/>
          <p14:tracePt t="35597" x="3505200" y="3600450"/>
          <p14:tracePt t="35641" x="3505200" y="3867150"/>
          <p14:tracePt t="35695" x="3505200" y="4095750"/>
          <p14:tracePt t="35739" x="3505200" y="4286250"/>
          <p14:tracePt t="35791" x="3505200" y="4387850"/>
          <p14:tracePt t="35835" x="3505200" y="4495800"/>
          <p14:tracePt t="35890" x="3473450" y="4756150"/>
          <p14:tracePt t="35937" x="3467100" y="4775200"/>
          <p14:tracePt t="35990" x="3403600" y="4972050"/>
          <p14:tracePt t="36036" x="3390900" y="5010150"/>
          <p14:tracePt t="36431" x="0" y="0"/>
        </p14:tracePtLst>
        <p14:tracePtLst>
          <p14:tracePt t="46401" x="5391150" y="5759450"/>
          <p14:tracePt t="46448" x="5397500" y="5759450"/>
          <p14:tracePt t="46498" x="5403850" y="5759450"/>
          <p14:tracePt t="46542" x="5480050" y="5759450"/>
          <p14:tracePt t="46591" x="5638800" y="5746750"/>
          <p14:tracePt t="46634" x="5797550" y="5727700"/>
          <p14:tracePt t="46634" x="5822950" y="5727700"/>
          <p14:tracePt t="46681" x="5905500" y="5721350"/>
          <p14:tracePt t="46732" x="5943600" y="5721350"/>
          <p14:tracePt t="46775" x="6089650" y="5721350"/>
          <p14:tracePt t="46825" x="6280150" y="5708650"/>
          <p14:tracePt t="47110" x="6267450" y="5702300"/>
          <p14:tracePt t="47161" x="6115050" y="5702300"/>
          <p14:tracePt t="47162" x="6089650" y="5702300"/>
          <p14:tracePt t="47206" x="6032500" y="5708650"/>
          <p14:tracePt t="47256" x="6026150" y="5708650"/>
          <p14:tracePt t="47300" x="5924550" y="5708650"/>
          <p14:tracePt t="47350" x="5600700" y="5721350"/>
          <p14:tracePt t="47393" x="5505450" y="5721350"/>
          <p14:tracePt t="47649" x="5505450" y="5727700"/>
          <p14:tracePt t="47691" x="5594350" y="5727700"/>
          <p14:tracePt t="47740" x="5734050" y="5727700"/>
          <p14:tracePt t="47782" x="5822950" y="5727700"/>
          <p14:tracePt t="47833" x="5873750" y="5727700"/>
          <p14:tracePt t="47877" x="5943600" y="5734050"/>
          <p14:tracePt t="47931" x="6165850" y="5759450"/>
          <p14:tracePt t="47974" x="6280150" y="5759450"/>
          <p14:tracePt t="48263" x="6248400" y="5759450"/>
          <p14:tracePt t="48305" x="6134100" y="5759450"/>
          <p14:tracePt t="48355" x="6064250" y="5772150"/>
          <p14:tracePt t="48461" x="5880100" y="5772150"/>
          <p14:tracePt t="48505" x="5638800" y="5784850"/>
          <p14:tracePt t="48555" x="5600700" y="5784850"/>
          <p14:tracePt t="48744" x="5568950" y="5784850"/>
          <p14:tracePt t="48991" x="5651500" y="5784850"/>
          <p14:tracePt t="49034" x="5803900" y="5784850"/>
          <p14:tracePt t="49084" x="5854700" y="5784850"/>
          <p14:tracePt t="49128" x="5886450" y="5784850"/>
          <p14:tracePt t="49182" x="6051550" y="5791200"/>
          <p14:tracePt t="49229" x="6229350" y="5791200"/>
          <p14:tracePt t="49285" x="6248400" y="5791200"/>
          <p14:tracePt t="49727" x="0" y="0"/>
        </p14:tracePtLst>
        <p14:tracePtLst>
          <p14:tracePt t="102990" x="9569450" y="2216150"/>
          <p14:tracePt t="103093" x="9575800" y="2590800"/>
          <p14:tracePt t="103093" x="9575800" y="2654300"/>
          <p14:tracePt t="103186" x="9575800" y="3041650"/>
          <p14:tracePt t="103282" x="9575800" y="3270250"/>
          <p14:tracePt t="103326" x="9575800" y="3435350"/>
          <p14:tracePt t="103384" x="9601200" y="3886200"/>
          <p14:tracePt t="103428" x="9607550" y="4121150"/>
          <p14:tracePt t="103429" x="9607550" y="4165600"/>
          <p14:tracePt t="103482" x="9626600" y="4476750"/>
          <p14:tracePt t="103525" x="9632950" y="4718050"/>
          <p14:tracePt t="103578" x="9645650" y="4857750"/>
          <p14:tracePt t="103622" x="9671050" y="5022850"/>
          <p14:tracePt t="103678" x="9690100" y="5175250"/>
          <p14:tracePt t="103722" x="9696450" y="5213350"/>
          <p14:tracePt t="103774" x="9696450" y="5226050"/>
          <p14:tracePt t="104080" x="0" y="0"/>
        </p14:tracePtLst>
        <p14:tracePtLst>
          <p14:tracePt t="148137" x="2228850" y="1619250"/>
          <p14:tracePt t="148193" x="2330450" y="1606550"/>
          <p14:tracePt t="148289" x="2673350" y="1606550"/>
          <p14:tracePt t="148384" x="2959100" y="1606550"/>
          <p14:tracePt t="148429" x="3244850" y="1606550"/>
          <p14:tracePt t="148481" x="3441700" y="1606550"/>
          <p14:tracePt t="148526" x="3568700" y="1606550"/>
          <p14:tracePt t="148580" x="3752850" y="1606550"/>
          <p14:tracePt t="148623" x="3898900" y="1606550"/>
          <p14:tracePt t="148673" x="4083050" y="1606550"/>
          <p14:tracePt t="149078" x="0" y="0"/>
        </p14:tracePtLst>
        <p14:tracePtLst>
          <p14:tracePt t="169876" x="2070100" y="1689100"/>
          <p14:tracePt t="169882" x="2101850" y="1689100"/>
          <p14:tracePt t="169933" x="2108200" y="1689100"/>
          <p14:tracePt t="169978" x="2114550" y="1689100"/>
          <p14:tracePt t="170033" x="2387600" y="1670050"/>
          <p14:tracePt t="170033" x="2451100" y="1670050"/>
          <p14:tracePt t="170077" x="2686050" y="1651000"/>
          <p14:tracePt t="170127" x="2692400" y="1651000"/>
          <p14:tracePt t="170429" x="2667000" y="1651000"/>
          <p14:tracePt t="170477" x="2578100" y="1651000"/>
          <p14:tracePt t="170532" x="2451100" y="1651000"/>
          <p14:tracePt t="170575" x="2432050" y="1651000"/>
          <p14:tracePt t="170675" x="2216150" y="1657350"/>
          <p14:tracePt t="170719" x="2178050" y="1663700"/>
          <p14:tracePt t="170832" x="0" y="0"/>
        </p14:tracePtLst>
        <p14:tracePtLst>
          <p14:tracePt t="175837" x="9563100" y="2584450"/>
          <p14:tracePt t="175935" x="9550400" y="2578100"/>
          <p14:tracePt t="175982" x="9391650" y="2578100"/>
          <p14:tracePt t="176033" x="9277350" y="2584450"/>
          <p14:tracePt t="176034" x="9271000" y="2590800"/>
          <p14:tracePt t="176077" x="9226550" y="2590800"/>
          <p14:tracePt t="176128" x="8896350" y="2641600"/>
          <p14:tracePt t="176171" x="8680450" y="2711450"/>
          <p14:tracePt t="176275" x="8699500" y="2794000"/>
          <p14:tracePt t="176320" x="8743950" y="2857500"/>
          <p14:tracePt t="176371" x="8858250" y="2984500"/>
          <p14:tracePt t="176417" x="8909050" y="3054350"/>
          <p14:tracePt t="176470" x="9029700" y="3206750"/>
          <p14:tracePt t="176513" x="9105900" y="3270250"/>
          <p14:tracePt t="176514" x="9118600" y="3282950"/>
          <p14:tracePt t="176565" x="9239250" y="3435350"/>
          <p14:tracePt t="176610" x="9328150" y="3505200"/>
          <p14:tracePt t="176660" x="9347200" y="3536950"/>
          <p14:tracePt t="176706" x="9436100" y="3625850"/>
          <p14:tracePt t="176756" x="9455150" y="3632200"/>
          <p14:tracePt t="176800" x="9531350" y="3759200"/>
          <p14:tracePt t="176852" x="9677400" y="3816350"/>
          <p14:tracePt t="176898" x="9817100" y="3816350"/>
          <p14:tracePt t="176950" x="9823450" y="3816350"/>
          <p14:tracePt t="176993" x="9867900" y="3797300"/>
          <p14:tracePt t="177044" x="9893300" y="3790950"/>
          <p14:tracePt t="177087" x="9925050" y="3727450"/>
          <p14:tracePt t="177138" x="9950450" y="3670300"/>
          <p14:tracePt t="177183" x="9963150" y="3625850"/>
          <p14:tracePt t="177238" x="9969500" y="3441700"/>
          <p14:tracePt t="177286" x="9969500" y="3219450"/>
          <p14:tracePt t="177299" x="9969500" y="3162300"/>
          <p14:tracePt t="177343" x="9969500" y="3016250"/>
          <p14:tracePt t="177396" x="9969500" y="2813050"/>
          <p14:tracePt t="177440" x="9944100" y="2736850"/>
          <p14:tracePt t="177492" x="9899650" y="2635250"/>
          <p14:tracePt t="177536" x="9874250" y="2597150"/>
          <p14:tracePt t="177587" x="9829800" y="2540000"/>
          <p14:tracePt t="177631" x="9766300" y="2476500"/>
          <p14:tracePt t="177684" x="9721850" y="2457450"/>
          <p14:tracePt t="177787" x="9645650" y="2451100"/>
          <p14:tracePt t="177831" x="9499600" y="2451100"/>
          <p14:tracePt t="177882" x="9467850" y="2451100"/>
          <p14:tracePt t="177930" x="9417050" y="2482850"/>
          <p14:tracePt t="177983" x="9309100" y="2578100"/>
          <p14:tracePt t="178027" x="9271000" y="2616200"/>
          <p14:tracePt t="178078" x="9239250" y="2686050"/>
          <p14:tracePt t="178120" x="9220200" y="2774950"/>
          <p14:tracePt t="178174" x="9207500" y="2876550"/>
          <p14:tracePt t="178217" x="9207500" y="3003550"/>
          <p14:tracePt t="178269" x="9220200" y="3213100"/>
          <p14:tracePt t="178312" x="9264650" y="3346450"/>
          <p14:tracePt t="178363" x="9328150" y="3435350"/>
          <p14:tracePt t="178406" x="9448800" y="3511550"/>
          <p14:tracePt t="178416" x="9480550" y="3517900"/>
          <p14:tracePt t="178461" x="9556750" y="3568700"/>
          <p14:tracePt t="178512" x="9664700" y="3638550"/>
          <p14:tracePt t="178558" x="9753600" y="3695700"/>
          <p14:tracePt t="178609" x="9785350" y="3721100"/>
          <p14:tracePt t="178610" x="9804400" y="3733800"/>
          <p14:tracePt t="178653" x="9918700" y="3765550"/>
          <p14:tracePt t="178704" x="9925050" y="3765550"/>
          <p14:tracePt t="178797" x="9931400" y="3740150"/>
          <p14:tracePt t="178842" x="9937750" y="3657600"/>
          <p14:tracePt t="178896" x="9937750" y="3581400"/>
          <p14:tracePt t="178947" x="9937750" y="3435350"/>
          <p14:tracePt t="179002" x="9925050" y="3308350"/>
          <p14:tracePt t="179050" x="9886950" y="3175000"/>
          <p14:tracePt t="179102" x="9829800" y="3067050"/>
          <p14:tracePt t="179149" x="9810750" y="3028950"/>
          <p14:tracePt t="179200" x="9772650" y="2984500"/>
          <p14:tracePt t="179246" x="9728200" y="2933700"/>
          <p14:tracePt t="179453" x="0" y="0"/>
        </p14:tracePtLst>
      </p14:laserTraceLst>
    </p:ext>
    <p:ext uri="{E180D4A7-C9FB-4DFB-919C-405C955672EB}">
      <p14:showEvtLst xmlns:p14="http://schemas.microsoft.com/office/powerpoint/2010/main">
        <p14:playEvt time="27" objId="298"/>
        <p14:stopEvt time="205694" objId="298"/>
      </p14:showEvtLst>
    </p:ext>
  </p:extLs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p>
          <a:p>
            <a:r>
              <a:rPr lang="en-US" altLang="zh-CN" b="1" dirty="0">
                <a:solidFill>
                  <a:srgbClr val="C00000"/>
                </a:solidFill>
                <a:effectLst>
                  <a:outerShdw blurRad="38100" dist="38100" dir="2700000" algn="tl">
                    <a:srgbClr val="000000">
                      <a:alpha val="43137"/>
                    </a:srgbClr>
                  </a:outerShdw>
                </a:effectLst>
                <a:latin typeface="+mj-lt"/>
              </a:rPr>
              <a:t>4.2 </a:t>
            </a:r>
            <a:r>
              <a:rPr lang="zh-CN" altLang="en-US" b="1" dirty="0">
                <a:solidFill>
                  <a:srgbClr val="C00000"/>
                </a:solidFill>
                <a:effectLst>
                  <a:outerShdw blurRad="38100" dist="38100" dir="2700000" algn="tl">
                    <a:srgbClr val="000000">
                      <a:alpha val="43137"/>
                    </a:srgbClr>
                  </a:outerShdw>
                </a:effectLst>
                <a:latin typeface="+mj-lt"/>
              </a:rPr>
              <a:t>半导体存储器</a:t>
            </a: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p>
          <a:p>
            <a:r>
              <a:rPr lang="en-US" altLang="zh-CN" b="1" dirty="0">
                <a:latin typeface="+mj-lt"/>
              </a:rPr>
              <a:t>4.4 </a:t>
            </a:r>
            <a:r>
              <a:rPr lang="zh-CN" altLang="en-US" b="1" dirty="0">
                <a:latin typeface="+mj-lt"/>
              </a:rPr>
              <a:t>并行主存系统</a:t>
            </a: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7576906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直接相联映射载入过程</a:t>
            </a:r>
          </a:p>
        </p:txBody>
      </p:sp>
      <p:grpSp>
        <p:nvGrpSpPr>
          <p:cNvPr id="8" name="组合 7"/>
          <p:cNvGrpSpPr/>
          <p:nvPr/>
        </p:nvGrpSpPr>
        <p:grpSpPr>
          <a:xfrm>
            <a:off x="2250605" y="1450743"/>
            <a:ext cx="8317118" cy="4620664"/>
            <a:chOff x="1941418" y="1185360"/>
            <a:chExt cx="9249440" cy="5138625"/>
          </a:xfrm>
        </p:grpSpPr>
        <p:cxnSp>
          <p:nvCxnSpPr>
            <p:cNvPr id="289" name="直接连接符 288"/>
            <p:cNvCxnSpPr/>
            <p:nvPr/>
          </p:nvCxnSpPr>
          <p:spPr>
            <a:xfrm>
              <a:off x="3145766" y="173758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73758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6221597"/>
              <a:ext cx="2428615" cy="0"/>
            </a:xfrm>
            <a:prstGeom prst="line">
              <a:avLst/>
            </a:prstGeom>
            <a:noFill/>
            <a:ln w="25400" cap="flat" cmpd="sng" algn="ctr">
              <a:solidFill>
                <a:srgbClr val="00B0F0"/>
              </a:solidFill>
              <a:prstDash val="solid"/>
            </a:ln>
            <a:effectLst/>
          </p:spPr>
        </p:cxnSp>
        <p:sp>
          <p:nvSpPr>
            <p:cNvPr id="279" name="矩形 278"/>
            <p:cNvSpPr/>
            <p:nvPr/>
          </p:nvSpPr>
          <p:spPr>
            <a:xfrm>
              <a:off x="3887999" y="2051686"/>
              <a:ext cx="812200"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280" name="矩形 279"/>
            <p:cNvSpPr/>
            <p:nvPr/>
          </p:nvSpPr>
          <p:spPr>
            <a:xfrm>
              <a:off x="6328655" y="2043395"/>
              <a:ext cx="1852018"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1" name="组合 280"/>
            <p:cNvGrpSpPr/>
            <p:nvPr/>
          </p:nvGrpSpPr>
          <p:grpSpPr>
            <a:xfrm>
              <a:off x="3640108" y="362044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9" name="组合 298"/>
            <p:cNvGrpSpPr/>
            <p:nvPr/>
          </p:nvGrpSpPr>
          <p:grpSpPr>
            <a:xfrm>
              <a:off x="3640108" y="232671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9" name="组合 308"/>
            <p:cNvGrpSpPr/>
            <p:nvPr/>
          </p:nvGrpSpPr>
          <p:grpSpPr>
            <a:xfrm>
              <a:off x="3640108" y="276402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grpSp>
        <p:grpSp>
          <p:nvGrpSpPr>
            <p:cNvPr id="319" name="组合 318"/>
            <p:cNvGrpSpPr/>
            <p:nvPr/>
          </p:nvGrpSpPr>
          <p:grpSpPr>
            <a:xfrm>
              <a:off x="3640107" y="319223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0" name="组合 329"/>
            <p:cNvGrpSpPr/>
            <p:nvPr/>
          </p:nvGrpSpPr>
          <p:grpSpPr>
            <a:xfrm>
              <a:off x="3640108" y="404865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0" name="组合 339"/>
            <p:cNvGrpSpPr/>
            <p:nvPr/>
          </p:nvGrpSpPr>
          <p:grpSpPr>
            <a:xfrm>
              <a:off x="3640108" y="447686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0" name="组合 349"/>
            <p:cNvGrpSpPr/>
            <p:nvPr/>
          </p:nvGrpSpPr>
          <p:grpSpPr>
            <a:xfrm>
              <a:off x="3640107" y="490508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0" name="组合 359"/>
            <p:cNvGrpSpPr/>
            <p:nvPr/>
          </p:nvGrpSpPr>
          <p:grpSpPr>
            <a:xfrm>
              <a:off x="3640107" y="533328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70" name="矩形 369"/>
            <p:cNvSpPr/>
            <p:nvPr/>
          </p:nvSpPr>
          <p:spPr>
            <a:xfrm>
              <a:off x="3396409" y="206538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cxnSp>
          <p:nvCxnSpPr>
            <p:cNvPr id="376" name="直接连接符 375"/>
            <p:cNvCxnSpPr/>
            <p:nvPr/>
          </p:nvCxnSpPr>
          <p:spPr>
            <a:xfrm>
              <a:off x="4358269" y="161083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61083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615870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78818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41418" y="1185360"/>
              <a:ext cx="2419727" cy="552227"/>
              <a:chOff x="2043018" y="937710"/>
              <a:chExt cx="2419727" cy="552227"/>
            </a:xfrm>
          </p:grpSpPr>
          <p:sp>
            <p:nvSpPr>
              <p:cNvPr id="369" name="矩形 368"/>
              <p:cNvSpPr/>
              <p:nvPr/>
            </p:nvSpPr>
            <p:spPr>
              <a:xfrm>
                <a:off x="2748254" y="937710"/>
                <a:ext cx="1186945"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382" name="组合 381"/>
              <p:cNvGrpSpPr/>
              <p:nvPr/>
            </p:nvGrpSpPr>
            <p:grpSpPr>
              <a:xfrm>
                <a:off x="2043018" y="1236439"/>
                <a:ext cx="2419727" cy="253498"/>
                <a:chOff x="2861077" y="969828"/>
                <a:chExt cx="2182065" cy="228600"/>
              </a:xfrm>
            </p:grpSpPr>
            <p:sp>
              <p:nvSpPr>
                <p:cNvPr id="383" name="矩形 38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5" name="矩形 38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48128" y="585947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95161" cy="303233"/>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a:t>
                </a:r>
              </a:p>
            </p:txBody>
          </p:sp>
        </p:grpSp>
        <p:grpSp>
          <p:nvGrpSpPr>
            <p:cNvPr id="6" name="组合 5"/>
            <p:cNvGrpSpPr/>
            <p:nvPr/>
          </p:nvGrpSpPr>
          <p:grpSpPr>
            <a:xfrm>
              <a:off x="3325035" y="2293632"/>
              <a:ext cx="402967" cy="3241235"/>
              <a:chOff x="3426635" y="2045982"/>
              <a:chExt cx="402967" cy="3241235"/>
            </a:xfrm>
          </p:grpSpPr>
          <p:grpSp>
            <p:nvGrpSpPr>
              <p:cNvPr id="268" name="组合 267"/>
              <p:cNvGrpSpPr/>
              <p:nvPr/>
            </p:nvGrpSpPr>
            <p:grpSpPr>
              <a:xfrm>
                <a:off x="3426635" y="2045982"/>
                <a:ext cx="402967" cy="3241235"/>
                <a:chOff x="990407" y="2223239"/>
                <a:chExt cx="363389" cy="2922886"/>
              </a:xfrm>
            </p:grpSpPr>
            <p:sp>
              <p:nvSpPr>
                <p:cNvPr id="269" name="文本框 268"/>
                <p:cNvSpPr txBox="1"/>
                <p:nvPr/>
              </p:nvSpPr>
              <p:spPr>
                <a:xfrm>
                  <a:off x="992525" y="2223239"/>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L0</a:t>
                  </a:r>
                  <a:endParaRPr lang="zh-CN" altLang="en-US" sz="1200" i="1" dirty="0">
                    <a:solidFill>
                      <a:srgbClr val="000000"/>
                    </a:solidFill>
                    <a:latin typeface="Arial" charset="0"/>
                    <a:ea typeface="华文细黑"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L1</a:t>
                  </a:r>
                  <a:endParaRPr lang="zh-CN" altLang="en-US" sz="1200" i="1" dirty="0">
                    <a:solidFill>
                      <a:srgbClr val="000000"/>
                    </a:solidFill>
                    <a:latin typeface="Arial" charset="0"/>
                    <a:ea typeface="华文细黑" pitchFamily="2" charset="-122"/>
                  </a:endParaRPr>
                </a:p>
              </p:txBody>
            </p:sp>
            <p:sp>
              <p:nvSpPr>
                <p:cNvPr id="271" name="文本框 270"/>
                <p:cNvSpPr txBox="1"/>
                <p:nvPr/>
              </p:nvSpPr>
              <p:spPr>
                <a:xfrm>
                  <a:off x="990407" y="294581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L2</a:t>
                  </a:r>
                  <a:endParaRPr lang="zh-CN" altLang="en-US" sz="1200" i="1" dirty="0">
                    <a:solidFill>
                      <a:srgbClr val="000000"/>
                    </a:solidFill>
                    <a:latin typeface="Arial" charset="0"/>
                    <a:ea typeface="华文细黑" pitchFamily="2" charset="-122"/>
                  </a:endParaRPr>
                </a:p>
              </p:txBody>
            </p:sp>
            <p:sp>
              <p:nvSpPr>
                <p:cNvPr id="272" name="文本框 271"/>
                <p:cNvSpPr txBox="1"/>
                <p:nvPr/>
              </p:nvSpPr>
              <p:spPr>
                <a:xfrm>
                  <a:off x="994689" y="335658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L3</a:t>
                  </a:r>
                  <a:endParaRPr lang="zh-CN" altLang="en-US" sz="1200" i="1" dirty="0">
                    <a:solidFill>
                      <a:srgbClr val="000000"/>
                    </a:solidFill>
                    <a:latin typeface="Arial" charset="0"/>
                    <a:ea typeface="华文细黑" pitchFamily="2" charset="-122"/>
                  </a:endParaRPr>
                </a:p>
              </p:txBody>
            </p:sp>
            <p:sp>
              <p:nvSpPr>
                <p:cNvPr id="273" name="文本框 272"/>
                <p:cNvSpPr txBox="1"/>
                <p:nvPr/>
              </p:nvSpPr>
              <p:spPr>
                <a:xfrm>
                  <a:off x="998881" y="374096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L4</a:t>
                  </a:r>
                  <a:endParaRPr lang="zh-CN" altLang="en-US" sz="1200" i="1" dirty="0">
                    <a:solidFill>
                      <a:srgbClr val="000000"/>
                    </a:solidFill>
                    <a:latin typeface="Arial" charset="0"/>
                    <a:ea typeface="华文细黑" pitchFamily="2" charset="-122"/>
                  </a:endParaRPr>
                </a:p>
              </p:txBody>
            </p:sp>
            <p:sp>
              <p:nvSpPr>
                <p:cNvPr id="274" name="文本框 273"/>
                <p:cNvSpPr txBox="1"/>
                <p:nvPr/>
              </p:nvSpPr>
              <p:spPr>
                <a:xfrm>
                  <a:off x="1003755" y="410474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L5</a:t>
                  </a:r>
                  <a:endParaRPr lang="zh-CN" altLang="en-US" sz="1200" i="1" dirty="0">
                    <a:solidFill>
                      <a:srgbClr val="000000"/>
                    </a:solidFill>
                    <a:latin typeface="Arial" charset="0"/>
                    <a:ea typeface="华文细黑" pitchFamily="2" charset="-122"/>
                  </a:endParaRPr>
                </a:p>
              </p:txBody>
            </p:sp>
            <p:sp>
              <p:nvSpPr>
                <p:cNvPr id="275" name="文本框 274"/>
                <p:cNvSpPr txBox="1"/>
                <p:nvPr/>
              </p:nvSpPr>
              <p:spPr>
                <a:xfrm>
                  <a:off x="998881" y="4498741"/>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L6</a:t>
                  </a:r>
                  <a:endParaRPr lang="zh-CN" altLang="en-US" sz="1200" i="1" dirty="0">
                    <a:solidFill>
                      <a:srgbClr val="000000"/>
                    </a:solidFill>
                    <a:latin typeface="Arial" charset="0"/>
                    <a:ea typeface="华文细黑" pitchFamily="2" charset="-122"/>
                  </a:endParaRPr>
                </a:p>
              </p:txBody>
            </p:sp>
            <p:sp>
              <p:nvSpPr>
                <p:cNvPr id="276" name="文本框 275"/>
                <p:cNvSpPr txBox="1"/>
                <p:nvPr/>
              </p:nvSpPr>
              <p:spPr>
                <a:xfrm>
                  <a:off x="993227" y="487267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L7</a:t>
                  </a:r>
                  <a:endParaRPr lang="zh-CN" altLang="en-US" sz="1200" i="1" dirty="0">
                    <a:solidFill>
                      <a:srgbClr val="000000"/>
                    </a:solidFill>
                    <a:latin typeface="Arial" charset="0"/>
                    <a:ea typeface="华文细黑"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75467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19" name="组合 18"/>
            <p:cNvGrpSpPr/>
            <p:nvPr/>
          </p:nvGrpSpPr>
          <p:grpSpPr>
            <a:xfrm>
              <a:off x="9027707" y="2212984"/>
              <a:ext cx="1461203" cy="3418733"/>
              <a:chOff x="8453032" y="1965334"/>
              <a:chExt cx="1461203"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L0</a:t>
                    </a:r>
                    <a:endParaRPr lang="zh-CN" altLang="en-US" sz="1050" dirty="0">
                      <a:solidFill>
                        <a:srgbClr val="000000"/>
                      </a:solidFill>
                      <a:latin typeface="微软雅黑"/>
                      <a:ea typeface="微软雅黑"/>
                    </a:endParaRPr>
                  </a:p>
                </p:txBody>
              </p:sp>
            </p:grpSp>
            <p:grpSp>
              <p:nvGrpSpPr>
                <p:cNvPr id="144" name="组合 143"/>
                <p:cNvGrpSpPr/>
                <p:nvPr/>
              </p:nvGrpSpPr>
              <p:grpSpPr>
                <a:xfrm>
                  <a:off x="8453034" y="2384493"/>
                  <a:ext cx="662151" cy="413839"/>
                  <a:chOff x="6944101" y="2286253"/>
                  <a:chExt cx="600776"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600" i="1">
                      <a:solidFill>
                        <a:srgbClr val="000000"/>
                      </a:solidFill>
                      <a:latin typeface="Arial" charset="0"/>
                      <a:ea typeface="华文细黑"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9" name="文本框 148"/>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L1</a:t>
                    </a:r>
                    <a:endParaRPr lang="zh-CN" altLang="en-US" sz="1050" dirty="0">
                      <a:solidFill>
                        <a:srgbClr val="000000"/>
                      </a:solidFill>
                      <a:latin typeface="微软雅黑"/>
                      <a:ea typeface="微软雅黑"/>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L2</a:t>
                    </a:r>
                    <a:endParaRPr lang="zh-CN" altLang="en-US" sz="1050" dirty="0">
                      <a:solidFill>
                        <a:srgbClr val="000000"/>
                      </a:solidFill>
                      <a:latin typeface="微软雅黑"/>
                      <a:ea typeface="微软雅黑"/>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L3</a:t>
                    </a:r>
                    <a:endParaRPr lang="zh-CN" altLang="en-US" sz="1050" dirty="0">
                      <a:solidFill>
                        <a:srgbClr val="000000"/>
                      </a:solidFill>
                      <a:latin typeface="微软雅黑"/>
                      <a:ea typeface="微软雅黑"/>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L4</a:t>
                    </a:r>
                    <a:endParaRPr lang="zh-CN" altLang="en-US" sz="1050" dirty="0">
                      <a:solidFill>
                        <a:srgbClr val="000000"/>
                      </a:solidFill>
                      <a:latin typeface="微软雅黑"/>
                      <a:ea typeface="微软雅黑"/>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L5</a:t>
                    </a:r>
                    <a:endParaRPr lang="zh-CN" altLang="en-US" sz="1050" dirty="0">
                      <a:solidFill>
                        <a:srgbClr val="000000"/>
                      </a:solidFill>
                      <a:latin typeface="微软雅黑"/>
                      <a:ea typeface="微软雅黑"/>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L6</a:t>
                    </a:r>
                    <a:endParaRPr lang="zh-CN" altLang="en-US" sz="1050" dirty="0">
                      <a:solidFill>
                        <a:srgbClr val="000000"/>
                      </a:solidFill>
                      <a:latin typeface="微软雅黑"/>
                      <a:ea typeface="微软雅黑"/>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L7</a:t>
                    </a:r>
                    <a:endParaRPr lang="zh-CN" altLang="en-US" sz="1050" dirty="0">
                      <a:solidFill>
                        <a:srgbClr val="000000"/>
                      </a:solidFill>
                      <a:latin typeface="微软雅黑"/>
                      <a:ea typeface="微软雅黑"/>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headEnd/>
                  <a:tailEnd type="none" w="lg" len="lg"/>
                </a:ln>
              </p:spPr>
            </p:cxnSp>
          </p:grpSp>
          <p:sp>
            <p:nvSpPr>
              <p:cNvPr id="209" name="矩形 208"/>
              <p:cNvSpPr/>
              <p:nvPr/>
            </p:nvSpPr>
            <p:spPr>
              <a:xfrm>
                <a:off x="8826812" y="4686523"/>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err="1">
                    <a:solidFill>
                      <a:srgbClr val="000000">
                        <a:lumMod val="95000"/>
                        <a:lumOff val="5000"/>
                      </a:srgbClr>
                    </a:solidFill>
                    <a:latin typeface="Arial" pitchFamily="34" charset="0"/>
                    <a:ea typeface="微软雅黑"/>
                    <a:cs typeface="Arial" pitchFamily="34" charset="0"/>
                  </a:rPr>
                  <a:t>SlotData</a:t>
                </a:r>
                <a:endParaRPr lang="zh-CN" altLang="en-US" sz="1100" b="1" dirty="0">
                  <a:solidFill>
                    <a:srgbClr val="000000">
                      <a:lumMod val="95000"/>
                      <a:lumOff val="5000"/>
                    </a:srgbClr>
                  </a:solidFill>
                  <a:latin typeface="Arial" pitchFamily="34" charset="0"/>
                  <a:ea typeface="微软雅黑"/>
                  <a:cs typeface="Arial" pitchFamily="34" charset="0"/>
                </a:endParaRPr>
              </a:p>
            </p:txBody>
          </p:sp>
        </p:grpSp>
        <p:sp>
          <p:nvSpPr>
            <p:cNvPr id="296" name="文本框 295"/>
            <p:cNvSpPr txBox="1"/>
            <p:nvPr/>
          </p:nvSpPr>
          <p:spPr>
            <a:xfrm>
              <a:off x="9606484" y="5826323"/>
              <a:ext cx="881973" cy="307777"/>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charset="0"/>
                  <a:ea typeface="华文细黑" pitchFamily="2" charset="-122"/>
                </a:rPr>
                <a:t>Hit/miss</a:t>
              </a:r>
              <a:endParaRPr lang="zh-CN" altLang="en-US" sz="1200" b="1" i="1" dirty="0">
                <a:solidFill>
                  <a:srgbClr val="000000"/>
                </a:solidFill>
                <a:latin typeface="Arial" charset="0"/>
                <a:ea typeface="华文细黑" pitchFamily="2" charset="-122"/>
              </a:endParaRPr>
            </a:p>
          </p:txBody>
        </p:sp>
        <p:grpSp>
          <p:nvGrpSpPr>
            <p:cNvPr id="426" name="组合 425"/>
            <p:cNvGrpSpPr/>
            <p:nvPr/>
          </p:nvGrpSpPr>
          <p:grpSpPr>
            <a:xfrm>
              <a:off x="4706288" y="220359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L0</a:t>
                  </a:r>
                  <a:endParaRPr lang="zh-CN" altLang="en-US" sz="1050" dirty="0">
                    <a:solidFill>
                      <a:srgbClr val="000000"/>
                    </a:solidFill>
                    <a:latin typeface="微软雅黑"/>
                    <a:ea typeface="微软雅黑"/>
                  </a:endParaRPr>
                </a:p>
              </p:txBody>
            </p:sp>
          </p:grpSp>
          <p:grpSp>
            <p:nvGrpSpPr>
              <p:cNvPr id="428" name="组合 427"/>
              <p:cNvGrpSpPr/>
              <p:nvPr/>
            </p:nvGrpSpPr>
            <p:grpSpPr>
              <a:xfrm>
                <a:off x="8453034" y="2384493"/>
                <a:ext cx="662151" cy="413839"/>
                <a:chOff x="6944101" y="2286253"/>
                <a:chExt cx="600776"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0" name="文本框 469"/>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L1</a:t>
                  </a:r>
                  <a:endParaRPr lang="zh-CN" altLang="en-US" sz="1050" dirty="0">
                    <a:solidFill>
                      <a:srgbClr val="000000"/>
                    </a:solidFill>
                    <a:latin typeface="微软雅黑"/>
                    <a:ea typeface="微软雅黑"/>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600" i="1">
                    <a:solidFill>
                      <a:srgbClr val="000000"/>
                    </a:solidFill>
                    <a:latin typeface="Arial" charset="0"/>
                    <a:ea typeface="华文细黑"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L2</a:t>
                  </a:r>
                  <a:endParaRPr lang="zh-CN" altLang="en-US" sz="1050" dirty="0">
                    <a:solidFill>
                      <a:srgbClr val="000000"/>
                    </a:solidFill>
                    <a:latin typeface="微软雅黑"/>
                    <a:ea typeface="微软雅黑"/>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L3</a:t>
                  </a:r>
                  <a:endParaRPr lang="zh-CN" altLang="en-US" sz="1050" dirty="0">
                    <a:solidFill>
                      <a:srgbClr val="000000"/>
                    </a:solidFill>
                    <a:latin typeface="微软雅黑"/>
                    <a:ea typeface="微软雅黑"/>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L4</a:t>
                  </a:r>
                  <a:endParaRPr lang="zh-CN" altLang="en-US" sz="1050" dirty="0">
                    <a:solidFill>
                      <a:srgbClr val="000000"/>
                    </a:solidFill>
                    <a:latin typeface="微软雅黑"/>
                    <a:ea typeface="微软雅黑"/>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L5</a:t>
                  </a:r>
                  <a:endParaRPr lang="zh-CN" altLang="en-US" sz="1050" dirty="0">
                    <a:solidFill>
                      <a:srgbClr val="000000"/>
                    </a:solidFill>
                    <a:latin typeface="微软雅黑"/>
                    <a:ea typeface="微软雅黑"/>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L6</a:t>
                  </a:r>
                  <a:endParaRPr lang="zh-CN" altLang="en-US" sz="1050" dirty="0">
                    <a:solidFill>
                      <a:srgbClr val="000000"/>
                    </a:solidFill>
                    <a:latin typeface="微软雅黑"/>
                    <a:ea typeface="微软雅黑"/>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L7</a:t>
                  </a:r>
                  <a:endParaRPr lang="zh-CN" altLang="en-US" sz="1050" dirty="0">
                    <a:solidFill>
                      <a:srgbClr val="000000"/>
                    </a:solidFill>
                    <a:latin typeface="微软雅黑"/>
                    <a:ea typeface="微软雅黑"/>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headEnd/>
                <a:tailEnd type="none" w="lg" len="lg"/>
              </a:ln>
            </p:spPr>
          </p:cxnSp>
        </p:grpSp>
        <p:grpSp>
          <p:nvGrpSpPr>
            <p:cNvPr id="18" name="组合 17"/>
            <p:cNvGrpSpPr/>
            <p:nvPr/>
          </p:nvGrpSpPr>
          <p:grpSpPr>
            <a:xfrm>
              <a:off x="9919829" y="3153834"/>
              <a:ext cx="1271029" cy="1748398"/>
              <a:chOff x="9345154" y="2906184"/>
              <a:chExt cx="1271029"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1</a:t>
                </a: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0</a:t>
                </a: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2</a:t>
                </a: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3</a:t>
                </a:r>
              </a:p>
            </p:txBody>
          </p:sp>
          <p:grpSp>
            <p:nvGrpSpPr>
              <p:cNvPr id="17" name="组合 16"/>
              <p:cNvGrpSpPr/>
              <p:nvPr/>
            </p:nvGrpSpPr>
            <p:grpSpPr>
              <a:xfrm>
                <a:off x="9427463" y="2906184"/>
                <a:ext cx="1188720" cy="1748398"/>
                <a:chOff x="9427463" y="2906184"/>
                <a:chExt cx="1188720"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208" name="文本框 207"/>
                <p:cNvSpPr txBox="1"/>
                <p:nvPr/>
              </p:nvSpPr>
              <p:spPr>
                <a:xfrm rot="16200000">
                  <a:off x="10126030" y="3708090"/>
                  <a:ext cx="758081" cy="222225"/>
                </a:xfrm>
                <a:prstGeom prst="rect">
                  <a:avLst/>
                </a:prstGeom>
                <a:noFill/>
              </p:spPr>
              <p:txBody>
                <a:bodyPr vert="eaVert" wrap="square" rtlCol="0">
                  <a:spAutoFit/>
                </a:bodyPr>
                <a:lstStyle/>
                <a:p>
                  <a:pPr fontAlgn="base">
                    <a:spcBef>
                      <a:spcPct val="0"/>
                    </a:spcBef>
                    <a:spcAft>
                      <a:spcPct val="0"/>
                    </a:spcAft>
                    <a:defRPr/>
                  </a:pPr>
                  <a:r>
                    <a:rPr lang="zh-CN" altLang="en-US" sz="1100" b="1" dirty="0">
                      <a:solidFill>
                        <a:srgbClr val="000000"/>
                      </a:solidFill>
                      <a:latin typeface="微软雅黑" panose="020B0503020204020204" pitchFamily="34" charset="-122"/>
                      <a:ea typeface="微软雅黑" panose="020B0503020204020204" pitchFamily="34" charset="-122"/>
                    </a:rPr>
                    <a:t>字输出</a:t>
                  </a:r>
                </a:p>
              </p:txBody>
            </p:sp>
            <p:grpSp>
              <p:nvGrpSpPr>
                <p:cNvPr id="228" name="组合 227"/>
                <p:cNvGrpSpPr/>
                <p:nvPr/>
              </p:nvGrpSpPr>
              <p:grpSpPr>
                <a:xfrm>
                  <a:off x="9756163" y="2906184"/>
                  <a:ext cx="407561" cy="1748398"/>
                  <a:chOff x="8088601" y="3262692"/>
                  <a:chExt cx="324658"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sz="1600" dirty="0">
                      <a:solidFill>
                        <a:srgbClr val="000000"/>
                      </a:solidFill>
                      <a:latin typeface="Arial" charset="0"/>
                      <a:ea typeface="华文细黑" pitchFamily="2" charset="-122"/>
                    </a:endParaRPr>
                  </a:p>
                </p:txBody>
              </p:sp>
              <p:sp>
                <p:nvSpPr>
                  <p:cNvPr id="230" name="文本框 229"/>
                  <p:cNvSpPr txBox="1"/>
                  <p:nvPr/>
                </p:nvSpPr>
                <p:spPr>
                  <a:xfrm rot="16200000">
                    <a:off x="7979984" y="3812431"/>
                    <a:ext cx="558773" cy="307777"/>
                  </a:xfrm>
                  <a:prstGeom prst="rect">
                    <a:avLst/>
                  </a:prstGeom>
                  <a:noFill/>
                </p:spPr>
                <p:txBody>
                  <a:bodyPr vert="eaVert" wrap="square" rtlCol="0">
                    <a:spAutoFit/>
                  </a:bodyPr>
                  <a:lstStyle/>
                  <a:p>
                    <a:pPr fontAlgn="base">
                      <a:spcBef>
                        <a:spcPct val="0"/>
                      </a:spcBef>
                      <a:spcAft>
                        <a:spcPct val="0"/>
                      </a:spcAft>
                      <a:defRPr/>
                    </a:pPr>
                    <a:r>
                      <a:rPr lang="zh-CN" altLang="en-US" sz="1100" dirty="0">
                        <a:solidFill>
                          <a:srgbClr val="000000"/>
                        </a:solidFill>
                        <a:latin typeface="微软雅黑" panose="020B0503020204020204" pitchFamily="34" charset="-122"/>
                        <a:ea typeface="微软雅黑" panose="020B0503020204020204" pitchFamily="34" charset="-122"/>
                      </a:rPr>
                      <a:t>字选择</a:t>
                    </a: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a:solidFill>
                      <a:srgbClr val="000000">
                        <a:lumMod val="95000"/>
                        <a:lumOff val="5000"/>
                      </a:srgbClr>
                    </a:solidFill>
                    <a:latin typeface="Arial" pitchFamily="34" charset="0"/>
                    <a:ea typeface="微软雅黑"/>
                    <a:cs typeface="Arial" pitchFamily="34" charset="0"/>
                  </a:rPr>
                  <a:t>OE</a:t>
                </a:r>
                <a:endParaRPr lang="zh-CN" altLang="en-US" sz="1100" b="1" dirty="0">
                  <a:solidFill>
                    <a:srgbClr val="000000">
                      <a:lumMod val="95000"/>
                      <a:lumOff val="5000"/>
                    </a:srgbClr>
                  </a:solidFill>
                  <a:latin typeface="Arial" pitchFamily="34" charset="0"/>
                  <a:ea typeface="微软雅黑"/>
                  <a:cs typeface="Arial" pitchFamily="34" charset="0"/>
                </a:endParaRPr>
              </a:p>
            </p:txBody>
          </p:sp>
        </p:grpSp>
        <p:sp>
          <p:nvSpPr>
            <p:cNvPr id="477" name="矩形 476"/>
            <p:cNvSpPr/>
            <p:nvPr/>
          </p:nvSpPr>
          <p:spPr>
            <a:xfrm>
              <a:off x="4828455" y="575664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有效位</a:t>
              </a:r>
              <a:r>
                <a:rPr kumimoji="0" lang="en-US" altLang="zh-CN"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+TAG</a:t>
              </a:r>
              <a:endParaRPr kumimoji="0" lang="zh-CN" altLang="en-US"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endParaRPr>
            </a:p>
          </p:txBody>
        </p:sp>
      </p:grpSp>
      <p:sp>
        <p:nvSpPr>
          <p:cNvPr id="896" name="文本框 895"/>
          <p:cNvSpPr txBox="1"/>
          <p:nvPr/>
        </p:nvSpPr>
        <p:spPr>
          <a:xfrm>
            <a:off x="5730355" y="6197755"/>
            <a:ext cx="731290"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Hit/miss</a:t>
            </a:r>
            <a:endParaRPr lang="zh-CN" altLang="en-US" sz="1200" i="1" dirty="0">
              <a:solidFill>
                <a:srgbClr val="000000"/>
              </a:solidFill>
              <a:latin typeface="Arial" charset="0"/>
              <a:ea typeface="华文细黑" pitchFamily="2" charset="-122"/>
            </a:endParaRPr>
          </a:p>
        </p:txBody>
      </p:sp>
      <p:sp>
        <p:nvSpPr>
          <p:cNvPr id="897" name="文本框 896"/>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898" name="文本框 897"/>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charset="0"/>
                <a:ea typeface="华文细黑" pitchFamily="2" charset="-122"/>
              </a:rPr>
              <a:t>Hit</a:t>
            </a:r>
            <a:endParaRPr lang="zh-CN" altLang="en-US" sz="1200" i="1" dirty="0">
              <a:solidFill>
                <a:srgbClr val="000000"/>
              </a:solidFill>
              <a:latin typeface="Arial" charset="0"/>
              <a:ea typeface="华文细黑" pitchFamily="2" charset="-122"/>
            </a:endParaRPr>
          </a:p>
        </p:txBody>
      </p:sp>
      <p:cxnSp>
        <p:nvCxnSpPr>
          <p:cNvPr id="900" name="直接连接符 899"/>
          <p:cNvCxnSpPr/>
          <p:nvPr/>
        </p:nvCxnSpPr>
        <p:spPr>
          <a:xfrm>
            <a:off x="6084610" y="5938769"/>
            <a:ext cx="0" cy="265276"/>
          </a:xfrm>
          <a:prstGeom prst="line">
            <a:avLst/>
          </a:prstGeom>
          <a:noFill/>
          <a:ln w="12700" cap="flat" cmpd="sng" algn="ctr">
            <a:solidFill>
              <a:srgbClr val="333333">
                <a:shade val="95000"/>
                <a:satMod val="105000"/>
              </a:srgbClr>
            </a:solidFill>
            <a:prstDash val="solid"/>
            <a:tailEnd type="triangle"/>
          </a:ln>
          <a:effectLst/>
        </p:spPr>
      </p:cxnSp>
      <p:sp>
        <p:nvSpPr>
          <p:cNvPr id="901" name="矩形 900"/>
          <p:cNvSpPr/>
          <p:nvPr/>
        </p:nvSpPr>
        <p:spPr>
          <a:xfrm>
            <a:off x="795159" y="4101909"/>
            <a:ext cx="819785" cy="265801"/>
          </a:xfrm>
          <a:prstGeom prst="rect">
            <a:avLst/>
          </a:prstGeom>
          <a:solidFill>
            <a:srgbClr val="1FB965"/>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1F</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2" name="矩形 901"/>
          <p:cNvSpPr/>
          <p:nvPr/>
        </p:nvSpPr>
        <p:spPr>
          <a:xfrm>
            <a:off x="795159" y="4367710"/>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20</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3" name="矩形 902"/>
          <p:cNvSpPr/>
          <p:nvPr/>
        </p:nvSpPr>
        <p:spPr>
          <a:xfrm>
            <a:off x="795159" y="463351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24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4" name="矩形 903"/>
          <p:cNvSpPr/>
          <p:nvPr/>
        </p:nvSpPr>
        <p:spPr>
          <a:xfrm>
            <a:off x="795159" y="4899312"/>
            <a:ext cx="819785" cy="225575"/>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1E</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5" name="矩形 904"/>
          <p:cNvSpPr/>
          <p:nvPr/>
        </p:nvSpPr>
        <p:spPr>
          <a:xfrm>
            <a:off x="795159" y="5124887"/>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48</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6" name="矩形 905"/>
          <p:cNvSpPr/>
          <p:nvPr/>
        </p:nvSpPr>
        <p:spPr>
          <a:xfrm>
            <a:off x="795159" y="536314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54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7" name="矩形 906"/>
          <p:cNvSpPr/>
          <p:nvPr/>
        </p:nvSpPr>
        <p:spPr>
          <a:xfrm>
            <a:off x="795159" y="562894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107</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8" name="Text Box 51"/>
          <p:cNvSpPr txBox="1">
            <a:spLocks noChangeArrowheads="1"/>
          </p:cNvSpPr>
          <p:nvPr/>
        </p:nvSpPr>
        <p:spPr bwMode="auto">
          <a:xfrm>
            <a:off x="0" y="929213"/>
            <a:ext cx="12192000" cy="328936"/>
          </a:xfrm>
          <a:prstGeom prst="rect">
            <a:avLst/>
          </a:prstGeom>
          <a:solidFill>
            <a:srgbClr val="FFFFFF">
              <a:lumMod val="85000"/>
            </a:srgbClr>
          </a:solidFill>
          <a:ln w="9525">
            <a:noFill/>
            <a:miter lim="800000"/>
            <a:headEnd/>
            <a:tailEnd/>
          </a:ln>
        </p:spPr>
        <p:txBody>
          <a:bodyPr wrap="squar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lang="en-US" altLang="zh-CN" sz="1400" b="1" kern="0" dirty="0">
                <a:solidFill>
                  <a:srgbClr val="000000"/>
                </a:solidFill>
                <a:latin typeface="微软雅黑"/>
                <a:ea typeface="微软雅黑"/>
              </a:rPr>
              <a:t>c</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ache 8</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行，块大小</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4W</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，主存</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2</a:t>
            </a:r>
            <a:r>
              <a:rPr kumimoji="0" lang="en-US" altLang="zh-CN" sz="1400" b="1" i="0" u="none" strike="noStrike" kern="0" cap="none" spc="0" normalizeH="0" baseline="30000" noProof="0" dirty="0">
                <a:ln>
                  <a:noFill/>
                </a:ln>
                <a:solidFill>
                  <a:srgbClr val="000000"/>
                </a:solidFill>
                <a:effectLst/>
                <a:uLnTx/>
                <a:uFillTx/>
                <a:latin typeface="微软雅黑"/>
                <a:ea typeface="微软雅黑"/>
              </a:rPr>
              <a:t>9  </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W    cache</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总容量</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a:t>
            </a:r>
            <a:r>
              <a:rPr kumimoji="0" lang="zh-CN" altLang="en-US" sz="1400" b="1" i="0" u="none" strike="noStrike" kern="0" cap="none" spc="0" normalizeH="0" baseline="0" noProof="0" dirty="0">
                <a:ln>
                  <a:noFill/>
                </a:ln>
                <a:solidFill>
                  <a:srgbClr val="FF0000"/>
                </a:solidFill>
                <a:effectLst/>
                <a:uLnTx/>
                <a:uFillTx/>
                <a:latin typeface="微软雅黑"/>
                <a:ea typeface="微软雅黑"/>
              </a:rPr>
              <a:t>（</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valid</a:t>
            </a:r>
            <a:r>
              <a:rPr kumimoji="0" lang="en-US" altLang="zh-CN" sz="1400" b="1" i="0" u="none" strike="noStrike" kern="0" cap="none" spc="0" normalizeH="0" baseline="0" noProof="0" dirty="0">
                <a:ln>
                  <a:noFill/>
                </a:ln>
                <a:solidFill>
                  <a:srgbClr val="FF0000"/>
                </a:solidFill>
                <a:effectLst/>
                <a:uLnTx/>
                <a:uFillTx/>
                <a:latin typeface="微软雅黑"/>
                <a:ea typeface="微软雅黑"/>
              </a:rPr>
              <a:t>+</a:t>
            </a:r>
            <a:r>
              <a:rPr lang="zh-CN" altLang="en-US" sz="1400" b="1" kern="0" dirty="0">
                <a:solidFill>
                  <a:srgbClr val="0070C0"/>
                </a:solidFill>
                <a:latin typeface="微软雅黑"/>
                <a:ea typeface="微软雅黑"/>
              </a:rPr>
              <a:t>查找</a:t>
            </a:r>
            <a:r>
              <a:rPr kumimoji="0" lang="zh-CN" altLang="en-US" sz="1400" b="1" i="0" u="none" strike="noStrike" kern="0" cap="none" spc="0" normalizeH="0" baseline="0" noProof="0" dirty="0">
                <a:ln>
                  <a:noFill/>
                </a:ln>
                <a:solidFill>
                  <a:srgbClr val="0070C0"/>
                </a:solidFill>
                <a:effectLst/>
                <a:uLnTx/>
                <a:uFillTx/>
                <a:latin typeface="微软雅黑"/>
                <a:ea typeface="微软雅黑"/>
              </a:rPr>
              <a:t>标记位</a:t>
            </a:r>
            <a:r>
              <a:rPr kumimoji="0" lang="en-US" altLang="zh-CN" sz="1400" b="1" i="0" u="none" strike="noStrike" kern="0" cap="none" spc="0" normalizeH="0" baseline="0" noProof="0" dirty="0">
                <a:ln>
                  <a:noFill/>
                </a:ln>
                <a:solidFill>
                  <a:srgbClr val="FF0000"/>
                </a:solidFill>
                <a:effectLst/>
                <a:uLnTx/>
                <a:uFillTx/>
                <a:latin typeface="微软雅黑"/>
                <a:ea typeface="微软雅黑"/>
              </a:rPr>
              <a:t>+</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标志位</a:t>
            </a:r>
            <a:r>
              <a:rPr kumimoji="0" lang="en-US" altLang="zh-CN" sz="1400" b="1" i="0" u="none" strike="noStrike" kern="0" cap="none" spc="0" normalizeH="0" baseline="0" noProof="0" dirty="0">
                <a:ln>
                  <a:noFill/>
                </a:ln>
                <a:solidFill>
                  <a:srgbClr val="FF0000"/>
                </a:solidFill>
                <a:effectLst/>
                <a:uLnTx/>
                <a:uFillTx/>
                <a:latin typeface="微软雅黑"/>
                <a:ea typeface="微软雅黑"/>
              </a:rPr>
              <a:t>+</a:t>
            </a:r>
            <a:r>
              <a:rPr kumimoji="0" lang="zh-CN" altLang="en-US" sz="1400" b="1" i="0" u="none" strike="noStrike" kern="0" cap="none" spc="0" normalizeH="0" baseline="0" noProof="0" dirty="0">
                <a:ln>
                  <a:noFill/>
                </a:ln>
                <a:solidFill>
                  <a:srgbClr val="339933"/>
                </a:solidFill>
                <a:effectLst/>
                <a:uLnTx/>
                <a:uFillTx/>
                <a:latin typeface="微软雅黑"/>
                <a:ea typeface="微软雅黑"/>
              </a:rPr>
              <a:t>副本容量</a:t>
            </a:r>
            <a:r>
              <a:rPr kumimoji="0" lang="zh-CN" altLang="en-US" sz="1400" b="1" i="0" u="none" strike="noStrike" kern="0" cap="none" spc="0" normalizeH="0" baseline="0" noProof="0" dirty="0">
                <a:ln>
                  <a:noFill/>
                </a:ln>
                <a:solidFill>
                  <a:srgbClr val="FF0000"/>
                </a:solidFill>
                <a:effectLst/>
                <a:uLnTx/>
                <a:uFillTx/>
                <a:latin typeface="微软雅黑"/>
                <a:ea typeface="微软雅黑"/>
              </a:rPr>
              <a:t>）*</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总行数</a:t>
            </a:r>
            <a:endParaRPr kumimoji="0" lang="en-US" altLang="zh-CN" sz="1400" b="1" i="0" u="none" strike="noStrike" kern="0" cap="none" spc="0" normalizeH="0" baseline="0" noProof="0" dirty="0">
              <a:ln>
                <a:noFill/>
              </a:ln>
              <a:solidFill>
                <a:srgbClr val="000000"/>
              </a:solidFill>
              <a:effectLst/>
              <a:uLnTx/>
              <a:uFillTx/>
              <a:latin typeface="微软雅黑"/>
              <a:ea typeface="微软雅黑"/>
            </a:endParaRPr>
          </a:p>
        </p:txBody>
      </p:sp>
      <p:sp>
        <p:nvSpPr>
          <p:cNvPr id="909" name="矩形 908"/>
          <p:cNvSpPr/>
          <p:nvPr/>
        </p:nvSpPr>
        <p:spPr>
          <a:xfrm>
            <a:off x="653337" y="3813966"/>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cs typeface="Arial" pitchFamily="34" charset="0"/>
              </a:rPr>
              <a:t>访问序列</a:t>
            </a:r>
          </a:p>
        </p:txBody>
      </p:sp>
      <p:grpSp>
        <p:nvGrpSpPr>
          <p:cNvPr id="910" name="组合 909"/>
          <p:cNvGrpSpPr/>
          <p:nvPr/>
        </p:nvGrpSpPr>
        <p:grpSpPr>
          <a:xfrm>
            <a:off x="2241868" y="1719699"/>
            <a:ext cx="2182065" cy="228600"/>
            <a:chOff x="2861077" y="969828"/>
            <a:chExt cx="2182065" cy="228600"/>
          </a:xfrm>
        </p:grpSpPr>
        <p:sp>
          <p:nvSpPr>
            <p:cNvPr id="911" name="矩形 91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12" name="矩形 91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13" name="矩形 91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914" name="直接连接符 913"/>
          <p:cNvCxnSpPr/>
          <p:nvPr/>
        </p:nvCxnSpPr>
        <p:spPr>
          <a:xfrm>
            <a:off x="653337" y="4124713"/>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915" name="组合 914"/>
          <p:cNvGrpSpPr/>
          <p:nvPr/>
        </p:nvGrpSpPr>
        <p:grpSpPr>
          <a:xfrm>
            <a:off x="3833128" y="5247658"/>
            <a:ext cx="907753" cy="230534"/>
            <a:chOff x="3909010" y="1043086"/>
            <a:chExt cx="907753" cy="230534"/>
          </a:xfrm>
        </p:grpSpPr>
        <p:sp>
          <p:nvSpPr>
            <p:cNvPr id="916" name="矩形 915"/>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17" name="矩形 916"/>
            <p:cNvSpPr/>
            <p:nvPr/>
          </p:nvSpPr>
          <p:spPr>
            <a:xfrm>
              <a:off x="3909010"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18" name="组合 917"/>
          <p:cNvGrpSpPr/>
          <p:nvPr/>
        </p:nvGrpSpPr>
        <p:grpSpPr>
          <a:xfrm>
            <a:off x="3831483" y="4472655"/>
            <a:ext cx="899939" cy="229056"/>
            <a:chOff x="3917539" y="1044564"/>
            <a:chExt cx="899939" cy="229056"/>
          </a:xfrm>
        </p:grpSpPr>
        <p:sp>
          <p:nvSpPr>
            <p:cNvPr id="919" name="矩形 918"/>
            <p:cNvSpPr/>
            <p:nvPr/>
          </p:nvSpPr>
          <p:spPr>
            <a:xfrm>
              <a:off x="4261809" y="104456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0" name="矩形 919"/>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1" name="组合 920"/>
          <p:cNvGrpSpPr/>
          <p:nvPr/>
        </p:nvGrpSpPr>
        <p:grpSpPr>
          <a:xfrm>
            <a:off x="3839283" y="3310494"/>
            <a:ext cx="901139" cy="238945"/>
            <a:chOff x="3924083" y="1034568"/>
            <a:chExt cx="901139" cy="238945"/>
          </a:xfrm>
        </p:grpSpPr>
        <p:sp>
          <p:nvSpPr>
            <p:cNvPr id="922" name="矩形 921"/>
            <p:cNvSpPr/>
            <p:nvPr/>
          </p:nvSpPr>
          <p:spPr>
            <a:xfrm>
              <a:off x="4269553" y="1034568"/>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3" name="矩形 922"/>
            <p:cNvSpPr/>
            <p:nvPr/>
          </p:nvSpPr>
          <p:spPr>
            <a:xfrm>
              <a:off x="3924083" y="104491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4" name="组合 923"/>
          <p:cNvGrpSpPr/>
          <p:nvPr/>
        </p:nvGrpSpPr>
        <p:grpSpPr>
          <a:xfrm>
            <a:off x="3832499" y="2924480"/>
            <a:ext cx="899224" cy="230534"/>
            <a:chOff x="3917539" y="1043086"/>
            <a:chExt cx="899224" cy="230534"/>
          </a:xfrm>
        </p:grpSpPr>
        <p:sp>
          <p:nvSpPr>
            <p:cNvPr id="925" name="矩形 924"/>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0001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26" name="矩形 925"/>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7" name="组合 926"/>
          <p:cNvGrpSpPr/>
          <p:nvPr/>
        </p:nvGrpSpPr>
        <p:grpSpPr>
          <a:xfrm>
            <a:off x="3837353" y="2530880"/>
            <a:ext cx="895690" cy="239234"/>
            <a:chOff x="3930239" y="1045020"/>
            <a:chExt cx="895690" cy="239234"/>
          </a:xfrm>
        </p:grpSpPr>
        <p:sp>
          <p:nvSpPr>
            <p:cNvPr id="928" name="矩形 927"/>
            <p:cNvSpPr/>
            <p:nvPr/>
          </p:nvSpPr>
          <p:spPr>
            <a:xfrm>
              <a:off x="4270260" y="105565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9" name="矩形 928"/>
            <p:cNvSpPr/>
            <p:nvPr/>
          </p:nvSpPr>
          <p:spPr>
            <a:xfrm>
              <a:off x="39302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30" name="组合 929"/>
          <p:cNvGrpSpPr/>
          <p:nvPr/>
        </p:nvGrpSpPr>
        <p:grpSpPr>
          <a:xfrm>
            <a:off x="5552904" y="2543580"/>
            <a:ext cx="2984705" cy="228600"/>
            <a:chOff x="5112580" y="1043086"/>
            <a:chExt cx="2984705" cy="228600"/>
          </a:xfrm>
          <a:solidFill>
            <a:srgbClr val="99FF66"/>
          </a:solidFill>
        </p:grpSpPr>
        <p:sp>
          <p:nvSpPr>
            <p:cNvPr id="931" name="矩形 93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2" name="矩形 93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3" name="矩形 93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4" name="矩形 93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35" name="组合 934"/>
          <p:cNvGrpSpPr/>
          <p:nvPr/>
        </p:nvGrpSpPr>
        <p:grpSpPr>
          <a:xfrm>
            <a:off x="5560757" y="2924480"/>
            <a:ext cx="2984705" cy="228600"/>
            <a:chOff x="5112580" y="1043086"/>
            <a:chExt cx="2984705" cy="228600"/>
          </a:xfrm>
          <a:solidFill>
            <a:srgbClr val="99FF66"/>
          </a:solidFill>
        </p:grpSpPr>
        <p:sp>
          <p:nvSpPr>
            <p:cNvPr id="936" name="矩形 93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7" name="矩形 93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8" name="矩形 93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9" name="矩形 93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40" name="组合 939"/>
          <p:cNvGrpSpPr/>
          <p:nvPr/>
        </p:nvGrpSpPr>
        <p:grpSpPr>
          <a:xfrm>
            <a:off x="5562952" y="3318734"/>
            <a:ext cx="2984705" cy="228600"/>
            <a:chOff x="5112580" y="1043086"/>
            <a:chExt cx="2984705" cy="228600"/>
          </a:xfrm>
        </p:grpSpPr>
        <p:sp>
          <p:nvSpPr>
            <p:cNvPr id="941" name="矩形 940"/>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2" name="矩形 941"/>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49</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3" name="矩形 942"/>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4A</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4" name="矩形 943"/>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4B</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45" name="组合 944"/>
          <p:cNvGrpSpPr/>
          <p:nvPr/>
        </p:nvGrpSpPr>
        <p:grpSpPr>
          <a:xfrm>
            <a:off x="5565604" y="2924480"/>
            <a:ext cx="2984705" cy="228829"/>
            <a:chOff x="5112580" y="1042857"/>
            <a:chExt cx="2984705" cy="228829"/>
          </a:xfrm>
          <a:solidFill>
            <a:srgbClr val="FF0000"/>
          </a:solidFill>
        </p:grpSpPr>
        <p:sp>
          <p:nvSpPr>
            <p:cNvPr id="946" name="矩形 94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104</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7" name="矩形 94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105</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8" name="矩形 94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106</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9" name="矩形 948"/>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107</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950" name="组合 949"/>
          <p:cNvGrpSpPr/>
          <p:nvPr/>
        </p:nvGrpSpPr>
        <p:grpSpPr>
          <a:xfrm>
            <a:off x="5573457" y="4465116"/>
            <a:ext cx="2984705" cy="228600"/>
            <a:chOff x="5112580" y="1043086"/>
            <a:chExt cx="2984705" cy="228600"/>
          </a:xfrm>
          <a:solidFill>
            <a:srgbClr val="99FF66"/>
          </a:solidFill>
        </p:grpSpPr>
        <p:sp>
          <p:nvSpPr>
            <p:cNvPr id="951" name="矩形 95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2" name="矩形 95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3" name="矩形 95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4" name="矩形 95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55" name="组合 954"/>
          <p:cNvGrpSpPr/>
          <p:nvPr/>
        </p:nvGrpSpPr>
        <p:grpSpPr>
          <a:xfrm>
            <a:off x="5563164" y="5232331"/>
            <a:ext cx="2984705" cy="228600"/>
            <a:chOff x="5112580" y="1043086"/>
            <a:chExt cx="2984705" cy="228600"/>
          </a:xfrm>
          <a:solidFill>
            <a:srgbClr val="99FF66"/>
          </a:solidFill>
        </p:grpSpPr>
        <p:sp>
          <p:nvSpPr>
            <p:cNvPr id="956" name="矩形 95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itchFamily="34" charset="0"/>
                  <a:ea typeface="微软雅黑"/>
                  <a:cs typeface="Arial" pitchFamily="34" charset="0"/>
                </a:rPr>
                <a:t>1C</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7" name="矩形 95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1D</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8" name="矩形 95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9" name="矩形 95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0" name="组合 959"/>
          <p:cNvGrpSpPr/>
          <p:nvPr/>
        </p:nvGrpSpPr>
        <p:grpSpPr>
          <a:xfrm>
            <a:off x="2241868" y="1719699"/>
            <a:ext cx="2182065" cy="228600"/>
            <a:chOff x="2861077" y="969828"/>
            <a:chExt cx="2182065" cy="228600"/>
          </a:xfrm>
        </p:grpSpPr>
        <p:sp>
          <p:nvSpPr>
            <p:cNvPr id="961" name="矩形 96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62" name="矩形 96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63" name="矩形 96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4" name="组合 963"/>
          <p:cNvGrpSpPr/>
          <p:nvPr/>
        </p:nvGrpSpPr>
        <p:grpSpPr>
          <a:xfrm>
            <a:off x="2241868" y="1719699"/>
            <a:ext cx="2182065" cy="228600"/>
            <a:chOff x="2861077" y="969828"/>
            <a:chExt cx="2182065" cy="228600"/>
          </a:xfrm>
        </p:grpSpPr>
        <p:sp>
          <p:nvSpPr>
            <p:cNvPr id="965" name="矩形 96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66" name="矩形 96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67" name="矩形 96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8" name="组合 967"/>
          <p:cNvGrpSpPr/>
          <p:nvPr/>
        </p:nvGrpSpPr>
        <p:grpSpPr>
          <a:xfrm>
            <a:off x="2241868" y="1719699"/>
            <a:ext cx="2182065" cy="228600"/>
            <a:chOff x="2861077" y="969828"/>
            <a:chExt cx="2182065" cy="228600"/>
          </a:xfrm>
        </p:grpSpPr>
        <p:sp>
          <p:nvSpPr>
            <p:cNvPr id="969" name="矩形 96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0" name="矩形 96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1" name="矩形 97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72" name="组合 971"/>
          <p:cNvGrpSpPr/>
          <p:nvPr/>
        </p:nvGrpSpPr>
        <p:grpSpPr>
          <a:xfrm>
            <a:off x="2241868" y="1719699"/>
            <a:ext cx="2182065" cy="228600"/>
            <a:chOff x="2861077" y="969828"/>
            <a:chExt cx="2182065" cy="228600"/>
          </a:xfrm>
        </p:grpSpPr>
        <p:sp>
          <p:nvSpPr>
            <p:cNvPr id="973" name="矩形 97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4" name="矩形 97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5" name="矩形 97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76" name="组合 975"/>
          <p:cNvGrpSpPr/>
          <p:nvPr/>
        </p:nvGrpSpPr>
        <p:grpSpPr>
          <a:xfrm>
            <a:off x="2241868" y="1719699"/>
            <a:ext cx="2182065" cy="228600"/>
            <a:chOff x="2861077" y="969828"/>
            <a:chExt cx="2182065" cy="228600"/>
          </a:xfrm>
        </p:grpSpPr>
        <p:sp>
          <p:nvSpPr>
            <p:cNvPr id="977" name="矩形 97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8" name="矩形 97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9" name="矩形 97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80" name="组合 979"/>
          <p:cNvGrpSpPr/>
          <p:nvPr/>
        </p:nvGrpSpPr>
        <p:grpSpPr>
          <a:xfrm>
            <a:off x="2241868" y="1719699"/>
            <a:ext cx="2182065" cy="228600"/>
            <a:chOff x="2861077" y="969828"/>
            <a:chExt cx="2182065" cy="228600"/>
          </a:xfrm>
        </p:grpSpPr>
        <p:sp>
          <p:nvSpPr>
            <p:cNvPr id="981" name="矩形 98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82" name="矩形 98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83" name="矩形 98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84" name="组合 983"/>
          <p:cNvGrpSpPr/>
          <p:nvPr/>
        </p:nvGrpSpPr>
        <p:grpSpPr>
          <a:xfrm>
            <a:off x="3840947" y="2924872"/>
            <a:ext cx="896123" cy="230803"/>
            <a:chOff x="3921240" y="1034510"/>
            <a:chExt cx="896123" cy="230803"/>
          </a:xfrm>
        </p:grpSpPr>
        <p:sp>
          <p:nvSpPr>
            <p:cNvPr id="985" name="矩形 984"/>
            <p:cNvSpPr/>
            <p:nvPr/>
          </p:nvSpPr>
          <p:spPr>
            <a:xfrm>
              <a:off x="4261694" y="1034510"/>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86" name="矩形 985"/>
            <p:cNvSpPr/>
            <p:nvPr/>
          </p:nvSpPr>
          <p:spPr>
            <a:xfrm>
              <a:off x="3921240" y="1036713"/>
              <a:ext cx="215157"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987" name="文本框 986"/>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charset="0"/>
                <a:ea typeface="华文细黑" pitchFamily="2" charset="-122"/>
              </a:rPr>
              <a:t>Hit</a:t>
            </a:r>
            <a:endParaRPr lang="zh-CN" altLang="en-US" sz="1200" i="1" dirty="0">
              <a:solidFill>
                <a:srgbClr val="000000"/>
              </a:solidFill>
              <a:latin typeface="Arial" charset="0"/>
              <a:ea typeface="华文细黑" pitchFamily="2" charset="-122"/>
            </a:endParaRPr>
          </a:p>
        </p:txBody>
      </p:sp>
      <p:sp>
        <p:nvSpPr>
          <p:cNvPr id="988" name="文本框 987"/>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nvGrpSpPr>
          <p:cNvPr id="989" name="组合 988"/>
          <p:cNvGrpSpPr/>
          <p:nvPr/>
        </p:nvGrpSpPr>
        <p:grpSpPr>
          <a:xfrm>
            <a:off x="2241868" y="1719699"/>
            <a:ext cx="2182065" cy="228600"/>
            <a:chOff x="2861077" y="969828"/>
            <a:chExt cx="2182065" cy="228600"/>
          </a:xfrm>
        </p:grpSpPr>
        <p:sp>
          <p:nvSpPr>
            <p:cNvPr id="990" name="矩形 989"/>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91" name="矩形 990"/>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92" name="矩形 991"/>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690267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wipe(left)">
                                      <p:cBhvr>
                                        <p:cTn id="7" dur="500"/>
                                        <p:tgtEl>
                                          <p:spTgt spid="9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60"/>
                                        </p:tgtEl>
                                        <p:attrNameLst>
                                          <p:attrName>style.visibility</p:attrName>
                                        </p:attrNameLst>
                                      </p:cBhvr>
                                      <p:to>
                                        <p:strVal val="visible"/>
                                      </p:to>
                                    </p:set>
                                    <p:animEffect transition="in" filter="wipe(left)">
                                      <p:cBhvr>
                                        <p:cTn id="12" dur="500"/>
                                        <p:tgtEl>
                                          <p:spTgt spid="960"/>
                                        </p:tgtEl>
                                      </p:cBhvr>
                                    </p:animEffect>
                                  </p:childTnLst>
                                </p:cTn>
                              </p:par>
                            </p:childTnLst>
                          </p:cTn>
                        </p:par>
                        <p:par>
                          <p:cTn id="13" fill="hold">
                            <p:stCondLst>
                              <p:cond delay="500"/>
                            </p:stCondLst>
                            <p:childTnLst>
                              <p:par>
                                <p:cTn id="14" presetID="22" presetClass="entr" presetSubtype="8" fill="hold" grpId="0" nodeType="afterEffect">
                                  <p:stCondLst>
                                    <p:cond delay="4000"/>
                                  </p:stCondLst>
                                  <p:childTnLst>
                                    <p:set>
                                      <p:cBhvr>
                                        <p:cTn id="15" dur="1" fill="hold">
                                          <p:stCondLst>
                                            <p:cond delay="0"/>
                                          </p:stCondLst>
                                        </p:cTn>
                                        <p:tgtEl>
                                          <p:spTgt spid="897"/>
                                        </p:tgtEl>
                                        <p:attrNameLst>
                                          <p:attrName>style.visibility</p:attrName>
                                        </p:attrNameLst>
                                      </p:cBhvr>
                                      <p:to>
                                        <p:strVal val="visible"/>
                                      </p:to>
                                    </p:set>
                                    <p:animEffect transition="in" filter="wipe(left)">
                                      <p:cBhvr>
                                        <p:cTn id="16" dur="5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955"/>
                                        </p:tgtEl>
                                        <p:attrNameLst>
                                          <p:attrName>style.visibility</p:attrName>
                                        </p:attrNameLst>
                                      </p:cBhvr>
                                      <p:to>
                                        <p:strVal val="visible"/>
                                      </p:to>
                                    </p:set>
                                    <p:anim calcmode="lin" valueType="num">
                                      <p:cBhvr additive="base">
                                        <p:cTn id="21" dur="500" fill="hold"/>
                                        <p:tgtEl>
                                          <p:spTgt spid="955"/>
                                        </p:tgtEl>
                                        <p:attrNameLst>
                                          <p:attrName>ppt_x</p:attrName>
                                        </p:attrNameLst>
                                      </p:cBhvr>
                                      <p:tavLst>
                                        <p:tav tm="0">
                                          <p:val>
                                            <p:strVal val="1+#ppt_w/2"/>
                                          </p:val>
                                        </p:tav>
                                        <p:tav tm="100000">
                                          <p:val>
                                            <p:strVal val="#ppt_x"/>
                                          </p:val>
                                        </p:tav>
                                      </p:tavLst>
                                    </p:anim>
                                    <p:anim calcmode="lin" valueType="num">
                                      <p:cBhvr additive="base">
                                        <p:cTn id="22" dur="500" fill="hold"/>
                                        <p:tgtEl>
                                          <p:spTgt spid="95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repeatCount="2000" fill="hold" nodeType="clickEffect">
                                  <p:stCondLst>
                                    <p:cond delay="0"/>
                                  </p:stCondLst>
                                  <p:childTnLst>
                                    <p:set>
                                      <p:cBhvr>
                                        <p:cTn id="26" dur="1" fill="hold">
                                          <p:stCondLst>
                                            <p:cond delay="0"/>
                                          </p:stCondLst>
                                        </p:cTn>
                                        <p:tgtEl>
                                          <p:spTgt spid="915"/>
                                        </p:tgtEl>
                                        <p:attrNameLst>
                                          <p:attrName>style.visibility</p:attrName>
                                        </p:attrNameLst>
                                      </p:cBhvr>
                                      <p:to>
                                        <p:strVal val="visible"/>
                                      </p:to>
                                    </p:set>
                                    <p:anim calcmode="lin" valueType="num">
                                      <p:cBhvr additive="base">
                                        <p:cTn id="27" dur="500" fill="hold"/>
                                        <p:tgtEl>
                                          <p:spTgt spid="915"/>
                                        </p:tgtEl>
                                        <p:attrNameLst>
                                          <p:attrName>ppt_x</p:attrName>
                                        </p:attrNameLst>
                                      </p:cBhvr>
                                      <p:tavLst>
                                        <p:tav tm="0">
                                          <p:val>
                                            <p:strVal val="0-#ppt_w/2"/>
                                          </p:val>
                                        </p:tav>
                                        <p:tav tm="100000">
                                          <p:val>
                                            <p:strVal val="#ppt_x"/>
                                          </p:val>
                                        </p:tav>
                                      </p:tavLst>
                                    </p:anim>
                                    <p:anim calcmode="lin" valueType="num">
                                      <p:cBhvr additive="base">
                                        <p:cTn id="28" dur="500" fill="hold"/>
                                        <p:tgtEl>
                                          <p:spTgt spid="915"/>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2" presetClass="entr" presetSubtype="8" fill="hold" grpId="0" nodeType="afterEffect">
                                  <p:stCondLst>
                                    <p:cond delay="8000"/>
                                  </p:stCondLst>
                                  <p:childTnLst>
                                    <p:set>
                                      <p:cBhvr>
                                        <p:cTn id="31" dur="1" fill="hold">
                                          <p:stCondLst>
                                            <p:cond delay="0"/>
                                          </p:stCondLst>
                                        </p:cTn>
                                        <p:tgtEl>
                                          <p:spTgt spid="898"/>
                                        </p:tgtEl>
                                        <p:attrNameLst>
                                          <p:attrName>style.visibility</p:attrName>
                                        </p:attrNameLst>
                                      </p:cBhvr>
                                      <p:to>
                                        <p:strVal val="visible"/>
                                      </p:to>
                                    </p:set>
                                    <p:animEffect transition="in" filter="wipe(left)">
                                      <p:cBhvr>
                                        <p:cTn id="32" dur="500"/>
                                        <p:tgtEl>
                                          <p:spTgt spid="89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898"/>
                                        </p:tgtEl>
                                        <p:attrNameLst>
                                          <p:attrName>style.visibility</p:attrName>
                                        </p:attrNameLst>
                                      </p:cBhvr>
                                      <p:to>
                                        <p:strVal val="hidden"/>
                                      </p:to>
                                    </p:set>
                                  </p:childTnLst>
                                </p:cTn>
                              </p:par>
                            </p:childTnLst>
                          </p:cTn>
                        </p:par>
                        <p:par>
                          <p:cTn id="37" fill="hold">
                            <p:stCondLst>
                              <p:cond delay="0"/>
                            </p:stCondLst>
                            <p:childTnLst>
                              <p:par>
                                <p:cTn id="38" presetID="1" presetClass="emph" presetSubtype="2" fill="hold" nodeType="afterEffect">
                                  <p:stCondLst>
                                    <p:cond delay="0"/>
                                  </p:stCondLst>
                                  <p:childTnLst>
                                    <p:animClr clrSpc="rgb" dir="cw">
                                      <p:cBhvr>
                                        <p:cTn id="39" dur="500" fill="hold"/>
                                        <p:tgtEl>
                                          <p:spTgt spid="902"/>
                                        </p:tgtEl>
                                        <p:attrNameLst>
                                          <p:attrName>fillcolor</p:attrName>
                                        </p:attrNameLst>
                                      </p:cBhvr>
                                      <p:to>
                                        <a:srgbClr val="00CC00"/>
                                      </p:to>
                                    </p:animClr>
                                    <p:set>
                                      <p:cBhvr>
                                        <p:cTn id="40" dur="500" fill="hold"/>
                                        <p:tgtEl>
                                          <p:spTgt spid="902"/>
                                        </p:tgtEl>
                                        <p:attrNameLst>
                                          <p:attrName>fill.type</p:attrName>
                                        </p:attrNameLst>
                                      </p:cBhvr>
                                      <p:to>
                                        <p:strVal val="solid"/>
                                      </p:to>
                                    </p:set>
                                    <p:set>
                                      <p:cBhvr>
                                        <p:cTn id="41" dur="500" fill="hold"/>
                                        <p:tgtEl>
                                          <p:spTgt spid="902"/>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901"/>
                                        </p:tgtEl>
                                        <p:attrNameLst>
                                          <p:attrName>fillcolor</p:attrName>
                                        </p:attrNameLst>
                                      </p:cBhvr>
                                      <p:to>
                                        <a:schemeClr val="bg2"/>
                                      </p:to>
                                    </p:animClr>
                                    <p:set>
                                      <p:cBhvr>
                                        <p:cTn id="44" dur="500" fill="hold"/>
                                        <p:tgtEl>
                                          <p:spTgt spid="901"/>
                                        </p:tgtEl>
                                        <p:attrNameLst>
                                          <p:attrName>fill.type</p:attrName>
                                        </p:attrNameLst>
                                      </p:cBhvr>
                                      <p:to>
                                        <p:strVal val="solid"/>
                                      </p:to>
                                    </p:set>
                                    <p:set>
                                      <p:cBhvr>
                                        <p:cTn id="45" dur="500" fill="hold"/>
                                        <p:tgtEl>
                                          <p:spTgt spid="901"/>
                                        </p:tgtEl>
                                        <p:attrNameLst>
                                          <p:attrName>fill.on</p:attrName>
                                        </p:attrNameLst>
                                      </p:cBhvr>
                                      <p:to>
                                        <p:strVal val="true"/>
                                      </p:to>
                                    </p:set>
                                  </p:childTnLst>
                                </p:cTn>
                              </p:par>
                            </p:childTnLst>
                          </p:cTn>
                        </p:par>
                        <p:par>
                          <p:cTn id="46" fill="hold">
                            <p:stCondLst>
                              <p:cond delay="500"/>
                            </p:stCondLst>
                            <p:childTnLst>
                              <p:par>
                                <p:cTn id="47" presetID="2" presetClass="entr" presetSubtype="12" fill="hold" nodeType="afterEffect">
                                  <p:stCondLst>
                                    <p:cond delay="0"/>
                                  </p:stCondLst>
                                  <p:childTnLst>
                                    <p:set>
                                      <p:cBhvr>
                                        <p:cTn id="48" dur="1" fill="hold">
                                          <p:stCondLst>
                                            <p:cond delay="0"/>
                                          </p:stCondLst>
                                        </p:cTn>
                                        <p:tgtEl>
                                          <p:spTgt spid="964"/>
                                        </p:tgtEl>
                                        <p:attrNameLst>
                                          <p:attrName>style.visibility</p:attrName>
                                        </p:attrNameLst>
                                      </p:cBhvr>
                                      <p:to>
                                        <p:strVal val="visible"/>
                                      </p:to>
                                    </p:set>
                                    <p:anim calcmode="lin" valueType="num">
                                      <p:cBhvr additive="base">
                                        <p:cTn id="49" dur="500" fill="hold"/>
                                        <p:tgtEl>
                                          <p:spTgt spid="964"/>
                                        </p:tgtEl>
                                        <p:attrNameLst>
                                          <p:attrName>ppt_x</p:attrName>
                                        </p:attrNameLst>
                                      </p:cBhvr>
                                      <p:tavLst>
                                        <p:tav tm="0">
                                          <p:val>
                                            <p:strVal val="0-#ppt_w/2"/>
                                          </p:val>
                                        </p:tav>
                                        <p:tav tm="100000">
                                          <p:val>
                                            <p:strVal val="#ppt_x"/>
                                          </p:val>
                                        </p:tav>
                                      </p:tavLst>
                                    </p:anim>
                                    <p:anim calcmode="lin" valueType="num">
                                      <p:cBhvr additive="base">
                                        <p:cTn id="50" dur="500" fill="hold"/>
                                        <p:tgtEl>
                                          <p:spTgt spid="96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repeatCount="2000" fill="hold" nodeType="clickEffect">
                                  <p:stCondLst>
                                    <p:cond delay="0"/>
                                  </p:stCondLst>
                                  <p:childTnLst>
                                    <p:set>
                                      <p:cBhvr>
                                        <p:cTn id="54" dur="1" fill="hold">
                                          <p:stCondLst>
                                            <p:cond delay="0"/>
                                          </p:stCondLst>
                                        </p:cTn>
                                        <p:tgtEl>
                                          <p:spTgt spid="930"/>
                                        </p:tgtEl>
                                        <p:attrNameLst>
                                          <p:attrName>style.visibility</p:attrName>
                                        </p:attrNameLst>
                                      </p:cBhvr>
                                      <p:to>
                                        <p:strVal val="visible"/>
                                      </p:to>
                                    </p:set>
                                    <p:anim calcmode="lin" valueType="num">
                                      <p:cBhvr additive="base">
                                        <p:cTn id="55" dur="500" fill="hold"/>
                                        <p:tgtEl>
                                          <p:spTgt spid="930"/>
                                        </p:tgtEl>
                                        <p:attrNameLst>
                                          <p:attrName>ppt_x</p:attrName>
                                        </p:attrNameLst>
                                      </p:cBhvr>
                                      <p:tavLst>
                                        <p:tav tm="0">
                                          <p:val>
                                            <p:strVal val="1+#ppt_w/2"/>
                                          </p:val>
                                        </p:tav>
                                        <p:tav tm="100000">
                                          <p:val>
                                            <p:strVal val="#ppt_x"/>
                                          </p:val>
                                        </p:tav>
                                      </p:tavLst>
                                    </p:anim>
                                    <p:anim calcmode="lin" valueType="num">
                                      <p:cBhvr additive="base">
                                        <p:cTn id="56" dur="500" fill="hold"/>
                                        <p:tgtEl>
                                          <p:spTgt spid="93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repeatCount="2000" fill="hold" nodeType="clickEffect">
                                  <p:stCondLst>
                                    <p:cond delay="0"/>
                                  </p:stCondLst>
                                  <p:childTnLst>
                                    <p:set>
                                      <p:cBhvr>
                                        <p:cTn id="60" dur="1" fill="hold">
                                          <p:stCondLst>
                                            <p:cond delay="0"/>
                                          </p:stCondLst>
                                        </p:cTn>
                                        <p:tgtEl>
                                          <p:spTgt spid="927"/>
                                        </p:tgtEl>
                                        <p:attrNameLst>
                                          <p:attrName>style.visibility</p:attrName>
                                        </p:attrNameLst>
                                      </p:cBhvr>
                                      <p:to>
                                        <p:strVal val="visible"/>
                                      </p:to>
                                    </p:set>
                                    <p:anim calcmode="lin" valueType="num">
                                      <p:cBhvr additive="base">
                                        <p:cTn id="61" dur="500" fill="hold"/>
                                        <p:tgtEl>
                                          <p:spTgt spid="927"/>
                                        </p:tgtEl>
                                        <p:attrNameLst>
                                          <p:attrName>ppt_x</p:attrName>
                                        </p:attrNameLst>
                                      </p:cBhvr>
                                      <p:tavLst>
                                        <p:tav tm="0">
                                          <p:val>
                                            <p:strVal val="0-#ppt_w/2"/>
                                          </p:val>
                                        </p:tav>
                                        <p:tav tm="100000">
                                          <p:val>
                                            <p:strVal val="#ppt_x"/>
                                          </p:val>
                                        </p:tav>
                                      </p:tavLst>
                                    </p:anim>
                                    <p:anim calcmode="lin" valueType="num">
                                      <p:cBhvr additive="base">
                                        <p:cTn id="62" dur="500" fill="hold"/>
                                        <p:tgtEl>
                                          <p:spTgt spid="92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500" fill="hold"/>
                                        <p:tgtEl>
                                          <p:spTgt spid="903"/>
                                        </p:tgtEl>
                                        <p:attrNameLst>
                                          <p:attrName>fillcolor</p:attrName>
                                        </p:attrNameLst>
                                      </p:cBhvr>
                                      <p:to>
                                        <a:srgbClr val="00CC00"/>
                                      </p:to>
                                    </p:animClr>
                                    <p:set>
                                      <p:cBhvr>
                                        <p:cTn id="67" dur="500" fill="hold"/>
                                        <p:tgtEl>
                                          <p:spTgt spid="903"/>
                                        </p:tgtEl>
                                        <p:attrNameLst>
                                          <p:attrName>fill.type</p:attrName>
                                        </p:attrNameLst>
                                      </p:cBhvr>
                                      <p:to>
                                        <p:strVal val="solid"/>
                                      </p:to>
                                    </p:set>
                                    <p:set>
                                      <p:cBhvr>
                                        <p:cTn id="68" dur="500" fill="hold"/>
                                        <p:tgtEl>
                                          <p:spTgt spid="903"/>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500" fill="hold"/>
                                        <p:tgtEl>
                                          <p:spTgt spid="902"/>
                                        </p:tgtEl>
                                        <p:attrNameLst>
                                          <p:attrName>fillcolor</p:attrName>
                                        </p:attrNameLst>
                                      </p:cBhvr>
                                      <p:to>
                                        <a:schemeClr val="bg2"/>
                                      </p:to>
                                    </p:animClr>
                                    <p:set>
                                      <p:cBhvr>
                                        <p:cTn id="71" dur="500" fill="hold"/>
                                        <p:tgtEl>
                                          <p:spTgt spid="902"/>
                                        </p:tgtEl>
                                        <p:attrNameLst>
                                          <p:attrName>fill.type</p:attrName>
                                        </p:attrNameLst>
                                      </p:cBhvr>
                                      <p:to>
                                        <p:strVal val="solid"/>
                                      </p:to>
                                    </p:set>
                                    <p:set>
                                      <p:cBhvr>
                                        <p:cTn id="72" dur="500" fill="hold"/>
                                        <p:tgtEl>
                                          <p:spTgt spid="902"/>
                                        </p:tgtEl>
                                        <p:attrNameLst>
                                          <p:attrName>fill.on</p:attrName>
                                        </p:attrNameLst>
                                      </p:cBhvr>
                                      <p:to>
                                        <p:strVal val="true"/>
                                      </p:to>
                                    </p:set>
                                  </p:childTnLst>
                                </p:cTn>
                              </p:par>
                            </p:childTnLst>
                          </p:cTn>
                        </p:par>
                        <p:par>
                          <p:cTn id="73" fill="hold">
                            <p:stCondLst>
                              <p:cond delay="500"/>
                            </p:stCondLst>
                            <p:childTnLst>
                              <p:par>
                                <p:cTn id="74" presetID="2" presetClass="entr" presetSubtype="12" fill="hold" nodeType="afterEffect">
                                  <p:stCondLst>
                                    <p:cond delay="0"/>
                                  </p:stCondLst>
                                  <p:childTnLst>
                                    <p:set>
                                      <p:cBhvr>
                                        <p:cTn id="75" dur="1" fill="hold">
                                          <p:stCondLst>
                                            <p:cond delay="0"/>
                                          </p:stCondLst>
                                        </p:cTn>
                                        <p:tgtEl>
                                          <p:spTgt spid="968"/>
                                        </p:tgtEl>
                                        <p:attrNameLst>
                                          <p:attrName>style.visibility</p:attrName>
                                        </p:attrNameLst>
                                      </p:cBhvr>
                                      <p:to>
                                        <p:strVal val="visible"/>
                                      </p:to>
                                    </p:set>
                                    <p:anim calcmode="lin" valueType="num">
                                      <p:cBhvr additive="base">
                                        <p:cTn id="76" dur="500" fill="hold"/>
                                        <p:tgtEl>
                                          <p:spTgt spid="968"/>
                                        </p:tgtEl>
                                        <p:attrNameLst>
                                          <p:attrName>ppt_x</p:attrName>
                                        </p:attrNameLst>
                                      </p:cBhvr>
                                      <p:tavLst>
                                        <p:tav tm="0">
                                          <p:val>
                                            <p:strVal val="0-#ppt_w/2"/>
                                          </p:val>
                                        </p:tav>
                                        <p:tav tm="100000">
                                          <p:val>
                                            <p:strVal val="#ppt_x"/>
                                          </p:val>
                                        </p:tav>
                                      </p:tavLst>
                                    </p:anim>
                                    <p:anim calcmode="lin" valueType="num">
                                      <p:cBhvr additive="base">
                                        <p:cTn id="77" dur="500" fill="hold"/>
                                        <p:tgtEl>
                                          <p:spTgt spid="968"/>
                                        </p:tgtEl>
                                        <p:attrNameLst>
                                          <p:attrName>ppt_y</p:attrName>
                                        </p:attrNameLst>
                                      </p:cBhvr>
                                      <p:tavLst>
                                        <p:tav tm="0">
                                          <p:val>
                                            <p:strVal val="1+#ppt_h/2"/>
                                          </p:val>
                                        </p:tav>
                                        <p:tav tm="100000">
                                          <p:val>
                                            <p:strVal val="#ppt_y"/>
                                          </p:val>
                                        </p:tav>
                                      </p:tavLst>
                                    </p:anim>
                                  </p:childTnLst>
                                </p:cTn>
                              </p:par>
                            </p:childTnLst>
                          </p:cTn>
                        </p:par>
                        <p:par>
                          <p:cTn id="78" fill="hold">
                            <p:stCondLst>
                              <p:cond delay="1000"/>
                            </p:stCondLst>
                            <p:childTnLst>
                              <p:par>
                                <p:cTn id="79" presetID="2" presetClass="entr" presetSubtype="2" fill="hold" nodeType="afterEffect">
                                  <p:stCondLst>
                                    <p:cond delay="0"/>
                                  </p:stCondLst>
                                  <p:childTnLst>
                                    <p:set>
                                      <p:cBhvr>
                                        <p:cTn id="80" dur="1" fill="hold">
                                          <p:stCondLst>
                                            <p:cond delay="0"/>
                                          </p:stCondLst>
                                        </p:cTn>
                                        <p:tgtEl>
                                          <p:spTgt spid="935"/>
                                        </p:tgtEl>
                                        <p:attrNameLst>
                                          <p:attrName>style.visibility</p:attrName>
                                        </p:attrNameLst>
                                      </p:cBhvr>
                                      <p:to>
                                        <p:strVal val="visible"/>
                                      </p:to>
                                    </p:set>
                                    <p:anim calcmode="lin" valueType="num">
                                      <p:cBhvr additive="base">
                                        <p:cTn id="81" dur="500" fill="hold"/>
                                        <p:tgtEl>
                                          <p:spTgt spid="935"/>
                                        </p:tgtEl>
                                        <p:attrNameLst>
                                          <p:attrName>ppt_x</p:attrName>
                                        </p:attrNameLst>
                                      </p:cBhvr>
                                      <p:tavLst>
                                        <p:tav tm="0">
                                          <p:val>
                                            <p:strVal val="1+#ppt_w/2"/>
                                          </p:val>
                                        </p:tav>
                                        <p:tav tm="100000">
                                          <p:val>
                                            <p:strVal val="#ppt_x"/>
                                          </p:val>
                                        </p:tav>
                                      </p:tavLst>
                                    </p:anim>
                                    <p:anim calcmode="lin" valueType="num">
                                      <p:cBhvr additive="base">
                                        <p:cTn id="82" dur="500" fill="hold"/>
                                        <p:tgtEl>
                                          <p:spTgt spid="935"/>
                                        </p:tgtEl>
                                        <p:attrNameLst>
                                          <p:attrName>ppt_y</p:attrName>
                                        </p:attrNameLst>
                                      </p:cBhvr>
                                      <p:tavLst>
                                        <p:tav tm="0">
                                          <p:val>
                                            <p:strVal val="#ppt_y"/>
                                          </p:val>
                                        </p:tav>
                                        <p:tav tm="100000">
                                          <p:val>
                                            <p:strVal val="#ppt_y"/>
                                          </p:val>
                                        </p:tav>
                                      </p:tavLst>
                                    </p:anim>
                                  </p:childTnLst>
                                </p:cTn>
                              </p:par>
                            </p:childTnLst>
                          </p:cTn>
                        </p:par>
                        <p:par>
                          <p:cTn id="83" fill="hold">
                            <p:stCondLst>
                              <p:cond delay="1500"/>
                            </p:stCondLst>
                            <p:childTnLst>
                              <p:par>
                                <p:cTn id="84" presetID="2" presetClass="entr" presetSubtype="8" fill="hold" nodeType="afterEffect">
                                  <p:stCondLst>
                                    <p:cond delay="0"/>
                                  </p:stCondLst>
                                  <p:childTnLst>
                                    <p:set>
                                      <p:cBhvr>
                                        <p:cTn id="85" dur="1" fill="hold">
                                          <p:stCondLst>
                                            <p:cond delay="0"/>
                                          </p:stCondLst>
                                        </p:cTn>
                                        <p:tgtEl>
                                          <p:spTgt spid="924"/>
                                        </p:tgtEl>
                                        <p:attrNameLst>
                                          <p:attrName>style.visibility</p:attrName>
                                        </p:attrNameLst>
                                      </p:cBhvr>
                                      <p:to>
                                        <p:strVal val="visible"/>
                                      </p:to>
                                    </p:set>
                                    <p:anim calcmode="lin" valueType="num">
                                      <p:cBhvr additive="base">
                                        <p:cTn id="86" dur="500" fill="hold"/>
                                        <p:tgtEl>
                                          <p:spTgt spid="924"/>
                                        </p:tgtEl>
                                        <p:attrNameLst>
                                          <p:attrName>ppt_x</p:attrName>
                                        </p:attrNameLst>
                                      </p:cBhvr>
                                      <p:tavLst>
                                        <p:tav tm="0">
                                          <p:val>
                                            <p:strVal val="0-#ppt_w/2"/>
                                          </p:val>
                                        </p:tav>
                                        <p:tav tm="100000">
                                          <p:val>
                                            <p:strVal val="#ppt_x"/>
                                          </p:val>
                                        </p:tav>
                                      </p:tavLst>
                                    </p:anim>
                                    <p:anim calcmode="lin" valueType="num">
                                      <p:cBhvr additive="base">
                                        <p:cTn id="87" dur="500" fill="hold"/>
                                        <p:tgtEl>
                                          <p:spTgt spid="924"/>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 presetClass="emph" presetSubtype="2" fill="hold" nodeType="clickEffect">
                                  <p:stCondLst>
                                    <p:cond delay="0"/>
                                  </p:stCondLst>
                                  <p:childTnLst>
                                    <p:animClr clrSpc="rgb" dir="cw">
                                      <p:cBhvr>
                                        <p:cTn id="91" dur="500" fill="hold"/>
                                        <p:tgtEl>
                                          <p:spTgt spid="903"/>
                                        </p:tgtEl>
                                        <p:attrNameLst>
                                          <p:attrName>fillcolor</p:attrName>
                                        </p:attrNameLst>
                                      </p:cBhvr>
                                      <p:to>
                                        <a:schemeClr val="bg2"/>
                                      </p:to>
                                    </p:animClr>
                                    <p:set>
                                      <p:cBhvr>
                                        <p:cTn id="92" dur="500" fill="hold"/>
                                        <p:tgtEl>
                                          <p:spTgt spid="903"/>
                                        </p:tgtEl>
                                        <p:attrNameLst>
                                          <p:attrName>fill.type</p:attrName>
                                        </p:attrNameLst>
                                      </p:cBhvr>
                                      <p:to>
                                        <p:strVal val="solid"/>
                                      </p:to>
                                    </p:set>
                                    <p:set>
                                      <p:cBhvr>
                                        <p:cTn id="93" dur="500" fill="hold"/>
                                        <p:tgtEl>
                                          <p:spTgt spid="903"/>
                                        </p:tgtEl>
                                        <p:attrNameLst>
                                          <p:attrName>fill.on</p:attrName>
                                        </p:attrNameLst>
                                      </p:cBhvr>
                                      <p:to>
                                        <p:strVal val="true"/>
                                      </p:to>
                                    </p:set>
                                  </p:childTnLst>
                                </p:cTn>
                              </p:par>
                              <p:par>
                                <p:cTn id="94" presetID="1" presetClass="emph" presetSubtype="2" fill="hold" nodeType="withEffect">
                                  <p:stCondLst>
                                    <p:cond delay="0"/>
                                  </p:stCondLst>
                                  <p:childTnLst>
                                    <p:animClr clrSpc="rgb" dir="cw">
                                      <p:cBhvr>
                                        <p:cTn id="95" dur="500" fill="hold"/>
                                        <p:tgtEl>
                                          <p:spTgt spid="904"/>
                                        </p:tgtEl>
                                        <p:attrNameLst>
                                          <p:attrName>fillcolor</p:attrName>
                                        </p:attrNameLst>
                                      </p:cBhvr>
                                      <p:to>
                                        <a:srgbClr val="00CC00"/>
                                      </p:to>
                                    </p:animClr>
                                    <p:set>
                                      <p:cBhvr>
                                        <p:cTn id="96" dur="500" fill="hold"/>
                                        <p:tgtEl>
                                          <p:spTgt spid="904"/>
                                        </p:tgtEl>
                                        <p:attrNameLst>
                                          <p:attrName>fill.type</p:attrName>
                                        </p:attrNameLst>
                                      </p:cBhvr>
                                      <p:to>
                                        <p:strVal val="solid"/>
                                      </p:to>
                                    </p:set>
                                    <p:set>
                                      <p:cBhvr>
                                        <p:cTn id="97" dur="500" fill="hold"/>
                                        <p:tgtEl>
                                          <p:spTgt spid="904"/>
                                        </p:tgtEl>
                                        <p:attrNameLst>
                                          <p:attrName>fill.on</p:attrName>
                                        </p:attrNameLst>
                                      </p:cBhvr>
                                      <p:to>
                                        <p:strVal val="true"/>
                                      </p:to>
                                    </p:set>
                                  </p:childTnLst>
                                </p:cTn>
                              </p:par>
                            </p:childTnLst>
                          </p:cTn>
                        </p:par>
                        <p:par>
                          <p:cTn id="98" fill="hold">
                            <p:stCondLst>
                              <p:cond delay="500"/>
                            </p:stCondLst>
                            <p:childTnLst>
                              <p:par>
                                <p:cTn id="99" presetID="2" presetClass="entr" presetSubtype="12" fill="hold" nodeType="afterEffect">
                                  <p:stCondLst>
                                    <p:cond delay="0"/>
                                  </p:stCondLst>
                                  <p:childTnLst>
                                    <p:set>
                                      <p:cBhvr>
                                        <p:cTn id="100" dur="1" fill="hold">
                                          <p:stCondLst>
                                            <p:cond delay="0"/>
                                          </p:stCondLst>
                                        </p:cTn>
                                        <p:tgtEl>
                                          <p:spTgt spid="972"/>
                                        </p:tgtEl>
                                        <p:attrNameLst>
                                          <p:attrName>style.visibility</p:attrName>
                                        </p:attrNameLst>
                                      </p:cBhvr>
                                      <p:to>
                                        <p:strVal val="visible"/>
                                      </p:to>
                                    </p:set>
                                    <p:anim calcmode="lin" valueType="num">
                                      <p:cBhvr additive="base">
                                        <p:cTn id="101" dur="500" fill="hold"/>
                                        <p:tgtEl>
                                          <p:spTgt spid="972"/>
                                        </p:tgtEl>
                                        <p:attrNameLst>
                                          <p:attrName>ppt_x</p:attrName>
                                        </p:attrNameLst>
                                      </p:cBhvr>
                                      <p:tavLst>
                                        <p:tav tm="0">
                                          <p:val>
                                            <p:strVal val="0-#ppt_w/2"/>
                                          </p:val>
                                        </p:tav>
                                        <p:tav tm="100000">
                                          <p:val>
                                            <p:strVal val="#ppt_x"/>
                                          </p:val>
                                        </p:tav>
                                      </p:tavLst>
                                    </p:anim>
                                    <p:anim calcmode="lin" valueType="num">
                                      <p:cBhvr additive="base">
                                        <p:cTn id="102" dur="500" fill="hold"/>
                                        <p:tgtEl>
                                          <p:spTgt spid="972"/>
                                        </p:tgtEl>
                                        <p:attrNameLst>
                                          <p:attrName>ppt_y</p:attrName>
                                        </p:attrNameLst>
                                      </p:cBhvr>
                                      <p:tavLst>
                                        <p:tav tm="0">
                                          <p:val>
                                            <p:strVal val="1+#ppt_h/2"/>
                                          </p:val>
                                        </p:tav>
                                        <p:tav tm="100000">
                                          <p:val>
                                            <p:strVal val="#ppt_y"/>
                                          </p:val>
                                        </p:tav>
                                      </p:tavLst>
                                    </p:anim>
                                  </p:childTnLst>
                                </p:cTn>
                              </p:par>
                            </p:childTnLst>
                          </p:cTn>
                        </p:par>
                        <p:par>
                          <p:cTn id="103" fill="hold">
                            <p:stCondLst>
                              <p:cond delay="1000"/>
                            </p:stCondLst>
                            <p:childTnLst>
                              <p:par>
                                <p:cTn id="104" presetID="22" presetClass="entr" presetSubtype="8" fill="hold" grpId="0" nodeType="afterEffect">
                                  <p:stCondLst>
                                    <p:cond delay="13000"/>
                                  </p:stCondLst>
                                  <p:childTnLst>
                                    <p:set>
                                      <p:cBhvr>
                                        <p:cTn id="105" dur="1" fill="hold">
                                          <p:stCondLst>
                                            <p:cond delay="0"/>
                                          </p:stCondLst>
                                        </p:cTn>
                                        <p:tgtEl>
                                          <p:spTgt spid="987"/>
                                        </p:tgtEl>
                                        <p:attrNameLst>
                                          <p:attrName>style.visibility</p:attrName>
                                        </p:attrNameLst>
                                      </p:cBhvr>
                                      <p:to>
                                        <p:strVal val="visible"/>
                                      </p:to>
                                    </p:set>
                                    <p:animEffect transition="in" filter="wipe(left)">
                                      <p:cBhvr>
                                        <p:cTn id="106" dur="500"/>
                                        <p:tgtEl>
                                          <p:spTgt spid="987"/>
                                        </p:tgtEl>
                                      </p:cBhvr>
                                    </p:animEffect>
                                  </p:childTnLst>
                                </p:cTn>
                              </p:par>
                            </p:childTnLst>
                          </p:cTn>
                        </p:par>
                        <p:par>
                          <p:cTn id="107" fill="hold">
                            <p:stCondLst>
                              <p:cond delay="14500"/>
                            </p:stCondLst>
                            <p:childTnLst>
                              <p:par>
                                <p:cTn id="108" presetID="35" presetClass="emph" presetSubtype="0" repeatCount="3000" fill="hold" nodeType="afterEffect">
                                  <p:stCondLst>
                                    <p:cond delay="0"/>
                                  </p:stCondLst>
                                  <p:childTnLst>
                                    <p:anim calcmode="discrete" valueType="str">
                                      <p:cBhvr>
                                        <p:cTn id="109" dur="1000" fill="hold"/>
                                        <p:tgtEl>
                                          <p:spTgt spid="915"/>
                                        </p:tgtEl>
                                        <p:attrNameLst>
                                          <p:attrName>style.visibility</p:attrName>
                                        </p:attrNameLst>
                                      </p:cBhvr>
                                      <p:tavLst>
                                        <p:tav tm="0">
                                          <p:val>
                                            <p:strVal val="hidden"/>
                                          </p:val>
                                        </p:tav>
                                        <p:tav tm="50000">
                                          <p:val>
                                            <p:strVal val="visible"/>
                                          </p:val>
                                        </p:tav>
                                      </p:tavLst>
                                    </p:anim>
                                  </p:childTnLst>
                                </p:cTn>
                              </p:par>
                              <p:par>
                                <p:cTn id="110" presetID="35" presetClass="emph" presetSubtype="0" repeatCount="2000" fill="hold" nodeType="withEffect">
                                  <p:stCondLst>
                                    <p:cond delay="0"/>
                                  </p:stCondLst>
                                  <p:childTnLst>
                                    <p:anim calcmode="discrete" valueType="str">
                                      <p:cBhvr>
                                        <p:cTn id="111" dur="1000" fill="hold"/>
                                        <p:tgtEl>
                                          <p:spTgt spid="955"/>
                                        </p:tgtEl>
                                        <p:attrNameLst>
                                          <p:attrName>style.visibility</p:attrName>
                                        </p:attrNameLst>
                                      </p:cBhvr>
                                      <p:tavLst>
                                        <p:tav tm="0">
                                          <p:val>
                                            <p:strVal val="hidden"/>
                                          </p:val>
                                        </p:tav>
                                        <p:tav tm="50000">
                                          <p:val>
                                            <p:strVal val="visible"/>
                                          </p:val>
                                        </p:tav>
                                      </p:tavLst>
                                    </p:anim>
                                  </p:childTnLst>
                                </p:cTn>
                              </p:par>
                              <p:par>
                                <p:cTn id="112" presetID="1" presetClass="emph" presetSubtype="2" fill="hold" nodeType="withEffect">
                                  <p:stCondLst>
                                    <p:cond delay="0"/>
                                  </p:stCondLst>
                                  <p:childTnLst>
                                    <p:animClr clrSpc="rgb" dir="cw">
                                      <p:cBhvr>
                                        <p:cTn id="113" dur="500" fill="hold"/>
                                        <p:tgtEl>
                                          <p:spTgt spid="904"/>
                                        </p:tgtEl>
                                        <p:attrNameLst>
                                          <p:attrName>fillcolor</p:attrName>
                                        </p:attrNameLst>
                                      </p:cBhvr>
                                      <p:to>
                                        <a:srgbClr val="FFFF66"/>
                                      </p:to>
                                    </p:animClr>
                                    <p:set>
                                      <p:cBhvr>
                                        <p:cTn id="114" dur="500" fill="hold"/>
                                        <p:tgtEl>
                                          <p:spTgt spid="904"/>
                                        </p:tgtEl>
                                        <p:attrNameLst>
                                          <p:attrName>fill.type</p:attrName>
                                        </p:attrNameLst>
                                      </p:cBhvr>
                                      <p:to>
                                        <p:strVal val="solid"/>
                                      </p:to>
                                    </p:set>
                                    <p:set>
                                      <p:cBhvr>
                                        <p:cTn id="115" dur="500" fill="hold"/>
                                        <p:tgtEl>
                                          <p:spTgt spid="904"/>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mph" presetSubtype="2" fill="hold" nodeType="clickEffect">
                                  <p:stCondLst>
                                    <p:cond delay="0"/>
                                  </p:stCondLst>
                                  <p:childTnLst>
                                    <p:animClr clrSpc="rgb" dir="cw">
                                      <p:cBhvr>
                                        <p:cTn id="119" dur="500" fill="hold"/>
                                        <p:tgtEl>
                                          <p:spTgt spid="905"/>
                                        </p:tgtEl>
                                        <p:attrNameLst>
                                          <p:attrName>fillcolor</p:attrName>
                                        </p:attrNameLst>
                                      </p:cBhvr>
                                      <p:to>
                                        <a:srgbClr val="00CC00"/>
                                      </p:to>
                                    </p:animClr>
                                    <p:set>
                                      <p:cBhvr>
                                        <p:cTn id="120" dur="500" fill="hold"/>
                                        <p:tgtEl>
                                          <p:spTgt spid="905"/>
                                        </p:tgtEl>
                                        <p:attrNameLst>
                                          <p:attrName>fill.type</p:attrName>
                                        </p:attrNameLst>
                                      </p:cBhvr>
                                      <p:to>
                                        <p:strVal val="solid"/>
                                      </p:to>
                                    </p:set>
                                    <p:set>
                                      <p:cBhvr>
                                        <p:cTn id="121" dur="500" fill="hold"/>
                                        <p:tgtEl>
                                          <p:spTgt spid="905"/>
                                        </p:tgtEl>
                                        <p:attrNameLst>
                                          <p:attrName>fill.on</p:attrName>
                                        </p:attrNameLst>
                                      </p:cBhvr>
                                      <p:to>
                                        <p:strVal val="true"/>
                                      </p:to>
                                    </p:set>
                                  </p:childTnLst>
                                </p:cTn>
                              </p:par>
                            </p:childTnLst>
                          </p:cTn>
                        </p:par>
                        <p:par>
                          <p:cTn id="122" fill="hold">
                            <p:stCondLst>
                              <p:cond delay="500"/>
                            </p:stCondLst>
                            <p:childTnLst>
                              <p:par>
                                <p:cTn id="123" presetID="2" presetClass="entr" presetSubtype="12" fill="hold" nodeType="afterEffect">
                                  <p:stCondLst>
                                    <p:cond delay="0"/>
                                  </p:stCondLst>
                                  <p:childTnLst>
                                    <p:set>
                                      <p:cBhvr>
                                        <p:cTn id="124" dur="1" fill="hold">
                                          <p:stCondLst>
                                            <p:cond delay="0"/>
                                          </p:stCondLst>
                                        </p:cTn>
                                        <p:tgtEl>
                                          <p:spTgt spid="976"/>
                                        </p:tgtEl>
                                        <p:attrNameLst>
                                          <p:attrName>style.visibility</p:attrName>
                                        </p:attrNameLst>
                                      </p:cBhvr>
                                      <p:to>
                                        <p:strVal val="visible"/>
                                      </p:to>
                                    </p:set>
                                    <p:anim calcmode="lin" valueType="num">
                                      <p:cBhvr additive="base">
                                        <p:cTn id="125" dur="500" fill="hold"/>
                                        <p:tgtEl>
                                          <p:spTgt spid="976"/>
                                        </p:tgtEl>
                                        <p:attrNameLst>
                                          <p:attrName>ppt_x</p:attrName>
                                        </p:attrNameLst>
                                      </p:cBhvr>
                                      <p:tavLst>
                                        <p:tav tm="0">
                                          <p:val>
                                            <p:strVal val="0-#ppt_w/2"/>
                                          </p:val>
                                        </p:tav>
                                        <p:tav tm="100000">
                                          <p:val>
                                            <p:strVal val="#ppt_x"/>
                                          </p:val>
                                        </p:tav>
                                      </p:tavLst>
                                    </p:anim>
                                    <p:anim calcmode="lin" valueType="num">
                                      <p:cBhvr additive="base">
                                        <p:cTn id="126" dur="500" fill="hold"/>
                                        <p:tgtEl>
                                          <p:spTgt spid="976"/>
                                        </p:tgtEl>
                                        <p:attrNameLst>
                                          <p:attrName>ppt_y</p:attrName>
                                        </p:attrNameLst>
                                      </p:cBhvr>
                                      <p:tavLst>
                                        <p:tav tm="0">
                                          <p:val>
                                            <p:strVal val="1+#ppt_h/2"/>
                                          </p:val>
                                        </p:tav>
                                        <p:tav tm="100000">
                                          <p:val>
                                            <p:strVal val="#ppt_y"/>
                                          </p:val>
                                        </p:tav>
                                      </p:tavLst>
                                    </p:anim>
                                  </p:childTnLst>
                                </p:cTn>
                              </p:par>
                            </p:childTnLst>
                          </p:cTn>
                        </p:par>
                        <p:par>
                          <p:cTn id="127" fill="hold">
                            <p:stCondLst>
                              <p:cond delay="1000"/>
                            </p:stCondLst>
                            <p:childTnLst>
                              <p:par>
                                <p:cTn id="128" presetID="22" presetClass="entr" presetSubtype="8" fill="hold" grpId="0" nodeType="afterEffect">
                                  <p:stCondLst>
                                    <p:cond delay="0"/>
                                  </p:stCondLst>
                                  <p:childTnLst>
                                    <p:set>
                                      <p:cBhvr>
                                        <p:cTn id="129" dur="1" fill="hold">
                                          <p:stCondLst>
                                            <p:cond delay="0"/>
                                          </p:stCondLst>
                                        </p:cTn>
                                        <p:tgtEl>
                                          <p:spTgt spid="988"/>
                                        </p:tgtEl>
                                        <p:attrNameLst>
                                          <p:attrName>style.visibility</p:attrName>
                                        </p:attrNameLst>
                                      </p:cBhvr>
                                      <p:to>
                                        <p:strVal val="visible"/>
                                      </p:to>
                                    </p:set>
                                    <p:animEffect transition="in" filter="wipe(left)">
                                      <p:cBhvr>
                                        <p:cTn id="130" dur="500"/>
                                        <p:tgtEl>
                                          <p:spTgt spid="988"/>
                                        </p:tgtEl>
                                      </p:cBhvr>
                                    </p:animEffect>
                                  </p:childTnLst>
                                </p:cTn>
                              </p:par>
                            </p:childTnLst>
                          </p:cTn>
                        </p:par>
                        <p:par>
                          <p:cTn id="131" fill="hold">
                            <p:stCondLst>
                              <p:cond delay="1500"/>
                            </p:stCondLst>
                            <p:childTnLst>
                              <p:par>
                                <p:cTn id="132" presetID="2" presetClass="entr" presetSubtype="2" fill="hold" nodeType="afterEffect">
                                  <p:stCondLst>
                                    <p:cond delay="0"/>
                                  </p:stCondLst>
                                  <p:childTnLst>
                                    <p:set>
                                      <p:cBhvr>
                                        <p:cTn id="133" dur="1" fill="hold">
                                          <p:stCondLst>
                                            <p:cond delay="0"/>
                                          </p:stCondLst>
                                        </p:cTn>
                                        <p:tgtEl>
                                          <p:spTgt spid="940"/>
                                        </p:tgtEl>
                                        <p:attrNameLst>
                                          <p:attrName>style.visibility</p:attrName>
                                        </p:attrNameLst>
                                      </p:cBhvr>
                                      <p:to>
                                        <p:strVal val="visible"/>
                                      </p:to>
                                    </p:set>
                                    <p:anim calcmode="lin" valueType="num">
                                      <p:cBhvr additive="base">
                                        <p:cTn id="134" dur="500" fill="hold"/>
                                        <p:tgtEl>
                                          <p:spTgt spid="940"/>
                                        </p:tgtEl>
                                        <p:attrNameLst>
                                          <p:attrName>ppt_x</p:attrName>
                                        </p:attrNameLst>
                                      </p:cBhvr>
                                      <p:tavLst>
                                        <p:tav tm="0">
                                          <p:val>
                                            <p:strVal val="1+#ppt_w/2"/>
                                          </p:val>
                                        </p:tav>
                                        <p:tav tm="100000">
                                          <p:val>
                                            <p:strVal val="#ppt_x"/>
                                          </p:val>
                                        </p:tav>
                                      </p:tavLst>
                                    </p:anim>
                                    <p:anim calcmode="lin" valueType="num">
                                      <p:cBhvr additive="base">
                                        <p:cTn id="135" dur="500" fill="hold"/>
                                        <p:tgtEl>
                                          <p:spTgt spid="940"/>
                                        </p:tgtEl>
                                        <p:attrNameLst>
                                          <p:attrName>ppt_y</p:attrName>
                                        </p:attrNameLst>
                                      </p:cBhvr>
                                      <p:tavLst>
                                        <p:tav tm="0">
                                          <p:val>
                                            <p:strVal val="#ppt_y"/>
                                          </p:val>
                                        </p:tav>
                                        <p:tav tm="100000">
                                          <p:val>
                                            <p:strVal val="#ppt_y"/>
                                          </p:val>
                                        </p:tav>
                                      </p:tavLst>
                                    </p:anim>
                                  </p:childTnLst>
                                </p:cTn>
                              </p:par>
                            </p:childTnLst>
                          </p:cTn>
                        </p:par>
                        <p:par>
                          <p:cTn id="136" fill="hold">
                            <p:stCondLst>
                              <p:cond delay="2000"/>
                            </p:stCondLst>
                            <p:childTnLst>
                              <p:par>
                                <p:cTn id="137" presetID="2" presetClass="entr" presetSubtype="2" fill="hold" nodeType="afterEffect">
                                  <p:stCondLst>
                                    <p:cond delay="0"/>
                                  </p:stCondLst>
                                  <p:childTnLst>
                                    <p:set>
                                      <p:cBhvr>
                                        <p:cTn id="138" dur="1" fill="hold">
                                          <p:stCondLst>
                                            <p:cond delay="0"/>
                                          </p:stCondLst>
                                        </p:cTn>
                                        <p:tgtEl>
                                          <p:spTgt spid="921"/>
                                        </p:tgtEl>
                                        <p:attrNameLst>
                                          <p:attrName>style.visibility</p:attrName>
                                        </p:attrNameLst>
                                      </p:cBhvr>
                                      <p:to>
                                        <p:strVal val="visible"/>
                                      </p:to>
                                    </p:set>
                                    <p:anim calcmode="lin" valueType="num">
                                      <p:cBhvr additive="base">
                                        <p:cTn id="139" dur="500" fill="hold"/>
                                        <p:tgtEl>
                                          <p:spTgt spid="921"/>
                                        </p:tgtEl>
                                        <p:attrNameLst>
                                          <p:attrName>ppt_x</p:attrName>
                                        </p:attrNameLst>
                                      </p:cBhvr>
                                      <p:tavLst>
                                        <p:tav tm="0">
                                          <p:val>
                                            <p:strVal val="1+#ppt_w/2"/>
                                          </p:val>
                                        </p:tav>
                                        <p:tav tm="100000">
                                          <p:val>
                                            <p:strVal val="#ppt_x"/>
                                          </p:val>
                                        </p:tav>
                                      </p:tavLst>
                                    </p:anim>
                                    <p:anim calcmode="lin" valueType="num">
                                      <p:cBhvr additive="base">
                                        <p:cTn id="140" dur="500" fill="hold"/>
                                        <p:tgtEl>
                                          <p:spTgt spid="921"/>
                                        </p:tgtEl>
                                        <p:attrNameLst>
                                          <p:attrName>ppt_y</p:attrName>
                                        </p:attrNameLst>
                                      </p:cBhvr>
                                      <p:tavLst>
                                        <p:tav tm="0">
                                          <p:val>
                                            <p:strVal val="#ppt_y"/>
                                          </p:val>
                                        </p:tav>
                                        <p:tav tm="100000">
                                          <p:val>
                                            <p:strVal val="#ppt_y"/>
                                          </p:val>
                                        </p:tav>
                                      </p:tavLst>
                                    </p:anim>
                                  </p:childTnLst>
                                </p:cTn>
                              </p:par>
                            </p:childTnLst>
                          </p:cTn>
                        </p:par>
                        <p:par>
                          <p:cTn id="141" fill="hold">
                            <p:stCondLst>
                              <p:cond delay="2500"/>
                            </p:stCondLst>
                            <p:childTnLst>
                              <p:par>
                                <p:cTn id="142" presetID="1" presetClass="emph" presetSubtype="2" fill="hold" nodeType="afterEffect">
                                  <p:stCondLst>
                                    <p:cond delay="0"/>
                                  </p:stCondLst>
                                  <p:childTnLst>
                                    <p:animClr clrSpc="rgb" dir="cw">
                                      <p:cBhvr>
                                        <p:cTn id="143" dur="500" fill="hold"/>
                                        <p:tgtEl>
                                          <p:spTgt spid="906"/>
                                        </p:tgtEl>
                                        <p:attrNameLst>
                                          <p:attrName>fillcolor</p:attrName>
                                        </p:attrNameLst>
                                      </p:cBhvr>
                                      <p:to>
                                        <a:srgbClr val="00CC00"/>
                                      </p:to>
                                    </p:animClr>
                                    <p:set>
                                      <p:cBhvr>
                                        <p:cTn id="144" dur="500" fill="hold"/>
                                        <p:tgtEl>
                                          <p:spTgt spid="906"/>
                                        </p:tgtEl>
                                        <p:attrNameLst>
                                          <p:attrName>fill.type</p:attrName>
                                        </p:attrNameLst>
                                      </p:cBhvr>
                                      <p:to>
                                        <p:strVal val="solid"/>
                                      </p:to>
                                    </p:set>
                                    <p:set>
                                      <p:cBhvr>
                                        <p:cTn id="145" dur="500" fill="hold"/>
                                        <p:tgtEl>
                                          <p:spTgt spid="906"/>
                                        </p:tgtEl>
                                        <p:attrNameLst>
                                          <p:attrName>fill.on</p:attrName>
                                        </p:attrNameLst>
                                      </p:cBhvr>
                                      <p:to>
                                        <p:strVal val="true"/>
                                      </p:to>
                                    </p:set>
                                  </p:childTnLst>
                                </p:cTn>
                              </p:par>
                            </p:childTnLst>
                          </p:cTn>
                        </p:par>
                        <p:par>
                          <p:cTn id="146" fill="hold">
                            <p:stCondLst>
                              <p:cond delay="3000"/>
                            </p:stCondLst>
                            <p:childTnLst>
                              <p:par>
                                <p:cTn id="147" presetID="1" presetClass="emph" presetSubtype="2" fill="hold" nodeType="afterEffect">
                                  <p:stCondLst>
                                    <p:cond delay="0"/>
                                  </p:stCondLst>
                                  <p:childTnLst>
                                    <p:animClr clrSpc="rgb" dir="cw">
                                      <p:cBhvr>
                                        <p:cTn id="148" dur="500" fill="hold"/>
                                        <p:tgtEl>
                                          <p:spTgt spid="905"/>
                                        </p:tgtEl>
                                        <p:attrNameLst>
                                          <p:attrName>fillcolor</p:attrName>
                                        </p:attrNameLst>
                                      </p:cBhvr>
                                      <p:to>
                                        <a:schemeClr val="bg2"/>
                                      </p:to>
                                    </p:animClr>
                                    <p:set>
                                      <p:cBhvr>
                                        <p:cTn id="149" dur="500" fill="hold"/>
                                        <p:tgtEl>
                                          <p:spTgt spid="905"/>
                                        </p:tgtEl>
                                        <p:attrNameLst>
                                          <p:attrName>fill.type</p:attrName>
                                        </p:attrNameLst>
                                      </p:cBhvr>
                                      <p:to>
                                        <p:strVal val="solid"/>
                                      </p:to>
                                    </p:set>
                                    <p:set>
                                      <p:cBhvr>
                                        <p:cTn id="150" dur="500" fill="hold"/>
                                        <p:tgtEl>
                                          <p:spTgt spid="905"/>
                                        </p:tgtEl>
                                        <p:attrNameLst>
                                          <p:attrName>fill.on</p:attrName>
                                        </p:attrNameLst>
                                      </p:cBhvr>
                                      <p:to>
                                        <p:strVal val="true"/>
                                      </p:to>
                                    </p:set>
                                  </p:childTnLst>
                                </p:cTn>
                              </p:par>
                            </p:childTnLst>
                          </p:cTn>
                        </p:par>
                        <p:par>
                          <p:cTn id="151" fill="hold">
                            <p:stCondLst>
                              <p:cond delay="3500"/>
                            </p:stCondLst>
                            <p:childTnLst>
                              <p:par>
                                <p:cTn id="152" presetID="2" presetClass="entr" presetSubtype="12" fill="hold" nodeType="afterEffect">
                                  <p:stCondLst>
                                    <p:cond delay="0"/>
                                  </p:stCondLst>
                                  <p:childTnLst>
                                    <p:set>
                                      <p:cBhvr>
                                        <p:cTn id="153" dur="1" fill="hold">
                                          <p:stCondLst>
                                            <p:cond delay="0"/>
                                          </p:stCondLst>
                                        </p:cTn>
                                        <p:tgtEl>
                                          <p:spTgt spid="980"/>
                                        </p:tgtEl>
                                        <p:attrNameLst>
                                          <p:attrName>style.visibility</p:attrName>
                                        </p:attrNameLst>
                                      </p:cBhvr>
                                      <p:to>
                                        <p:strVal val="visible"/>
                                      </p:to>
                                    </p:set>
                                    <p:anim calcmode="lin" valueType="num">
                                      <p:cBhvr additive="base">
                                        <p:cTn id="154" dur="500" fill="hold"/>
                                        <p:tgtEl>
                                          <p:spTgt spid="980"/>
                                        </p:tgtEl>
                                        <p:attrNameLst>
                                          <p:attrName>ppt_x</p:attrName>
                                        </p:attrNameLst>
                                      </p:cBhvr>
                                      <p:tavLst>
                                        <p:tav tm="0">
                                          <p:val>
                                            <p:strVal val="0-#ppt_w/2"/>
                                          </p:val>
                                        </p:tav>
                                        <p:tav tm="100000">
                                          <p:val>
                                            <p:strVal val="#ppt_x"/>
                                          </p:val>
                                        </p:tav>
                                      </p:tavLst>
                                    </p:anim>
                                    <p:anim calcmode="lin" valueType="num">
                                      <p:cBhvr additive="base">
                                        <p:cTn id="155" dur="500" fill="hold"/>
                                        <p:tgtEl>
                                          <p:spTgt spid="980"/>
                                        </p:tgtEl>
                                        <p:attrNameLst>
                                          <p:attrName>ppt_y</p:attrName>
                                        </p:attrNameLst>
                                      </p:cBhvr>
                                      <p:tavLst>
                                        <p:tav tm="0">
                                          <p:val>
                                            <p:strVal val="1+#ppt_h/2"/>
                                          </p:val>
                                        </p:tav>
                                        <p:tav tm="100000">
                                          <p:val>
                                            <p:strVal val="#ppt_y"/>
                                          </p:val>
                                        </p:tav>
                                      </p:tavLst>
                                    </p:anim>
                                  </p:childTnLst>
                                </p:cTn>
                              </p:par>
                            </p:childTnLst>
                          </p:cTn>
                        </p:par>
                        <p:par>
                          <p:cTn id="156" fill="hold">
                            <p:stCondLst>
                              <p:cond delay="4000"/>
                            </p:stCondLst>
                            <p:childTnLst>
                              <p:par>
                                <p:cTn id="157" presetID="2" presetClass="entr" presetSubtype="2" fill="hold" nodeType="afterEffect">
                                  <p:stCondLst>
                                    <p:cond delay="0"/>
                                  </p:stCondLst>
                                  <p:childTnLst>
                                    <p:set>
                                      <p:cBhvr>
                                        <p:cTn id="158" dur="1" fill="hold">
                                          <p:stCondLst>
                                            <p:cond delay="0"/>
                                          </p:stCondLst>
                                        </p:cTn>
                                        <p:tgtEl>
                                          <p:spTgt spid="950"/>
                                        </p:tgtEl>
                                        <p:attrNameLst>
                                          <p:attrName>style.visibility</p:attrName>
                                        </p:attrNameLst>
                                      </p:cBhvr>
                                      <p:to>
                                        <p:strVal val="visible"/>
                                      </p:to>
                                    </p:set>
                                    <p:anim calcmode="lin" valueType="num">
                                      <p:cBhvr additive="base">
                                        <p:cTn id="159" dur="500" fill="hold"/>
                                        <p:tgtEl>
                                          <p:spTgt spid="950"/>
                                        </p:tgtEl>
                                        <p:attrNameLst>
                                          <p:attrName>ppt_x</p:attrName>
                                        </p:attrNameLst>
                                      </p:cBhvr>
                                      <p:tavLst>
                                        <p:tav tm="0">
                                          <p:val>
                                            <p:strVal val="1+#ppt_w/2"/>
                                          </p:val>
                                        </p:tav>
                                        <p:tav tm="100000">
                                          <p:val>
                                            <p:strVal val="#ppt_x"/>
                                          </p:val>
                                        </p:tav>
                                      </p:tavLst>
                                    </p:anim>
                                    <p:anim calcmode="lin" valueType="num">
                                      <p:cBhvr additive="base">
                                        <p:cTn id="160" dur="500" fill="hold"/>
                                        <p:tgtEl>
                                          <p:spTgt spid="950"/>
                                        </p:tgtEl>
                                        <p:attrNameLst>
                                          <p:attrName>ppt_y</p:attrName>
                                        </p:attrNameLst>
                                      </p:cBhvr>
                                      <p:tavLst>
                                        <p:tav tm="0">
                                          <p:val>
                                            <p:strVal val="#ppt_y"/>
                                          </p:val>
                                        </p:tav>
                                        <p:tav tm="100000">
                                          <p:val>
                                            <p:strVal val="#ppt_y"/>
                                          </p:val>
                                        </p:tav>
                                      </p:tavLst>
                                    </p:anim>
                                  </p:childTnLst>
                                </p:cTn>
                              </p:par>
                              <p:par>
                                <p:cTn id="161" presetID="2" presetClass="entr" presetSubtype="2" fill="hold" nodeType="withEffect">
                                  <p:stCondLst>
                                    <p:cond delay="0"/>
                                  </p:stCondLst>
                                  <p:childTnLst>
                                    <p:set>
                                      <p:cBhvr>
                                        <p:cTn id="162" dur="1" fill="hold">
                                          <p:stCondLst>
                                            <p:cond delay="0"/>
                                          </p:stCondLst>
                                        </p:cTn>
                                        <p:tgtEl>
                                          <p:spTgt spid="918"/>
                                        </p:tgtEl>
                                        <p:attrNameLst>
                                          <p:attrName>style.visibility</p:attrName>
                                        </p:attrNameLst>
                                      </p:cBhvr>
                                      <p:to>
                                        <p:strVal val="visible"/>
                                      </p:to>
                                    </p:set>
                                    <p:anim calcmode="lin" valueType="num">
                                      <p:cBhvr additive="base">
                                        <p:cTn id="163" dur="500" fill="hold"/>
                                        <p:tgtEl>
                                          <p:spTgt spid="918"/>
                                        </p:tgtEl>
                                        <p:attrNameLst>
                                          <p:attrName>ppt_x</p:attrName>
                                        </p:attrNameLst>
                                      </p:cBhvr>
                                      <p:tavLst>
                                        <p:tav tm="0">
                                          <p:val>
                                            <p:strVal val="1+#ppt_w/2"/>
                                          </p:val>
                                        </p:tav>
                                        <p:tav tm="100000">
                                          <p:val>
                                            <p:strVal val="#ppt_x"/>
                                          </p:val>
                                        </p:tav>
                                      </p:tavLst>
                                    </p:anim>
                                    <p:anim calcmode="lin" valueType="num">
                                      <p:cBhvr additive="base">
                                        <p:cTn id="164" dur="500" fill="hold"/>
                                        <p:tgtEl>
                                          <p:spTgt spid="918"/>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 presetClass="emph" presetSubtype="2" fill="hold" nodeType="clickEffect">
                                  <p:stCondLst>
                                    <p:cond delay="0"/>
                                  </p:stCondLst>
                                  <p:childTnLst>
                                    <p:animClr clrSpc="rgb" dir="cw">
                                      <p:cBhvr>
                                        <p:cTn id="168" dur="500" fill="hold"/>
                                        <p:tgtEl>
                                          <p:spTgt spid="907"/>
                                        </p:tgtEl>
                                        <p:attrNameLst>
                                          <p:attrName>fillcolor</p:attrName>
                                        </p:attrNameLst>
                                      </p:cBhvr>
                                      <p:to>
                                        <a:srgbClr val="00CC00"/>
                                      </p:to>
                                    </p:animClr>
                                    <p:set>
                                      <p:cBhvr>
                                        <p:cTn id="169" dur="500" fill="hold"/>
                                        <p:tgtEl>
                                          <p:spTgt spid="907"/>
                                        </p:tgtEl>
                                        <p:attrNameLst>
                                          <p:attrName>fill.type</p:attrName>
                                        </p:attrNameLst>
                                      </p:cBhvr>
                                      <p:to>
                                        <p:strVal val="solid"/>
                                      </p:to>
                                    </p:set>
                                    <p:set>
                                      <p:cBhvr>
                                        <p:cTn id="170" dur="500" fill="hold"/>
                                        <p:tgtEl>
                                          <p:spTgt spid="907"/>
                                        </p:tgtEl>
                                        <p:attrNameLst>
                                          <p:attrName>fill.on</p:attrName>
                                        </p:attrNameLst>
                                      </p:cBhvr>
                                      <p:to>
                                        <p:strVal val="true"/>
                                      </p:to>
                                    </p:set>
                                  </p:childTnLst>
                                </p:cTn>
                              </p:par>
                            </p:childTnLst>
                          </p:cTn>
                        </p:par>
                        <p:par>
                          <p:cTn id="171" fill="hold">
                            <p:stCondLst>
                              <p:cond delay="500"/>
                            </p:stCondLst>
                            <p:childTnLst>
                              <p:par>
                                <p:cTn id="172" presetID="1" presetClass="emph" presetSubtype="2" fill="hold" nodeType="afterEffect">
                                  <p:stCondLst>
                                    <p:cond delay="0"/>
                                  </p:stCondLst>
                                  <p:childTnLst>
                                    <p:animClr clrSpc="rgb" dir="cw">
                                      <p:cBhvr>
                                        <p:cTn id="173" dur="500" fill="hold"/>
                                        <p:tgtEl>
                                          <p:spTgt spid="906"/>
                                        </p:tgtEl>
                                        <p:attrNameLst>
                                          <p:attrName>fillcolor</p:attrName>
                                        </p:attrNameLst>
                                      </p:cBhvr>
                                      <p:to>
                                        <a:schemeClr val="bg2"/>
                                      </p:to>
                                    </p:animClr>
                                    <p:set>
                                      <p:cBhvr>
                                        <p:cTn id="174" dur="500" fill="hold"/>
                                        <p:tgtEl>
                                          <p:spTgt spid="906"/>
                                        </p:tgtEl>
                                        <p:attrNameLst>
                                          <p:attrName>fill.type</p:attrName>
                                        </p:attrNameLst>
                                      </p:cBhvr>
                                      <p:to>
                                        <p:strVal val="solid"/>
                                      </p:to>
                                    </p:set>
                                    <p:set>
                                      <p:cBhvr>
                                        <p:cTn id="175" dur="500" fill="hold"/>
                                        <p:tgtEl>
                                          <p:spTgt spid="906"/>
                                        </p:tgtEl>
                                        <p:attrNameLst>
                                          <p:attrName>fill.on</p:attrName>
                                        </p:attrNameLst>
                                      </p:cBhvr>
                                      <p:to>
                                        <p:strVal val="true"/>
                                      </p:to>
                                    </p:set>
                                  </p:childTnLst>
                                </p:cTn>
                              </p:par>
                            </p:childTnLst>
                          </p:cTn>
                        </p:par>
                        <p:par>
                          <p:cTn id="176" fill="hold">
                            <p:stCondLst>
                              <p:cond delay="1000"/>
                            </p:stCondLst>
                            <p:childTnLst>
                              <p:par>
                                <p:cTn id="177" presetID="2" presetClass="entr" presetSubtype="12" fill="hold" nodeType="afterEffect">
                                  <p:stCondLst>
                                    <p:cond delay="0"/>
                                  </p:stCondLst>
                                  <p:childTnLst>
                                    <p:set>
                                      <p:cBhvr>
                                        <p:cTn id="178" dur="1" fill="hold">
                                          <p:stCondLst>
                                            <p:cond delay="0"/>
                                          </p:stCondLst>
                                        </p:cTn>
                                        <p:tgtEl>
                                          <p:spTgt spid="989"/>
                                        </p:tgtEl>
                                        <p:attrNameLst>
                                          <p:attrName>style.visibility</p:attrName>
                                        </p:attrNameLst>
                                      </p:cBhvr>
                                      <p:to>
                                        <p:strVal val="visible"/>
                                      </p:to>
                                    </p:set>
                                    <p:anim calcmode="lin" valueType="num">
                                      <p:cBhvr additive="base">
                                        <p:cTn id="179" dur="500" fill="hold"/>
                                        <p:tgtEl>
                                          <p:spTgt spid="989"/>
                                        </p:tgtEl>
                                        <p:attrNameLst>
                                          <p:attrName>ppt_x</p:attrName>
                                        </p:attrNameLst>
                                      </p:cBhvr>
                                      <p:tavLst>
                                        <p:tav tm="0">
                                          <p:val>
                                            <p:strVal val="0-#ppt_w/2"/>
                                          </p:val>
                                        </p:tav>
                                        <p:tav tm="100000">
                                          <p:val>
                                            <p:strVal val="#ppt_x"/>
                                          </p:val>
                                        </p:tav>
                                      </p:tavLst>
                                    </p:anim>
                                    <p:anim calcmode="lin" valueType="num">
                                      <p:cBhvr additive="base">
                                        <p:cTn id="180" dur="500" fill="hold"/>
                                        <p:tgtEl>
                                          <p:spTgt spid="989"/>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35" presetClass="emph" presetSubtype="0" repeatCount="3000" fill="hold" nodeType="clickEffect">
                                  <p:stCondLst>
                                    <p:cond delay="0"/>
                                  </p:stCondLst>
                                  <p:childTnLst>
                                    <p:anim calcmode="discrete" valueType="str">
                                      <p:cBhvr>
                                        <p:cTn id="184" dur="1000" fill="hold"/>
                                        <p:tgtEl>
                                          <p:spTgt spid="92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924"/>
                                        </p:tgtEl>
                                        <p:attrNameLst>
                                          <p:attrName>ppt_c</p:attrName>
                                        </p:attrNameLst>
                                      </p:cBhvr>
                                      <p:to>
                                        <a:schemeClr val="hlink"/>
                                      </p:to>
                                    </p:animClr>
                                  </p:subTnLst>
                                </p:cTn>
                              </p:par>
                            </p:childTnLst>
                          </p:cTn>
                        </p:par>
                      </p:childTnLst>
                    </p:cTn>
                  </p:par>
                  <p:par>
                    <p:cTn id="185" fill="hold">
                      <p:stCondLst>
                        <p:cond delay="indefinite"/>
                      </p:stCondLst>
                      <p:childTnLst>
                        <p:par>
                          <p:cTn id="186" fill="hold">
                            <p:stCondLst>
                              <p:cond delay="0"/>
                            </p:stCondLst>
                            <p:childTnLst>
                              <p:par>
                                <p:cTn id="187" presetID="2" presetClass="entr" presetSubtype="2" repeatCount="2000" fill="hold" nodeType="clickEffect">
                                  <p:stCondLst>
                                    <p:cond delay="0"/>
                                  </p:stCondLst>
                                  <p:childTnLst>
                                    <p:set>
                                      <p:cBhvr>
                                        <p:cTn id="188" dur="1" fill="hold">
                                          <p:stCondLst>
                                            <p:cond delay="0"/>
                                          </p:stCondLst>
                                        </p:cTn>
                                        <p:tgtEl>
                                          <p:spTgt spid="945"/>
                                        </p:tgtEl>
                                        <p:attrNameLst>
                                          <p:attrName>style.visibility</p:attrName>
                                        </p:attrNameLst>
                                      </p:cBhvr>
                                      <p:to>
                                        <p:strVal val="visible"/>
                                      </p:to>
                                    </p:set>
                                    <p:anim calcmode="lin" valueType="num">
                                      <p:cBhvr additive="base">
                                        <p:cTn id="189" dur="500" fill="hold"/>
                                        <p:tgtEl>
                                          <p:spTgt spid="945"/>
                                        </p:tgtEl>
                                        <p:attrNameLst>
                                          <p:attrName>ppt_x</p:attrName>
                                        </p:attrNameLst>
                                      </p:cBhvr>
                                      <p:tavLst>
                                        <p:tav tm="0">
                                          <p:val>
                                            <p:strVal val="1+#ppt_w/2"/>
                                          </p:val>
                                        </p:tav>
                                        <p:tav tm="100000">
                                          <p:val>
                                            <p:strVal val="#ppt_x"/>
                                          </p:val>
                                        </p:tav>
                                      </p:tavLst>
                                    </p:anim>
                                    <p:anim calcmode="lin" valueType="num">
                                      <p:cBhvr additive="base">
                                        <p:cTn id="190" dur="500" fill="hold"/>
                                        <p:tgtEl>
                                          <p:spTgt spid="945"/>
                                        </p:tgtEl>
                                        <p:attrNameLst>
                                          <p:attrName>ppt_y</p:attrName>
                                        </p:attrNameLst>
                                      </p:cBhvr>
                                      <p:tavLst>
                                        <p:tav tm="0">
                                          <p:val>
                                            <p:strVal val="#ppt_y"/>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8" repeatCount="2000" fill="hold" nodeType="clickEffect">
                                  <p:stCondLst>
                                    <p:cond delay="0"/>
                                  </p:stCondLst>
                                  <p:childTnLst>
                                    <p:set>
                                      <p:cBhvr>
                                        <p:cTn id="194" dur="1" fill="hold">
                                          <p:stCondLst>
                                            <p:cond delay="0"/>
                                          </p:stCondLst>
                                        </p:cTn>
                                        <p:tgtEl>
                                          <p:spTgt spid="984"/>
                                        </p:tgtEl>
                                        <p:attrNameLst>
                                          <p:attrName>style.visibility</p:attrName>
                                        </p:attrNameLst>
                                      </p:cBhvr>
                                      <p:to>
                                        <p:strVal val="visible"/>
                                      </p:to>
                                    </p:set>
                                    <p:anim calcmode="lin" valueType="num">
                                      <p:cBhvr additive="base">
                                        <p:cTn id="195" dur="500" fill="hold"/>
                                        <p:tgtEl>
                                          <p:spTgt spid="984"/>
                                        </p:tgtEl>
                                        <p:attrNameLst>
                                          <p:attrName>ppt_x</p:attrName>
                                        </p:attrNameLst>
                                      </p:cBhvr>
                                      <p:tavLst>
                                        <p:tav tm="0">
                                          <p:val>
                                            <p:strVal val="0-#ppt_w/2"/>
                                          </p:val>
                                        </p:tav>
                                        <p:tav tm="100000">
                                          <p:val>
                                            <p:strVal val="#ppt_x"/>
                                          </p:val>
                                        </p:tav>
                                      </p:tavLst>
                                    </p:anim>
                                    <p:anim calcmode="lin" valueType="num">
                                      <p:cBhvr additive="base">
                                        <p:cTn id="196" dur="500" fill="hold"/>
                                        <p:tgtEl>
                                          <p:spTgt spid="9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 grpId="0" animBg="1"/>
      <p:bldP spid="898" grpId="0" animBg="1"/>
      <p:bldP spid="898" grpId="1" animBg="1"/>
      <p:bldP spid="908" grpId="0" animBg="1"/>
      <p:bldP spid="987" grpId="0" animBg="1"/>
      <p:bldP spid="988" grpId="0" animBg="1"/>
    </p:bldLst>
  </p:timing>
  <p:extLst mod="1"/>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直接相联映射</a:t>
            </a:r>
          </a:p>
        </p:txBody>
      </p:sp>
      <p:sp>
        <p:nvSpPr>
          <p:cNvPr id="3" name="内容占位符 2"/>
          <p:cNvSpPr>
            <a:spLocks noGrp="1"/>
          </p:cNvSpPr>
          <p:nvPr>
            <p:ph idx="1"/>
          </p:nvPr>
        </p:nvSpPr>
        <p:spPr>
          <a:xfrm>
            <a:off x="487823" y="942764"/>
            <a:ext cx="10795220" cy="5637024"/>
          </a:xfrm>
        </p:spPr>
        <p:txBody>
          <a:bodyPr/>
          <a:lstStyle/>
          <a:p>
            <a:r>
              <a:rPr lang="en-US" altLang="zh-CN" b="1" dirty="0"/>
              <a:t>cache</a:t>
            </a:r>
            <a:r>
              <a:rPr lang="zh-CN" altLang="en-US" b="1" dirty="0"/>
              <a:t>容量 </a:t>
            </a:r>
            <a:r>
              <a:rPr lang="en-US" altLang="zh-CN" b="1" dirty="0"/>
              <a:t>= </a:t>
            </a:r>
            <a:r>
              <a:rPr lang="zh-CN" altLang="en-US" b="1" dirty="0"/>
              <a:t>行大小 </a:t>
            </a:r>
            <a:r>
              <a:rPr lang="en-US" altLang="zh-CN" b="1" dirty="0"/>
              <a:t>× </a:t>
            </a:r>
            <a:r>
              <a:rPr lang="zh-CN" altLang="en-US" b="1" dirty="0"/>
              <a:t>行数  </a:t>
            </a:r>
            <a:endParaRPr lang="en-US" altLang="zh-CN" b="1" dirty="0"/>
          </a:p>
          <a:p>
            <a:pPr marL="0" indent="0">
              <a:buNone/>
            </a:pPr>
            <a:r>
              <a:rPr lang="en-US" altLang="zh-CN" dirty="0"/>
              <a:t>           </a:t>
            </a:r>
            <a:r>
              <a:rPr lang="zh-CN" altLang="en-US" dirty="0"/>
              <a:t>　</a:t>
            </a:r>
            <a:r>
              <a:rPr lang="en-US" altLang="zh-CN" b="1" dirty="0"/>
              <a:t>     </a:t>
            </a:r>
            <a:r>
              <a:rPr lang="zh-CN" altLang="en-US" b="1" dirty="0"/>
              <a:t> </a:t>
            </a:r>
            <a:r>
              <a:rPr lang="en-US" altLang="zh-CN" b="1" dirty="0"/>
              <a:t>=</a:t>
            </a:r>
            <a:r>
              <a:rPr lang="zh-CN" altLang="en-US" b="1" dirty="0"/>
              <a:t>（</a:t>
            </a:r>
            <a:r>
              <a:rPr lang="en-US" altLang="zh-CN" b="1" dirty="0"/>
              <a:t>valid+</a:t>
            </a:r>
            <a:r>
              <a:rPr lang="zh-CN" altLang="en-US" b="1" dirty="0"/>
              <a:t>脏数据标志</a:t>
            </a:r>
            <a:r>
              <a:rPr lang="en-US" altLang="zh-CN" b="1" dirty="0"/>
              <a:t>+</a:t>
            </a:r>
            <a:r>
              <a:rPr lang="zh-CN" altLang="en-US" b="1" dirty="0">
                <a:solidFill>
                  <a:srgbClr val="0066FF"/>
                </a:solidFill>
              </a:rPr>
              <a:t>查找标记</a:t>
            </a:r>
            <a:r>
              <a:rPr lang="en-US" altLang="zh-CN" b="1" dirty="0"/>
              <a:t>+</a:t>
            </a:r>
            <a:r>
              <a:rPr lang="zh-CN" altLang="en-US" b="1" dirty="0"/>
              <a:t>数据块） </a:t>
            </a:r>
            <a:r>
              <a:rPr lang="en-US" altLang="zh-CN" b="1" dirty="0"/>
              <a:t>× </a:t>
            </a:r>
            <a:r>
              <a:rPr lang="zh-CN" altLang="en-US" b="1" dirty="0"/>
              <a:t> 行数</a:t>
            </a:r>
          </a:p>
          <a:p>
            <a:pPr lvl="1">
              <a:lnSpc>
                <a:spcPct val="150000"/>
              </a:lnSpc>
            </a:pPr>
            <a:r>
              <a:rPr lang="zh-CN" altLang="en-US" sz="2400" dirty="0">
                <a:solidFill>
                  <a:srgbClr val="0066FF"/>
                </a:solidFill>
              </a:rPr>
              <a:t>查找标记：区地址</a:t>
            </a:r>
          </a:p>
          <a:p>
            <a:pPr lvl="1">
              <a:lnSpc>
                <a:spcPct val="150000"/>
              </a:lnSpc>
            </a:pPr>
            <a:r>
              <a:rPr lang="zh-CN" altLang="en-US" sz="2400" dirty="0"/>
              <a:t>无相联存储器，一个比较器</a:t>
            </a:r>
          </a:p>
          <a:p>
            <a:endParaRPr lang="zh-CN" altLang="en-US" dirty="0"/>
          </a:p>
          <a:p>
            <a:endParaRPr lang="zh-CN" altLang="en-US" dirty="0"/>
          </a:p>
        </p:txBody>
      </p:sp>
      <p:grpSp>
        <p:nvGrpSpPr>
          <p:cNvPr id="5" name="组合 4"/>
          <p:cNvGrpSpPr>
            <a:grpSpLocks/>
          </p:cNvGrpSpPr>
          <p:nvPr/>
        </p:nvGrpSpPr>
        <p:grpSpPr bwMode="auto">
          <a:xfrm>
            <a:off x="2116807" y="4098165"/>
            <a:ext cx="7958385" cy="1578727"/>
            <a:chOff x="1360481" y="4963671"/>
            <a:chExt cx="3554902" cy="1089827"/>
          </a:xfrm>
        </p:grpSpPr>
        <p:grpSp>
          <p:nvGrpSpPr>
            <p:cNvPr id="6" name="组合 5"/>
            <p:cNvGrpSpPr>
              <a:grpSpLocks/>
            </p:cNvGrpSpPr>
            <p:nvPr/>
          </p:nvGrpSpPr>
          <p:grpSpPr bwMode="auto">
            <a:xfrm>
              <a:off x="1360481" y="5280383"/>
              <a:ext cx="3554902" cy="773115"/>
              <a:chOff x="1905625" y="5551486"/>
              <a:chExt cx="6382003" cy="1154114"/>
            </a:xfrm>
          </p:grpSpPr>
          <p:sp>
            <p:nvSpPr>
              <p:cNvPr id="8" name="Text Box 2"/>
              <p:cNvSpPr txBox="1">
                <a:spLocks noChangeArrowheads="1"/>
              </p:cNvSpPr>
              <p:nvPr/>
            </p:nvSpPr>
            <p:spPr bwMode="auto">
              <a:xfrm>
                <a:off x="4424512" y="6389863"/>
                <a:ext cx="915658"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s</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9" name="Text Box 3"/>
              <p:cNvSpPr txBox="1">
                <a:spLocks noChangeArrowheads="1"/>
              </p:cNvSpPr>
              <p:nvPr/>
            </p:nvSpPr>
            <p:spPr bwMode="auto">
              <a:xfrm>
                <a:off x="7005735" y="6389863"/>
                <a:ext cx="953673"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b</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11" name="AutoShape 5"/>
              <p:cNvSpPr>
                <a:spLocks/>
              </p:cNvSpPr>
              <p:nvPr/>
            </p:nvSpPr>
            <p:spPr bwMode="auto">
              <a:xfrm rot="16200000">
                <a:off x="5112286" y="4858682"/>
                <a:ext cx="163517" cy="2768317"/>
              </a:xfrm>
              <a:prstGeom prst="leftBrace">
                <a:avLst>
                  <a:gd name="adj1" fmla="val 46921"/>
                  <a:gd name="adj2" fmla="val 50000"/>
                </a:avLst>
              </a:prstGeom>
              <a:noFill/>
              <a:ln w="19050">
                <a:solidFill>
                  <a:schemeClr val="tx2"/>
                </a:solidFill>
                <a:round/>
                <a:headEnd/>
                <a:tailEnd/>
              </a:ln>
            </p:spPr>
            <p:txBody>
              <a:bodyPr vert="eaVert"/>
              <a:lstStyle/>
              <a:p>
                <a:pPr algn="ctr"/>
                <a:endParaRPr lang="zh-CN" altLang="en-US" sz="2400"/>
              </a:p>
            </p:txBody>
          </p:sp>
          <p:sp>
            <p:nvSpPr>
              <p:cNvPr id="12" name="AutoShape 6"/>
              <p:cNvSpPr>
                <a:spLocks/>
              </p:cNvSpPr>
              <p:nvPr/>
            </p:nvSpPr>
            <p:spPr bwMode="auto">
              <a:xfrm rot="16200000">
                <a:off x="7359769" y="5379520"/>
                <a:ext cx="146293" cy="1709424"/>
              </a:xfrm>
              <a:prstGeom prst="leftBrace">
                <a:avLst>
                  <a:gd name="adj1" fmla="val 57696"/>
                  <a:gd name="adj2" fmla="val 50000"/>
                </a:avLst>
              </a:prstGeom>
              <a:noFill/>
              <a:ln w="19050">
                <a:solidFill>
                  <a:schemeClr val="tx2"/>
                </a:solidFill>
                <a:round/>
                <a:headEnd/>
                <a:tailEnd/>
              </a:ln>
            </p:spPr>
            <p:txBody>
              <a:bodyPr vert="eaVert"/>
              <a:lstStyle/>
              <a:p>
                <a:pPr algn="ctr"/>
                <a:endParaRPr lang="zh-CN" altLang="en-US" sz="2400"/>
              </a:p>
            </p:txBody>
          </p:sp>
          <p:sp>
            <p:nvSpPr>
              <p:cNvPr id="13" name="Rectangle 9"/>
              <p:cNvSpPr>
                <a:spLocks noChangeArrowheads="1"/>
              </p:cNvSpPr>
              <p:nvPr/>
            </p:nvSpPr>
            <p:spPr bwMode="auto">
              <a:xfrm>
                <a:off x="1905626" y="5551488"/>
                <a:ext cx="1904255"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2000" dirty="0">
                    <a:solidFill>
                      <a:schemeClr val="bg1"/>
                    </a:solidFill>
                  </a:rPr>
                  <a:t>区地址</a:t>
                </a:r>
                <a:r>
                  <a:rPr lang="en-US" altLang="zh-CN" sz="2000" dirty="0">
                    <a:solidFill>
                      <a:schemeClr val="bg1"/>
                    </a:solidFill>
                  </a:rPr>
                  <a:t>-</a:t>
                </a:r>
                <a:r>
                  <a:rPr lang="zh-CN" altLang="en-US" sz="2000" dirty="0">
                    <a:solidFill>
                      <a:schemeClr val="bg1"/>
                    </a:solidFill>
                  </a:rPr>
                  <a:t>标记</a:t>
                </a:r>
              </a:p>
            </p:txBody>
          </p:sp>
          <p:sp>
            <p:nvSpPr>
              <p:cNvPr id="14" name="Rectangle 10"/>
              <p:cNvSpPr>
                <a:spLocks noChangeArrowheads="1"/>
              </p:cNvSpPr>
              <p:nvPr/>
            </p:nvSpPr>
            <p:spPr bwMode="auto">
              <a:xfrm>
                <a:off x="3809883" y="5551488"/>
                <a:ext cx="2768319"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2000" dirty="0">
                    <a:solidFill>
                      <a:schemeClr val="bg1"/>
                    </a:solidFill>
                  </a:rPr>
                  <a:t>行地址</a:t>
                </a:r>
                <a:r>
                  <a:rPr lang="en-US" altLang="zh-CN" sz="2000" dirty="0">
                    <a:solidFill>
                      <a:schemeClr val="bg1"/>
                    </a:solidFill>
                  </a:rPr>
                  <a:t>-</a:t>
                </a:r>
                <a:r>
                  <a:rPr lang="zh-CN" altLang="en-US" sz="2000" dirty="0">
                    <a:solidFill>
                      <a:schemeClr val="bg1"/>
                    </a:solidFill>
                  </a:rPr>
                  <a:t>索引（区内块偏移）</a:t>
                </a:r>
              </a:p>
            </p:txBody>
          </p:sp>
          <p:sp>
            <p:nvSpPr>
              <p:cNvPr id="15" name="Rectangle 11"/>
              <p:cNvSpPr>
                <a:spLocks noChangeArrowheads="1"/>
              </p:cNvSpPr>
              <p:nvPr/>
            </p:nvSpPr>
            <p:spPr bwMode="auto">
              <a:xfrm>
                <a:off x="6578203" y="5551486"/>
                <a:ext cx="1709422"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2000" b="1"/>
                  <a:t>块内偏移</a:t>
                </a:r>
                <a:endParaRPr lang="zh-CN" altLang="en-US" sz="2000" b="1" dirty="0"/>
              </a:p>
            </p:txBody>
          </p:sp>
          <p:sp>
            <p:nvSpPr>
              <p:cNvPr id="16" name="Text Box 13"/>
              <p:cNvSpPr txBox="1">
                <a:spLocks noChangeArrowheads="1"/>
              </p:cNvSpPr>
              <p:nvPr/>
            </p:nvSpPr>
            <p:spPr bwMode="auto">
              <a:xfrm>
                <a:off x="1905626" y="6389863"/>
                <a:ext cx="914005"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t</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17" name="AutoShape 14"/>
              <p:cNvSpPr>
                <a:spLocks/>
              </p:cNvSpPr>
              <p:nvPr/>
            </p:nvSpPr>
            <p:spPr bwMode="auto">
              <a:xfrm rot="16200000">
                <a:off x="2781551" y="5285155"/>
                <a:ext cx="152406" cy="1904258"/>
              </a:xfrm>
              <a:prstGeom prst="leftBrace">
                <a:avLst>
                  <a:gd name="adj1" fmla="val 47215"/>
                  <a:gd name="adj2" fmla="val 50000"/>
                </a:avLst>
              </a:prstGeom>
              <a:noFill/>
              <a:ln w="19050">
                <a:solidFill>
                  <a:schemeClr val="tx2"/>
                </a:solidFill>
                <a:round/>
                <a:headEnd/>
                <a:tailEnd/>
              </a:ln>
            </p:spPr>
            <p:txBody>
              <a:bodyPr vert="eaVert"/>
              <a:lstStyle/>
              <a:p>
                <a:pPr algn="ctr"/>
                <a:endParaRPr lang="zh-CN" altLang="en-US" sz="2400"/>
              </a:p>
            </p:txBody>
          </p:sp>
        </p:grpSp>
        <p:sp>
          <p:nvSpPr>
            <p:cNvPr id="7" name="Text Box 52"/>
            <p:cNvSpPr txBox="1">
              <a:spLocks noChangeArrowheads="1"/>
            </p:cNvSpPr>
            <p:nvPr/>
          </p:nvSpPr>
          <p:spPr bwMode="auto">
            <a:xfrm>
              <a:off x="2578889" y="4963671"/>
              <a:ext cx="1260369" cy="318697"/>
            </a:xfrm>
            <a:prstGeom prst="rect">
              <a:avLst/>
            </a:prstGeom>
            <a:noFill/>
            <a:ln w="9525">
              <a:noFill/>
              <a:miter lim="800000"/>
              <a:headEnd/>
              <a:tailEnd/>
            </a:ln>
          </p:spPr>
          <p:txBody>
            <a:bodyPr>
              <a:spAutoFit/>
            </a:bodyPr>
            <a:lstStyle/>
            <a:p>
              <a:pPr algn="ctr"/>
              <a:r>
                <a:rPr lang="zh-CN" altLang="en-US" sz="2400" b="1" dirty="0">
                  <a:latin typeface="微软雅黑" charset="-122"/>
                  <a:ea typeface="微软雅黑" charset="-122"/>
                </a:rPr>
                <a:t>主存地址</a:t>
              </a:r>
            </a:p>
          </p:txBody>
        </p:sp>
      </p:grpSp>
    </p:spTree>
    <p:extLst>
      <p:ext uri="{BB962C8B-B14F-4D97-AF65-F5344CB8AC3E}">
        <p14:creationId xmlns:p14="http://schemas.microsoft.com/office/powerpoint/2010/main" val="1324535545"/>
      </p:ext>
    </p:extLst>
  </p:cSld>
  <p:clrMapOvr>
    <a:masterClrMapping/>
  </p:clrMapOvr>
  <mc:AlternateContent xmlns:mc="http://schemas.openxmlformats.org/markup-compatibility/2006" xmlns:p14="http://schemas.microsoft.com/office/powerpoint/2010/main">
    <mc:Choice Requires="p14">
      <p:transition spd="slow" p14:dur="2000" advTm="31326"/>
    </mc:Choice>
    <mc:Fallback xmlns="">
      <p:transition spd="slow" advTm="31326"/>
    </mc:Fallback>
  </mc:AlternateContent>
  <p:extLst mod="1">
    <p:ext uri="{3A86A75C-4F4B-4683-9AE1-C65F6400EC91}">
      <p14:laserTraceLst xmlns:p14="http://schemas.microsoft.com/office/powerpoint/2010/main">
        <p14:tracePtLst>
          <p14:tracePt t="6995" x="1295400" y="1543050"/>
          <p14:tracePt t="7116" x="1409700" y="1549400"/>
          <p14:tracePt t="7149" x="1714500" y="1549400"/>
          <p14:tracePt t="7182" x="2000250" y="1549400"/>
          <p14:tracePt t="7278" x="2095500" y="1549400"/>
          <p14:tracePt t="7317" x="2311400" y="1549400"/>
          <p14:tracePt t="7351" x="2578100" y="1530350"/>
          <p14:tracePt t="7381" x="2667000" y="1524000"/>
          <p14:tracePt t="7382" x="2692400" y="1524000"/>
          <p14:tracePt t="7398" x="2711450" y="1524000"/>
          <p14:tracePt t="7425" x="2762250" y="1524000"/>
          <p14:tracePt t="7459" x="2876550" y="1511300"/>
          <p14:tracePt t="7492" x="3016250" y="1479550"/>
          <p14:tracePt t="7525" x="3136900" y="1466850"/>
          <p14:tracePt t="7526" x="3162300" y="1466850"/>
          <p14:tracePt t="7559" x="3270250" y="1460500"/>
          <p14:tracePt t="7592" x="3276600" y="1460500"/>
          <p14:tracePt t="7625" x="3302000" y="1460500"/>
          <p14:tracePt t="7630" x="3333750" y="1460500"/>
          <p14:tracePt t="7659" x="3390900" y="1460500"/>
          <p14:tracePt t="7692" x="3492500" y="1460500"/>
          <p14:tracePt t="7695" x="3517900" y="1460500"/>
          <p14:tracePt t="7726" x="3575050" y="1460500"/>
          <p14:tracePt t="7772" x="3587750" y="1460500"/>
          <p14:tracePt t="7803" x="3695700" y="1466850"/>
          <p14:tracePt t="7835" x="3841750" y="1466850"/>
          <p14:tracePt t="7866" x="3949700" y="1466850"/>
          <p14:tracePt t="7946" x="3994150" y="1466850"/>
          <p14:tracePt t="7983" x="4152900" y="1466850"/>
          <p14:tracePt t="8016" x="4311650" y="1466850"/>
          <p14:tracePt t="8039" x="4337050" y="1466850"/>
          <p14:tracePt t="8069" x="4381500" y="1466850"/>
          <p14:tracePt t="8100" x="4464050" y="1466850"/>
          <p14:tracePt t="8132" x="4521200" y="1466850"/>
          <p14:tracePt t="8165" x="4540250" y="1466850"/>
          <p14:tracePt t="8193" x="4610100" y="1466850"/>
          <p14:tracePt t="8226" x="4648200" y="1466850"/>
          <p14:tracePt t="8681" x="0" y="0"/>
        </p14:tracePtLst>
        <p14:tracePtLst>
          <p14:tracePt t="12352" x="3232150" y="2038350"/>
          <p14:tracePt t="12620" x="3263900" y="2057400"/>
          <p14:tracePt t="12654" x="3359150" y="2057400"/>
          <p14:tracePt t="12655" x="3397250" y="2057400"/>
          <p14:tracePt t="12688" x="3498850" y="2057400"/>
          <p14:tracePt t="12726" x="3505200" y="2057400"/>
          <p14:tracePt t="12759" x="3511550" y="2057400"/>
          <p14:tracePt t="12788" x="3594100" y="2057400"/>
          <p14:tracePt t="12822" x="3733800" y="2057400"/>
          <p14:tracePt t="12823" x="3778250" y="2051050"/>
          <p14:tracePt t="12855" x="3968750" y="2025650"/>
          <p14:tracePt t="12888" x="4013200" y="2012950"/>
          <p14:tracePt t="13453" x="3994150" y="2012950"/>
          <p14:tracePt t="13476" x="3898900" y="2012950"/>
          <p14:tracePt t="13506" x="3778250" y="2032000"/>
          <p14:tracePt t="13533" x="3740150" y="2038350"/>
          <p14:tracePt t="13652" x="3714750" y="2038350"/>
          <p14:tracePt t="13673" x="3657600" y="2038350"/>
          <p14:tracePt t="13700" x="3511550" y="2044700"/>
          <p14:tracePt t="13716" x="3390900" y="2063750"/>
          <p14:tracePt t="13733" x="3302000" y="2076450"/>
          <p14:tracePt t="13750" x="3282950" y="2082800"/>
          <p14:tracePt t="13976" x="3321050" y="2082800"/>
          <p14:tracePt t="14007" x="3454400" y="2082800"/>
          <p14:tracePt t="14040" x="3676650" y="2063750"/>
          <p14:tracePt t="14072" x="3898900" y="2038350"/>
          <p14:tracePt t="14106" x="3917950" y="2038350"/>
          <p14:tracePt t="14162" x="3956050" y="2038350"/>
          <p14:tracePt t="14190" x="4025900" y="2038350"/>
          <p14:tracePt t="14193" x="4038600" y="2038350"/>
          <p14:tracePt t="14217" x="4165600" y="2038350"/>
          <p14:tracePt t="14250" x="4381500" y="2019300"/>
          <p14:tracePt t="14284" x="4406900" y="2012950"/>
          <p14:tracePt t="14587" x="0" y="0"/>
        </p14:tracePtLst>
        <p14:tracePtLst>
          <p14:tracePt t="15493" x="4400550" y="2032000"/>
          <p14:tracePt t="15679" x="4413250" y="2032000"/>
          <p14:tracePt t="15710" x="4476750" y="2032000"/>
          <p14:tracePt t="15743" x="4572000" y="2032000"/>
          <p14:tracePt t="15856" x="4679950" y="2019300"/>
          <p14:tracePt t="15875" x="4718050" y="2012950"/>
          <p14:tracePt t="15903" x="4851400" y="1993900"/>
          <p14:tracePt t="15936" x="4902200" y="1987550"/>
          <p14:tracePt t="16040" x="4940300" y="1987550"/>
          <p14:tracePt t="16075" x="5016500" y="1987550"/>
          <p14:tracePt t="16108" x="5073650" y="1987550"/>
          <p14:tracePt t="16173" x="5080000" y="1987550"/>
          <p14:tracePt t="16196" x="5099050" y="1987550"/>
          <p14:tracePt t="16219" x="5111750" y="1981200"/>
          <p14:tracePt t="16356" x="0" y="0"/>
        </p14:tracePtLst>
        <p14:tracePtLst>
          <p14:tracePt t="17008" x="2717800" y="2597150"/>
          <p14:tracePt t="17043" x="2857500" y="2597150"/>
          <p14:tracePt t="17076" x="3028950" y="2597150"/>
          <p14:tracePt t="17110" x="3117850" y="2590800"/>
          <p14:tracePt t="17133" x="3130550" y="2590800"/>
          <p14:tracePt t="17163" x="3181350" y="2590800"/>
          <p14:tracePt t="17187" x="3270250" y="2590800"/>
          <p14:tracePt t="17204" x="3371850" y="2590800"/>
          <p14:tracePt t="17237" x="3575050" y="2565400"/>
          <p14:tracePt t="17239" x="3613150" y="2559050"/>
          <p14:tracePt t="17271" x="3651250" y="2546350"/>
          <p14:tracePt t="17374" x="3606800" y="2546350"/>
          <p14:tracePt t="17375" x="3575050" y="2546350"/>
          <p14:tracePt t="17397" x="3486150" y="2559050"/>
          <p14:tracePt t="17428" x="3200400" y="2590800"/>
          <p14:tracePt t="17461" x="2933700" y="2628900"/>
          <p14:tracePt t="17493" x="2921000" y="2628900"/>
          <p14:tracePt t="17658" x="2927350" y="2628900"/>
          <p14:tracePt t="17679" x="2984500" y="2628900"/>
          <p14:tracePt t="17705" x="3143250" y="2609850"/>
          <p14:tracePt t="17738" x="3390900" y="2584450"/>
          <p14:tracePt t="17772" x="3467100" y="2571750"/>
          <p14:tracePt t="18058" x="0" y="0"/>
        </p14:tracePtLst>
        <p14:tracePtLst>
          <p14:tracePt t="18743" x="5537200" y="2044700"/>
          <p14:tracePt t="18859" x="5594350" y="2044700"/>
          <p14:tracePt t="18882" x="5651500" y="2044700"/>
          <p14:tracePt t="18913" x="5810250" y="2044700"/>
          <p14:tracePt t="18946" x="6007100" y="2044700"/>
          <p14:tracePt t="18979" x="6064250" y="2038350"/>
          <p14:tracePt t="19276" x="6140450" y="2038350"/>
          <p14:tracePt t="19313" x="6311900" y="2006600"/>
          <p14:tracePt t="19745" x="0" y="0"/>
        </p14:tracePtLst>
        <p14:tracePtLst>
          <p14:tracePt t="20294" x="6686550" y="1993900"/>
          <p14:tracePt t="20335" x="6699250" y="1993900"/>
          <p14:tracePt t="20561" x="6724650" y="1993900"/>
          <p14:tracePt t="20584" x="6813550" y="1993900"/>
          <p14:tracePt t="20608" x="6896100" y="1993900"/>
          <p14:tracePt t="20625" x="6965950" y="1993900"/>
          <p14:tracePt t="20664" x="7099300" y="1993900"/>
          <p14:tracePt t="20692" x="7118350" y="1993900"/>
          <p14:tracePt t="20761" x="7137400" y="2000250"/>
          <p14:tracePt t="20797" x="7194550" y="2000250"/>
          <p14:tracePt t="20820" x="7283450" y="2000250"/>
          <p14:tracePt t="20851" x="7397750" y="2000250"/>
          <p14:tracePt t="20875" x="7442200" y="2000250"/>
          <p14:tracePt t="20892" x="7467600" y="2006600"/>
          <p14:tracePt t="20925" x="7499350" y="2006600"/>
          <p14:tracePt t="20965" x="7512050" y="2006600"/>
          <p14:tracePt t="20998" x="7512050" y="2012950"/>
          <p14:tracePt t="21032" x="7613650" y="2019300"/>
          <p14:tracePt t="21059" x="7708900" y="2019300"/>
          <p14:tracePt t="21076" x="7778750" y="2019300"/>
          <p14:tracePt t="21109" x="7810500" y="2025650"/>
          <p14:tracePt t="21585" x="7772400" y="2025650"/>
          <p14:tracePt t="21617" x="7639050" y="2025650"/>
          <p14:tracePt t="21649" x="7410450" y="2025650"/>
          <p14:tracePt t="21683" x="7264400" y="2038350"/>
          <p14:tracePt t="21715" x="7258050" y="2038350"/>
          <p14:tracePt t="21897" x="0" y="0"/>
        </p14:tracePtLst>
        <p14:tracePtLst>
          <p14:tracePt t="24649" x="1358900" y="3879850"/>
          <p14:tracePt t="24900" x="1447800" y="3892550"/>
          <p14:tracePt t="24936" x="1574800" y="3898900"/>
          <p14:tracePt t="24960" x="1600200" y="3898900"/>
          <p14:tracePt t="25071" x="1625600" y="3898900"/>
          <p14:tracePt t="25104" x="1752600" y="3898900"/>
          <p14:tracePt t="25137" x="1866900" y="3898900"/>
          <p14:tracePt t="25170" x="1949450" y="3898900"/>
          <p14:tracePt t="25180" x="1962150" y="3898900"/>
          <p14:tracePt t="25197" x="1987550" y="3892550"/>
          <p14:tracePt t="25258" x="2006600" y="3892550"/>
          <p14:tracePt t="25288" x="2082800" y="3892550"/>
          <p14:tracePt t="25321" x="2241550" y="3892550"/>
          <p14:tracePt t="25354" x="2419350" y="3886200"/>
          <p14:tracePt t="25387" x="2533650" y="3879850"/>
          <p14:tracePt t="25420" x="2546350" y="3879850"/>
          <p14:tracePt t="25484" x="2635250" y="3873500"/>
          <p14:tracePt t="25507" x="2717800" y="3867150"/>
          <p14:tracePt t="25531" x="2781300" y="3867150"/>
          <p14:tracePt t="25564" x="2800350" y="3867150"/>
          <p14:tracePt t="25651" x="2806700" y="3867150"/>
          <p14:tracePt t="25688" x="2940050" y="3860800"/>
          <p14:tracePt t="25727" x="3098800" y="3854450"/>
          <p14:tracePt t="26102" x="0" y="0"/>
        </p14:tracePtLst>
        <p14:tracePtLst>
          <p14:tracePt t="27710" x="3492500" y="3905250"/>
          <p14:tracePt t="27855" x="3549650" y="3917950"/>
          <p14:tracePt t="27890" x="3854450" y="3924300"/>
          <p14:tracePt t="27914" x="4095750" y="3924300"/>
          <p14:tracePt t="27946" x="4375150" y="3924300"/>
          <p14:tracePt t="27977" x="4521200" y="3898900"/>
          <p14:tracePt t="28008" x="4603750" y="3886200"/>
          <p14:tracePt t="28041" x="4686300" y="3867150"/>
          <p14:tracePt t="28073" x="4838700" y="3860800"/>
          <p14:tracePt t="28107" x="5257800" y="3797300"/>
          <p14:tracePt t="28140" x="5492750" y="3759200"/>
          <p14:tracePt t="28671" x="0" y="0"/>
        </p14:tracePtLst>
      </p14:laserTraceLst>
    </p:ext>
    <p:ext uri="{E180D4A7-C9FB-4DFB-919C-405C955672EB}">
      <p14:showEvtLst xmlns:p14="http://schemas.microsoft.com/office/powerpoint/2010/main">
        <p14:playEvt time="155" objId="10"/>
        <p14:stopEvt time="30241" objId="10"/>
      </p14:showEvtLst>
    </p:ext>
  </p:extLs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直接相联应用场合</a:t>
            </a:r>
          </a:p>
        </p:txBody>
      </p:sp>
      <p:sp>
        <p:nvSpPr>
          <p:cNvPr id="3" name="内容占位符 2"/>
          <p:cNvSpPr>
            <a:spLocks noGrp="1"/>
          </p:cNvSpPr>
          <p:nvPr>
            <p:ph idx="1"/>
          </p:nvPr>
        </p:nvSpPr>
        <p:spPr/>
        <p:txBody>
          <a:bodyPr/>
          <a:lstStyle/>
          <a:p>
            <a:r>
              <a:rPr lang="zh-CN" altLang="en-US" b="1" dirty="0"/>
              <a:t>映射速度快，一对一映射，无须查表</a:t>
            </a:r>
          </a:p>
          <a:p>
            <a:pPr lvl="1"/>
            <a:r>
              <a:rPr lang="zh-CN" altLang="en-US" sz="2400" dirty="0"/>
              <a:t>利用索引字段直接对比相应标记位即可</a:t>
            </a:r>
          </a:p>
          <a:p>
            <a:pPr lvl="1"/>
            <a:r>
              <a:rPr lang="zh-CN" altLang="en-US" sz="2400" dirty="0"/>
              <a:t>查找表可以和副本一起存放，无需相联存储器</a:t>
            </a:r>
          </a:p>
          <a:p>
            <a:r>
              <a:rPr lang="zh-CN" altLang="en-US" b="1" dirty="0"/>
              <a:t>容易冲突，</a:t>
            </a:r>
            <a:r>
              <a:rPr lang="en-US" altLang="zh-CN" b="1" dirty="0"/>
              <a:t>cache</a:t>
            </a:r>
            <a:r>
              <a:rPr lang="zh-CN" altLang="en-US" b="1" dirty="0"/>
              <a:t>利用率低</a:t>
            </a:r>
          </a:p>
          <a:p>
            <a:r>
              <a:rPr lang="zh-CN" altLang="en-US" b="1" dirty="0"/>
              <a:t>替换算法简单</a:t>
            </a:r>
          </a:p>
          <a:p>
            <a:r>
              <a:rPr lang="zh-CN" altLang="en-US" b="1" dirty="0"/>
              <a:t>命中率低，适合大容量</a:t>
            </a:r>
            <a:r>
              <a:rPr lang="en-US" altLang="zh-CN" b="1" dirty="0"/>
              <a:t>cache</a:t>
            </a:r>
            <a:endParaRPr lang="zh-CN" altLang="en-US" b="1"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18669003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A18F7-686F-4666-82A4-E3789C5D15CD}"/>
              </a:ext>
            </a:extLst>
          </p:cNvPr>
          <p:cNvSpPr>
            <a:spLocks noGrp="1"/>
          </p:cNvSpPr>
          <p:nvPr>
            <p:ph type="title"/>
          </p:nvPr>
        </p:nvSpPr>
        <p:spPr/>
        <p:txBody>
          <a:bodyPr/>
          <a:lstStyle/>
          <a:p>
            <a:r>
              <a:rPr lang="zh-CN" altLang="en-US" dirty="0"/>
              <a:t>组相联映射</a:t>
            </a:r>
          </a:p>
        </p:txBody>
      </p:sp>
      <p:sp>
        <p:nvSpPr>
          <p:cNvPr id="4" name="矩形 3">
            <a:extLst>
              <a:ext uri="{FF2B5EF4-FFF2-40B4-BE49-F238E27FC236}">
                <a16:creationId xmlns:a16="http://schemas.microsoft.com/office/drawing/2014/main" id="{527441F8-2DE6-48E1-8A00-E5701D0D2553}"/>
              </a:ext>
            </a:extLst>
          </p:cNvPr>
          <p:cNvSpPr/>
          <p:nvPr/>
        </p:nvSpPr>
        <p:spPr>
          <a:xfrm>
            <a:off x="3242746" y="4830034"/>
            <a:ext cx="3813171" cy="884377"/>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8CE244CE-8B2A-4E5A-9D49-672AC9510DC7}"/>
              </a:ext>
            </a:extLst>
          </p:cNvPr>
          <p:cNvSpPr/>
          <p:nvPr/>
        </p:nvSpPr>
        <p:spPr>
          <a:xfrm>
            <a:off x="3237900" y="3251797"/>
            <a:ext cx="3800046" cy="884377"/>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86251255-A15D-480B-985C-92DA827C5179}"/>
              </a:ext>
            </a:extLst>
          </p:cNvPr>
          <p:cNvCxnSpPr/>
          <p:nvPr/>
        </p:nvCxnSpPr>
        <p:spPr>
          <a:xfrm flipV="1">
            <a:off x="4395866" y="2862937"/>
            <a:ext cx="0" cy="1051989"/>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肘形连接符 13">
            <a:extLst>
              <a:ext uri="{FF2B5EF4-FFF2-40B4-BE49-F238E27FC236}">
                <a16:creationId xmlns:a16="http://schemas.microsoft.com/office/drawing/2014/main" id="{411260B0-5EED-4FBD-98B5-4EF64270E8D5}"/>
              </a:ext>
            </a:extLst>
          </p:cNvPr>
          <p:cNvCxnSpPr>
            <a:cxnSpLocks/>
            <a:endCxn id="30" idx="3"/>
          </p:cNvCxnSpPr>
          <p:nvPr/>
        </p:nvCxnSpPr>
        <p:spPr>
          <a:xfrm rot="16200000" flipV="1">
            <a:off x="4472072" y="2866356"/>
            <a:ext cx="648751" cy="310518"/>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 name="直接箭头连接符 7">
            <a:extLst>
              <a:ext uri="{FF2B5EF4-FFF2-40B4-BE49-F238E27FC236}">
                <a16:creationId xmlns:a16="http://schemas.microsoft.com/office/drawing/2014/main" id="{5BB73C45-74ED-482C-AF9B-9214DF5F07E8}"/>
              </a:ext>
            </a:extLst>
          </p:cNvPr>
          <p:cNvCxnSpPr/>
          <p:nvPr/>
        </p:nvCxnSpPr>
        <p:spPr>
          <a:xfrm flipV="1">
            <a:off x="3808721" y="2862938"/>
            <a:ext cx="0" cy="48351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 name="Line 16">
            <a:extLst>
              <a:ext uri="{FF2B5EF4-FFF2-40B4-BE49-F238E27FC236}">
                <a16:creationId xmlns:a16="http://schemas.microsoft.com/office/drawing/2014/main" id="{81238BCD-28B7-47AB-94BB-9C03B37322CD}"/>
              </a:ext>
            </a:extLst>
          </p:cNvPr>
          <p:cNvSpPr>
            <a:spLocks noChangeShapeType="1"/>
          </p:cNvSpPr>
          <p:nvPr/>
        </p:nvSpPr>
        <p:spPr bwMode="auto">
          <a:xfrm flipV="1">
            <a:off x="6929120" y="1978024"/>
            <a:ext cx="1684655" cy="149415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EED53E68-6ED4-4878-A7C5-9E064A9F9A7B}"/>
              </a:ext>
            </a:extLst>
          </p:cNvPr>
          <p:cNvGrpSpPr>
            <a:grpSpLocks/>
          </p:cNvGrpSpPr>
          <p:nvPr/>
        </p:nvGrpSpPr>
        <p:grpSpPr bwMode="auto">
          <a:xfrm>
            <a:off x="2182840" y="1700839"/>
            <a:ext cx="4753058" cy="746748"/>
            <a:chOff x="19351" y="5280380"/>
            <a:chExt cx="4821266" cy="746725"/>
          </a:xfrm>
        </p:grpSpPr>
        <p:grpSp>
          <p:nvGrpSpPr>
            <p:cNvPr id="11" name="组合 183">
              <a:extLst>
                <a:ext uri="{FF2B5EF4-FFF2-40B4-BE49-F238E27FC236}">
                  <a16:creationId xmlns:a16="http://schemas.microsoft.com/office/drawing/2014/main" id="{DB0C5E84-3EA7-48F3-8171-5BF0788B6DEE}"/>
                </a:ext>
              </a:extLst>
            </p:cNvPr>
            <p:cNvGrpSpPr>
              <a:grpSpLocks/>
            </p:cNvGrpSpPr>
            <p:nvPr/>
          </p:nvGrpSpPr>
          <p:grpSpPr bwMode="auto">
            <a:xfrm>
              <a:off x="1105462" y="5280380"/>
              <a:ext cx="3735155" cy="746725"/>
              <a:chOff x="1447798" y="5551488"/>
              <a:chExt cx="6705605" cy="1114720"/>
            </a:xfrm>
          </p:grpSpPr>
          <p:sp>
            <p:nvSpPr>
              <p:cNvPr id="13" name="Text Box 3">
                <a:extLst>
                  <a:ext uri="{FF2B5EF4-FFF2-40B4-BE49-F238E27FC236}">
                    <a16:creationId xmlns:a16="http://schemas.microsoft.com/office/drawing/2014/main" id="{6C1350AB-6C11-4F48-A97F-A6ABCE3BDFFC}"/>
                  </a:ext>
                </a:extLst>
              </p:cNvPr>
              <p:cNvSpPr txBox="1">
                <a:spLocks noChangeArrowheads="1"/>
              </p:cNvSpPr>
              <p:nvPr/>
            </p:nvSpPr>
            <p:spPr bwMode="auto">
              <a:xfrm>
                <a:off x="6470656" y="6351028"/>
                <a:ext cx="95183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6">
                <a:extLst>
                  <a:ext uri="{FF2B5EF4-FFF2-40B4-BE49-F238E27FC236}">
                    <a16:creationId xmlns:a16="http://schemas.microsoft.com/office/drawing/2014/main" id="{67181C6B-B147-4A3A-90E9-8353E9AAF346}"/>
                  </a:ext>
                </a:extLst>
              </p:cNvPr>
              <p:cNvSpPr>
                <a:spLocks/>
              </p:cNvSpPr>
              <p:nvPr/>
            </p:nvSpPr>
            <p:spPr bwMode="auto">
              <a:xfrm rot="16200000">
                <a:off x="6788670" y="4963688"/>
                <a:ext cx="242764" cy="2486702"/>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9">
                <a:extLst>
                  <a:ext uri="{FF2B5EF4-FFF2-40B4-BE49-F238E27FC236}">
                    <a16:creationId xmlns:a16="http://schemas.microsoft.com/office/drawing/2014/main" id="{AC334811-55BB-454C-BD21-209953DE14F8}"/>
                  </a:ext>
                </a:extLst>
              </p:cNvPr>
              <p:cNvSpPr>
                <a:spLocks noChangeArrowheads="1"/>
              </p:cNvSpPr>
              <p:nvPr/>
            </p:nvSpPr>
            <p:spPr bwMode="auto">
              <a:xfrm>
                <a:off x="1447798" y="5551488"/>
                <a:ext cx="2083234" cy="533400"/>
              </a:xfrm>
              <a:prstGeom prst="rect">
                <a:avLst/>
              </a:prstGeom>
              <a:solidFill>
                <a:srgbClr val="00B0F0"/>
              </a:solidFill>
              <a:ln w="22225">
                <a:solidFill>
                  <a:srgbClr val="000000"/>
                </a:solidFill>
                <a:miter lim="800000"/>
                <a:headEnd/>
                <a:tailEnd/>
              </a:ln>
            </p:spPr>
            <p:txBody>
              <a:bodyPr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kumimoji="0" lang="en-US" altLang="zh-CN"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ectangle 11">
                <a:extLst>
                  <a:ext uri="{FF2B5EF4-FFF2-40B4-BE49-F238E27FC236}">
                    <a16:creationId xmlns:a16="http://schemas.microsoft.com/office/drawing/2014/main" id="{0A2CAE85-9689-4CC8-BEA5-C78D22CF2C90}"/>
                  </a:ext>
                </a:extLst>
              </p:cNvPr>
              <p:cNvSpPr>
                <a:spLocks noChangeArrowheads="1"/>
              </p:cNvSpPr>
              <p:nvPr/>
            </p:nvSpPr>
            <p:spPr bwMode="auto">
              <a:xfrm>
                <a:off x="5533387" y="5551488"/>
                <a:ext cx="2620012" cy="533400"/>
              </a:xfrm>
              <a:prstGeom prst="rect">
                <a:avLst/>
              </a:prstGeom>
              <a:solidFill>
                <a:schemeClr val="accent4">
                  <a:lumMod val="20000"/>
                  <a:lumOff val="80000"/>
                </a:schemeClr>
              </a:solidFill>
              <a:ln w="22225">
                <a:solidFill>
                  <a:srgbClr val="000000"/>
                </a:solidFill>
                <a:miter lim="800000"/>
                <a:headEnd/>
                <a:tailEnd/>
              </a:ln>
            </p:spPr>
            <p:txBody>
              <a:bodyPr anchor="ctr" anchorCtr="1"/>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Text Box 13">
                <a:extLst>
                  <a:ext uri="{FF2B5EF4-FFF2-40B4-BE49-F238E27FC236}">
                    <a16:creationId xmlns:a16="http://schemas.microsoft.com/office/drawing/2014/main" id="{C9A823A0-B121-4197-8CB5-392E89DA595E}"/>
                  </a:ext>
                </a:extLst>
              </p:cNvPr>
              <p:cNvSpPr txBox="1">
                <a:spLocks noChangeArrowheads="1"/>
              </p:cNvSpPr>
              <p:nvPr/>
            </p:nvSpPr>
            <p:spPr bwMode="auto">
              <a:xfrm>
                <a:off x="2482930" y="6294884"/>
                <a:ext cx="91478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AutoShape 14">
                <a:extLst>
                  <a:ext uri="{FF2B5EF4-FFF2-40B4-BE49-F238E27FC236}">
                    <a16:creationId xmlns:a16="http://schemas.microsoft.com/office/drawing/2014/main" id="{92F2EE68-8E00-47F6-B45F-EA2B52DADE07}"/>
                  </a:ext>
                </a:extLst>
              </p:cNvPr>
              <p:cNvSpPr>
                <a:spLocks/>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Rectangle 11">
                <a:extLst>
                  <a:ext uri="{FF2B5EF4-FFF2-40B4-BE49-F238E27FC236}">
                    <a16:creationId xmlns:a16="http://schemas.microsoft.com/office/drawing/2014/main" id="{8065062E-38BF-4E6A-BC6A-9BB1205EF4EE}"/>
                  </a:ext>
                </a:extLst>
              </p:cNvPr>
              <p:cNvSpPr>
                <a:spLocks noChangeArrowheads="1"/>
              </p:cNvSpPr>
              <p:nvPr/>
            </p:nvSpPr>
            <p:spPr bwMode="auto">
              <a:xfrm>
                <a:off x="3536814" y="5551489"/>
                <a:ext cx="2129889" cy="535180"/>
              </a:xfrm>
              <a:prstGeom prst="rect">
                <a:avLst/>
              </a:prstGeom>
              <a:solidFill>
                <a:srgbClr val="C5E0B4"/>
              </a:solidFill>
              <a:ln w="22225">
                <a:solidFill>
                  <a:srgbClr val="000000"/>
                </a:solidFill>
                <a:miter lim="800000"/>
                <a:headEnd/>
                <a:tailEnd/>
              </a:ln>
            </p:spPr>
            <p:txBody>
              <a:bodyPr lIns="0" rIns="0" anchor="ctr" anchorCtr="1"/>
              <a:lstStyle/>
              <a:p>
                <a:pPr lvl="0" algn="ctr" fontAlgn="base">
                  <a:spcBef>
                    <a:spcPct val="0"/>
                  </a:spcBef>
                  <a:spcAft>
                    <a:spcPct val="0"/>
                  </a:spcAft>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组索引</a:t>
                </a:r>
                <a:r>
                  <a:rPr lang="en-US" altLang="zh-CN" sz="1400" b="1" i="1" kern="0" dirty="0">
                    <a:latin typeface="Times New Roman" panose="02020603050405020304" pitchFamily="18" charset="0"/>
                    <a:ea typeface="微软雅黑" panose="020B0503020204020204" pitchFamily="34" charset="-122"/>
                    <a:cs typeface="Times New Roman" panose="02020603050405020304" pitchFamily="18" charset="0"/>
                  </a:rPr>
                  <a:t>(index)</a:t>
                </a:r>
                <a:endParaRPr kumimoji="0" lang="zh-CN" altLang="en-US" sz="1400" b="1"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14">
                <a:extLst>
                  <a:ext uri="{FF2B5EF4-FFF2-40B4-BE49-F238E27FC236}">
                    <a16:creationId xmlns:a16="http://schemas.microsoft.com/office/drawing/2014/main" id="{B33631B8-4D19-4B1A-8D6A-D3933EC3D822}"/>
                  </a:ext>
                </a:extLst>
              </p:cNvPr>
              <p:cNvSpPr>
                <a:spLocks/>
              </p:cNvSpPr>
              <p:nvPr/>
            </p:nvSpPr>
            <p:spPr bwMode="auto">
              <a:xfrm rot="16200000">
                <a:off x="4493646" y="5150071"/>
                <a:ext cx="187866" cy="2119303"/>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Text Box 3">
                <a:extLst>
                  <a:ext uri="{FF2B5EF4-FFF2-40B4-BE49-F238E27FC236}">
                    <a16:creationId xmlns:a16="http://schemas.microsoft.com/office/drawing/2014/main" id="{5F42CC22-D923-4E4A-A32D-2037D9D79C0F}"/>
                  </a:ext>
                </a:extLst>
              </p:cNvPr>
              <p:cNvSpPr txBox="1">
                <a:spLocks noChangeArrowheads="1"/>
              </p:cNvSpPr>
              <p:nvPr/>
            </p:nvSpPr>
            <p:spPr bwMode="auto">
              <a:xfrm>
                <a:off x="4172883" y="6307990"/>
                <a:ext cx="951838" cy="315180"/>
              </a:xfrm>
              <a:prstGeom prst="rect">
                <a:avLst/>
              </a:prstGeom>
              <a:noFill/>
              <a:ln w="1270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 name="Text Box 52">
              <a:extLst>
                <a:ext uri="{FF2B5EF4-FFF2-40B4-BE49-F238E27FC236}">
                  <a16:creationId xmlns:a16="http://schemas.microsoft.com/office/drawing/2014/main" id="{10D72182-3EE0-44E8-A5FE-9B85B34F79BD}"/>
                </a:ext>
              </a:extLst>
            </p:cNvPr>
            <p:cNvSpPr txBox="1">
              <a:spLocks noChangeArrowheads="1"/>
            </p:cNvSpPr>
            <p:nvPr/>
          </p:nvSpPr>
          <p:spPr bwMode="auto">
            <a:xfrm>
              <a:off x="19351" y="5300558"/>
              <a:ext cx="1260140" cy="307768"/>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p>
          </p:txBody>
        </p:sp>
      </p:grpSp>
      <p:sp>
        <p:nvSpPr>
          <p:cNvPr id="22" name="Line 16">
            <a:extLst>
              <a:ext uri="{FF2B5EF4-FFF2-40B4-BE49-F238E27FC236}">
                <a16:creationId xmlns:a16="http://schemas.microsoft.com/office/drawing/2014/main" id="{4249FF0A-696A-4809-A29B-D3A19626F127}"/>
              </a:ext>
            </a:extLst>
          </p:cNvPr>
          <p:cNvSpPr>
            <a:spLocks noChangeShapeType="1"/>
          </p:cNvSpPr>
          <p:nvPr/>
        </p:nvSpPr>
        <p:spPr bwMode="auto">
          <a:xfrm flipV="1">
            <a:off x="6936740" y="1984374"/>
            <a:ext cx="1677036" cy="1861185"/>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29C8E130-64B2-49E5-8640-328BB8D0B65D}"/>
              </a:ext>
            </a:extLst>
          </p:cNvPr>
          <p:cNvGrpSpPr/>
          <p:nvPr/>
        </p:nvGrpSpPr>
        <p:grpSpPr>
          <a:xfrm>
            <a:off x="6946900" y="2716819"/>
            <a:ext cx="1673225" cy="2737828"/>
            <a:chOff x="6946900" y="2716819"/>
            <a:chExt cx="1673225" cy="2737828"/>
          </a:xfrm>
        </p:grpSpPr>
        <p:sp>
          <p:nvSpPr>
            <p:cNvPr id="23" name="Line 16">
              <a:extLst>
                <a:ext uri="{FF2B5EF4-FFF2-40B4-BE49-F238E27FC236}">
                  <a16:creationId xmlns:a16="http://schemas.microsoft.com/office/drawing/2014/main" id="{4E58B7F7-4C29-4E63-BEB9-DEB2B4447ADD}"/>
                </a:ext>
              </a:extLst>
            </p:cNvPr>
            <p:cNvSpPr>
              <a:spLocks noChangeShapeType="1"/>
            </p:cNvSpPr>
            <p:nvPr/>
          </p:nvSpPr>
          <p:spPr bwMode="auto">
            <a:xfrm flipV="1">
              <a:off x="6953249" y="2723170"/>
              <a:ext cx="1660525" cy="2369529"/>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24" name="Line 16">
              <a:extLst>
                <a:ext uri="{FF2B5EF4-FFF2-40B4-BE49-F238E27FC236}">
                  <a16:creationId xmlns:a16="http://schemas.microsoft.com/office/drawing/2014/main" id="{FFE12B6C-35AA-4B93-BEDE-B2E05E2EEE8E}"/>
                </a:ext>
              </a:extLst>
            </p:cNvPr>
            <p:cNvSpPr>
              <a:spLocks noChangeShapeType="1"/>
            </p:cNvSpPr>
            <p:nvPr/>
          </p:nvSpPr>
          <p:spPr bwMode="auto">
            <a:xfrm flipV="1">
              <a:off x="6946900" y="2716819"/>
              <a:ext cx="1673225" cy="2737828"/>
            </a:xfrm>
            <a:prstGeom prst="line">
              <a:avLst/>
            </a:prstGeom>
            <a:noFill/>
            <a:ln w="3175">
              <a:solidFill>
                <a:schemeClr val="tx1"/>
              </a:solidFill>
              <a:round/>
              <a:headEnd type="stealth" w="med" len="med"/>
              <a:tailEnd/>
            </a:ln>
          </p:spPr>
          <p:txBody>
            <a:bodyPr lIns="0" rIns="0"/>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cxnSp>
        <p:nvCxnSpPr>
          <p:cNvPr id="25" name="直接箭头连接符 24">
            <a:extLst>
              <a:ext uri="{FF2B5EF4-FFF2-40B4-BE49-F238E27FC236}">
                <a16:creationId xmlns:a16="http://schemas.microsoft.com/office/drawing/2014/main" id="{1BA32528-908D-4141-B376-036A301C2D86}"/>
              </a:ext>
            </a:extLst>
          </p:cNvPr>
          <p:cNvCxnSpPr/>
          <p:nvPr/>
        </p:nvCxnSpPr>
        <p:spPr>
          <a:xfrm>
            <a:off x="3822915" y="2245974"/>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2" name="组合 41">
            <a:extLst>
              <a:ext uri="{FF2B5EF4-FFF2-40B4-BE49-F238E27FC236}">
                <a16:creationId xmlns:a16="http://schemas.microsoft.com/office/drawing/2014/main" id="{996F433F-9EA9-45E4-BB54-B1B304C8E53B}"/>
              </a:ext>
            </a:extLst>
          </p:cNvPr>
          <p:cNvGrpSpPr/>
          <p:nvPr/>
        </p:nvGrpSpPr>
        <p:grpSpPr>
          <a:xfrm>
            <a:off x="2432690" y="2534076"/>
            <a:ext cx="805325" cy="307777"/>
            <a:chOff x="2432690" y="2534076"/>
            <a:chExt cx="805325" cy="307777"/>
          </a:xfrm>
        </p:grpSpPr>
        <p:cxnSp>
          <p:nvCxnSpPr>
            <p:cNvPr id="26" name="直接箭头连接符 25">
              <a:extLst>
                <a:ext uri="{FF2B5EF4-FFF2-40B4-BE49-F238E27FC236}">
                  <a16:creationId xmlns:a16="http://schemas.microsoft.com/office/drawing/2014/main" id="{AC7AAA45-4DAA-4FCA-829A-4FBA3E638959}"/>
                </a:ext>
              </a:extLst>
            </p:cNvPr>
            <p:cNvCxnSpPr/>
            <p:nvPr/>
          </p:nvCxnSpPr>
          <p:spPr>
            <a:xfrm flipH="1">
              <a:off x="2923690" y="2694413"/>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TextBox 132">
              <a:extLst>
                <a:ext uri="{FF2B5EF4-FFF2-40B4-BE49-F238E27FC236}">
                  <a16:creationId xmlns:a16="http://schemas.microsoft.com/office/drawing/2014/main" id="{2AC46EC6-5013-455F-9BEA-93111F65C449}"/>
                </a:ext>
              </a:extLst>
            </p:cNvPr>
            <p:cNvSpPr txBox="1">
              <a:spLocks noChangeArrowheads="1"/>
            </p:cNvSpPr>
            <p:nvPr/>
          </p:nvSpPr>
          <p:spPr bwMode="auto">
            <a:xfrm>
              <a:off x="2432690" y="2534076"/>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28" name="Text Box 52">
            <a:extLst>
              <a:ext uri="{FF2B5EF4-FFF2-40B4-BE49-F238E27FC236}">
                <a16:creationId xmlns:a16="http://schemas.microsoft.com/office/drawing/2014/main" id="{692B887B-13C0-4EA9-AE25-680B7B359FA0}"/>
              </a:ext>
            </a:extLst>
          </p:cNvPr>
          <p:cNvSpPr txBox="1">
            <a:spLocks noChangeArrowheads="1"/>
          </p:cNvSpPr>
          <p:nvPr/>
        </p:nvSpPr>
        <p:spPr bwMode="auto">
          <a:xfrm>
            <a:off x="5570351" y="2928876"/>
            <a:ext cx="1467594" cy="307777"/>
          </a:xfrm>
          <a:prstGeom prst="rect">
            <a:avLst/>
          </a:prstGeom>
          <a:noFill/>
          <a:ln w="12700">
            <a:noFill/>
            <a:miter lim="800000"/>
            <a:headEnd/>
            <a:tailEnd/>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9" name="肘形连接符 6">
            <a:extLst>
              <a:ext uri="{FF2B5EF4-FFF2-40B4-BE49-F238E27FC236}">
                <a16:creationId xmlns:a16="http://schemas.microsoft.com/office/drawing/2014/main" id="{2CE0F4D9-F316-40C9-A94E-2DB0B544EC02}"/>
              </a:ext>
            </a:extLst>
          </p:cNvPr>
          <p:cNvCxnSpPr>
            <a:cxnSpLocks/>
            <a:stCxn id="19" idx="0"/>
            <a:endCxn id="5" idx="1"/>
          </p:cNvCxnSpPr>
          <p:nvPr/>
        </p:nvCxnSpPr>
        <p:spPr>
          <a:xfrm rot="16200000" flipH="1" flipV="1">
            <a:off x="3115152" y="1823588"/>
            <a:ext cx="1993146" cy="1747650"/>
          </a:xfrm>
          <a:prstGeom prst="bentConnector4">
            <a:avLst>
              <a:gd name="adj1" fmla="val -11469"/>
              <a:gd name="adj2" fmla="val 171397"/>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0" name="矩形 29">
            <a:extLst>
              <a:ext uri="{FF2B5EF4-FFF2-40B4-BE49-F238E27FC236}">
                <a16:creationId xmlns:a16="http://schemas.microsoft.com/office/drawing/2014/main" id="{46FF0571-5D54-4B93-B318-244C6419D3E1}"/>
              </a:ext>
            </a:extLst>
          </p:cNvPr>
          <p:cNvSpPr/>
          <p:nvPr/>
        </p:nvSpPr>
        <p:spPr>
          <a:xfrm>
            <a:off x="3240125" y="2531541"/>
            <a:ext cx="1401063"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2</a:t>
            </a:r>
            <a:r>
              <a:rPr lang="zh-CN" altLang="en-US" sz="1400" b="1" dirty="0">
                <a:solidFill>
                  <a:schemeClr val="tx1"/>
                </a:solidFill>
                <a:latin typeface="微软雅黑" panose="020B0503020204020204" pitchFamily="34" charset="-122"/>
                <a:ea typeface="微软雅黑" panose="020B0503020204020204" pitchFamily="34" charset="-122"/>
              </a:rPr>
              <a:t>路比较</a:t>
            </a:r>
          </a:p>
        </p:txBody>
      </p:sp>
      <p:grpSp>
        <p:nvGrpSpPr>
          <p:cNvPr id="31" name="组合 30">
            <a:extLst>
              <a:ext uri="{FF2B5EF4-FFF2-40B4-BE49-F238E27FC236}">
                <a16:creationId xmlns:a16="http://schemas.microsoft.com/office/drawing/2014/main" id="{20A39C8E-F985-439F-B455-6339624C1726}"/>
              </a:ext>
            </a:extLst>
          </p:cNvPr>
          <p:cNvGrpSpPr/>
          <p:nvPr/>
        </p:nvGrpSpPr>
        <p:grpSpPr>
          <a:xfrm>
            <a:off x="5288582" y="3347690"/>
            <a:ext cx="1629617" cy="698809"/>
            <a:chOff x="5583744" y="2950133"/>
            <a:chExt cx="1629617" cy="698809"/>
          </a:xfrm>
        </p:grpSpPr>
        <p:sp>
          <p:nvSpPr>
            <p:cNvPr id="39" name="矩形 38">
              <a:extLst>
                <a:ext uri="{FF2B5EF4-FFF2-40B4-BE49-F238E27FC236}">
                  <a16:creationId xmlns:a16="http://schemas.microsoft.com/office/drawing/2014/main" id="{A6C4F12D-5711-4F3F-9667-3415807ECF83}"/>
                </a:ext>
              </a:extLst>
            </p:cNvPr>
            <p:cNvSpPr/>
            <p:nvPr/>
          </p:nvSpPr>
          <p:spPr bwMode="auto">
            <a:xfrm>
              <a:off x="5583744" y="333729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344CF81C-54D0-4665-B0A6-D6293551AF87}"/>
                </a:ext>
              </a:extLst>
            </p:cNvPr>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40" name="组合 39">
            <a:extLst>
              <a:ext uri="{FF2B5EF4-FFF2-40B4-BE49-F238E27FC236}">
                <a16:creationId xmlns:a16="http://schemas.microsoft.com/office/drawing/2014/main" id="{9116DCAF-EC60-4D23-94C3-26BA2AC043AD}"/>
              </a:ext>
            </a:extLst>
          </p:cNvPr>
          <p:cNvGrpSpPr/>
          <p:nvPr/>
        </p:nvGrpSpPr>
        <p:grpSpPr>
          <a:xfrm>
            <a:off x="2667468" y="4925927"/>
            <a:ext cx="4294093" cy="698809"/>
            <a:chOff x="2963741" y="2950133"/>
            <a:chExt cx="4249620" cy="698809"/>
          </a:xfrm>
        </p:grpSpPr>
        <p:grpSp>
          <p:nvGrpSpPr>
            <p:cNvPr id="41" name="组合 40">
              <a:extLst>
                <a:ext uri="{FF2B5EF4-FFF2-40B4-BE49-F238E27FC236}">
                  <a16:creationId xmlns:a16="http://schemas.microsoft.com/office/drawing/2014/main" id="{C02495D3-D209-4B0C-A1CB-3BFA4BC1785A}"/>
                </a:ext>
              </a:extLst>
            </p:cNvPr>
            <p:cNvGrpSpPr/>
            <p:nvPr/>
          </p:nvGrpSpPr>
          <p:grpSpPr>
            <a:xfrm>
              <a:off x="2963741" y="3149752"/>
              <a:ext cx="4247911" cy="499190"/>
              <a:chOff x="2919007" y="2861136"/>
              <a:chExt cx="4247911" cy="499190"/>
            </a:xfrm>
          </p:grpSpPr>
          <p:sp>
            <p:nvSpPr>
              <p:cNvPr id="46" name="TextBox 132">
                <a:extLst>
                  <a:ext uri="{FF2B5EF4-FFF2-40B4-BE49-F238E27FC236}">
                    <a16:creationId xmlns:a16="http://schemas.microsoft.com/office/drawing/2014/main" id="{1D37AC1E-8A23-4163-8F71-3DFFEBE8E90E}"/>
                  </a:ext>
                </a:extLst>
              </p:cNvPr>
              <p:cNvSpPr txBox="1">
                <a:spLocks noChangeArrowheads="1"/>
              </p:cNvSpPr>
              <p:nvPr/>
            </p:nvSpPr>
            <p:spPr bwMode="auto">
              <a:xfrm>
                <a:off x="2919007" y="2861136"/>
                <a:ext cx="670228" cy="307777"/>
              </a:xfrm>
              <a:prstGeom prst="rect">
                <a:avLst/>
              </a:prstGeom>
              <a:noFill/>
              <a:ln w="12700">
                <a:noFill/>
                <a:miter lim="800000"/>
                <a:headEnd/>
                <a:tailEnd/>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组</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400" b="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矩形 49">
                <a:extLst>
                  <a:ext uri="{FF2B5EF4-FFF2-40B4-BE49-F238E27FC236}">
                    <a16:creationId xmlns:a16="http://schemas.microsoft.com/office/drawing/2014/main" id="{79D11D65-3EAC-43B0-849A-479ECDE30D39}"/>
                  </a:ext>
                </a:extLst>
              </p:cNvPr>
              <p:cNvSpPr/>
              <p:nvPr/>
            </p:nvSpPr>
            <p:spPr bwMode="auto">
              <a:xfrm>
                <a:off x="5539010" y="304867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45" name="矩形 44">
              <a:extLst>
                <a:ext uri="{FF2B5EF4-FFF2-40B4-BE49-F238E27FC236}">
                  <a16:creationId xmlns:a16="http://schemas.microsoft.com/office/drawing/2014/main" id="{CA73B9F4-2A61-479A-8B06-3251A1544428}"/>
                </a:ext>
              </a:extLst>
            </p:cNvPr>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51" name="矩形 50">
            <a:extLst>
              <a:ext uri="{FF2B5EF4-FFF2-40B4-BE49-F238E27FC236}">
                <a16:creationId xmlns:a16="http://schemas.microsoft.com/office/drawing/2014/main" id="{72C9B064-034B-4F34-99C1-1958F220C224}"/>
              </a:ext>
            </a:extLst>
          </p:cNvPr>
          <p:cNvSpPr/>
          <p:nvPr/>
        </p:nvSpPr>
        <p:spPr>
          <a:xfrm>
            <a:off x="3232427" y="4241411"/>
            <a:ext cx="3823490" cy="495446"/>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52" name="TextBox 132">
            <a:extLst>
              <a:ext uri="{FF2B5EF4-FFF2-40B4-BE49-F238E27FC236}">
                <a16:creationId xmlns:a16="http://schemas.microsoft.com/office/drawing/2014/main" id="{EBF74C31-FDD1-4238-AF80-38D394568BE6}"/>
              </a:ext>
            </a:extLst>
          </p:cNvPr>
          <p:cNvSpPr txBox="1">
            <a:spLocks noChangeArrowheads="1"/>
          </p:cNvSpPr>
          <p:nvPr/>
        </p:nvSpPr>
        <p:spPr bwMode="auto">
          <a:xfrm>
            <a:off x="2804627" y="4337062"/>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53" name="TextBox 132">
            <a:extLst>
              <a:ext uri="{FF2B5EF4-FFF2-40B4-BE49-F238E27FC236}">
                <a16:creationId xmlns:a16="http://schemas.microsoft.com/office/drawing/2014/main" id="{BE522044-4A05-4B1F-8AA1-574454BF515F}"/>
              </a:ext>
            </a:extLst>
          </p:cNvPr>
          <p:cNvSpPr txBox="1">
            <a:spLocks noChangeArrowheads="1"/>
          </p:cNvSpPr>
          <p:nvPr/>
        </p:nvSpPr>
        <p:spPr bwMode="auto">
          <a:xfrm>
            <a:off x="5020771" y="4329216"/>
            <a:ext cx="552450" cy="307777"/>
          </a:xfrm>
          <a:prstGeom prst="rect">
            <a:avLst/>
          </a:prstGeom>
          <a:noFill/>
          <a:ln w="12700">
            <a:noFill/>
            <a:miter lim="800000"/>
            <a:headEnd/>
            <a:tailEnd/>
          </a:ln>
        </p:spPr>
        <p:txBody>
          <a:bodyPr>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A7912DED-F3D4-430A-ABB8-59B1AB6C8599}"/>
              </a:ext>
            </a:extLst>
          </p:cNvPr>
          <p:cNvGrpSpPr/>
          <p:nvPr/>
        </p:nvGrpSpPr>
        <p:grpSpPr>
          <a:xfrm>
            <a:off x="6953248" y="5137150"/>
            <a:ext cx="1682751" cy="431800"/>
            <a:chOff x="6953248" y="5137150"/>
            <a:chExt cx="1682751" cy="431800"/>
          </a:xfrm>
        </p:grpSpPr>
        <p:sp>
          <p:nvSpPr>
            <p:cNvPr id="55" name="Line 16">
              <a:extLst>
                <a:ext uri="{FF2B5EF4-FFF2-40B4-BE49-F238E27FC236}">
                  <a16:creationId xmlns:a16="http://schemas.microsoft.com/office/drawing/2014/main" id="{474E31D0-7894-4A9E-B400-A88F93CAAB3C}"/>
                </a:ext>
              </a:extLst>
            </p:cNvPr>
            <p:cNvSpPr>
              <a:spLocks noChangeShapeType="1"/>
            </p:cNvSpPr>
            <p:nvPr/>
          </p:nvSpPr>
          <p:spPr bwMode="auto">
            <a:xfrm>
              <a:off x="6953250" y="5137150"/>
              <a:ext cx="1682749" cy="42545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56" name="Line 16">
              <a:extLst>
                <a:ext uri="{FF2B5EF4-FFF2-40B4-BE49-F238E27FC236}">
                  <a16:creationId xmlns:a16="http://schemas.microsoft.com/office/drawing/2014/main" id="{B429A0C4-D5C1-45F2-B537-D7E8BD6441A3}"/>
                </a:ext>
              </a:extLst>
            </p:cNvPr>
            <p:cNvSpPr>
              <a:spLocks noChangeShapeType="1"/>
            </p:cNvSpPr>
            <p:nvPr/>
          </p:nvSpPr>
          <p:spPr bwMode="auto">
            <a:xfrm>
              <a:off x="6953248" y="5485446"/>
              <a:ext cx="1670051" cy="83504"/>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02961B51-C336-4A35-9C6B-222606EECE21}"/>
              </a:ext>
            </a:extLst>
          </p:cNvPr>
          <p:cNvGrpSpPr/>
          <p:nvPr/>
        </p:nvGrpSpPr>
        <p:grpSpPr>
          <a:xfrm>
            <a:off x="6936740" y="3578861"/>
            <a:ext cx="1686560" cy="1304290"/>
            <a:chOff x="6936740" y="3578861"/>
            <a:chExt cx="1686560" cy="1304290"/>
          </a:xfrm>
        </p:grpSpPr>
        <p:sp>
          <p:nvSpPr>
            <p:cNvPr id="57" name="Line 16">
              <a:extLst>
                <a:ext uri="{FF2B5EF4-FFF2-40B4-BE49-F238E27FC236}">
                  <a16:creationId xmlns:a16="http://schemas.microsoft.com/office/drawing/2014/main" id="{5A4BEDB7-2040-4E30-A69F-7FC8F050A57F}"/>
                </a:ext>
              </a:extLst>
            </p:cNvPr>
            <p:cNvSpPr>
              <a:spLocks noChangeShapeType="1"/>
            </p:cNvSpPr>
            <p:nvPr/>
          </p:nvSpPr>
          <p:spPr bwMode="auto">
            <a:xfrm>
              <a:off x="6936740" y="3578861"/>
              <a:ext cx="1686560" cy="1297940"/>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58" name="Line 16">
              <a:extLst>
                <a:ext uri="{FF2B5EF4-FFF2-40B4-BE49-F238E27FC236}">
                  <a16:creationId xmlns:a16="http://schemas.microsoft.com/office/drawing/2014/main" id="{4D39104E-DE45-4E12-82CF-AEA140E06DB6}"/>
                </a:ext>
              </a:extLst>
            </p:cNvPr>
            <p:cNvSpPr>
              <a:spLocks noChangeShapeType="1"/>
            </p:cNvSpPr>
            <p:nvPr/>
          </p:nvSpPr>
          <p:spPr bwMode="auto">
            <a:xfrm>
              <a:off x="6944360" y="3921760"/>
              <a:ext cx="1672590" cy="961391"/>
            </a:xfrm>
            <a:prstGeom prst="line">
              <a:avLst/>
            </a:prstGeom>
            <a:noFill/>
            <a:ln w="3175">
              <a:solidFill>
                <a:schemeClr val="tx1"/>
              </a:solidFill>
              <a:round/>
              <a:headEnd type="stealth" w="med" len="med"/>
              <a:tailEn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grpSp>
        <p:nvGrpSpPr>
          <p:cNvPr id="59" name="组合 58">
            <a:extLst>
              <a:ext uri="{FF2B5EF4-FFF2-40B4-BE49-F238E27FC236}">
                <a16:creationId xmlns:a16="http://schemas.microsoft.com/office/drawing/2014/main" id="{14C033F9-30CF-4AEE-B6F5-CA71C8AC91AA}"/>
              </a:ext>
            </a:extLst>
          </p:cNvPr>
          <p:cNvGrpSpPr/>
          <p:nvPr/>
        </p:nvGrpSpPr>
        <p:grpSpPr>
          <a:xfrm>
            <a:off x="8624459" y="1568174"/>
            <a:ext cx="1627913" cy="4127879"/>
            <a:chOff x="8903859" y="1174474"/>
            <a:chExt cx="1627913" cy="4127879"/>
          </a:xfrm>
        </p:grpSpPr>
        <p:sp>
          <p:nvSpPr>
            <p:cNvPr id="60" name="Text Box 52">
              <a:extLst>
                <a:ext uri="{FF2B5EF4-FFF2-40B4-BE49-F238E27FC236}">
                  <a16:creationId xmlns:a16="http://schemas.microsoft.com/office/drawing/2014/main" id="{A8ED5B7A-1E37-4C16-9634-709DEC3D1348}"/>
                </a:ext>
              </a:extLst>
            </p:cNvPr>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a:t>
              </a:r>
            </a:p>
          </p:txBody>
        </p:sp>
        <p:grpSp>
          <p:nvGrpSpPr>
            <p:cNvPr id="61" name="组合 60">
              <a:extLst>
                <a:ext uri="{FF2B5EF4-FFF2-40B4-BE49-F238E27FC236}">
                  <a16:creationId xmlns:a16="http://schemas.microsoft.com/office/drawing/2014/main" id="{E89C4D34-2F2A-423A-93A7-696A1639832D}"/>
                </a:ext>
              </a:extLst>
            </p:cNvPr>
            <p:cNvGrpSpPr/>
            <p:nvPr/>
          </p:nvGrpSpPr>
          <p:grpSpPr>
            <a:xfrm>
              <a:off x="8903859" y="1486390"/>
              <a:ext cx="1627913" cy="3815963"/>
              <a:chOff x="8903859" y="1486390"/>
              <a:chExt cx="1627913" cy="4057929"/>
            </a:xfrm>
          </p:grpSpPr>
          <p:sp>
            <p:nvSpPr>
              <p:cNvPr id="62" name="矩形 61">
                <a:extLst>
                  <a:ext uri="{FF2B5EF4-FFF2-40B4-BE49-F238E27FC236}">
                    <a16:creationId xmlns:a16="http://schemas.microsoft.com/office/drawing/2014/main" id="{0183A42F-1B16-4A9C-85B7-46A86F0912B0}"/>
                  </a:ext>
                </a:extLst>
              </p:cNvPr>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a:extLst>
                  <a:ext uri="{FF2B5EF4-FFF2-40B4-BE49-F238E27FC236}">
                    <a16:creationId xmlns:a16="http://schemas.microsoft.com/office/drawing/2014/main" id="{1E523FFA-A9AD-469F-8C08-0F34609C2DDA}"/>
                  </a:ext>
                </a:extLst>
              </p:cNvPr>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a:extLst>
                  <a:ext uri="{FF2B5EF4-FFF2-40B4-BE49-F238E27FC236}">
                    <a16:creationId xmlns:a16="http://schemas.microsoft.com/office/drawing/2014/main" id="{06E942E8-A808-42F8-9AC9-C069B06B4E2F}"/>
                  </a:ext>
                </a:extLst>
              </p:cNvPr>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a:extLst>
                  <a:ext uri="{FF2B5EF4-FFF2-40B4-BE49-F238E27FC236}">
                    <a16:creationId xmlns:a16="http://schemas.microsoft.com/office/drawing/2014/main" id="{DABA4646-1357-4196-BCAD-491541810AAB}"/>
                  </a:ext>
                </a:extLst>
              </p:cNvPr>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93363E6B-A4F5-4603-8BE0-8B0AC3D1C665}"/>
                  </a:ext>
                </a:extLst>
              </p:cNvPr>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a:extLst>
                  <a:ext uri="{FF2B5EF4-FFF2-40B4-BE49-F238E27FC236}">
                    <a16:creationId xmlns:a16="http://schemas.microsoft.com/office/drawing/2014/main" id="{C6DC5E68-5FD2-425A-9661-13D0101FD286}"/>
                  </a:ext>
                </a:extLst>
              </p:cNvPr>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a:extLst>
                  <a:ext uri="{FF2B5EF4-FFF2-40B4-BE49-F238E27FC236}">
                    <a16:creationId xmlns:a16="http://schemas.microsoft.com/office/drawing/2014/main" id="{4DA7E1BF-B39C-45B1-A37C-3964A5A0B7A2}"/>
                  </a:ext>
                </a:extLst>
              </p:cNvPr>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a:extLst>
                  <a:ext uri="{FF2B5EF4-FFF2-40B4-BE49-F238E27FC236}">
                    <a16:creationId xmlns:a16="http://schemas.microsoft.com/office/drawing/2014/main" id="{EA0FD2C3-316D-4B8F-8B10-2551C5FF8E8A}"/>
                  </a:ext>
                </a:extLst>
              </p:cNvPr>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a:extLst>
                  <a:ext uri="{FF2B5EF4-FFF2-40B4-BE49-F238E27FC236}">
                    <a16:creationId xmlns:a16="http://schemas.microsoft.com/office/drawing/2014/main" id="{938273B9-6B47-4BE6-84CA-B0CF7E04FD2A}"/>
                  </a:ext>
                </a:extLst>
              </p:cNvPr>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a:extLst>
                  <a:ext uri="{FF2B5EF4-FFF2-40B4-BE49-F238E27FC236}">
                    <a16:creationId xmlns:a16="http://schemas.microsoft.com/office/drawing/2014/main" id="{0FD0F216-28E9-4E5C-B76F-5550810A8635}"/>
                  </a:ext>
                </a:extLst>
              </p:cNvPr>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2E60D1ED-3D3D-4752-9971-FEE69FAFC4C6}"/>
                  </a:ext>
                </a:extLst>
              </p:cNvPr>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a:extLst>
                  <a:ext uri="{FF2B5EF4-FFF2-40B4-BE49-F238E27FC236}">
                    <a16:creationId xmlns:a16="http://schemas.microsoft.com/office/drawing/2014/main" id="{15EA590A-5382-40BA-9F28-C6A506C92275}"/>
                  </a:ext>
                </a:extLst>
              </p:cNvPr>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a:extLst>
                  <a:ext uri="{FF2B5EF4-FFF2-40B4-BE49-F238E27FC236}">
                    <a16:creationId xmlns:a16="http://schemas.microsoft.com/office/drawing/2014/main" id="{74929CB0-0455-49D6-B7A0-F428664E550A}"/>
                  </a:ext>
                </a:extLst>
              </p:cNvPr>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a:extLst>
                  <a:ext uri="{FF2B5EF4-FFF2-40B4-BE49-F238E27FC236}">
                    <a16:creationId xmlns:a16="http://schemas.microsoft.com/office/drawing/2014/main" id="{D7C9B152-F871-4D5F-85DF-484CB161F626}"/>
                  </a:ext>
                </a:extLst>
              </p:cNvPr>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a:extLst>
                  <a:ext uri="{FF2B5EF4-FFF2-40B4-BE49-F238E27FC236}">
                    <a16:creationId xmlns:a16="http://schemas.microsoft.com/office/drawing/2014/main" id="{7FB7FF54-2AE9-4E24-9658-B016A7743777}"/>
                  </a:ext>
                </a:extLst>
              </p:cNvPr>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a:extLst>
                  <a:ext uri="{FF2B5EF4-FFF2-40B4-BE49-F238E27FC236}">
                    <a16:creationId xmlns:a16="http://schemas.microsoft.com/office/drawing/2014/main" id="{1EAF0712-E5D2-4CA7-A176-71F3B13B8264}"/>
                  </a:ext>
                </a:extLst>
              </p:cNvPr>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a:extLst>
                  <a:ext uri="{FF2B5EF4-FFF2-40B4-BE49-F238E27FC236}">
                    <a16:creationId xmlns:a16="http://schemas.microsoft.com/office/drawing/2014/main" id="{C1B20555-A47F-4D4E-825A-79FB5C5EB518}"/>
                  </a:ext>
                </a:extLst>
              </p:cNvPr>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a:extLst>
                  <a:ext uri="{FF2B5EF4-FFF2-40B4-BE49-F238E27FC236}">
                    <a16:creationId xmlns:a16="http://schemas.microsoft.com/office/drawing/2014/main" id="{4B5DAED6-FC4B-4177-93FA-EA755920AA87}"/>
                  </a:ext>
                </a:extLst>
              </p:cNvPr>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a:extLst>
                  <a:ext uri="{FF2B5EF4-FFF2-40B4-BE49-F238E27FC236}">
                    <a16:creationId xmlns:a16="http://schemas.microsoft.com/office/drawing/2014/main" id="{6FA081FB-ADEA-4479-A26C-C99589FE145A}"/>
                  </a:ext>
                </a:extLst>
              </p:cNvPr>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矩形 80">
                <a:extLst>
                  <a:ext uri="{FF2B5EF4-FFF2-40B4-BE49-F238E27FC236}">
                    <a16:creationId xmlns:a16="http://schemas.microsoft.com/office/drawing/2014/main" id="{8A09AB0B-2CC2-4FD1-92B7-5071786CEFE5}"/>
                  </a:ext>
                </a:extLst>
              </p:cNvPr>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8" name="组合 37">
            <a:extLst>
              <a:ext uri="{FF2B5EF4-FFF2-40B4-BE49-F238E27FC236}">
                <a16:creationId xmlns:a16="http://schemas.microsoft.com/office/drawing/2014/main" id="{5B724886-4C64-4B26-B69B-9F8233E87697}"/>
              </a:ext>
            </a:extLst>
          </p:cNvPr>
          <p:cNvGrpSpPr/>
          <p:nvPr/>
        </p:nvGrpSpPr>
        <p:grpSpPr>
          <a:xfrm>
            <a:off x="3066977" y="2153792"/>
            <a:ext cx="494471" cy="361234"/>
            <a:chOff x="3066977" y="2153792"/>
            <a:chExt cx="494471" cy="361234"/>
          </a:xfrm>
        </p:grpSpPr>
        <p:cxnSp>
          <p:nvCxnSpPr>
            <p:cNvPr id="82" name="直接箭头连接符 81">
              <a:extLst>
                <a:ext uri="{FF2B5EF4-FFF2-40B4-BE49-F238E27FC236}">
                  <a16:creationId xmlns:a16="http://schemas.microsoft.com/office/drawing/2014/main" id="{EE7F9C98-4D24-4633-B25B-2BA5514DDB6A}"/>
                </a:ext>
              </a:extLst>
            </p:cNvPr>
            <p:cNvCxnSpPr/>
            <p:nvPr/>
          </p:nvCxnSpPr>
          <p:spPr>
            <a:xfrm>
              <a:off x="3559543" y="2297288"/>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3" name="TextBox 132">
              <a:extLst>
                <a:ext uri="{FF2B5EF4-FFF2-40B4-BE49-F238E27FC236}">
                  <a16:creationId xmlns:a16="http://schemas.microsoft.com/office/drawing/2014/main" id="{6253A993-5286-49E3-A971-E0BAB64CD160}"/>
                </a:ext>
              </a:extLst>
            </p:cNvPr>
            <p:cNvSpPr txBox="1">
              <a:spLocks noChangeArrowheads="1"/>
            </p:cNvSpPr>
            <p:nvPr/>
          </p:nvSpPr>
          <p:spPr bwMode="auto">
            <a:xfrm>
              <a:off x="3066977" y="2153792"/>
              <a:ext cx="438020" cy="307777"/>
            </a:xfrm>
            <a:prstGeom prst="rect">
              <a:avLst/>
            </a:prstGeom>
            <a:noFill/>
            <a:ln w="12700">
              <a:noFill/>
              <a:miter lim="800000"/>
              <a:headEnd/>
              <a:tailEnd/>
            </a:ln>
          </p:spPr>
          <p:txBody>
            <a:bodyPr wrap="square">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84" name="直接连接符 83">
              <a:extLst>
                <a:ext uri="{FF2B5EF4-FFF2-40B4-BE49-F238E27FC236}">
                  <a16:creationId xmlns:a16="http://schemas.microsoft.com/office/drawing/2014/main" id="{159045DE-77E9-43DB-8F89-0CC7F124AB71}"/>
                </a:ext>
              </a:extLst>
            </p:cNvPr>
            <p:cNvCxnSpPr/>
            <p:nvPr/>
          </p:nvCxnSpPr>
          <p:spPr>
            <a:xfrm flipH="1">
              <a:off x="3277647" y="2297288"/>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a:extLst>
              <a:ext uri="{FF2B5EF4-FFF2-40B4-BE49-F238E27FC236}">
                <a16:creationId xmlns:a16="http://schemas.microsoft.com/office/drawing/2014/main" id="{7E3BA898-C954-4CCF-9939-9AA64B286300}"/>
              </a:ext>
            </a:extLst>
          </p:cNvPr>
          <p:cNvGrpSpPr/>
          <p:nvPr/>
        </p:nvGrpSpPr>
        <p:grpSpPr>
          <a:xfrm>
            <a:off x="4096643" y="3347690"/>
            <a:ext cx="1106375" cy="2277046"/>
            <a:chOff x="4096643" y="3347690"/>
            <a:chExt cx="1106375" cy="2277046"/>
          </a:xfrm>
        </p:grpSpPr>
        <p:sp>
          <p:nvSpPr>
            <p:cNvPr id="85" name="矩形 84">
              <a:extLst>
                <a:ext uri="{FF2B5EF4-FFF2-40B4-BE49-F238E27FC236}">
                  <a16:creationId xmlns:a16="http://schemas.microsoft.com/office/drawing/2014/main" id="{33855D47-11C6-4F3B-83C2-1227DD5FF09E}"/>
                </a:ext>
              </a:extLst>
            </p:cNvPr>
            <p:cNvSpPr/>
            <p:nvPr/>
          </p:nvSpPr>
          <p:spPr bwMode="auto">
            <a:xfrm>
              <a:off x="4098352" y="334769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A78AAA6F-15FD-4525-B7D6-9791683437BE}"/>
                </a:ext>
              </a:extLst>
            </p:cNvPr>
            <p:cNvSpPr/>
            <p:nvPr/>
          </p:nvSpPr>
          <p:spPr bwMode="auto">
            <a:xfrm>
              <a:off x="4096643" y="373485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a:extLst>
                <a:ext uri="{FF2B5EF4-FFF2-40B4-BE49-F238E27FC236}">
                  <a16:creationId xmlns:a16="http://schemas.microsoft.com/office/drawing/2014/main" id="{A8D37B82-7D0A-41F1-80F1-D36EB860C845}"/>
                </a:ext>
              </a:extLst>
            </p:cNvPr>
            <p:cNvSpPr/>
            <p:nvPr/>
          </p:nvSpPr>
          <p:spPr bwMode="auto">
            <a:xfrm>
              <a:off x="4112204" y="492592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矩形 87">
              <a:extLst>
                <a:ext uri="{FF2B5EF4-FFF2-40B4-BE49-F238E27FC236}">
                  <a16:creationId xmlns:a16="http://schemas.microsoft.com/office/drawing/2014/main" id="{0C80B2C1-5C30-471F-AE79-FEA863B9C4C3}"/>
                </a:ext>
              </a:extLst>
            </p:cNvPr>
            <p:cNvSpPr/>
            <p:nvPr/>
          </p:nvSpPr>
          <p:spPr bwMode="auto">
            <a:xfrm>
              <a:off x="4110477" y="531308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9" name="TextBox 132">
            <a:extLst>
              <a:ext uri="{FF2B5EF4-FFF2-40B4-BE49-F238E27FC236}">
                <a16:creationId xmlns:a16="http://schemas.microsoft.com/office/drawing/2014/main" id="{98A83BA2-F655-4456-B011-67BA8E96463D}"/>
              </a:ext>
            </a:extLst>
          </p:cNvPr>
          <p:cNvSpPr txBox="1">
            <a:spLocks noChangeArrowheads="1"/>
          </p:cNvSpPr>
          <p:nvPr/>
        </p:nvSpPr>
        <p:spPr bwMode="auto">
          <a:xfrm>
            <a:off x="2753437" y="3730780"/>
            <a:ext cx="552450" cy="307777"/>
          </a:xfrm>
          <a:prstGeom prst="rect">
            <a:avLst/>
          </a:prstGeom>
          <a:noFill/>
          <a:ln w="12700">
            <a:noFill/>
            <a:miter lim="800000"/>
            <a:headEnd/>
            <a:tailEnd/>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组</a:t>
            </a:r>
            <a:r>
              <a:rPr lang="en-US" altLang="zh-CN" sz="1400" b="1" dirty="0">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cxnSp>
        <p:nvCxnSpPr>
          <p:cNvPr id="92" name="直接箭头连接符 91">
            <a:extLst>
              <a:ext uri="{FF2B5EF4-FFF2-40B4-BE49-F238E27FC236}">
                <a16:creationId xmlns:a16="http://schemas.microsoft.com/office/drawing/2014/main" id="{5BB73C45-74ED-482C-AF9B-9214DF5F07E8}"/>
              </a:ext>
            </a:extLst>
          </p:cNvPr>
          <p:cNvCxnSpPr/>
          <p:nvPr/>
        </p:nvCxnSpPr>
        <p:spPr>
          <a:xfrm flipV="1">
            <a:off x="3487853" y="2862939"/>
            <a:ext cx="0" cy="86784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a:extLst>
              <a:ext uri="{FF2B5EF4-FFF2-40B4-BE49-F238E27FC236}">
                <a16:creationId xmlns:a16="http://schemas.microsoft.com/office/drawing/2014/main" id="{F5871E77-F865-46D0-AEF2-5081D5E088BC}"/>
              </a:ext>
            </a:extLst>
          </p:cNvPr>
          <p:cNvGrpSpPr/>
          <p:nvPr/>
        </p:nvGrpSpPr>
        <p:grpSpPr>
          <a:xfrm>
            <a:off x="3327559" y="3347690"/>
            <a:ext cx="684754" cy="2277046"/>
            <a:chOff x="3327559" y="3347690"/>
            <a:chExt cx="684754" cy="2277046"/>
          </a:xfrm>
        </p:grpSpPr>
        <p:sp>
          <p:nvSpPr>
            <p:cNvPr id="101" name="矩形 100">
              <a:extLst>
                <a:ext uri="{FF2B5EF4-FFF2-40B4-BE49-F238E27FC236}">
                  <a16:creationId xmlns:a16="http://schemas.microsoft.com/office/drawing/2014/main" id="{8A2655D2-0D2B-4AC4-B7E8-7A4AF9E38AC3}"/>
                </a:ext>
              </a:extLst>
            </p:cNvPr>
            <p:cNvSpPr/>
            <p:nvPr/>
          </p:nvSpPr>
          <p:spPr bwMode="auto">
            <a:xfrm>
              <a:off x="3329268" y="334769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2" name="矩形 101">
              <a:extLst>
                <a:ext uri="{FF2B5EF4-FFF2-40B4-BE49-F238E27FC236}">
                  <a16:creationId xmlns:a16="http://schemas.microsoft.com/office/drawing/2014/main" id="{41687D8F-962E-438D-874C-49B7FD814A11}"/>
                </a:ext>
              </a:extLst>
            </p:cNvPr>
            <p:cNvSpPr/>
            <p:nvPr/>
          </p:nvSpPr>
          <p:spPr bwMode="auto">
            <a:xfrm>
              <a:off x="3327559" y="373485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3" name="矩形 102">
              <a:extLst>
                <a:ext uri="{FF2B5EF4-FFF2-40B4-BE49-F238E27FC236}">
                  <a16:creationId xmlns:a16="http://schemas.microsoft.com/office/drawing/2014/main" id="{44D47C91-287B-4163-80CD-943C198834C3}"/>
                </a:ext>
              </a:extLst>
            </p:cNvPr>
            <p:cNvSpPr/>
            <p:nvPr/>
          </p:nvSpPr>
          <p:spPr bwMode="auto">
            <a:xfrm>
              <a:off x="3335071" y="492592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4" name="矩形 103">
              <a:extLst>
                <a:ext uri="{FF2B5EF4-FFF2-40B4-BE49-F238E27FC236}">
                  <a16:creationId xmlns:a16="http://schemas.microsoft.com/office/drawing/2014/main" id="{AA307F5A-156C-40A7-9474-DD0974B8058E}"/>
                </a:ext>
              </a:extLst>
            </p:cNvPr>
            <p:cNvSpPr/>
            <p:nvPr/>
          </p:nvSpPr>
          <p:spPr bwMode="auto">
            <a:xfrm>
              <a:off x="3333344" y="531308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grpSp>
    </p:spTree>
    <p:custDataLst>
      <p:tags r:id="rId1"/>
    </p:custDataLst>
    <p:extLst>
      <p:ext uri="{BB962C8B-B14F-4D97-AF65-F5344CB8AC3E}">
        <p14:creationId xmlns:p14="http://schemas.microsoft.com/office/powerpoint/2010/main" val="170077747"/>
      </p:ext>
    </p:extLst>
  </p:cSld>
  <p:clrMapOvr>
    <a:masterClrMapping/>
  </p:clrMapOvr>
  <mc:AlternateContent xmlns:mc="http://schemas.openxmlformats.org/markup-compatibility/2006" xmlns:p14="http://schemas.microsoft.com/office/powerpoint/2010/main">
    <mc:Choice Requires="p14">
      <p:transition spd="slow" p14:dur="2000" advTm="126200"/>
    </mc:Choice>
    <mc:Fallback xmlns="">
      <p:transition spd="slow" advTm="126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3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repeatCount="300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right)">
                                      <p:cBhvr>
                                        <p:cTn id="15" dur="500"/>
                                        <p:tgtEl>
                                          <p:spTgt spid="32"/>
                                        </p:tgtEl>
                                      </p:cBhvr>
                                    </p:animEffect>
                                  </p:childTnLst>
                                </p:cTn>
                              </p:par>
                              <p:par>
                                <p:cTn id="16" presetID="22" presetClass="entr" presetSubtype="2"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right)">
                                      <p:cBhvr>
                                        <p:cTn id="18" dur="500"/>
                                        <p:tgtEl>
                                          <p:spTgt spid="33"/>
                                        </p:tgtEl>
                                      </p:cBhvr>
                                    </p:animEffect>
                                  </p:childTnLst>
                                </p:cTn>
                              </p:par>
                              <p:par>
                                <p:cTn id="19" presetID="22" presetClass="entr" presetSubtype="2"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up)">
                                      <p:cBhvr>
                                        <p:cTn id="26" dur="500"/>
                                        <p:tgtEl>
                                          <p:spTgt spid="10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up)">
                                      <p:cBhvr>
                                        <p:cTn id="31" dur="500"/>
                                        <p:tgtEl>
                                          <p:spTgt spid="10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up)">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par>
                                <p:cTn id="52" presetID="22" presetClass="entr" presetSubtype="4"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down)">
                                      <p:cBhvr>
                                        <p:cTn id="64" dur="500"/>
                                        <p:tgtEl>
                                          <p:spTgt spid="8"/>
                                        </p:tgtEl>
                                      </p:cBhvr>
                                    </p:animEffect>
                                  </p:childTnLst>
                                </p:cTn>
                              </p:par>
                              <p:par>
                                <p:cTn id="65" presetID="22" presetClass="entr" presetSubtype="4"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down)">
                                      <p:cBhvr>
                                        <p:cTn id="67" dur="500"/>
                                        <p:tgtEl>
                                          <p:spTgt spid="9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right)">
                                      <p:cBhvr>
                                        <p:cTn id="7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30" grpId="0" animBg="1"/>
    </p:bldLst>
  </p:timing>
  <p:extLst mod="1">
    <p:ext uri="{3A86A75C-4F4B-4683-9AE1-C65F6400EC91}">
      <p14:laserTraceLst xmlns:p14="http://schemas.microsoft.com/office/powerpoint/2010/main">
        <p14:tracePtLst>
          <p14:tracePt t="7663" x="2762250" y="3384550"/>
          <p14:tracePt t="7776" x="2768600" y="3384550"/>
          <p14:tracePt t="7791" x="2768600" y="3397250"/>
          <p14:tracePt t="7807" x="2768600" y="3416300"/>
          <p14:tracePt t="7824" x="2768600" y="3429000"/>
          <p14:tracePt t="7841" x="2774950" y="3448050"/>
          <p14:tracePt t="7857" x="2781300" y="3454400"/>
          <p14:tracePt t="7874" x="2781300" y="3460750"/>
          <p14:tracePt t="7891" x="2781300" y="3473450"/>
          <p14:tracePt t="7907" x="2781300" y="3486150"/>
          <p14:tracePt t="7924" x="2787650" y="3505200"/>
          <p14:tracePt t="7927" x="2787650" y="3511550"/>
          <p14:tracePt t="7958" x="2800350" y="3536950"/>
          <p14:tracePt t="7974" x="2800350" y="3549650"/>
          <p14:tracePt t="7992" x="2800350" y="3568700"/>
          <p14:tracePt t="8009" x="2800350" y="3575050"/>
          <p14:tracePt t="8026" x="2800350" y="3587750"/>
          <p14:tracePt t="8042" x="2800350" y="3613150"/>
          <p14:tracePt t="8058" x="2800350" y="3644900"/>
          <p14:tracePt t="8075" x="2800350" y="3676650"/>
          <p14:tracePt t="8091" x="2800350" y="3721100"/>
          <p14:tracePt t="8094" x="2800350" y="3727450"/>
          <p14:tracePt t="8108" x="2800350" y="3740150"/>
          <p14:tracePt t="8125" x="2800350" y="3765550"/>
          <p14:tracePt t="8141" x="2800350" y="3797300"/>
          <p14:tracePt t="8158" x="2800350" y="3810000"/>
          <p14:tracePt t="8175" x="2800350" y="3822700"/>
          <p14:tracePt t="8191" x="2800350" y="3841750"/>
          <p14:tracePt t="8208" x="2800350" y="3860800"/>
          <p14:tracePt t="8225" x="2800350" y="3879850"/>
          <p14:tracePt t="8242" x="2800350" y="3911600"/>
          <p14:tracePt t="8245" x="2800350" y="3917950"/>
          <p14:tracePt t="8259" x="2800350" y="3924300"/>
          <p14:tracePt t="8276" x="2800350" y="3949700"/>
          <p14:tracePt t="8278" x="2800350" y="3956050"/>
          <p14:tracePt t="8292" x="2800350" y="3968750"/>
          <p14:tracePt t="8308" x="2800350" y="3987800"/>
          <p14:tracePt t="8325" x="2800350" y="4019550"/>
          <p14:tracePt t="8341" x="2800350" y="4051300"/>
          <p14:tracePt t="8358" x="2800350" y="4083050"/>
          <p14:tracePt t="8375" x="2800350" y="4108450"/>
          <p14:tracePt t="8391" x="2800350" y="4133850"/>
          <p14:tracePt t="8408" x="2800350" y="4146550"/>
          <p14:tracePt t="8425" x="2800350" y="4159250"/>
          <p14:tracePt t="8441" x="2800350" y="4191000"/>
          <p14:tracePt t="8458" x="2800350" y="4229100"/>
          <p14:tracePt t="8475" x="2800350" y="4260850"/>
          <p14:tracePt t="8477" x="2800350" y="4286250"/>
          <p14:tracePt t="8492" x="2800350" y="4305300"/>
          <p14:tracePt t="8509" x="2800350" y="4343400"/>
          <p14:tracePt t="8510" x="2800350" y="4356100"/>
          <p14:tracePt t="8526" x="2800350" y="4381500"/>
          <p14:tracePt t="8542" x="2800350" y="4413250"/>
          <p14:tracePt t="8558" x="2794000" y="4438650"/>
          <p14:tracePt t="8575" x="2787650" y="4476750"/>
          <p14:tracePt t="8592" x="2787650" y="4495800"/>
          <p14:tracePt t="8608" x="2774950" y="4546600"/>
          <p14:tracePt t="8625" x="2768600" y="4597400"/>
          <p14:tracePt t="8642" x="2768600" y="4667250"/>
          <p14:tracePt t="8658" x="2755900" y="4749800"/>
          <p14:tracePt t="8675" x="2730500" y="4838700"/>
          <p14:tracePt t="8678" x="2724150" y="4870450"/>
          <p14:tracePt t="8692" x="2711450" y="4908550"/>
          <p14:tracePt t="8709" x="2698750" y="4978400"/>
          <p14:tracePt t="8726" x="2698750" y="4997450"/>
          <p14:tracePt t="8743" x="2692400" y="5022850"/>
          <p14:tracePt t="8759" x="2692400" y="5060950"/>
          <p14:tracePt t="8776" x="2692400" y="5086350"/>
          <p14:tracePt t="8793" x="2686050" y="5111750"/>
          <p14:tracePt t="8808" x="2679700" y="5143500"/>
          <p14:tracePt t="8825" x="2679700" y="5156200"/>
          <p14:tracePt t="8842" x="2679700" y="5168900"/>
          <p14:tracePt t="8859" x="2679700" y="5181600"/>
          <p14:tracePt t="8875" x="2679700" y="5207000"/>
          <p14:tracePt t="8892" x="2679700" y="5219700"/>
          <p14:tracePt t="8910" x="2673350" y="5251450"/>
          <p14:tracePt t="8925" x="2673350" y="5283200"/>
          <p14:tracePt t="8942" x="2667000" y="5308600"/>
          <p14:tracePt t="8959" x="2667000" y="5346700"/>
          <p14:tracePt t="8976" x="2660650" y="5378450"/>
          <p14:tracePt t="8992" x="2654300" y="5422900"/>
          <p14:tracePt t="9009" x="2647950" y="5441950"/>
          <p14:tracePt t="9026" x="2647950" y="5473700"/>
          <p14:tracePt t="9043" x="2647950" y="5492750"/>
          <p14:tracePt t="9045" x="2647950" y="5499100"/>
          <p14:tracePt t="9059" x="2647950" y="5511800"/>
          <p14:tracePt t="9076" x="2647950" y="5524500"/>
          <p14:tracePt t="9078" x="2647950" y="5530850"/>
          <p14:tracePt t="9092" x="2647950" y="5537200"/>
          <p14:tracePt t="9109" x="2647950" y="5556250"/>
          <p14:tracePt t="9126" x="2647950" y="5575300"/>
          <p14:tracePt t="9142" x="2647950" y="5626100"/>
          <p14:tracePt t="9159" x="2647950" y="5670550"/>
          <p14:tracePt t="9176" x="2647950" y="5708650"/>
          <p14:tracePt t="9192" x="2647950" y="5715000"/>
          <p14:tracePt t="9567" x="2654300" y="5721350"/>
          <p14:tracePt t="9576" x="2667000" y="5721350"/>
          <p14:tracePt t="9593" x="2698750" y="5721350"/>
          <p14:tracePt t="9609" x="2705100" y="5721350"/>
          <p14:tracePt t="9736" x="2717800" y="5721350"/>
          <p14:tracePt t="9753" x="2736850" y="5721350"/>
          <p14:tracePt t="9760" x="2762250" y="5721350"/>
          <p14:tracePt t="9776" x="2806700" y="5715000"/>
          <p14:tracePt t="9793" x="2863850" y="5708650"/>
          <p14:tracePt t="9810" x="2895600" y="5702300"/>
          <p14:tracePt t="9890" x="2901950" y="5695950"/>
          <p14:tracePt t="9910" x="2959100" y="5670550"/>
          <p14:tracePt t="9927" x="2997200" y="5664200"/>
          <p14:tracePt t="9945" x="3060700" y="5645150"/>
          <p14:tracePt t="9962" x="3105150" y="5632450"/>
          <p14:tracePt t="9978" x="3124200" y="5626100"/>
          <p14:tracePt t="9994" x="3130550" y="5619750"/>
          <p14:tracePt t="10011" x="3136900" y="5588000"/>
          <p14:tracePt t="10027" x="3155950" y="5549900"/>
          <p14:tracePt t="10044" x="3175000" y="5480050"/>
          <p14:tracePt t="10060" x="3194050" y="5422900"/>
          <p14:tracePt t="10062" x="3213100" y="5384800"/>
          <p14:tracePt t="10078" x="3225800" y="5353050"/>
          <p14:tracePt t="10094" x="3238500" y="5308600"/>
          <p14:tracePt t="10110" x="3251200" y="5245100"/>
          <p14:tracePt t="10127" x="3263900" y="5168900"/>
          <p14:tracePt t="10144" x="3263900" y="5118100"/>
          <p14:tracePt t="10160" x="3270250" y="5067300"/>
          <p14:tracePt t="10177" x="3282950" y="5003800"/>
          <p14:tracePt t="10194" x="3289300" y="4946650"/>
          <p14:tracePt t="10198" x="3289300" y="4902200"/>
          <p14:tracePt t="10211" x="3289300" y="4864100"/>
          <p14:tracePt t="10227" x="3289300" y="4768850"/>
          <p14:tracePt t="10244" x="3289300" y="4673600"/>
          <p14:tracePt t="10261" x="3289300" y="4578350"/>
          <p14:tracePt t="10263" x="3289300" y="4527550"/>
          <p14:tracePt t="10277" x="3295650" y="4425950"/>
          <p14:tracePt t="10294" x="3295650" y="4343400"/>
          <p14:tracePt t="10310" x="3295650" y="4267200"/>
          <p14:tracePt t="10327" x="3295650" y="4197350"/>
          <p14:tracePt t="10344" x="3295650" y="4121150"/>
          <p14:tracePt t="10361" x="3295650" y="4038600"/>
          <p14:tracePt t="10377" x="3295650" y="3981450"/>
          <p14:tracePt t="10394" x="3295650" y="3937000"/>
          <p14:tracePt t="10411" x="3295650" y="3886200"/>
          <p14:tracePt t="10427" x="3295650" y="3854450"/>
          <p14:tracePt t="10432" x="3295650" y="3835400"/>
          <p14:tracePt t="10445" x="3295650" y="3822700"/>
          <p14:tracePt t="10462" x="3282950" y="3784600"/>
          <p14:tracePt t="10479" x="3276600" y="3746500"/>
          <p14:tracePt t="10495" x="3257550" y="3721100"/>
          <p14:tracePt t="10512" x="3257550" y="3714750"/>
          <p14:tracePt t="10527" x="3257550" y="3689350"/>
          <p14:tracePt t="10655" x="0" y="0"/>
        </p14:tracePtLst>
        <p14:tracePtLst>
          <p14:tracePt t="11305" x="7080250" y="3321050"/>
          <p14:tracePt t="11311" x="7080250" y="3314700"/>
          <p14:tracePt t="11328" x="7080250" y="3302000"/>
          <p14:tracePt t="11345" x="7061200" y="3289300"/>
          <p14:tracePt t="11362" x="7042150" y="3282950"/>
          <p14:tracePt t="11378" x="6997700" y="3263900"/>
          <p14:tracePt t="11395" x="6953250" y="3238500"/>
          <p14:tracePt t="11412" x="6902450" y="3238500"/>
          <p14:tracePt t="11429" x="6731000" y="3219450"/>
          <p14:tracePt t="11446" x="6419850" y="3194050"/>
          <p14:tracePt t="11462" x="6242050" y="3181350"/>
          <p14:tracePt t="11479" x="6083300" y="3175000"/>
          <p14:tracePt t="11495" x="5924550" y="3175000"/>
          <p14:tracePt t="11512" x="5784850" y="3175000"/>
          <p14:tracePt t="11528" x="5645150" y="3175000"/>
          <p14:tracePt t="11545" x="5530850" y="3175000"/>
          <p14:tracePt t="11562" x="5416550" y="3175000"/>
          <p14:tracePt t="11578" x="5365750" y="3181350"/>
          <p14:tracePt t="11595" x="5321300" y="3194050"/>
          <p14:tracePt t="11612" x="5295900" y="3206750"/>
          <p14:tracePt t="11614" x="5283200" y="3213100"/>
          <p14:tracePt t="11629" x="5270500" y="3219450"/>
          <p14:tracePt t="11645" x="5219700" y="3238500"/>
          <p14:tracePt t="11662" x="5181600" y="3270250"/>
          <p14:tracePt t="11679" x="5124450" y="3302000"/>
          <p14:tracePt t="11696" x="5073650" y="3352800"/>
          <p14:tracePt t="11713" x="5041900" y="3378200"/>
          <p14:tracePt t="11729" x="5029200" y="3409950"/>
          <p14:tracePt t="11745" x="5022850" y="3435350"/>
          <p14:tracePt t="11762" x="5010150" y="3473450"/>
          <p14:tracePt t="11779" x="5003800" y="3498850"/>
          <p14:tracePt t="11795" x="5003800" y="3543300"/>
          <p14:tracePt t="11812" x="5003800" y="3613150"/>
          <p14:tracePt t="11813" x="5003800" y="3644900"/>
          <p14:tracePt t="11830" x="5016500" y="3689350"/>
          <p14:tracePt t="11846" x="5029200" y="3727450"/>
          <p14:tracePt t="11862" x="5048250" y="3778250"/>
          <p14:tracePt t="11879" x="5086350" y="3822700"/>
          <p14:tracePt t="11896" x="5137150" y="3873500"/>
          <p14:tracePt t="11912" x="5181600" y="3898900"/>
          <p14:tracePt t="11930" x="5232400" y="3917950"/>
          <p14:tracePt t="11946" x="5264150" y="3943350"/>
          <p14:tracePt t="11962" x="5308600" y="3962400"/>
          <p14:tracePt t="11981" x="5321300" y="3962400"/>
          <p14:tracePt t="11982" x="5346700" y="3968750"/>
          <p14:tracePt t="11996" x="5359400" y="3968750"/>
          <p14:tracePt t="12013" x="5403850" y="3987800"/>
          <p14:tracePt t="12029" x="5448300" y="4006850"/>
          <p14:tracePt t="12046" x="5486400" y="4006850"/>
          <p14:tracePt t="12062" x="5530850" y="4019550"/>
          <p14:tracePt t="12079" x="5568950" y="4019550"/>
          <p14:tracePt t="12096" x="5645150" y="4019550"/>
          <p14:tracePt t="12112" x="5746750" y="4019550"/>
          <p14:tracePt t="12129" x="5854700" y="4019550"/>
          <p14:tracePt t="12146" x="5969000" y="4019550"/>
          <p14:tracePt t="12149" x="6019800" y="4019550"/>
          <p14:tracePt t="12164" x="6070600" y="4019550"/>
          <p14:tracePt t="12179" x="6165850" y="4019550"/>
          <p14:tracePt t="12182" x="6203950" y="4019550"/>
          <p14:tracePt t="12197" x="6248400" y="4019550"/>
          <p14:tracePt t="12213" x="6362700" y="4019550"/>
          <p14:tracePt t="12229" x="6432550" y="4013200"/>
          <p14:tracePt t="12246" x="6496050" y="4000500"/>
          <p14:tracePt t="12263" x="6553200" y="3987800"/>
          <p14:tracePt t="12279" x="6591300" y="3968750"/>
          <p14:tracePt t="12296" x="6635750" y="3949700"/>
          <p14:tracePt t="12313" x="6686550" y="3924300"/>
          <p14:tracePt t="12329" x="6724650" y="3898900"/>
          <p14:tracePt t="12346" x="6762750" y="3879850"/>
          <p14:tracePt t="12363" x="6794500" y="3854450"/>
          <p14:tracePt t="12380" x="6826250" y="3835400"/>
          <p14:tracePt t="12382" x="6832600" y="3829050"/>
          <p14:tracePt t="12396" x="6845300" y="3810000"/>
          <p14:tracePt t="12414" x="6883400" y="3778250"/>
          <p14:tracePt t="12430" x="6896100" y="3765550"/>
          <p14:tracePt t="12447" x="6902450" y="3752850"/>
          <p14:tracePt t="12464" x="6908800" y="3740150"/>
          <p14:tracePt t="12480" x="6908800" y="3702050"/>
          <p14:tracePt t="12496" x="6908800" y="3676650"/>
          <p14:tracePt t="12513" x="6908800" y="3644900"/>
          <p14:tracePt t="12530" x="6908800" y="3625850"/>
          <p14:tracePt t="12546" x="6908800" y="3600450"/>
          <p14:tracePt t="12563" x="6908800" y="3581400"/>
          <p14:tracePt t="12580" x="6908800" y="3568700"/>
          <p14:tracePt t="12596" x="6908800" y="3556000"/>
          <p14:tracePt t="12597" x="6902450" y="3543300"/>
          <p14:tracePt t="12613" x="6889750" y="3524250"/>
          <p14:tracePt t="12630" x="6870700" y="3498850"/>
          <p14:tracePt t="12646" x="6813550" y="3467100"/>
          <p14:tracePt t="12664" x="6769100" y="3448050"/>
          <p14:tracePt t="12680" x="6711950" y="3429000"/>
          <p14:tracePt t="12697" x="6648450" y="3403600"/>
          <p14:tracePt t="12713" x="6591300" y="3384550"/>
          <p14:tracePt t="12731" x="6546850" y="3378200"/>
          <p14:tracePt t="12747" x="6502400" y="3371850"/>
          <p14:tracePt t="12764" x="6464300" y="3365500"/>
          <p14:tracePt t="12765" x="6445250" y="3365500"/>
          <p14:tracePt t="12780" x="6432550" y="3365500"/>
          <p14:tracePt t="12797" x="6381750" y="3352800"/>
          <p14:tracePt t="12814" x="6343650" y="3352800"/>
          <p14:tracePt t="12830" x="6311900" y="3352800"/>
          <p14:tracePt t="12847" x="6267450" y="3352800"/>
          <p14:tracePt t="12864" x="6210300" y="3352800"/>
          <p14:tracePt t="12880" x="6153150" y="3352800"/>
          <p14:tracePt t="12897" x="6089650" y="3352800"/>
          <p14:tracePt t="12915" x="6070600" y="3352800"/>
          <p14:tracePt t="12932" x="6045200" y="3352800"/>
          <p14:tracePt t="12935" x="6038850" y="3352800"/>
          <p14:tracePt t="12948" x="6032500" y="3352800"/>
          <p14:tracePt t="12964" x="6013450" y="3352800"/>
          <p14:tracePt t="12967" x="5994400" y="3365500"/>
          <p14:tracePt t="12997" x="5937250" y="3384550"/>
          <p14:tracePt t="13014" x="5899150" y="3403600"/>
          <p14:tracePt t="13031" x="5854700" y="3409950"/>
          <p14:tracePt t="13047" x="5822950" y="3416300"/>
          <p14:tracePt t="13064" x="5784850" y="3416300"/>
          <p14:tracePt t="13081" x="5772150" y="3422650"/>
          <p14:tracePt t="13175" x="5759450" y="3429000"/>
          <p14:tracePt t="13183" x="5746750" y="3435350"/>
          <p14:tracePt t="13198" x="5721350" y="3448050"/>
          <p14:tracePt t="13214" x="5670550" y="3479800"/>
          <p14:tracePt t="13230" x="5607050" y="3498850"/>
          <p14:tracePt t="13247" x="5549900" y="3517900"/>
          <p14:tracePt t="13264" x="5499100" y="3536950"/>
          <p14:tracePt t="13281" x="5467350" y="3549650"/>
          <p14:tracePt t="13297" x="5454650" y="3562350"/>
          <p14:tracePt t="13314" x="5448300" y="3568700"/>
          <p14:tracePt t="13348" x="5441950" y="3575050"/>
          <p14:tracePt t="13364" x="5441950" y="3581400"/>
          <p14:tracePt t="13367" x="5435600" y="3594100"/>
          <p14:tracePt t="13382" x="5422900" y="3613150"/>
          <p14:tracePt t="13399" x="5416550" y="3625850"/>
          <p14:tracePt t="13415" x="5403850" y="3644900"/>
          <p14:tracePt t="13431" x="5397500" y="3657600"/>
          <p14:tracePt t="13499" x="5397500" y="3663950"/>
          <p14:tracePt t="13514" x="5391150" y="3670300"/>
          <p14:tracePt t="13531" x="5391150" y="3683000"/>
          <p14:tracePt t="13548" x="5384800" y="3689350"/>
          <p14:tracePt t="13633" x="5384800" y="3702050"/>
          <p14:tracePt t="13649" x="5384800" y="3714750"/>
          <p14:tracePt t="13681" x="5384800" y="3721100"/>
          <p14:tracePt t="13698" x="5384800" y="3727450"/>
          <p14:tracePt t="13715" x="5372100" y="3740150"/>
          <p14:tracePt t="13748" x="5372100" y="3746500"/>
          <p14:tracePt t="13805" x="5372100" y="3752850"/>
          <p14:tracePt t="13812" x="5372100" y="3759200"/>
          <p14:tracePt t="13815" x="5372100" y="3771900"/>
          <p14:tracePt t="13831" x="5372100" y="3784600"/>
          <p14:tracePt t="13848" x="5372100" y="3803650"/>
          <p14:tracePt t="13865" x="5372100" y="3816350"/>
          <p14:tracePt t="13882" x="5372100" y="3822700"/>
          <p14:tracePt t="13899" x="5372100" y="3829050"/>
          <p14:tracePt t="13915" x="5372100" y="3848100"/>
          <p14:tracePt t="13932" x="5372100" y="3867150"/>
          <p14:tracePt t="13950" x="5378450" y="3886200"/>
          <p14:tracePt t="13965" x="5384800" y="3905250"/>
          <p14:tracePt t="13982" x="5391150" y="3917950"/>
          <p14:tracePt t="14015" x="5403850" y="3924300"/>
          <p14:tracePt t="14032" x="5422900" y="3943350"/>
          <p14:tracePt t="14048" x="5454650" y="3968750"/>
          <p14:tracePt t="14065" x="5486400" y="3994150"/>
          <p14:tracePt t="14082" x="5511800" y="4013200"/>
          <p14:tracePt t="14099" x="5549900" y="4019550"/>
          <p14:tracePt t="14115" x="5588000" y="4032250"/>
          <p14:tracePt t="14120" x="5607050" y="4038600"/>
          <p14:tracePt t="14133" x="5626100" y="4044950"/>
          <p14:tracePt t="14149" x="5664200" y="4051300"/>
          <p14:tracePt t="14153" x="5676900" y="4057650"/>
          <p14:tracePt t="14167" x="5708650" y="4064000"/>
          <p14:tracePt t="14183" x="5759450" y="4070350"/>
          <p14:tracePt t="14200" x="5797550" y="4076700"/>
          <p14:tracePt t="14215" x="5848350" y="4083050"/>
          <p14:tracePt t="14232" x="5924550" y="4095750"/>
          <p14:tracePt t="14249" x="6007100" y="4108450"/>
          <p14:tracePt t="14265" x="6096000" y="4108450"/>
          <p14:tracePt t="14282" x="6172200" y="4114800"/>
          <p14:tracePt t="14299" x="6235700" y="4114800"/>
          <p14:tracePt t="14315" x="6280150" y="4114800"/>
          <p14:tracePt t="14319" x="6286500" y="4114800"/>
          <p14:tracePt t="14332" x="6292850" y="4114800"/>
          <p14:tracePt t="14349" x="6324600" y="4114800"/>
          <p14:tracePt t="14366" x="6350000" y="4114800"/>
          <p14:tracePt t="14383" x="6375400" y="4114800"/>
          <p14:tracePt t="14400" x="6394450" y="4114800"/>
          <p14:tracePt t="14417" x="6419850" y="4114800"/>
          <p14:tracePt t="14433" x="6477000" y="4102100"/>
          <p14:tracePt t="14449" x="6521450" y="4095750"/>
          <p14:tracePt t="14466" x="6572250" y="4076700"/>
          <p14:tracePt t="14482" x="6629400" y="4051300"/>
          <p14:tracePt t="14499" x="6654800" y="4044950"/>
          <p14:tracePt t="14516" x="6699250" y="4032250"/>
          <p14:tracePt t="14519" x="6718300" y="4025900"/>
          <p14:tracePt t="14532" x="6731000" y="4025900"/>
          <p14:tracePt t="14549" x="6794500" y="4006850"/>
          <p14:tracePt t="14566" x="6826250" y="3975100"/>
          <p14:tracePt t="14582" x="6870700" y="3956050"/>
          <p14:tracePt t="14599" x="6908800" y="3937000"/>
          <p14:tracePt t="14617" x="6953250" y="3917950"/>
          <p14:tracePt t="14633" x="6972300" y="3898900"/>
          <p14:tracePt t="14650" x="6978650" y="3898900"/>
          <p14:tracePt t="14839" x="0" y="0"/>
        </p14:tracePtLst>
        <p14:tracePtLst>
          <p14:tracePt t="17528" x="5289550" y="3898900"/>
          <p14:tracePt t="17536" x="5289550" y="3911600"/>
          <p14:tracePt t="17552" x="5302250" y="3930650"/>
          <p14:tracePt t="17570" x="5321300" y="3962400"/>
          <p14:tracePt t="17586" x="5359400" y="4006850"/>
          <p14:tracePt t="17603" x="5397500" y="4019550"/>
          <p14:tracePt t="17619" x="5505450" y="4044950"/>
          <p14:tracePt t="17636" x="5638800" y="4064000"/>
          <p14:tracePt t="17653" x="5778500" y="4083050"/>
          <p14:tracePt t="17654" x="5835650" y="4083050"/>
          <p14:tracePt t="17670" x="5924550" y="4083050"/>
          <p14:tracePt t="17686" x="5988050" y="4083050"/>
          <p14:tracePt t="17703" x="6045200" y="4083050"/>
          <p14:tracePt t="17720" x="6089650" y="4083050"/>
          <p14:tracePt t="17736" x="6140450" y="4083050"/>
          <p14:tracePt t="17753" x="6216650" y="4083050"/>
          <p14:tracePt t="17770" x="6318250" y="4083050"/>
          <p14:tracePt t="17786" x="6438900" y="4070350"/>
          <p14:tracePt t="17803" x="6559550" y="4057650"/>
          <p14:tracePt t="17821" x="6680200" y="4044950"/>
          <p14:tracePt t="17838" x="6788150" y="4025900"/>
          <p14:tracePt t="17854" x="6864350" y="4013200"/>
          <p14:tracePt t="17856" x="6889750" y="4000500"/>
          <p14:tracePt t="17870" x="6921500" y="3981450"/>
          <p14:tracePt t="17887" x="6946900" y="3968750"/>
          <p14:tracePt t="17903" x="6972300" y="3924300"/>
          <p14:tracePt t="17920" x="6991350" y="3886200"/>
          <p14:tracePt t="17936" x="7016750" y="3829050"/>
          <p14:tracePt t="17953" x="7048500" y="3778250"/>
          <p14:tracePt t="17970" x="7054850" y="3746500"/>
          <p14:tracePt t="17987" x="7073900" y="3702050"/>
          <p14:tracePt t="18003" x="7080250" y="3670300"/>
          <p14:tracePt t="18007" x="7086600" y="3657600"/>
          <p14:tracePt t="18020" x="7092950" y="3638550"/>
          <p14:tracePt t="18037" x="7099300" y="3600450"/>
          <p14:tracePt t="18040" x="7099300" y="3587750"/>
          <p14:tracePt t="18055" x="7099300" y="3549650"/>
          <p14:tracePt t="18071" x="7099300" y="3498850"/>
          <p14:tracePt t="18088" x="7099300" y="3460750"/>
          <p14:tracePt t="18104" x="7086600" y="3429000"/>
          <p14:tracePt t="18120" x="7061200" y="3397250"/>
          <p14:tracePt t="18137" x="7023100" y="3371850"/>
          <p14:tracePt t="18154" x="6985000" y="3352800"/>
          <p14:tracePt t="18170" x="6965950" y="3333750"/>
          <p14:tracePt t="18187" x="6934200" y="3327400"/>
          <p14:tracePt t="18203" x="6896100" y="3321050"/>
          <p14:tracePt t="18206" x="6870700" y="3321050"/>
          <p14:tracePt t="18220" x="6832600" y="3314700"/>
          <p14:tracePt t="18237" x="6737350" y="3302000"/>
          <p14:tracePt t="18240" x="6686550" y="3302000"/>
          <p14:tracePt t="18254" x="6584950" y="3302000"/>
          <p14:tracePt t="18270" x="6464300" y="3289300"/>
          <p14:tracePt t="18287" x="6369050" y="3276600"/>
          <p14:tracePt t="18304" x="6286500" y="3276600"/>
          <p14:tracePt t="18321" x="6223000" y="3276600"/>
          <p14:tracePt t="18337" x="6178550" y="3276600"/>
          <p14:tracePt t="18342" x="6153150" y="3276600"/>
          <p14:tracePt t="18354" x="6134100" y="3276600"/>
          <p14:tracePt t="18370" x="6089650" y="3276600"/>
          <p14:tracePt t="18387" x="6013450" y="3282950"/>
          <p14:tracePt t="18404" x="5918200" y="3302000"/>
          <p14:tracePt t="18407" x="5861050" y="3308350"/>
          <p14:tracePt t="18420" x="5810250" y="3321050"/>
          <p14:tracePt t="18438" x="5619750" y="3359150"/>
          <p14:tracePt t="18454" x="5499100" y="3384550"/>
          <p14:tracePt t="18471" x="5403850" y="3397250"/>
          <p14:tracePt t="18487" x="5346700" y="3403600"/>
          <p14:tracePt t="18504" x="5327650" y="3416300"/>
          <p14:tracePt t="18521" x="5321300" y="3429000"/>
          <p14:tracePt t="18537" x="5308600" y="3435350"/>
          <p14:tracePt t="18555" x="5295900" y="3448050"/>
          <p14:tracePt t="18572" x="5270500" y="3479800"/>
          <p14:tracePt t="18574" x="5264150" y="3492500"/>
          <p14:tracePt t="18589" x="5257800" y="3511550"/>
          <p14:tracePt t="18605" x="5238750" y="3549650"/>
          <p14:tracePt t="18621" x="5219700" y="3568700"/>
          <p14:tracePt t="18639" x="5213350" y="3613150"/>
          <p14:tracePt t="18654" x="5200650" y="3638550"/>
          <p14:tracePt t="18672" x="5200650" y="3670300"/>
          <p14:tracePt t="18688" x="5200650" y="3714750"/>
          <p14:tracePt t="18704" x="5200650" y="3759200"/>
          <p14:tracePt t="18721" x="5200650" y="3797300"/>
          <p14:tracePt t="18738" x="5213350" y="3829050"/>
          <p14:tracePt t="18754" x="5232400" y="3860800"/>
          <p14:tracePt t="18771" x="5251450" y="3879850"/>
          <p14:tracePt t="18775" x="5276850" y="3898900"/>
          <p14:tracePt t="18787" x="5295900" y="3911600"/>
          <p14:tracePt t="18805" x="5372100" y="3937000"/>
          <p14:tracePt t="18822" x="5467350" y="3956050"/>
          <p14:tracePt t="18839" x="5562600" y="3962400"/>
          <p14:tracePt t="18855" x="5613400" y="3962400"/>
          <p14:tracePt t="18871" x="5651500" y="3962400"/>
          <p14:tracePt t="18887" x="5670550" y="3962400"/>
          <p14:tracePt t="18904" x="5689600" y="3962400"/>
          <p14:tracePt t="18921" x="5702300" y="3962400"/>
          <p14:tracePt t="19049" x="0" y="0"/>
        </p14:tracePtLst>
        <p14:tracePtLst>
          <p14:tracePt t="26385" x="7061200" y="3384550"/>
          <p14:tracePt t="26401" x="7061200" y="3378200"/>
          <p14:tracePt t="26430" x="7054850" y="3371850"/>
          <p14:tracePt t="26447" x="7048500" y="3359150"/>
          <p14:tracePt t="26463" x="7029450" y="3346450"/>
          <p14:tracePt t="26481" x="7016750" y="3333750"/>
          <p14:tracePt t="26497" x="6978650" y="3327400"/>
          <p14:tracePt t="26514" x="6940550" y="3321050"/>
          <p14:tracePt t="26530" x="6889750" y="3314700"/>
          <p14:tracePt t="26548" x="6794500" y="3314700"/>
          <p14:tracePt t="26564" x="6699250" y="3308350"/>
          <p14:tracePt t="26580" x="6578600" y="3302000"/>
          <p14:tracePt t="26597" x="6477000" y="3295650"/>
          <p14:tracePt t="26599" x="6426200" y="3295650"/>
          <p14:tracePt t="26614" x="6350000" y="3289300"/>
          <p14:tracePt t="26630" x="6280150" y="3289300"/>
          <p14:tracePt t="26647" x="6235700" y="3289300"/>
          <p14:tracePt t="26665" x="6191250" y="3289300"/>
          <p14:tracePt t="26682" x="6140450" y="3289300"/>
          <p14:tracePt t="26697" x="6070600" y="3289300"/>
          <p14:tracePt t="26714" x="5994400" y="3289300"/>
          <p14:tracePt t="26731" x="5911850" y="3295650"/>
          <p14:tracePt t="26748" x="5829300" y="3308350"/>
          <p14:tracePt t="26751" x="5784850" y="3321050"/>
          <p14:tracePt t="26764" x="5740400" y="3333750"/>
          <p14:tracePt t="26781" x="5651500" y="3352800"/>
          <p14:tracePt t="26783" x="5613400" y="3365500"/>
          <p14:tracePt t="26797" x="5588000" y="3371850"/>
          <p14:tracePt t="26814" x="5499100" y="3397250"/>
          <p14:tracePt t="26831" x="5435600" y="3409950"/>
          <p14:tracePt t="26847" x="5384800" y="3448050"/>
          <p14:tracePt t="26864" x="5334000" y="3486150"/>
          <p14:tracePt t="26881" x="5270500" y="3549650"/>
          <p14:tracePt t="26897" x="5200650" y="3606800"/>
          <p14:tracePt t="26915" x="5130800" y="3676650"/>
          <p14:tracePt t="26932" x="5092700" y="3714750"/>
          <p14:tracePt t="26949" x="5080000" y="3733800"/>
          <p14:tracePt t="26950" x="5067300" y="3740150"/>
          <p14:tracePt t="26964" x="5067300" y="3752850"/>
          <p14:tracePt t="26982" x="5060950" y="3784600"/>
          <p14:tracePt t="26983" x="5060950" y="3803650"/>
          <p14:tracePt t="26998" x="5060950" y="3816350"/>
          <p14:tracePt t="27014" x="5060950" y="3867150"/>
          <p14:tracePt t="27031" x="5067300" y="3886200"/>
          <p14:tracePt t="27048" x="5099050" y="3917950"/>
          <p14:tracePt t="27064" x="5130800" y="3930650"/>
          <p14:tracePt t="27081" x="5194300" y="3956050"/>
          <p14:tracePt t="27098" x="5270500" y="3981450"/>
          <p14:tracePt t="27115" x="5346700" y="4006850"/>
          <p14:tracePt t="27131" x="5403850" y="4032250"/>
          <p14:tracePt t="27148" x="5480050" y="4064000"/>
          <p14:tracePt t="27152" x="5524500" y="4070350"/>
          <p14:tracePt t="27165" x="5575300" y="4076700"/>
          <p14:tracePt t="27183" x="5740400" y="4089400"/>
          <p14:tracePt t="27199" x="5873750" y="4089400"/>
          <p14:tracePt t="27215" x="6019800" y="4089400"/>
          <p14:tracePt t="27231" x="6172200" y="4089400"/>
          <p14:tracePt t="27248" x="6305550" y="4089400"/>
          <p14:tracePt t="27265" x="6413500" y="4089400"/>
          <p14:tracePt t="27281" x="6502400" y="4089400"/>
          <p14:tracePt t="27298" x="6578600" y="4089400"/>
          <p14:tracePt t="27315" x="6629400" y="4083050"/>
          <p14:tracePt t="27331" x="6686550" y="4076700"/>
          <p14:tracePt t="27348" x="6731000" y="4057650"/>
          <p14:tracePt t="27352" x="6756400" y="4044950"/>
          <p14:tracePt t="27365" x="6775450" y="4038600"/>
          <p14:tracePt t="27382" x="6807200" y="4019550"/>
          <p14:tracePt t="27384" x="6819900" y="4006850"/>
          <p14:tracePt t="27415" x="6858000" y="3962400"/>
          <p14:tracePt t="27431" x="6889750" y="3930650"/>
          <p14:tracePt t="27449" x="6921500" y="3886200"/>
          <p14:tracePt t="27465" x="6965950" y="3848100"/>
          <p14:tracePt t="27481" x="6985000" y="3822700"/>
          <p14:tracePt t="27520" x="6985000" y="3816350"/>
          <p14:tracePt t="27548" x="6991350" y="3790950"/>
          <p14:tracePt t="27565" x="6991350" y="3746500"/>
          <p14:tracePt t="27582" x="6991350" y="3676650"/>
          <p14:tracePt t="27598" x="6991350" y="3632200"/>
          <p14:tracePt t="27615" x="6991350" y="3613150"/>
          <p14:tracePt t="27632" x="6991350" y="3594100"/>
          <p14:tracePt t="27649" x="6991350" y="3581400"/>
          <p14:tracePt t="27666" x="6991350" y="3568700"/>
          <p14:tracePt t="27682" x="6978650" y="3556000"/>
          <p14:tracePt t="27698" x="6965950" y="3530600"/>
          <p14:tracePt t="27715" x="6940550" y="3505200"/>
          <p14:tracePt t="27733" x="6915150" y="3486150"/>
          <p14:tracePt t="27749" x="6896100" y="3460750"/>
          <p14:tracePt t="27753" x="6883400" y="3454400"/>
          <p14:tracePt t="27765" x="6877050" y="3448050"/>
          <p14:tracePt t="27782" x="6838950" y="3429000"/>
          <p14:tracePt t="27799" x="6819900" y="3409950"/>
          <p14:tracePt t="27815" x="6788150" y="3397250"/>
          <p14:tracePt t="27832" x="6756400" y="3371850"/>
          <p14:tracePt t="27849" x="6718300" y="3371850"/>
          <p14:tracePt t="27865" x="6686550" y="3365500"/>
          <p14:tracePt t="27882" x="6661150" y="3365500"/>
          <p14:tracePt t="27900" x="6654800" y="3359150"/>
          <p14:tracePt t="28000" x="0" y="0"/>
        </p14:tracePtLst>
        <p14:tracePtLst>
          <p14:tracePt t="35569" x="5334000" y="3695700"/>
          <p14:tracePt t="35762" x="5346700" y="3695700"/>
          <p14:tracePt t="35775" x="5365750" y="3695700"/>
          <p14:tracePt t="35792" x="5397500" y="3695700"/>
          <p14:tracePt t="35808" x="5435600" y="3702050"/>
          <p14:tracePt t="35825" x="5467350" y="3702050"/>
          <p14:tracePt t="35842" x="5530850" y="3702050"/>
          <p14:tracePt t="35858" x="5581650" y="3702050"/>
          <p14:tracePt t="35875" x="5626100" y="3702050"/>
          <p14:tracePt t="35892" x="5651500" y="3702050"/>
          <p14:tracePt t="35909" x="5676900" y="3702050"/>
          <p14:tracePt t="35912" x="5689600" y="3702050"/>
          <p14:tracePt t="35925" x="5708650" y="3702050"/>
          <p14:tracePt t="35942" x="5746750" y="3702050"/>
          <p14:tracePt t="35944" x="5759450" y="3702050"/>
          <p14:tracePt t="35959" x="5810250" y="3702050"/>
          <p14:tracePt t="35975" x="5861050" y="3695700"/>
          <p14:tracePt t="35992" x="5892800" y="3695700"/>
          <p14:tracePt t="36010" x="5924550" y="3695700"/>
          <p14:tracePt t="36027" x="5943600" y="3695700"/>
          <p14:tracePt t="36042" x="5969000" y="3695700"/>
          <p14:tracePt t="36060" x="6007100" y="3695700"/>
          <p14:tracePt t="36063" x="6026150" y="3695700"/>
          <p14:tracePt t="36075" x="6045200" y="3695700"/>
          <p14:tracePt t="36092" x="6083300" y="3695700"/>
          <p14:tracePt t="36109" x="6127750" y="3695700"/>
          <p14:tracePt t="36112" x="6159500" y="3695700"/>
          <p14:tracePt t="36126" x="6191250" y="3695700"/>
          <p14:tracePt t="36143" x="6267450" y="3695700"/>
          <p14:tracePt t="36159" x="6330950" y="3689350"/>
          <p14:tracePt t="36176" x="6400800" y="3683000"/>
          <p14:tracePt t="36192" x="6477000" y="3676650"/>
          <p14:tracePt t="36209" x="6540500" y="3670300"/>
          <p14:tracePt t="36226" x="6610350" y="3657600"/>
          <p14:tracePt t="36243" x="6654800" y="3651250"/>
          <p14:tracePt t="36259" x="6686550" y="3644900"/>
          <p14:tracePt t="36276" x="6699250" y="3638550"/>
          <p14:tracePt t="36293" x="6705600" y="3632200"/>
          <p14:tracePt t="36309" x="6711950" y="3625850"/>
          <p14:tracePt t="36312" x="6718300" y="3625850"/>
          <p14:tracePt t="36327" x="6731000" y="3606800"/>
          <p14:tracePt t="36342" x="6750050" y="3594100"/>
          <p14:tracePt t="36360" x="6769100" y="3568700"/>
          <p14:tracePt t="36376" x="6788150" y="3568700"/>
          <p14:tracePt t="36393" x="6794500" y="3562350"/>
          <p14:tracePt t="36752" x="6794500" y="3556000"/>
          <p14:tracePt t="36770" x="6794500" y="3536950"/>
          <p14:tracePt t="36776" x="6781800" y="3524250"/>
          <p14:tracePt t="36793" x="6775450" y="3511550"/>
          <p14:tracePt t="36810" x="6762750" y="3492500"/>
          <p14:tracePt t="36827" x="6756400" y="3486150"/>
          <p14:tracePt t="36843" x="6731000" y="3467100"/>
          <p14:tracePt t="36860" x="6711950" y="3460750"/>
          <p14:tracePt t="36877" x="6680200" y="3454400"/>
          <p14:tracePt t="36893" x="6610350" y="3435350"/>
          <p14:tracePt t="36896" x="6578600" y="3435350"/>
          <p14:tracePt t="36910" x="6565900" y="3435350"/>
          <p14:tracePt t="36927" x="6438900" y="3429000"/>
          <p14:tracePt t="36943" x="6343650" y="3416300"/>
          <p14:tracePt t="36960" x="6261100" y="3397250"/>
          <p14:tracePt t="36978" x="6197600" y="3390900"/>
          <p14:tracePt t="36995" x="6159500" y="3390900"/>
          <p14:tracePt t="37011" x="6115050" y="3390900"/>
          <p14:tracePt t="37027" x="6076950" y="3390900"/>
          <p14:tracePt t="37031" x="6064250" y="3390900"/>
          <p14:tracePt t="37043" x="6038850" y="3390900"/>
          <p14:tracePt t="37060" x="5988050" y="3390900"/>
          <p14:tracePt t="37063" x="5962650" y="3390900"/>
          <p14:tracePt t="37077" x="5949950" y="3390900"/>
          <p14:tracePt t="37093" x="5899150" y="3390900"/>
          <p14:tracePt t="37096" x="5873750" y="3390900"/>
          <p14:tracePt t="37110" x="5854700" y="3390900"/>
          <p14:tracePt t="37127" x="5791200" y="3390900"/>
          <p14:tracePt t="37143" x="5778500" y="3390900"/>
          <p14:tracePt t="37160" x="5765800" y="3397250"/>
          <p14:tracePt t="37177" x="5746750" y="3409950"/>
          <p14:tracePt t="37194" x="5740400" y="3416300"/>
          <p14:tracePt t="37210" x="5727700" y="3429000"/>
          <p14:tracePt t="37227" x="5727700" y="3441700"/>
          <p14:tracePt t="37243" x="5721350" y="3448050"/>
          <p14:tracePt t="37281" x="5721350" y="3454400"/>
          <p14:tracePt t="37353" x="0" y="0"/>
        </p14:tracePtLst>
        <p14:tracePtLst>
          <p14:tracePt t="37713" x="6635750" y="3708400"/>
          <p14:tracePt t="37729" x="6648450" y="3702050"/>
          <p14:tracePt t="37761" x="6623050" y="3683000"/>
          <p14:tracePt t="37778" x="6572250" y="3670300"/>
          <p14:tracePt t="37795" x="6521450" y="3670300"/>
          <p14:tracePt t="37811" x="6445250" y="3663950"/>
          <p14:tracePt t="37827" x="6356350" y="3663950"/>
          <p14:tracePt t="37844" x="6242050" y="3663950"/>
          <p14:tracePt t="37861" x="6127750" y="3663950"/>
          <p14:tracePt t="37864" x="6076950" y="3663950"/>
          <p14:tracePt t="37878" x="6032500" y="3663950"/>
          <p14:tracePt t="37895" x="5918200" y="3663950"/>
          <p14:tracePt t="37911" x="5854700" y="3663950"/>
          <p14:tracePt t="37928" x="5797550" y="3676650"/>
          <p14:tracePt t="37944" x="5740400" y="3689350"/>
          <p14:tracePt t="37962" x="5695950" y="3708400"/>
          <p14:tracePt t="37980" x="5645150" y="3733800"/>
          <p14:tracePt t="37996" x="5588000" y="3752850"/>
          <p14:tracePt t="38012" x="5518150" y="3784600"/>
          <p14:tracePt t="38028" x="5467350" y="3810000"/>
          <p14:tracePt t="38046" x="5454650" y="3829050"/>
          <p14:tracePt t="38048" x="5448300" y="3829050"/>
          <p14:tracePt t="38061" x="5448300" y="3835400"/>
          <p14:tracePt t="38079" x="5441950" y="3873500"/>
          <p14:tracePt t="38095" x="5429250" y="3905250"/>
          <p14:tracePt t="38111" x="5416550" y="3937000"/>
          <p14:tracePt t="38128" x="5410200" y="3975100"/>
          <p14:tracePt t="38145" x="5410200" y="4013200"/>
          <p14:tracePt t="38161" x="5410200" y="4070350"/>
          <p14:tracePt t="38178" x="5429250" y="4095750"/>
          <p14:tracePt t="38195" x="5461000" y="4121150"/>
          <p14:tracePt t="38212" x="5505450" y="4133850"/>
          <p14:tracePt t="38229" x="5575300" y="4146550"/>
          <p14:tracePt t="38245" x="5638800" y="4146550"/>
          <p14:tracePt t="38247" x="5676900" y="4152900"/>
          <p14:tracePt t="38262" x="5695950" y="4159250"/>
          <p14:tracePt t="38263" x="5727700" y="4165600"/>
          <p14:tracePt t="38278" x="5753100" y="4165600"/>
          <p14:tracePt t="38279" x="5772150" y="4165600"/>
          <p14:tracePt t="38295" x="5835650" y="4165600"/>
          <p14:tracePt t="38311" x="5930900" y="4165600"/>
          <p14:tracePt t="38328" x="6007100" y="4165600"/>
          <p14:tracePt t="38345" x="6064250" y="4165600"/>
          <p14:tracePt t="38361" x="6083300" y="4165600"/>
          <p14:tracePt t="38378" x="6096000" y="4165600"/>
          <p14:tracePt t="38395" x="6108700" y="4165600"/>
          <p14:tracePt t="38412" x="6165850" y="4165600"/>
          <p14:tracePt t="38428" x="6223000" y="4165600"/>
          <p14:tracePt t="38445" x="6337300" y="4159250"/>
          <p14:tracePt t="38448" x="6407150" y="4140200"/>
          <p14:tracePt t="38463" x="6477000" y="4127500"/>
          <p14:tracePt t="38480" x="6610350" y="4102100"/>
          <p14:tracePt t="38496" x="6623050" y="4102100"/>
          <p14:tracePt t="38513" x="6629400" y="4089400"/>
          <p14:tracePt t="38528" x="6635750" y="4070350"/>
          <p14:tracePt t="38546" x="6635750" y="4057650"/>
          <p14:tracePt t="38562" x="6635750" y="4019550"/>
          <p14:tracePt t="38579" x="6635750" y="3987800"/>
          <p14:tracePt t="38595" x="6635750" y="3949700"/>
          <p14:tracePt t="38612" x="6635750" y="3924300"/>
          <p14:tracePt t="38629" x="6635750" y="3898900"/>
          <p14:tracePt t="38645" x="6635750" y="3873500"/>
          <p14:tracePt t="38649" x="6629400" y="3860800"/>
          <p14:tracePt t="38679" x="6629400" y="3848100"/>
          <p14:tracePt t="38695" x="6629400" y="3835400"/>
          <p14:tracePt t="38713" x="6623050" y="3829050"/>
          <p14:tracePt t="38817" x="0" y="0"/>
        </p14:tracePtLst>
        <p14:tracePtLst>
          <p14:tracePt t="49099" x="6775450" y="3403600"/>
          <p14:tracePt t="49105" x="6769100" y="3397250"/>
          <p14:tracePt t="49125" x="6737350" y="3378200"/>
          <p14:tracePt t="49141" x="6692900" y="3346450"/>
          <p14:tracePt t="49158" x="6654800" y="3327400"/>
          <p14:tracePt t="49175" x="6616700" y="3289300"/>
          <p14:tracePt t="49191" x="6489700" y="3238500"/>
          <p14:tracePt t="49208" x="6369050" y="3213100"/>
          <p14:tracePt t="49225" x="6242050" y="3200400"/>
          <p14:tracePt t="49242" x="6096000" y="3187700"/>
          <p14:tracePt t="49258" x="6000750" y="3187700"/>
          <p14:tracePt t="49275" x="5930900" y="3187700"/>
          <p14:tracePt t="49292" x="5886450" y="3187700"/>
          <p14:tracePt t="49308" x="5873750" y="3187700"/>
          <p14:tracePt t="49326" x="5854700" y="3200400"/>
          <p14:tracePt t="49342" x="5816600" y="3219450"/>
          <p14:tracePt t="49358" x="5765800" y="3270250"/>
          <p14:tracePt t="49375" x="5702300" y="3314700"/>
          <p14:tracePt t="49394" x="5632450" y="3365500"/>
          <p14:tracePt t="49408" x="5556250" y="3409950"/>
          <p14:tracePt t="49425" x="5511800" y="3435350"/>
          <p14:tracePt t="49442" x="5499100" y="3448050"/>
          <p14:tracePt t="49458" x="5492750" y="3467100"/>
          <p14:tracePt t="49475" x="5480050" y="3517900"/>
          <p14:tracePt t="49492" x="5473700" y="3562350"/>
          <p14:tracePt t="49510" x="5473700" y="3644900"/>
          <p14:tracePt t="49512" x="5473700" y="3683000"/>
          <p14:tracePt t="49527" x="5473700" y="3733800"/>
          <p14:tracePt t="49544" x="5473700" y="3848100"/>
          <p14:tracePt t="49545" x="5480050" y="3892550"/>
          <p14:tracePt t="49559" x="5492750" y="3924300"/>
          <p14:tracePt t="49576" x="5556250" y="4032250"/>
          <p14:tracePt t="49592" x="5600700" y="4102100"/>
          <p14:tracePt t="49609" x="5657850" y="4165600"/>
          <p14:tracePt t="49625" x="5721350" y="4222750"/>
          <p14:tracePt t="49642" x="5797550" y="4273550"/>
          <p14:tracePt t="49659" x="5905500" y="4311650"/>
          <p14:tracePt t="49675" x="6038850" y="4324350"/>
          <p14:tracePt t="49692" x="6184900" y="4330700"/>
          <p14:tracePt t="49709" x="6330950" y="4330700"/>
          <p14:tracePt t="49712" x="6407150" y="4330700"/>
          <p14:tracePt t="49726" x="6489700" y="4337050"/>
          <p14:tracePt t="49742" x="6642100" y="4337050"/>
          <p14:tracePt t="49744" x="6724650" y="4337050"/>
          <p14:tracePt t="49760" x="6794500" y="4337050"/>
          <p14:tracePt t="49763" x="6858000" y="4337050"/>
          <p14:tracePt t="49778" x="6972300" y="4337050"/>
          <p14:tracePt t="49794" x="7048500" y="4311650"/>
          <p14:tracePt t="49810" x="7112000" y="4279900"/>
          <p14:tracePt t="49826" x="7156450" y="4235450"/>
          <p14:tracePt t="49843" x="7181850" y="4184650"/>
          <p14:tracePt t="49859" x="7194550" y="4127500"/>
          <p14:tracePt t="49876" x="7194550" y="4070350"/>
          <p14:tracePt t="49892" x="7194550" y="4025900"/>
          <p14:tracePt t="49909" x="7194550" y="3987800"/>
          <p14:tracePt t="49926" x="7194550" y="3949700"/>
          <p14:tracePt t="49942" x="7194550" y="3911600"/>
          <p14:tracePt t="49944" x="7194550" y="3886200"/>
          <p14:tracePt t="49960" x="7181850" y="3822700"/>
          <p14:tracePt t="49976" x="7156450" y="3759200"/>
          <p14:tracePt t="49992" x="7118350" y="3689350"/>
          <p14:tracePt t="50010" x="7073900" y="3638550"/>
          <p14:tracePt t="50026" x="7016750" y="3581400"/>
          <p14:tracePt t="50043" x="6972300" y="3543300"/>
          <p14:tracePt t="50059" x="6940550" y="3517900"/>
          <p14:tracePt t="50077" x="6902450" y="3479800"/>
          <p14:tracePt t="50092" x="6858000" y="3460750"/>
          <p14:tracePt t="50109" x="6800850" y="3435350"/>
          <p14:tracePt t="50126" x="6756400" y="3422650"/>
          <p14:tracePt t="50143" x="6680200" y="3416300"/>
          <p14:tracePt t="50143" x="6635750" y="3409950"/>
          <p14:tracePt t="50159" x="6540500" y="3397250"/>
          <p14:tracePt t="50176" x="6438900" y="3390900"/>
          <p14:tracePt t="50193" x="6337300" y="3390900"/>
          <p14:tracePt t="50209" x="6235700" y="3390900"/>
          <p14:tracePt t="50226" x="6134100" y="3384550"/>
          <p14:tracePt t="50243" x="6032500" y="3378200"/>
          <p14:tracePt t="50248" x="5981700" y="3378200"/>
          <p14:tracePt t="50260" x="5918200" y="3378200"/>
          <p14:tracePt t="50278" x="5803900" y="3378200"/>
          <p14:tracePt t="50281" x="5740400" y="3384550"/>
          <p14:tracePt t="50294" x="5683250" y="3397250"/>
          <p14:tracePt t="50310" x="5568950" y="3422650"/>
          <p14:tracePt t="50312" x="5524500" y="3429000"/>
          <p14:tracePt t="50327" x="5480050" y="3441700"/>
          <p14:tracePt t="50343" x="5391150" y="3479800"/>
          <p14:tracePt t="50361" x="5359400" y="3511550"/>
          <p14:tracePt t="50376" x="5334000" y="3543300"/>
          <p14:tracePt t="50393" x="5327650" y="3575050"/>
          <p14:tracePt t="50410" x="5314950" y="3632200"/>
          <p14:tracePt t="50426" x="5295900" y="3702050"/>
          <p14:tracePt t="50443" x="5295900" y="3759200"/>
          <p14:tracePt t="50460" x="5295900" y="3822700"/>
          <p14:tracePt t="50476" x="5295900" y="3848100"/>
          <p14:tracePt t="50494" x="5302250" y="3867150"/>
          <p14:tracePt t="50610" x="0" y="0"/>
        </p14:tracePtLst>
        <p14:tracePtLst>
          <p14:tracePt t="66594" x="3238500" y="2260600"/>
          <p14:tracePt t="66780" x="3263900" y="2260600"/>
          <p14:tracePt t="66796" x="3289300" y="2260600"/>
          <p14:tracePt t="66813" x="3352800" y="2260600"/>
          <p14:tracePt t="66830" x="3416300" y="2260600"/>
          <p14:tracePt t="66847" x="3467100" y="2260600"/>
          <p14:tracePt t="66863" x="3511550" y="2260600"/>
          <p14:tracePt t="66865" x="3524250" y="2260600"/>
          <p14:tracePt t="67899" x="3536950" y="2260600"/>
          <p14:tracePt t="67914" x="3549650" y="2260600"/>
          <p14:tracePt t="67931" x="3619500" y="2260600"/>
          <p14:tracePt t="67948" x="3676650" y="2260600"/>
          <p14:tracePt t="67964" x="3771900" y="2260600"/>
          <p14:tracePt t="67982" x="3873500" y="2260600"/>
          <p14:tracePt t="67998" x="3956050" y="2254250"/>
          <p14:tracePt t="68015" x="3994150" y="2254250"/>
          <p14:tracePt t="68171" x="4006850" y="2254250"/>
          <p14:tracePt t="68181" x="4025900" y="2254250"/>
          <p14:tracePt t="68199" x="4064000" y="2254250"/>
          <p14:tracePt t="68215" x="4146550" y="2254250"/>
          <p14:tracePt t="68216" x="4191000" y="2254250"/>
          <p14:tracePt t="68232" x="4241800" y="2247900"/>
          <p14:tracePt t="68249" x="4279900" y="2247900"/>
          <p14:tracePt t="70211" x="0" y="0"/>
        </p14:tracePtLst>
        <p14:tracePtLst>
          <p14:tracePt t="70731" x="4546600" y="2203450"/>
          <p14:tracePt t="70859" x="4552950" y="2203450"/>
          <p14:tracePt t="70875" x="4565650" y="2203450"/>
          <p14:tracePt t="70885" x="4572000" y="2203450"/>
          <p14:tracePt t="70902" x="4603750" y="2203450"/>
          <p14:tracePt t="70918" x="4648200" y="2203450"/>
          <p14:tracePt t="70936" x="4692650" y="2203450"/>
          <p14:tracePt t="70953" x="4730750" y="2203450"/>
          <p14:tracePt t="70954" x="4749800" y="2203450"/>
          <p14:tracePt t="70969" x="4787900" y="2203450"/>
          <p14:tracePt t="70985" x="4819650" y="2203450"/>
          <p14:tracePt t="71002" x="4832350" y="2203450"/>
          <p14:tracePt t="71071" x="4838700" y="2203450"/>
          <p14:tracePt t="71085" x="4864100" y="2203450"/>
          <p14:tracePt t="71102" x="4902200" y="2203450"/>
          <p14:tracePt t="71118" x="4946650" y="2203450"/>
          <p14:tracePt t="71136" x="4991100" y="2209800"/>
          <p14:tracePt t="71152" x="5054600" y="2209800"/>
          <p14:tracePt t="71154" x="5080000" y="2209800"/>
          <p14:tracePt t="71170" x="5118100" y="2209800"/>
          <p14:tracePt t="71185" x="5130800" y="2209800"/>
          <p14:tracePt t="71373" x="5156200" y="2216150"/>
          <p14:tracePt t="71386" x="5207000" y="2216150"/>
          <p14:tracePt t="71403" x="5257800" y="2216150"/>
          <p14:tracePt t="71419" x="5308600" y="2216150"/>
          <p14:tracePt t="71436" x="5340350" y="2216150"/>
          <p14:tracePt t="71452" x="5359400" y="2222500"/>
          <p14:tracePt t="71604" x="5378450" y="2222500"/>
          <p14:tracePt t="71619" x="5410200" y="2222500"/>
          <p14:tracePt t="71636" x="5480050" y="2222500"/>
          <p14:tracePt t="71653" x="5556250" y="2222500"/>
          <p14:tracePt t="71669" x="5632450" y="2222500"/>
          <p14:tracePt t="71686" x="5664200" y="2222500"/>
          <p14:tracePt t="72978" x="0" y="0"/>
        </p14:tracePtLst>
        <p14:tracePtLst>
          <p14:tracePt t="73907" x="5664200" y="2228850"/>
          <p14:tracePt t="74061" x="5676900" y="2228850"/>
          <p14:tracePt t="74072" x="5695950" y="2228850"/>
          <p14:tracePt t="74090" x="5759450" y="2228850"/>
          <p14:tracePt t="74106" x="5803900" y="2228850"/>
          <p14:tracePt t="74123" x="5848350" y="2228850"/>
          <p14:tracePt t="74140" x="5892800" y="2228850"/>
          <p14:tracePt t="74156" x="5937250" y="2228850"/>
          <p14:tracePt t="74172" x="5943600" y="2228850"/>
          <p14:tracePt t="74340" x="5949950" y="2228850"/>
          <p14:tracePt t="74356" x="6013450" y="2228850"/>
          <p14:tracePt t="74373" x="6070600" y="2228850"/>
          <p14:tracePt t="74390" x="6115050" y="2228850"/>
          <p14:tracePt t="74406" x="6191250" y="2228850"/>
          <p14:tracePt t="74422" x="6273800" y="2228850"/>
          <p14:tracePt t="74439" x="6324600" y="2228850"/>
          <p14:tracePt t="74441" x="6343650" y="2228850"/>
          <p14:tracePt t="74456" x="6350000" y="2228850"/>
          <p14:tracePt t="74473" x="6388100" y="2228850"/>
          <p14:tracePt t="74489" x="6413500" y="2228850"/>
          <p14:tracePt t="74506" x="6426200" y="2228850"/>
          <p14:tracePt t="74523" x="6445250" y="2228850"/>
          <p14:tracePt t="74540" x="6457950" y="2228850"/>
          <p14:tracePt t="74556" x="6483350" y="2228850"/>
          <p14:tracePt t="74574" x="6502400" y="2228850"/>
          <p14:tracePt t="74591" x="6546850" y="2235200"/>
          <p14:tracePt t="74607" x="6578600" y="2235200"/>
          <p14:tracePt t="74611" x="6604000" y="2235200"/>
          <p14:tracePt t="74624" x="6629400" y="2235200"/>
          <p14:tracePt t="74640" x="6680200" y="2235200"/>
          <p14:tracePt t="74656" x="6743700" y="2235200"/>
          <p14:tracePt t="74673" x="6788150" y="2235200"/>
          <p14:tracePt t="74690" x="6794500" y="2235200"/>
          <p14:tracePt t="75314" x="0" y="0"/>
        </p14:tracePtLst>
        <p14:tracePtLst>
          <p14:tracePt t="79267" x="3689350" y="3155950"/>
          <p14:tracePt t="79340" x="3683000" y="3155950"/>
          <p14:tracePt t="79356" x="3670300" y="3162300"/>
          <p14:tracePt t="79362" x="3657600" y="3162300"/>
          <p14:tracePt t="79378" x="3619500" y="3175000"/>
          <p14:tracePt t="79395" x="3536950" y="3206750"/>
          <p14:tracePt t="79412" x="3448050" y="3238500"/>
          <p14:tracePt t="79429" x="3359150" y="3263900"/>
          <p14:tracePt t="79445" x="3289300" y="3295650"/>
          <p14:tracePt t="79462" x="3276600" y="3308350"/>
          <p14:tracePt t="79479" x="3270250" y="3314700"/>
          <p14:tracePt t="79498" x="3263900" y="3314700"/>
          <p14:tracePt t="79513" x="3263900" y="3327400"/>
          <p14:tracePt t="79515" x="3263900" y="3346450"/>
          <p14:tracePt t="79530" x="3263900" y="3371850"/>
          <p14:tracePt t="79547" x="3263900" y="3441700"/>
          <p14:tracePt t="79562" x="3263900" y="3505200"/>
          <p14:tracePt t="79579" x="3257550" y="3556000"/>
          <p14:tracePt t="79596" x="3257550" y="3594100"/>
          <p14:tracePt t="79613" x="3257550" y="3625850"/>
          <p14:tracePt t="79629" x="3289300" y="3657600"/>
          <p14:tracePt t="79646" x="3327400" y="3683000"/>
          <p14:tracePt t="79663" x="3378200" y="3733800"/>
          <p14:tracePt t="79665" x="3403600" y="3746500"/>
          <p14:tracePt t="79679" x="3422650" y="3771900"/>
          <p14:tracePt t="79696" x="3492500" y="3822700"/>
          <p14:tracePt t="79698" x="3511550" y="3835400"/>
          <p14:tracePt t="79712" x="3549650" y="3854450"/>
          <p14:tracePt t="79729" x="3733800" y="3917950"/>
          <p14:tracePt t="79747" x="3892550" y="3949700"/>
          <p14:tracePt t="79763" x="4076700" y="3968750"/>
          <p14:tracePt t="79780" x="4273550" y="3975100"/>
          <p14:tracePt t="79796" x="4514850" y="3975100"/>
          <p14:tracePt t="79812" x="4743450" y="3975100"/>
          <p14:tracePt t="79829" x="4965700" y="3994150"/>
          <p14:tracePt t="79846" x="5156200" y="3994150"/>
          <p14:tracePt t="79862" x="5353050" y="3994150"/>
          <p14:tracePt t="79879" x="5530850" y="3994150"/>
          <p14:tracePt t="79896" x="5683250" y="3975100"/>
          <p14:tracePt t="79913" x="5822950" y="3962400"/>
          <p14:tracePt t="79914" x="5880100" y="3949700"/>
          <p14:tracePt t="79929" x="5994400" y="3924300"/>
          <p14:tracePt t="79946" x="6115050" y="3898900"/>
          <p14:tracePt t="79963" x="6229350" y="3879850"/>
          <p14:tracePt t="79980" x="6350000" y="3841750"/>
          <p14:tracePt t="79996" x="6438900" y="3803650"/>
          <p14:tracePt t="80013" x="6489700" y="3784600"/>
          <p14:tracePt t="80030" x="6515100" y="3752850"/>
          <p14:tracePt t="80047" x="6527800" y="3721100"/>
          <p14:tracePt t="80063" x="6540500" y="3676650"/>
          <p14:tracePt t="80079" x="6559550" y="3638550"/>
          <p14:tracePt t="80096" x="6584950" y="3606800"/>
          <p14:tracePt t="80113" x="6629400" y="3568700"/>
          <p14:tracePt t="80163" x="6635750" y="3562350"/>
          <p14:tracePt t="80179" x="6635750" y="3536950"/>
          <p14:tracePt t="80196" x="6629400" y="3492500"/>
          <p14:tracePt t="80213" x="6578600" y="3429000"/>
          <p14:tracePt t="80230" x="6534150" y="3397250"/>
          <p14:tracePt t="80247" x="6457950" y="3346450"/>
          <p14:tracePt t="80249" x="6394450" y="3308350"/>
          <p14:tracePt t="80264" x="6350000" y="3289300"/>
          <p14:tracePt t="80281" x="6235700" y="3257550"/>
          <p14:tracePt t="80282" x="6178550" y="3244850"/>
          <p14:tracePt t="80297" x="6127750" y="3238500"/>
          <p14:tracePt t="80297" x="6070600" y="3225800"/>
          <p14:tracePt t="80313" x="5962650" y="3219450"/>
          <p14:tracePt t="80331" x="5880100" y="3219450"/>
          <p14:tracePt t="80346" x="5784850" y="3219450"/>
          <p14:tracePt t="80363" x="5676900" y="3219450"/>
          <p14:tracePt t="80380" x="5549900" y="3219450"/>
          <p14:tracePt t="80396" x="5384800" y="3232150"/>
          <p14:tracePt t="80413" x="5226050" y="3244850"/>
          <p14:tracePt t="80430" x="5048250" y="3257550"/>
          <p14:tracePt t="80447" x="4889500" y="3282950"/>
          <p14:tracePt t="80450" x="4813300" y="3295650"/>
          <p14:tracePt t="80463" x="4737100" y="3308350"/>
          <p14:tracePt t="80481" x="4603750" y="3333750"/>
          <p14:tracePt t="80484" x="4546600" y="3352800"/>
          <p14:tracePt t="80498" x="4438650" y="3378200"/>
          <p14:tracePt t="80514" x="4356100" y="3403600"/>
          <p14:tracePt t="80530" x="4298950" y="3416300"/>
          <p14:tracePt t="80547" x="4286250" y="3422650"/>
          <p14:tracePt t="80563" x="4241800" y="3441700"/>
          <p14:tracePt t="80580" x="4222750" y="3448050"/>
          <p14:tracePt t="80597" x="4216400" y="3448050"/>
          <p14:tracePt t="80676" x="0" y="0"/>
        </p14:tracePtLst>
        <p14:tracePtLst>
          <p14:tracePt t="87195" x="5029200" y="3327400"/>
          <p14:tracePt t="87317" x="5035550" y="3321050"/>
          <p14:tracePt t="87341" x="5035550" y="3314700"/>
          <p14:tracePt t="87355" x="5016500" y="3308350"/>
          <p14:tracePt t="87372" x="4984750" y="3289300"/>
          <p14:tracePt t="87389" x="4953000" y="3282950"/>
          <p14:tracePt t="87406" x="4914900" y="3263900"/>
          <p14:tracePt t="87422" x="4889500" y="3263900"/>
          <p14:tracePt t="87438" x="4883150" y="3263900"/>
          <p14:tracePt t="87580" x="4876800" y="3263900"/>
          <p14:tracePt t="87588" x="4864100" y="3263900"/>
          <p14:tracePt t="87606" x="4826000" y="3263900"/>
          <p14:tracePt t="87622" x="4775200" y="3263900"/>
          <p14:tracePt t="87639" x="4749800" y="3257550"/>
          <p14:tracePt t="87656" x="4705350" y="3257550"/>
          <p14:tracePt t="87673" x="4654550" y="3257550"/>
          <p14:tracePt t="87674" x="4622800" y="3257550"/>
          <p14:tracePt t="87689" x="4610100" y="3257550"/>
          <p14:tracePt t="87706" x="4552950" y="3257550"/>
          <p14:tracePt t="87722" x="4508500" y="3257550"/>
          <p14:tracePt t="87739" x="4464050" y="3257550"/>
          <p14:tracePt t="87756" x="4451350" y="3257550"/>
          <p14:tracePt t="87772" x="4438650" y="3257550"/>
          <p14:tracePt t="87789" x="4425950" y="3257550"/>
          <p14:tracePt t="87806" x="4406900" y="3257550"/>
          <p14:tracePt t="87822" x="4381500" y="3257550"/>
          <p14:tracePt t="87826" x="4356100" y="3257550"/>
          <p14:tracePt t="87839" x="4337050" y="3257550"/>
          <p14:tracePt t="87845" x="4311650" y="3257550"/>
          <p14:tracePt t="87857" x="4279900" y="3257550"/>
          <p14:tracePt t="87874" x="4216400" y="3263900"/>
          <p14:tracePt t="87875" x="4203700" y="3263900"/>
          <p14:tracePt t="87890" x="4178300" y="3263900"/>
          <p14:tracePt t="87907" x="4070350" y="3276600"/>
          <p14:tracePt t="87923" x="4019550" y="3276600"/>
          <p14:tracePt t="87939" x="3962400" y="3289300"/>
          <p14:tracePt t="87956" x="3917950" y="3295650"/>
          <p14:tracePt t="87973" x="3879850" y="3295650"/>
          <p14:tracePt t="87989" x="3848100" y="3302000"/>
          <p14:tracePt t="88006" x="3816350" y="3302000"/>
          <p14:tracePt t="88023" x="3790950" y="3314700"/>
          <p14:tracePt t="88039" x="3765550" y="3321050"/>
          <p14:tracePt t="88043" x="3752850" y="3321050"/>
          <p14:tracePt t="88056" x="3740150" y="3327400"/>
          <p14:tracePt t="88073" x="3721100" y="3327400"/>
          <p14:tracePt t="88075" x="3714750" y="3327400"/>
          <p14:tracePt t="88091" x="3695700" y="3340100"/>
          <p14:tracePt t="88107" x="3676650" y="3346450"/>
          <p14:tracePt t="88124" x="3657600" y="3359150"/>
          <p14:tracePt t="88140" x="3619500" y="3359150"/>
          <p14:tracePt t="88157" x="3594100" y="3378200"/>
          <p14:tracePt t="88173" x="3562350" y="3384550"/>
          <p14:tracePt t="88190" x="3536950" y="3409950"/>
          <p14:tracePt t="88207" x="3517900" y="3416300"/>
          <p14:tracePt t="88223" x="3505200" y="3429000"/>
          <p14:tracePt t="88240" x="3498850" y="3435350"/>
          <p14:tracePt t="88256" x="3492500" y="3441700"/>
          <p14:tracePt t="88273" x="3473450" y="3460750"/>
          <p14:tracePt t="88276" x="3467100" y="3467100"/>
          <p14:tracePt t="88290" x="3448050" y="3492500"/>
          <p14:tracePt t="88306" x="3422650" y="3517900"/>
          <p14:tracePt t="88323" x="3403600" y="3562350"/>
          <p14:tracePt t="88341" x="3390900" y="3581400"/>
          <p14:tracePt t="88357" x="3371850" y="3606800"/>
          <p14:tracePt t="88373" x="3359150" y="3625850"/>
          <p14:tracePt t="88390" x="3352800" y="3638550"/>
          <p14:tracePt t="88407" x="3352800" y="3663950"/>
          <p14:tracePt t="88410" x="3346450" y="3683000"/>
          <p14:tracePt t="88423" x="3346450" y="3695700"/>
          <p14:tracePt t="88440" x="3340100" y="3727450"/>
          <p14:tracePt t="88456" x="3340100" y="3759200"/>
          <p14:tracePt t="88473" x="3340100" y="3803650"/>
          <p14:tracePt t="88490" x="3340100" y="3822700"/>
          <p14:tracePt t="88507" x="3352800" y="3854450"/>
          <p14:tracePt t="88523" x="3359150" y="3867150"/>
          <p14:tracePt t="88540" x="3365500" y="3886200"/>
          <p14:tracePt t="88557" x="3397250" y="3917950"/>
          <p14:tracePt t="88573" x="3422650" y="3949700"/>
          <p14:tracePt t="88591" x="3467100" y="3987800"/>
          <p14:tracePt t="88608" x="3505200" y="4025900"/>
          <p14:tracePt t="88610" x="3517900" y="4032250"/>
          <p14:tracePt t="88624" x="3536950" y="4038600"/>
          <p14:tracePt t="88641" x="3575050" y="4044950"/>
          <p14:tracePt t="88644" x="3606800" y="4044950"/>
          <p14:tracePt t="88657" x="3632200" y="4044950"/>
          <p14:tracePt t="88674" x="3708400" y="4057650"/>
          <p14:tracePt t="88690" x="3752850" y="4064000"/>
          <p14:tracePt t="88707" x="3829050" y="4070350"/>
          <p14:tracePt t="88724" x="3917950" y="4076700"/>
          <p14:tracePt t="88740" x="4000500" y="4089400"/>
          <p14:tracePt t="88757" x="4076700" y="4089400"/>
          <p14:tracePt t="88774" x="4140200" y="4089400"/>
          <p14:tracePt t="88790" x="4203700" y="4089400"/>
          <p14:tracePt t="88807" x="4267200" y="4089400"/>
          <p14:tracePt t="88812" x="4305300" y="4089400"/>
          <p14:tracePt t="88824" x="4337050" y="4089400"/>
          <p14:tracePt t="88842" x="4406900" y="4089400"/>
          <p14:tracePt t="88845" x="4445000" y="4089400"/>
          <p14:tracePt t="88858" x="4502150" y="4089400"/>
          <p14:tracePt t="88875" x="4540250" y="4089400"/>
          <p14:tracePt t="88891" x="4578350" y="4089400"/>
          <p14:tracePt t="88907" x="4616450" y="4089400"/>
          <p14:tracePt t="88924" x="4660900" y="4089400"/>
          <p14:tracePt t="88940" x="4724400" y="4076700"/>
          <p14:tracePt t="88957" x="4787900" y="4064000"/>
          <p14:tracePt t="88974" x="4857750" y="4051300"/>
          <p14:tracePt t="88990" x="4921250" y="4032250"/>
          <p14:tracePt t="89007" x="4940300" y="4025900"/>
          <p14:tracePt t="89024" x="4953000" y="4019550"/>
          <p14:tracePt t="89041" x="4953000" y="4013200"/>
          <p14:tracePt t="89057" x="4959350" y="4000500"/>
          <p14:tracePt t="89075" x="5003800" y="3956050"/>
          <p14:tracePt t="89092" x="5041900" y="3917950"/>
          <p14:tracePt t="89108" x="5092700" y="3892550"/>
          <p14:tracePt t="89125" x="5137150" y="3860800"/>
          <p14:tracePt t="89142" x="5168900" y="3829050"/>
          <p14:tracePt t="89157" x="5207000" y="3784600"/>
          <p14:tracePt t="89174" x="5226050" y="3752850"/>
          <p14:tracePt t="89191" x="5232400" y="3727450"/>
          <p14:tracePt t="89207" x="5232400" y="3689350"/>
          <p14:tracePt t="89224" x="5232400" y="3657600"/>
          <p14:tracePt t="89226" x="5232400" y="3632200"/>
          <p14:tracePt t="89241" x="5232400" y="3613150"/>
          <p14:tracePt t="89258" x="5226050" y="3562350"/>
          <p14:tracePt t="89274" x="5219700" y="3543300"/>
          <p14:tracePt t="89291" x="5219700" y="3536950"/>
          <p14:tracePt t="89336" x="5219700" y="3530600"/>
          <p14:tracePt t="89342" x="5213350" y="3517900"/>
          <p14:tracePt t="89359" x="5207000" y="3492500"/>
          <p14:tracePt t="89375" x="5187950" y="3460750"/>
          <p14:tracePt t="89393" x="5187950" y="3441700"/>
          <p14:tracePt t="89394" x="5181600" y="3435350"/>
          <p14:tracePt t="89408" x="5168900" y="3422650"/>
          <p14:tracePt t="89425" x="5149850" y="3397250"/>
          <p14:tracePt t="89426" x="5137150" y="3384550"/>
          <p14:tracePt t="89441" x="5124450" y="3371850"/>
          <p14:tracePt t="89458" x="5060950" y="3333750"/>
          <p14:tracePt t="89474" x="4997450" y="3321050"/>
          <p14:tracePt t="89491" x="4946650" y="3314700"/>
          <p14:tracePt t="89508" x="4870450" y="3302000"/>
          <p14:tracePt t="89525" x="4794250" y="3295650"/>
          <p14:tracePt t="89541" x="4730750" y="3289300"/>
          <p14:tracePt t="89558" x="4673600" y="3282950"/>
          <p14:tracePt t="89564" x="4654550" y="3282950"/>
          <p14:tracePt t="89575" x="4641850" y="3282950"/>
          <p14:tracePt t="89592" x="4622800" y="3276600"/>
          <p14:tracePt t="89595" x="4616450" y="3276600"/>
          <p14:tracePt t="89609" x="4610100" y="3276600"/>
          <p14:tracePt t="89625" x="4578350" y="3276600"/>
          <p14:tracePt t="89626" x="4559300" y="3276600"/>
          <p14:tracePt t="89642" x="4514850" y="3276600"/>
          <p14:tracePt t="89658" x="4476750" y="3276600"/>
          <p14:tracePt t="89675" x="4406900" y="3276600"/>
          <p14:tracePt t="89691" x="4330700" y="3276600"/>
          <p14:tracePt t="89708" x="4254500" y="3276600"/>
          <p14:tracePt t="89725" x="4184650" y="3276600"/>
          <p14:tracePt t="89741" x="4121150" y="3276600"/>
          <p14:tracePt t="89758" x="4083050" y="3276600"/>
          <p14:tracePt t="89775" x="4051300" y="3282950"/>
          <p14:tracePt t="89792" x="4025900" y="3289300"/>
          <p14:tracePt t="89794" x="4019550" y="3289300"/>
          <p14:tracePt t="89808" x="4006850" y="3289300"/>
          <p14:tracePt t="89826" x="3981450" y="3295650"/>
          <p14:tracePt t="89828" x="3968750" y="3295650"/>
          <p14:tracePt t="89843" x="3924300" y="3302000"/>
          <p14:tracePt t="89859" x="3867150" y="3308350"/>
          <p14:tracePt t="89875" x="3797300" y="3321050"/>
          <p14:tracePt t="89893" x="3727450" y="3340100"/>
          <p14:tracePt t="89908" x="3663950" y="3359150"/>
          <p14:tracePt t="89925" x="3594100" y="3378200"/>
          <p14:tracePt t="89942" x="3517900" y="3397250"/>
          <p14:tracePt t="89958" x="3460750" y="3416300"/>
          <p14:tracePt t="89975" x="3435350" y="3429000"/>
          <p14:tracePt t="89992" x="3397250" y="3454400"/>
          <p14:tracePt t="89995" x="3390900" y="3454400"/>
          <p14:tracePt t="90008" x="3371850" y="3473450"/>
          <p14:tracePt t="90025" x="3365500" y="3486150"/>
          <p14:tracePt t="90030" x="3365500" y="3498850"/>
          <p14:tracePt t="90042" x="3365500" y="3517900"/>
          <p14:tracePt t="90060" x="3359150" y="3543300"/>
          <p14:tracePt t="90076" x="3352800" y="3575050"/>
          <p14:tracePt t="90093" x="3346450" y="3600450"/>
          <p14:tracePt t="90110" x="3346450" y="3638550"/>
          <p14:tracePt t="90125" x="3346450" y="3689350"/>
          <p14:tracePt t="90143" x="3346450" y="3733800"/>
          <p14:tracePt t="90159" x="3346450" y="3790950"/>
          <p14:tracePt t="90176" x="3378200" y="3822700"/>
          <p14:tracePt t="90192" x="3390900" y="3854450"/>
          <p14:tracePt t="90196" x="3390900" y="3867150"/>
          <p14:tracePt t="90209" x="3397250" y="3879850"/>
          <p14:tracePt t="90226" x="3422650" y="3930650"/>
          <p14:tracePt t="90242" x="3435350" y="3956050"/>
          <p14:tracePt t="90259" x="3460750" y="3975100"/>
          <p14:tracePt t="90275" x="3498850" y="4000500"/>
          <p14:tracePt t="90292" x="3530600" y="4013200"/>
          <p14:tracePt t="90310" x="3549650" y="4019550"/>
          <p14:tracePt t="90327" x="3556000" y="4019550"/>
          <p14:tracePt t="90343" x="3568700" y="4025900"/>
          <p14:tracePt t="90359" x="3581400" y="4038600"/>
          <p14:tracePt t="90362" x="3600450" y="4051300"/>
          <p14:tracePt t="90375" x="3632200" y="4064000"/>
          <p14:tracePt t="90392" x="3689350" y="4095750"/>
          <p14:tracePt t="90394" x="3727450" y="4102100"/>
          <p14:tracePt t="90409" x="3746500" y="4102100"/>
          <p14:tracePt t="90426" x="3822700" y="4102100"/>
          <p14:tracePt t="90442" x="3917950" y="4108450"/>
          <p14:tracePt t="90459" x="4044950" y="4108450"/>
          <p14:tracePt t="90476" x="4184650" y="4108450"/>
          <p14:tracePt t="90492" x="4318000" y="4108450"/>
          <p14:tracePt t="90509" x="4419600" y="4108450"/>
          <p14:tracePt t="90526" x="4514850" y="4108450"/>
          <p14:tracePt t="90542" x="4578350" y="4102100"/>
          <p14:tracePt t="90560" x="4635500" y="4102100"/>
          <p14:tracePt t="90562" x="4660900" y="4095750"/>
          <p14:tracePt t="90577" x="4667250" y="4089400"/>
          <p14:tracePt t="90594" x="4699000" y="4089400"/>
          <p14:tracePt t="90609" x="4711700" y="4083050"/>
          <p14:tracePt t="90626" x="4737100" y="4076700"/>
          <p14:tracePt t="90643" x="4800600" y="4064000"/>
          <p14:tracePt t="90659" x="4851400" y="4064000"/>
          <p14:tracePt t="90676" x="4914900" y="4051300"/>
          <p14:tracePt t="90692" x="5010150" y="4032250"/>
          <p14:tracePt t="90709" x="5092700" y="4019550"/>
          <p14:tracePt t="90726" x="5168900" y="4006850"/>
          <p14:tracePt t="90743" x="5207000" y="4000500"/>
          <p14:tracePt t="90759" x="5213350" y="3994150"/>
          <p14:tracePt t="90776" x="5226050" y="3987800"/>
          <p14:tracePt t="90793" x="5232400" y="3962400"/>
          <p14:tracePt t="90795" x="5245100" y="3937000"/>
          <p14:tracePt t="90810" x="5251450" y="3905250"/>
          <p14:tracePt t="90826" x="5264150" y="3860800"/>
          <p14:tracePt t="90843" x="5264150" y="3829050"/>
          <p14:tracePt t="90860" x="5270500" y="3778250"/>
          <p14:tracePt t="90876" x="5270500" y="3746500"/>
          <p14:tracePt t="90893" x="5270500" y="3708400"/>
          <p14:tracePt t="90910" x="5270500" y="3676650"/>
          <p14:tracePt t="90926" x="5257800" y="3632200"/>
          <p14:tracePt t="90943" x="5226050" y="3594100"/>
          <p14:tracePt t="90960" x="5200650" y="3562350"/>
          <p14:tracePt t="90976" x="5162550" y="3524250"/>
          <p14:tracePt t="90979" x="5143500" y="3517900"/>
          <p14:tracePt t="90993" x="5124450" y="3498850"/>
          <p14:tracePt t="91010" x="5080000" y="3467100"/>
          <p14:tracePt t="91026" x="5048250" y="3454400"/>
          <p14:tracePt t="91044" x="5010150" y="3441700"/>
          <p14:tracePt t="91060" x="4978400" y="3441700"/>
          <p14:tracePt t="91077" x="4940300" y="3422650"/>
          <p14:tracePt t="91093" x="4921250" y="3422650"/>
          <p14:tracePt t="91111" x="4908550" y="3422650"/>
          <p14:tracePt t="91126" x="4883150" y="3409950"/>
          <p14:tracePt t="91143" x="4876800" y="3409950"/>
          <p14:tracePt t="91160" x="4857750" y="3409950"/>
          <p14:tracePt t="91177" x="4845050" y="3409950"/>
          <p14:tracePt t="91179" x="4832350" y="3397250"/>
          <p14:tracePt t="91193" x="4819650" y="3397250"/>
          <p14:tracePt t="91210" x="4775200" y="3397250"/>
          <p14:tracePt t="91226" x="4724400" y="3397250"/>
          <p14:tracePt t="91243" x="4679950" y="3390900"/>
          <p14:tracePt t="91260" x="4673600" y="3390900"/>
          <p14:tracePt t="91276" x="4654550" y="3390900"/>
          <p14:tracePt t="91357" x="4648200" y="3390900"/>
          <p14:tracePt t="91377" x="4616450" y="3390900"/>
          <p14:tracePt t="91393" x="4578350" y="3390900"/>
          <p14:tracePt t="91410" x="4489450" y="3403600"/>
          <p14:tracePt t="91427" x="4413250" y="3416300"/>
          <p14:tracePt t="91443" x="4343400" y="3429000"/>
          <p14:tracePt t="91460" x="4260850" y="3441700"/>
          <p14:tracePt t="91477" x="4229100" y="3448050"/>
          <p14:tracePt t="91494" x="4216400" y="3454400"/>
          <p14:tracePt t="91550" x="4210050" y="3460750"/>
          <p14:tracePt t="91562" x="4203700" y="3473450"/>
          <p14:tracePt t="91577" x="4152900" y="3486150"/>
          <p14:tracePt t="91578" x="4133850" y="3498850"/>
          <p14:tracePt t="91594" x="4083050" y="3511550"/>
          <p14:tracePt t="91611" x="4025900" y="3524250"/>
          <p14:tracePt t="91627" x="3937000" y="3543300"/>
          <p14:tracePt t="91644" x="3867150" y="3556000"/>
          <p14:tracePt t="91660" x="3829050" y="3562350"/>
          <p14:tracePt t="91677" x="3822700" y="3562350"/>
          <p14:tracePt t="91737" x="3822700" y="3568700"/>
          <p14:tracePt t="91742" x="3810000" y="3575050"/>
          <p14:tracePt t="91760" x="3784600" y="3594100"/>
          <p14:tracePt t="91777" x="3752850" y="3619500"/>
          <p14:tracePt t="91778" x="3733800" y="3638550"/>
          <p14:tracePt t="91795" x="3683000" y="3676650"/>
          <p14:tracePt t="91811" x="3651250" y="3708400"/>
          <p14:tracePt t="91828" x="3632200" y="3727450"/>
          <p14:tracePt t="91844" x="3632200" y="3733800"/>
          <p14:tracePt t="91861" x="3625850" y="3740150"/>
          <p14:tracePt t="91877" x="3625850" y="3759200"/>
          <p14:tracePt t="91894" x="3619500" y="3778250"/>
          <p14:tracePt t="91911" x="3619500" y="3810000"/>
          <p14:tracePt t="91927" x="3619500" y="3835400"/>
          <p14:tracePt t="91944" x="3619500" y="3854450"/>
          <p14:tracePt t="91961" x="3619500" y="3867150"/>
          <p14:tracePt t="91978" x="3619500" y="3873500"/>
          <p14:tracePt t="92011" x="3619500" y="3886200"/>
          <p14:tracePt t="92028" x="3619500" y="3898900"/>
          <p14:tracePt t="92045" x="3619500" y="3911600"/>
          <p14:tracePt t="92061" x="3625850" y="3937000"/>
          <p14:tracePt t="92078" x="3632200" y="3949700"/>
          <p14:tracePt t="92094" x="3651250" y="3956050"/>
          <p14:tracePt t="92111" x="3683000" y="3968750"/>
          <p14:tracePt t="92128" x="3721100" y="3968750"/>
          <p14:tracePt t="92144" x="3778250" y="3975100"/>
          <p14:tracePt t="92147" x="3810000" y="3994150"/>
          <p14:tracePt t="92161" x="3829050" y="3994150"/>
          <p14:tracePt t="92178" x="3911600" y="4000500"/>
          <p14:tracePt t="92195" x="3956050" y="4000500"/>
          <p14:tracePt t="92211" x="4025900" y="4000500"/>
          <p14:tracePt t="92228" x="4121150" y="4000500"/>
          <p14:tracePt t="92245" x="4216400" y="4000500"/>
          <p14:tracePt t="92261" x="4298950" y="4000500"/>
          <p14:tracePt t="92279" x="4368800" y="4000500"/>
          <p14:tracePt t="92282" x="4394200" y="4000500"/>
          <p14:tracePt t="92295" x="4419600" y="4000500"/>
          <p14:tracePt t="92312" x="4457700" y="4000500"/>
          <p14:tracePt t="92328" x="4476750" y="4000500"/>
          <p14:tracePt t="92344" x="4489450" y="4000500"/>
          <p14:tracePt t="92378" x="4502150" y="4000500"/>
          <p14:tracePt t="92395" x="4527550" y="4000500"/>
          <p14:tracePt t="92411" x="4572000" y="4000500"/>
          <p14:tracePt t="92428" x="4622800" y="4000500"/>
          <p14:tracePt t="92445" x="4692650" y="4000500"/>
          <p14:tracePt t="92461" x="4775200" y="4000500"/>
          <p14:tracePt t="92478" x="4857750" y="4000500"/>
          <p14:tracePt t="92495" x="4908550" y="4000500"/>
          <p14:tracePt t="92511" x="4946650" y="4000500"/>
          <p14:tracePt t="92549" x="4953000" y="4000500"/>
          <p14:tracePt t="92562" x="4972050" y="3987800"/>
          <p14:tracePt t="92579" x="4991100" y="3968750"/>
          <p14:tracePt t="92595" x="5029200" y="3937000"/>
          <p14:tracePt t="92611" x="5054600" y="3911600"/>
          <p14:tracePt t="92628" x="5099050" y="3879850"/>
          <p14:tracePt t="92645" x="5130800" y="3848100"/>
          <p14:tracePt t="92662" x="5156200" y="3816350"/>
          <p14:tracePt t="92678" x="5168900" y="3790950"/>
          <p14:tracePt t="92695" x="5194300" y="3752850"/>
          <p14:tracePt t="92712" x="5207000" y="3727450"/>
          <p14:tracePt t="92729" x="5213350" y="3695700"/>
          <p14:tracePt t="92732" x="5219700" y="3689350"/>
          <p14:tracePt t="92745" x="5226050" y="3676650"/>
          <p14:tracePt t="92763" x="5226050" y="3644900"/>
          <p14:tracePt t="92780" x="5226050" y="3619500"/>
          <p14:tracePt t="92796" x="5226050" y="3594100"/>
          <p14:tracePt t="92812" x="5226050" y="3556000"/>
          <p14:tracePt t="92829" x="5213350" y="3505200"/>
          <p14:tracePt t="92845" x="5181600" y="3473450"/>
          <p14:tracePt t="92862" x="5149850" y="3429000"/>
          <p14:tracePt t="92879" x="5130800" y="3403600"/>
          <p14:tracePt t="92895" x="5105400" y="3384550"/>
          <p14:tracePt t="92912" x="5086350" y="3365500"/>
          <p14:tracePt t="92929" x="5067300" y="3352800"/>
          <p14:tracePt t="92930" x="5060950" y="3352800"/>
          <p14:tracePt t="92946" x="5041900" y="3340100"/>
          <p14:tracePt t="92962" x="5016500" y="3333750"/>
          <p14:tracePt t="92979" x="4978400" y="3321050"/>
          <p14:tracePt t="92996" x="4933950" y="3314700"/>
          <p14:tracePt t="93013" x="4889500" y="3302000"/>
          <p14:tracePt t="93030" x="4813300" y="3295650"/>
          <p14:tracePt t="93047" x="4743450" y="3289300"/>
          <p14:tracePt t="93063" x="4673600" y="3282950"/>
          <p14:tracePt t="93067" x="4641850" y="3282950"/>
          <p14:tracePt t="93079" x="4616450" y="3282950"/>
          <p14:tracePt t="93096" x="4578350" y="3282950"/>
          <p14:tracePt t="93098" x="4559300" y="3282950"/>
          <p14:tracePt t="93112" x="4546600" y="3282950"/>
          <p14:tracePt t="93129" x="4533900" y="3282950"/>
          <p14:tracePt t="93130" x="4521200" y="3282950"/>
          <p14:tracePt t="93146" x="4489450" y="3282950"/>
          <p14:tracePt t="93162" x="4445000" y="3282950"/>
          <p14:tracePt t="93179" x="4394200" y="3282950"/>
          <p14:tracePt t="93196" x="4343400" y="3282950"/>
          <p14:tracePt t="93212" x="4286250" y="3282950"/>
          <p14:tracePt t="93229" x="4210050" y="3282950"/>
          <p14:tracePt t="93246" x="4127500" y="3282950"/>
          <p14:tracePt t="93264" x="4057650" y="3282950"/>
          <p14:tracePt t="93266" x="4032250" y="3282950"/>
          <p14:tracePt t="93280" x="4013200" y="3282950"/>
          <p14:tracePt t="93297" x="3987800" y="3289300"/>
          <p14:tracePt t="93300" x="3975100" y="3289300"/>
          <p14:tracePt t="93312" x="3962400" y="3289300"/>
          <p14:tracePt t="93330" x="3924300" y="3308350"/>
          <p14:tracePt t="93346" x="3898900" y="3314700"/>
          <p14:tracePt t="93363" x="3854450" y="3327400"/>
          <p14:tracePt t="93379" x="3803650" y="3333750"/>
          <p14:tracePt t="93396" x="3752850" y="3346450"/>
          <p14:tracePt t="93413" x="3727450" y="3352800"/>
          <p14:tracePt t="93429" x="3676650" y="3365500"/>
          <p14:tracePt t="93446" x="3613150" y="3403600"/>
          <p14:tracePt t="93463" x="3562350" y="3435350"/>
          <p14:tracePt t="93479" x="3492500" y="3473450"/>
          <p14:tracePt t="93498" x="3435350" y="3511550"/>
          <p14:tracePt t="93499" x="3416300" y="3517900"/>
          <p14:tracePt t="93514" x="3403600" y="3530600"/>
          <p14:tracePt t="93531" x="3390900" y="3536950"/>
          <p14:tracePt t="93547" x="3390900" y="3556000"/>
          <p14:tracePt t="93563" x="3390900" y="3581400"/>
          <p14:tracePt t="93581" x="3384550" y="3600450"/>
          <p14:tracePt t="93596" x="3378200" y="3632200"/>
          <p14:tracePt t="93613" x="3378200" y="3651250"/>
          <p14:tracePt t="93630" x="3378200" y="3663950"/>
          <p14:tracePt t="93646" x="3378200" y="3676650"/>
          <p14:tracePt t="93663" x="3378200" y="3683000"/>
          <p14:tracePt t="93680" x="3378200" y="3702050"/>
          <p14:tracePt t="93696" x="3378200" y="3708400"/>
          <p14:tracePt t="93713" x="3384550" y="3721100"/>
          <p14:tracePt t="93730" x="3422650" y="3759200"/>
          <p14:tracePt t="93747" x="3460750" y="3797300"/>
          <p14:tracePt t="93764" x="3492500" y="3816350"/>
          <p14:tracePt t="93781" x="3524250" y="3835400"/>
          <p14:tracePt t="93797" x="3549650" y="3841750"/>
          <p14:tracePt t="93813" x="3587750" y="3854450"/>
          <p14:tracePt t="93830" x="3606800" y="3860800"/>
          <p14:tracePt t="93846" x="3651250" y="3867150"/>
          <p14:tracePt t="93863" x="3727450" y="3879850"/>
          <p14:tracePt t="93880" x="3835400" y="3898900"/>
          <p14:tracePt t="93896" x="3924300" y="3917950"/>
          <p14:tracePt t="93913" x="4013200" y="3924300"/>
          <p14:tracePt t="93914" x="4070350" y="3930650"/>
          <p14:tracePt t="93930" x="4159250" y="3930650"/>
          <p14:tracePt t="93946" x="4241800" y="3930650"/>
          <p14:tracePt t="93963" x="4305300" y="3930650"/>
          <p14:tracePt t="93980" x="4362450" y="3937000"/>
          <p14:tracePt t="93998" x="4400550" y="3937000"/>
          <p14:tracePt t="94014" x="4413250" y="3937000"/>
          <p14:tracePt t="94030" x="4445000" y="3937000"/>
          <p14:tracePt t="94047" x="4483100" y="3937000"/>
          <p14:tracePt t="94063" x="4514850" y="3937000"/>
          <p14:tracePt t="94080" x="4578350" y="3937000"/>
          <p14:tracePt t="94097" x="4641850" y="3937000"/>
          <p14:tracePt t="94114" x="4768850" y="3937000"/>
          <p14:tracePt t="94116" x="4832350" y="3937000"/>
          <p14:tracePt t="94130" x="4933950" y="3937000"/>
          <p14:tracePt t="94147" x="5003800" y="3937000"/>
          <p14:tracePt t="94164" x="5010150" y="3937000"/>
          <p14:tracePt t="94348" x="0" y="0"/>
        </p14:tracePtLst>
      </p14:laserTraceLst>
    </p:ext>
    <p:ext uri="{E180D4A7-C9FB-4DFB-919C-405C955672EB}">
      <p14:showEvtLst xmlns:p14="http://schemas.microsoft.com/office/powerpoint/2010/main">
        <p14:playEvt time="214" objId="91"/>
        <p14:stopEvt time="126173" objId="91"/>
      </p14:showEvtLst>
    </p:ext>
  </p:extLs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组合 264"/>
          <p:cNvGrpSpPr/>
          <p:nvPr/>
        </p:nvGrpSpPr>
        <p:grpSpPr>
          <a:xfrm>
            <a:off x="2211721" y="5063170"/>
            <a:ext cx="2916902" cy="984013"/>
            <a:chOff x="1535571" y="4890788"/>
            <a:chExt cx="2710039" cy="890645"/>
          </a:xfrm>
        </p:grpSpPr>
        <p:cxnSp>
          <p:nvCxnSpPr>
            <p:cNvPr id="267" name="直接连接符 266"/>
            <p:cNvCxnSpPr/>
            <p:nvPr/>
          </p:nvCxnSpPr>
          <p:spPr>
            <a:xfrm>
              <a:off x="1576081" y="4890788"/>
              <a:ext cx="0" cy="571007"/>
            </a:xfrm>
            <a:prstGeom prst="line">
              <a:avLst/>
            </a:prstGeom>
            <a:noFill/>
            <a:ln w="25400" cap="flat" cmpd="sng" algn="ctr">
              <a:solidFill>
                <a:srgbClr val="C00000"/>
              </a:solidFill>
              <a:prstDash val="solid"/>
            </a:ln>
            <a:effectLst/>
          </p:spPr>
        </p:cxnSp>
        <p:grpSp>
          <p:nvGrpSpPr>
            <p:cNvPr id="277" name="组合 276"/>
            <p:cNvGrpSpPr/>
            <p:nvPr/>
          </p:nvGrpSpPr>
          <p:grpSpPr>
            <a:xfrm>
              <a:off x="1535571" y="5227725"/>
              <a:ext cx="2710039" cy="553708"/>
              <a:chOff x="1535571" y="5227725"/>
              <a:chExt cx="2710039" cy="553708"/>
            </a:xfrm>
          </p:grpSpPr>
          <p:cxnSp>
            <p:nvCxnSpPr>
              <p:cNvPr id="372" name="直接连接符 371"/>
              <p:cNvCxnSpPr/>
              <p:nvPr/>
            </p:nvCxnSpPr>
            <p:spPr>
              <a:xfrm>
                <a:off x="4199236" y="5229570"/>
                <a:ext cx="0" cy="235099"/>
              </a:xfrm>
              <a:prstGeom prst="line">
                <a:avLst/>
              </a:prstGeom>
              <a:noFill/>
              <a:ln w="25400" cap="sq" cmpd="sng" algn="ctr">
                <a:solidFill>
                  <a:srgbClr val="C00000"/>
                </a:solidFill>
                <a:prstDash val="solid"/>
                <a:miter lim="800000"/>
              </a:ln>
              <a:effectLst/>
            </p:spPr>
          </p:cxnSp>
          <p:cxnSp>
            <p:nvCxnSpPr>
              <p:cNvPr id="371" name="直接连接符 370"/>
              <p:cNvCxnSpPr/>
              <p:nvPr/>
            </p:nvCxnSpPr>
            <p:spPr>
              <a:xfrm>
                <a:off x="1572393" y="5464598"/>
                <a:ext cx="2617993" cy="1"/>
              </a:xfrm>
              <a:prstGeom prst="line">
                <a:avLst/>
              </a:prstGeom>
              <a:noFill/>
              <a:ln w="28575" cap="sq" cmpd="sng" algn="ctr">
                <a:solidFill>
                  <a:srgbClr val="C00000"/>
                </a:solidFill>
                <a:prstDash val="solid"/>
                <a:miter lim="800000"/>
              </a:ln>
              <a:effectLst/>
            </p:spPr>
          </p:cxnSp>
          <p:sp>
            <p:nvSpPr>
              <p:cNvPr id="373" name="文本框 372"/>
              <p:cNvSpPr txBox="1"/>
              <p:nvPr/>
            </p:nvSpPr>
            <p:spPr>
              <a:xfrm>
                <a:off x="2260609" y="5502859"/>
                <a:ext cx="1339196"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C00000"/>
                    </a:solidFill>
                    <a:effectLst/>
                    <a:uLnTx/>
                    <a:uFillTx/>
                    <a:latin typeface="微软雅黑"/>
                    <a:ea typeface="微软雅黑"/>
                  </a:rPr>
                  <a:t>组索引译码输出</a:t>
                </a:r>
              </a:p>
            </p:txBody>
          </p:sp>
          <p:cxnSp>
            <p:nvCxnSpPr>
              <p:cNvPr id="374" name="直接连接符 373"/>
              <p:cNvCxnSpPr/>
              <p:nvPr/>
            </p:nvCxnSpPr>
            <p:spPr>
              <a:xfrm>
                <a:off x="1535571" y="5519387"/>
                <a:ext cx="2710039" cy="0"/>
              </a:xfrm>
              <a:prstGeom prst="line">
                <a:avLst/>
              </a:prstGeom>
              <a:noFill/>
              <a:ln w="9525" cap="sq" cmpd="sng" algn="ctr">
                <a:solidFill>
                  <a:srgbClr val="00CC00"/>
                </a:solidFill>
                <a:prstDash val="solid"/>
                <a:miter lim="800000"/>
              </a:ln>
              <a:effectLst/>
            </p:spPr>
          </p:cxnSp>
          <p:cxnSp>
            <p:nvCxnSpPr>
              <p:cNvPr id="375" name="直接连接符 374"/>
              <p:cNvCxnSpPr/>
              <p:nvPr/>
            </p:nvCxnSpPr>
            <p:spPr>
              <a:xfrm flipV="1">
                <a:off x="4245610" y="5227725"/>
                <a:ext cx="0" cy="289507"/>
              </a:xfrm>
              <a:prstGeom prst="line">
                <a:avLst/>
              </a:prstGeom>
              <a:noFill/>
              <a:ln w="9525" cap="sq" cmpd="sng" algn="ctr">
                <a:solidFill>
                  <a:srgbClr val="00CC00"/>
                </a:solidFill>
                <a:prstDash val="solid"/>
                <a:miter lim="800000"/>
              </a:ln>
              <a:effectLst/>
            </p:spPr>
          </p:cxnSp>
        </p:grpSp>
        <p:cxnSp>
          <p:nvCxnSpPr>
            <p:cNvPr id="278" name="直接连接符 277"/>
            <p:cNvCxnSpPr/>
            <p:nvPr/>
          </p:nvCxnSpPr>
          <p:spPr>
            <a:xfrm>
              <a:off x="1535571" y="4890788"/>
              <a:ext cx="0" cy="626444"/>
            </a:xfrm>
            <a:prstGeom prst="line">
              <a:avLst/>
            </a:prstGeom>
            <a:noFill/>
            <a:ln w="9525" cap="sq" cmpd="sng" algn="ctr">
              <a:solidFill>
                <a:srgbClr val="00CC00"/>
              </a:solidFill>
              <a:prstDash val="solid"/>
              <a:miter lim="800000"/>
            </a:ln>
            <a:effectLst/>
          </p:spPr>
        </p:cxnSp>
      </p:grpSp>
      <p:sp>
        <p:nvSpPr>
          <p:cNvPr id="2" name="标题 1"/>
          <p:cNvSpPr>
            <a:spLocks noGrp="1"/>
          </p:cNvSpPr>
          <p:nvPr>
            <p:ph type="title"/>
          </p:nvPr>
        </p:nvSpPr>
        <p:spPr/>
        <p:txBody>
          <a:bodyPr/>
          <a:lstStyle/>
          <a:p>
            <a:r>
              <a:rPr lang="zh-CN" altLang="en-US" dirty="0"/>
              <a:t>组相联映射逻辑</a:t>
            </a:r>
            <a:r>
              <a:rPr lang="zh-CN" altLang="en-US"/>
              <a:t>实现 </a:t>
            </a:r>
            <a:r>
              <a:rPr lang="en-US" altLang="zh-CN"/>
              <a:t>(</a:t>
            </a:r>
            <a:r>
              <a:rPr lang="zh-CN" altLang="en-US"/>
              <a:t>构造观</a:t>
            </a:r>
            <a:r>
              <a:rPr lang="en-US" altLang="zh-CN" dirty="0"/>
              <a:t>)</a:t>
            </a:r>
            <a:endParaRPr lang="zh-CN" altLang="en-US" dirty="0"/>
          </a:p>
        </p:txBody>
      </p:sp>
      <p:grpSp>
        <p:nvGrpSpPr>
          <p:cNvPr id="26" name="组合 25"/>
          <p:cNvGrpSpPr/>
          <p:nvPr/>
        </p:nvGrpSpPr>
        <p:grpSpPr>
          <a:xfrm>
            <a:off x="1902910" y="1408486"/>
            <a:ext cx="3189494" cy="898898"/>
            <a:chOff x="1902910" y="1408486"/>
            <a:chExt cx="3189494" cy="898898"/>
          </a:xfrm>
        </p:grpSpPr>
        <p:cxnSp>
          <p:nvCxnSpPr>
            <p:cNvPr id="434" name="直接连接符 433"/>
            <p:cNvCxnSpPr/>
            <p:nvPr/>
          </p:nvCxnSpPr>
          <p:spPr>
            <a:xfrm>
              <a:off x="5092404" y="1408486"/>
              <a:ext cx="0" cy="256244"/>
            </a:xfrm>
            <a:prstGeom prst="line">
              <a:avLst/>
            </a:prstGeom>
            <a:noFill/>
            <a:ln w="25400" cap="sq" cmpd="sng" algn="ctr">
              <a:solidFill>
                <a:srgbClr val="333333">
                  <a:shade val="95000"/>
                  <a:satMod val="105000"/>
                </a:srgbClr>
              </a:solidFill>
              <a:prstDash val="solid"/>
              <a:miter lim="800000"/>
            </a:ln>
            <a:effectLst/>
          </p:spPr>
        </p:cxnSp>
        <p:grpSp>
          <p:nvGrpSpPr>
            <p:cNvPr id="435" name="组合 434"/>
            <p:cNvGrpSpPr/>
            <p:nvPr/>
          </p:nvGrpSpPr>
          <p:grpSpPr>
            <a:xfrm>
              <a:off x="1902910" y="1671673"/>
              <a:ext cx="3183669" cy="635711"/>
              <a:chOff x="1248661" y="1821095"/>
              <a:chExt cx="2957887" cy="575391"/>
            </a:xfrm>
          </p:grpSpPr>
          <p:cxnSp>
            <p:nvCxnSpPr>
              <p:cNvPr id="436" name="直接连接符 435"/>
              <p:cNvCxnSpPr/>
              <p:nvPr/>
            </p:nvCxnSpPr>
            <p:spPr>
              <a:xfrm>
                <a:off x="1248661" y="1828210"/>
                <a:ext cx="0" cy="568276"/>
              </a:xfrm>
              <a:prstGeom prst="line">
                <a:avLst/>
              </a:prstGeom>
              <a:noFill/>
              <a:ln w="25400" cap="sq" cmpd="sng" algn="ctr">
                <a:solidFill>
                  <a:srgbClr val="333333">
                    <a:shade val="95000"/>
                    <a:satMod val="105000"/>
                  </a:srgbClr>
                </a:solidFill>
                <a:prstDash val="solid"/>
                <a:miter lim="800000"/>
              </a:ln>
              <a:effectLst/>
            </p:spPr>
          </p:cxnSp>
          <p:cxnSp>
            <p:nvCxnSpPr>
              <p:cNvPr id="437" name="直接连接符 436"/>
              <p:cNvCxnSpPr/>
              <p:nvPr/>
            </p:nvCxnSpPr>
            <p:spPr>
              <a:xfrm>
                <a:off x="1259632" y="1821095"/>
                <a:ext cx="2946916" cy="0"/>
              </a:xfrm>
              <a:prstGeom prst="line">
                <a:avLst/>
              </a:prstGeom>
              <a:noFill/>
              <a:ln w="28575" cap="sq" cmpd="sng" algn="ctr">
                <a:solidFill>
                  <a:srgbClr val="333333">
                    <a:shade val="95000"/>
                    <a:satMod val="105000"/>
                  </a:srgbClr>
                </a:solidFill>
                <a:prstDash val="solid"/>
                <a:miter lim="800000"/>
              </a:ln>
              <a:effectLst/>
            </p:spPr>
          </p:cxnSp>
        </p:grpSp>
      </p:grpSp>
      <p:sp>
        <p:nvSpPr>
          <p:cNvPr id="234" name="矩形 233"/>
          <p:cNvSpPr/>
          <p:nvPr/>
        </p:nvSpPr>
        <p:spPr>
          <a:xfrm>
            <a:off x="6386258" y="1739339"/>
            <a:ext cx="2022110" cy="211599"/>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cxnSp>
        <p:nvCxnSpPr>
          <p:cNvPr id="515" name="直接连接符 514"/>
          <p:cNvCxnSpPr/>
          <p:nvPr/>
        </p:nvCxnSpPr>
        <p:spPr>
          <a:xfrm>
            <a:off x="6281331" y="1300108"/>
            <a:ext cx="4236245" cy="0"/>
          </a:xfrm>
          <a:prstGeom prst="line">
            <a:avLst/>
          </a:prstGeom>
          <a:noFill/>
          <a:ln w="25400" cap="sq" cmpd="sng" algn="ctr">
            <a:solidFill>
              <a:srgbClr val="333333">
                <a:shade val="95000"/>
                <a:satMod val="105000"/>
              </a:srgbClr>
            </a:solidFill>
            <a:prstDash val="solid"/>
            <a:miter lim="800000"/>
          </a:ln>
          <a:effectLst/>
        </p:spPr>
      </p:cxnSp>
      <p:cxnSp>
        <p:nvCxnSpPr>
          <p:cNvPr id="516" name="直接连接符 515"/>
          <p:cNvCxnSpPr/>
          <p:nvPr/>
        </p:nvCxnSpPr>
        <p:spPr>
          <a:xfrm>
            <a:off x="10517576" y="1300108"/>
            <a:ext cx="0" cy="1669868"/>
          </a:xfrm>
          <a:prstGeom prst="line">
            <a:avLst/>
          </a:prstGeom>
          <a:noFill/>
          <a:ln w="25400" cap="sq" cmpd="sng" algn="ctr">
            <a:solidFill>
              <a:srgbClr val="333333">
                <a:shade val="95000"/>
                <a:satMod val="105000"/>
              </a:srgbClr>
            </a:solidFill>
            <a:prstDash val="solid"/>
            <a:miter lim="800000"/>
          </a:ln>
          <a:effectLst/>
        </p:spPr>
      </p:cxnSp>
      <p:cxnSp>
        <p:nvCxnSpPr>
          <p:cNvPr id="687" name="直接连接符 686"/>
          <p:cNvCxnSpPr/>
          <p:nvPr/>
        </p:nvCxnSpPr>
        <p:spPr>
          <a:xfrm>
            <a:off x="10500501" y="4489543"/>
            <a:ext cx="0" cy="1424857"/>
          </a:xfrm>
          <a:prstGeom prst="line">
            <a:avLst/>
          </a:prstGeom>
          <a:noFill/>
          <a:ln w="19050" cap="sq" cmpd="sng" algn="ctr">
            <a:solidFill>
              <a:srgbClr val="333333">
                <a:shade val="95000"/>
                <a:satMod val="105000"/>
              </a:srgbClr>
            </a:solidFill>
            <a:prstDash val="solid"/>
            <a:miter lim="800000"/>
          </a:ln>
          <a:effectLst/>
        </p:spPr>
      </p:cxnSp>
      <p:grpSp>
        <p:nvGrpSpPr>
          <p:cNvPr id="237" name="组合 236"/>
          <p:cNvGrpSpPr/>
          <p:nvPr/>
        </p:nvGrpSpPr>
        <p:grpSpPr>
          <a:xfrm>
            <a:off x="5625457" y="2016118"/>
            <a:ext cx="3410199" cy="373888"/>
            <a:chOff x="4355976" y="2130352"/>
            <a:chExt cx="3168352" cy="338412"/>
          </a:xfrm>
        </p:grpSpPr>
        <p:sp>
          <p:nvSpPr>
            <p:cNvPr id="510" name="矩形 50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1" name="矩形 510"/>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2" name="矩形 51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3" name="矩形 51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4" name="矩形 51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239" name="直接连接符 238"/>
          <p:cNvCxnSpPr/>
          <p:nvPr/>
        </p:nvCxnSpPr>
        <p:spPr>
          <a:xfrm>
            <a:off x="4565610" y="5914399"/>
            <a:ext cx="5924697" cy="0"/>
          </a:xfrm>
          <a:prstGeom prst="line">
            <a:avLst/>
          </a:prstGeom>
          <a:noFill/>
          <a:ln w="19050" cap="sq" cmpd="sng" algn="ctr">
            <a:solidFill>
              <a:srgbClr val="333333">
                <a:shade val="95000"/>
                <a:satMod val="105000"/>
              </a:srgbClr>
            </a:solidFill>
            <a:prstDash val="solid"/>
            <a:miter lim="800000"/>
          </a:ln>
          <a:effectLst/>
        </p:spPr>
      </p:cxnSp>
      <p:grpSp>
        <p:nvGrpSpPr>
          <p:cNvPr id="50" name="组合 49"/>
          <p:cNvGrpSpPr/>
          <p:nvPr/>
        </p:nvGrpSpPr>
        <p:grpSpPr>
          <a:xfrm>
            <a:off x="4565610" y="4402820"/>
            <a:ext cx="891648" cy="2079427"/>
            <a:chOff x="4565610" y="4402820"/>
            <a:chExt cx="891648" cy="2079427"/>
          </a:xfrm>
        </p:grpSpPr>
        <p:sp>
          <p:nvSpPr>
            <p:cNvPr id="238" name="文本框 237"/>
            <p:cNvSpPr txBox="1"/>
            <p:nvPr/>
          </p:nvSpPr>
          <p:spPr>
            <a:xfrm>
              <a:off x="4575284" y="6174470"/>
              <a:ext cx="881974"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240" name="直接连接符 239"/>
            <p:cNvCxnSpPr/>
            <p:nvPr/>
          </p:nvCxnSpPr>
          <p:spPr>
            <a:xfrm>
              <a:off x="4565610" y="4402820"/>
              <a:ext cx="0" cy="1909362"/>
            </a:xfrm>
            <a:prstGeom prst="line">
              <a:avLst/>
            </a:prstGeom>
            <a:noFill/>
            <a:ln w="19050" cap="flat" cmpd="sng" algn="ctr">
              <a:solidFill>
                <a:srgbClr val="333333">
                  <a:shade val="95000"/>
                  <a:satMod val="105000"/>
                </a:srgbClr>
              </a:solidFill>
              <a:prstDash val="solid"/>
              <a:tailEnd type="triangle"/>
            </a:ln>
            <a:effectLst/>
          </p:spPr>
        </p:cxnSp>
      </p:grpSp>
      <p:grpSp>
        <p:nvGrpSpPr>
          <p:cNvPr id="241" name="组合 240"/>
          <p:cNvGrpSpPr/>
          <p:nvPr/>
        </p:nvGrpSpPr>
        <p:grpSpPr>
          <a:xfrm>
            <a:off x="5625457" y="2444081"/>
            <a:ext cx="3410199" cy="373888"/>
            <a:chOff x="4355976" y="2130352"/>
            <a:chExt cx="3168352" cy="338412"/>
          </a:xfrm>
        </p:grpSpPr>
        <p:sp>
          <p:nvSpPr>
            <p:cNvPr id="505" name="矩形 50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7" name="矩形 50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8" name="矩形 50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9" name="矩形 50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6" name="矩形 50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3" name="组合 242"/>
          <p:cNvGrpSpPr/>
          <p:nvPr/>
        </p:nvGrpSpPr>
        <p:grpSpPr>
          <a:xfrm>
            <a:off x="5625457" y="2872045"/>
            <a:ext cx="3410199" cy="373888"/>
            <a:chOff x="4355976" y="2130352"/>
            <a:chExt cx="3168352" cy="338412"/>
          </a:xfrm>
        </p:grpSpPr>
        <p:sp>
          <p:nvSpPr>
            <p:cNvPr id="495" name="矩形 49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6" name="矩形 49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7" name="矩形 49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8" name="矩形 49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9" name="矩形 49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4" name="组合 243"/>
          <p:cNvGrpSpPr/>
          <p:nvPr/>
        </p:nvGrpSpPr>
        <p:grpSpPr>
          <a:xfrm>
            <a:off x="5625457" y="3300008"/>
            <a:ext cx="3410199" cy="373888"/>
            <a:chOff x="4355976" y="2130352"/>
            <a:chExt cx="3168352" cy="338412"/>
          </a:xfrm>
        </p:grpSpPr>
        <p:sp>
          <p:nvSpPr>
            <p:cNvPr id="490" name="矩形 48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1" name="矩形 49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2" name="矩形 49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3" name="矩形 49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4" name="矩形 49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grpSp>
      <p:grpSp>
        <p:nvGrpSpPr>
          <p:cNvPr id="246" name="组合 245"/>
          <p:cNvGrpSpPr/>
          <p:nvPr/>
        </p:nvGrpSpPr>
        <p:grpSpPr>
          <a:xfrm>
            <a:off x="5625457" y="3779280"/>
            <a:ext cx="3410199" cy="373888"/>
            <a:chOff x="4355976" y="2130352"/>
            <a:chExt cx="3168352" cy="338412"/>
          </a:xfrm>
        </p:grpSpPr>
        <p:sp>
          <p:nvSpPr>
            <p:cNvPr id="480" name="矩形 47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1" name="矩形 48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2" name="矩形 48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3" name="矩形 48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4" name="矩形 48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7" name="组合 246"/>
          <p:cNvGrpSpPr/>
          <p:nvPr/>
        </p:nvGrpSpPr>
        <p:grpSpPr>
          <a:xfrm>
            <a:off x="5625457" y="4207243"/>
            <a:ext cx="3410199" cy="373888"/>
            <a:chOff x="4355976" y="2130352"/>
            <a:chExt cx="3168352" cy="338412"/>
          </a:xfrm>
        </p:grpSpPr>
        <p:sp>
          <p:nvSpPr>
            <p:cNvPr id="475" name="矩形 47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6" name="矩形 47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7" name="矩形 47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8" name="矩形 47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9" name="矩形 47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9" name="组合 248"/>
          <p:cNvGrpSpPr/>
          <p:nvPr/>
        </p:nvGrpSpPr>
        <p:grpSpPr>
          <a:xfrm>
            <a:off x="5625457" y="4635206"/>
            <a:ext cx="3410199" cy="373888"/>
            <a:chOff x="4355976" y="2130352"/>
            <a:chExt cx="3168352" cy="338412"/>
          </a:xfrm>
        </p:grpSpPr>
        <p:sp>
          <p:nvSpPr>
            <p:cNvPr id="465" name="矩形 46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6" name="矩形 46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7" name="矩形 46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8" name="矩形 46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9" name="矩形 46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0" name="组合 249"/>
          <p:cNvGrpSpPr/>
          <p:nvPr/>
        </p:nvGrpSpPr>
        <p:grpSpPr>
          <a:xfrm>
            <a:off x="5625457" y="5063170"/>
            <a:ext cx="3410199" cy="373888"/>
            <a:chOff x="4355976" y="2130352"/>
            <a:chExt cx="3168352" cy="338412"/>
          </a:xfrm>
        </p:grpSpPr>
        <p:sp>
          <p:nvSpPr>
            <p:cNvPr id="460" name="矩形 45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1" name="矩形 46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2" name="矩形 46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3" name="矩形 46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4" name="矩形 46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5" name="组合 254"/>
          <p:cNvGrpSpPr/>
          <p:nvPr/>
        </p:nvGrpSpPr>
        <p:grpSpPr>
          <a:xfrm>
            <a:off x="4507921" y="1427203"/>
            <a:ext cx="328155" cy="1734854"/>
            <a:chOff x="3668928" y="1599820"/>
            <a:chExt cx="304883" cy="1570242"/>
          </a:xfrm>
        </p:grpSpPr>
        <p:sp>
          <p:nvSpPr>
            <p:cNvPr id="442" name="文本框 441"/>
            <p:cNvSpPr txBox="1"/>
            <p:nvPr/>
          </p:nvSpPr>
          <p:spPr>
            <a:xfrm>
              <a:off x="3704185" y="2741270"/>
              <a:ext cx="269626"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cxnSp>
          <p:nvCxnSpPr>
            <p:cNvPr id="443" name="直接连接符 442"/>
            <p:cNvCxnSpPr/>
            <p:nvPr/>
          </p:nvCxnSpPr>
          <p:spPr>
            <a:xfrm>
              <a:off x="3758063" y="2819125"/>
              <a:ext cx="0" cy="248013"/>
            </a:xfrm>
            <a:prstGeom prst="line">
              <a:avLst/>
            </a:prstGeom>
            <a:noFill/>
            <a:ln w="9525" cap="flat" cmpd="sng" algn="ctr">
              <a:solidFill>
                <a:srgbClr val="FF6600"/>
              </a:solidFill>
              <a:prstDash val="solid"/>
            </a:ln>
            <a:effectLst/>
          </p:spPr>
        </p:cxnSp>
        <p:cxnSp>
          <p:nvCxnSpPr>
            <p:cNvPr id="444" name="直接连接符 443"/>
            <p:cNvCxnSpPr/>
            <p:nvPr/>
          </p:nvCxnSpPr>
          <p:spPr>
            <a:xfrm>
              <a:off x="3668928" y="1599820"/>
              <a:ext cx="0" cy="1570242"/>
            </a:xfrm>
            <a:prstGeom prst="line">
              <a:avLst/>
            </a:prstGeom>
            <a:noFill/>
            <a:ln w="25400" cap="flat" cmpd="sng" algn="ctr">
              <a:solidFill>
                <a:srgbClr val="00B0F0"/>
              </a:solidFill>
              <a:prstDash val="solid"/>
            </a:ln>
            <a:effectLst/>
          </p:spPr>
        </p:cxnSp>
      </p:grpSp>
      <p:grpSp>
        <p:nvGrpSpPr>
          <p:cNvPr id="260" name="组合 259"/>
          <p:cNvGrpSpPr/>
          <p:nvPr/>
        </p:nvGrpSpPr>
        <p:grpSpPr>
          <a:xfrm>
            <a:off x="2055448" y="2128546"/>
            <a:ext cx="416676" cy="2934626"/>
            <a:chOff x="1390381" y="2234615"/>
            <a:chExt cx="387126" cy="2656173"/>
          </a:xfrm>
        </p:grpSpPr>
        <p:cxnSp>
          <p:nvCxnSpPr>
            <p:cNvPr id="425" name="直接连接符 424"/>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426" name="直接连接符 425"/>
            <p:cNvCxnSpPr/>
            <p:nvPr/>
          </p:nvCxnSpPr>
          <p:spPr>
            <a:xfrm>
              <a:off x="1443803" y="3294924"/>
              <a:ext cx="274311" cy="0"/>
            </a:xfrm>
            <a:prstGeom prst="line">
              <a:avLst/>
            </a:prstGeom>
            <a:noFill/>
            <a:ln w="19050" cap="flat" cmpd="sng" algn="ctr">
              <a:solidFill>
                <a:srgbClr val="00CC00"/>
              </a:solidFill>
              <a:prstDash val="solid"/>
            </a:ln>
            <a:effectLst/>
          </p:spPr>
        </p:cxnSp>
        <p:cxnSp>
          <p:nvCxnSpPr>
            <p:cNvPr id="427" name="直接连接符 426"/>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428" name="直接连接符 427"/>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429" name="组合 428"/>
            <p:cNvGrpSpPr/>
            <p:nvPr/>
          </p:nvGrpSpPr>
          <p:grpSpPr>
            <a:xfrm>
              <a:off x="1390381" y="2234615"/>
              <a:ext cx="387126" cy="2653572"/>
              <a:chOff x="947990" y="2357340"/>
              <a:chExt cx="387126" cy="2653572"/>
            </a:xfrm>
          </p:grpSpPr>
          <p:sp>
            <p:nvSpPr>
              <p:cNvPr id="430" name="文本框 429"/>
              <p:cNvSpPr txBox="1"/>
              <p:nvPr/>
            </p:nvSpPr>
            <p:spPr>
              <a:xfrm>
                <a:off x="947990" y="2357340"/>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1" name="文本框 430"/>
              <p:cNvSpPr txBox="1"/>
              <p:nvPr/>
            </p:nvSpPr>
            <p:spPr>
              <a:xfrm>
                <a:off x="952064" y="3118931"/>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S1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2" name="文本框 431"/>
              <p:cNvSpPr txBox="1"/>
              <p:nvPr/>
            </p:nvSpPr>
            <p:spPr>
              <a:xfrm>
                <a:off x="959508" y="3921464"/>
                <a:ext cx="375608"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S2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3" name="文本框 432"/>
              <p:cNvSpPr txBox="1"/>
              <p:nvPr/>
            </p:nvSpPr>
            <p:spPr>
              <a:xfrm>
                <a:off x="948416" y="4732338"/>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grpSp>
      <p:sp>
        <p:nvSpPr>
          <p:cNvPr id="263" name="矩形 262"/>
          <p:cNvSpPr/>
          <p:nvPr/>
        </p:nvSpPr>
        <p:spPr>
          <a:xfrm>
            <a:off x="4406928" y="3048343"/>
            <a:ext cx="297952" cy="135447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rPr>
              <a:t>k</a:t>
            </a: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路并发比较</a:t>
            </a: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endParaRPr>
          </a:p>
        </p:txBody>
      </p:sp>
      <p:grpSp>
        <p:nvGrpSpPr>
          <p:cNvPr id="264" name="组合 263"/>
          <p:cNvGrpSpPr/>
          <p:nvPr/>
        </p:nvGrpSpPr>
        <p:grpSpPr>
          <a:xfrm>
            <a:off x="1010123" y="2439736"/>
            <a:ext cx="2218225" cy="2502589"/>
            <a:chOff x="419189" y="2516278"/>
            <a:chExt cx="2060911" cy="2265131"/>
          </a:xfrm>
        </p:grpSpPr>
        <p:sp>
          <p:nvSpPr>
            <p:cNvPr id="380" name="斜纹 379"/>
            <p:cNvSpPr/>
            <p:nvPr/>
          </p:nvSpPr>
          <p:spPr>
            <a:xfrm rot="19109983">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88" name="文本框 387"/>
            <p:cNvSpPr txBox="1"/>
            <p:nvPr/>
          </p:nvSpPr>
          <p:spPr>
            <a:xfrm>
              <a:off x="1094627" y="2871235"/>
              <a:ext cx="295324" cy="142072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p>
          </p:txBody>
        </p:sp>
      </p:grpSp>
      <p:grpSp>
        <p:nvGrpSpPr>
          <p:cNvPr id="517" name="组合 516"/>
          <p:cNvGrpSpPr/>
          <p:nvPr/>
        </p:nvGrpSpPr>
        <p:grpSpPr>
          <a:xfrm>
            <a:off x="9029104" y="1913728"/>
            <a:ext cx="2163152" cy="3418733"/>
            <a:chOff x="8485545" y="2434862"/>
            <a:chExt cx="1962650" cy="3101851"/>
          </a:xfrm>
        </p:grpSpPr>
        <p:grpSp>
          <p:nvGrpSpPr>
            <p:cNvPr id="518" name="组合 517"/>
            <p:cNvGrpSpPr/>
            <p:nvPr/>
          </p:nvGrpSpPr>
          <p:grpSpPr>
            <a:xfrm>
              <a:off x="8485545" y="2434862"/>
              <a:ext cx="607552" cy="378508"/>
              <a:chOff x="6944101" y="2283225"/>
              <a:chExt cx="607552" cy="378508"/>
            </a:xfrm>
          </p:grpSpPr>
          <p:sp>
            <p:nvSpPr>
              <p:cNvPr id="609" name="等腰三角形 60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10" name="直接连接符 609"/>
              <p:cNvCxnSpPr>
                <a:endCxn id="60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11" name="直接连接符 610"/>
              <p:cNvCxnSpPr>
                <a:stCxn id="60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12" name="直接连接符 61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13" name="文本框 61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cxnSp>
          <p:nvCxnSpPr>
            <p:cNvPr id="519" name="直接连接符 518"/>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21" name="组合 520"/>
            <p:cNvGrpSpPr/>
            <p:nvPr/>
          </p:nvGrpSpPr>
          <p:grpSpPr>
            <a:xfrm>
              <a:off x="8485545" y="2760514"/>
              <a:ext cx="600861" cy="430135"/>
              <a:chOff x="6944101" y="2231598"/>
              <a:chExt cx="600861" cy="430135"/>
            </a:xfrm>
          </p:grpSpPr>
          <p:sp>
            <p:nvSpPr>
              <p:cNvPr id="604" name="等腰三角形 60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05" name="直接连接符 604"/>
              <p:cNvCxnSpPr>
                <a:endCxn id="60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06" name="直接连接符 605"/>
              <p:cNvCxnSpPr>
                <a:stCxn id="60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07" name="直接连接符 60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08" name="文本框 607"/>
              <p:cNvSpPr txBox="1"/>
              <p:nvPr/>
            </p:nvSpPr>
            <p:spPr>
              <a:xfrm>
                <a:off x="7204804" y="2231598"/>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522" name="组合 521"/>
            <p:cNvGrpSpPr/>
            <p:nvPr/>
          </p:nvGrpSpPr>
          <p:grpSpPr>
            <a:xfrm>
              <a:off x="8485545" y="3203033"/>
              <a:ext cx="607552" cy="378508"/>
              <a:chOff x="6944101" y="2283225"/>
              <a:chExt cx="607552" cy="378508"/>
            </a:xfrm>
          </p:grpSpPr>
          <p:sp>
            <p:nvSpPr>
              <p:cNvPr id="599" name="等腰三角形 59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00" name="直接连接符 599"/>
              <p:cNvCxnSpPr>
                <a:endCxn id="59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01" name="直接连接符 600"/>
              <p:cNvCxnSpPr>
                <a:stCxn id="59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02" name="直接连接符 60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03" name="文本框 60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523" name="组合 522"/>
            <p:cNvGrpSpPr/>
            <p:nvPr/>
          </p:nvGrpSpPr>
          <p:grpSpPr>
            <a:xfrm>
              <a:off x="8485545" y="3598765"/>
              <a:ext cx="607552" cy="378508"/>
              <a:chOff x="6944101" y="2283225"/>
              <a:chExt cx="607552" cy="378508"/>
            </a:xfrm>
          </p:grpSpPr>
          <p:sp>
            <p:nvSpPr>
              <p:cNvPr id="594" name="等腰三角形 59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95" name="直接连接符 594"/>
              <p:cNvCxnSpPr>
                <a:endCxn id="59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96" name="直接连接符 595"/>
              <p:cNvCxnSpPr>
                <a:stCxn id="59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97" name="直接连接符 59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98" name="文本框 59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524" name="组合 523"/>
            <p:cNvGrpSpPr/>
            <p:nvPr/>
          </p:nvGrpSpPr>
          <p:grpSpPr>
            <a:xfrm>
              <a:off x="8485545" y="3990599"/>
              <a:ext cx="607552" cy="378508"/>
              <a:chOff x="6944101" y="2283225"/>
              <a:chExt cx="607552" cy="378508"/>
            </a:xfrm>
          </p:grpSpPr>
          <p:sp>
            <p:nvSpPr>
              <p:cNvPr id="589" name="等腰三角形 58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90" name="直接连接符 589"/>
              <p:cNvCxnSpPr>
                <a:endCxn id="58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91" name="直接连接符 590"/>
              <p:cNvCxnSpPr>
                <a:stCxn id="58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92" name="直接连接符 59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93" name="文本框 59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525" name="组合 524"/>
            <p:cNvGrpSpPr/>
            <p:nvPr/>
          </p:nvGrpSpPr>
          <p:grpSpPr>
            <a:xfrm>
              <a:off x="8485545" y="4366946"/>
              <a:ext cx="607552" cy="378508"/>
              <a:chOff x="6944101" y="2283225"/>
              <a:chExt cx="607552" cy="378508"/>
            </a:xfrm>
          </p:grpSpPr>
          <p:sp>
            <p:nvSpPr>
              <p:cNvPr id="584" name="等腰三角形 58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85" name="直接连接符 584"/>
              <p:cNvCxnSpPr>
                <a:endCxn id="58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86" name="直接连接符 585"/>
              <p:cNvCxnSpPr>
                <a:stCxn id="58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87" name="直接连接符 58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88" name="文本框 58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526" name="组合 525"/>
            <p:cNvGrpSpPr/>
            <p:nvPr/>
          </p:nvGrpSpPr>
          <p:grpSpPr>
            <a:xfrm>
              <a:off x="8485545" y="4771925"/>
              <a:ext cx="607552" cy="378508"/>
              <a:chOff x="6944101" y="2283225"/>
              <a:chExt cx="607552" cy="378508"/>
            </a:xfrm>
          </p:grpSpPr>
          <p:sp>
            <p:nvSpPr>
              <p:cNvPr id="579" name="等腰三角形 57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80" name="直接连接符 579"/>
              <p:cNvCxnSpPr>
                <a:endCxn id="57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81" name="直接连接符 580"/>
              <p:cNvCxnSpPr>
                <a:stCxn id="57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82" name="直接连接符 58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83" name="文本框 58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527" name="组合 526"/>
            <p:cNvGrpSpPr/>
            <p:nvPr/>
          </p:nvGrpSpPr>
          <p:grpSpPr>
            <a:xfrm>
              <a:off x="8485545" y="5158205"/>
              <a:ext cx="607552" cy="378508"/>
              <a:chOff x="6944101" y="2283225"/>
              <a:chExt cx="607552" cy="378508"/>
            </a:xfrm>
          </p:grpSpPr>
          <p:sp>
            <p:nvSpPr>
              <p:cNvPr id="574" name="等腰三角形 57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75" name="直接连接符 574"/>
              <p:cNvCxnSpPr>
                <a:endCxn id="57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76" name="直接连接符 575"/>
              <p:cNvCxnSpPr>
                <a:stCxn id="57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77" name="直接连接符 57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78" name="文本框 57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528" name="直接连接符 527"/>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529" name="直接连接符 528"/>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530" name="组合 529"/>
            <p:cNvGrpSpPr/>
            <p:nvPr/>
          </p:nvGrpSpPr>
          <p:grpSpPr>
            <a:xfrm>
              <a:off x="9369656" y="3633163"/>
              <a:ext cx="300016" cy="903269"/>
              <a:chOff x="7766536" y="3451012"/>
              <a:chExt cx="300016" cy="903269"/>
            </a:xfrm>
          </p:grpSpPr>
          <p:cxnSp>
            <p:nvCxnSpPr>
              <p:cNvPr id="569" name="直接连接符 56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570" name="直接连接符 56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571" name="直接连接符 57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572" name="直接连接符 57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573" name="直接连接符 57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535" name="文本框 534"/>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536" name="矩形 535"/>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sp>
          <p:nvSpPr>
            <p:cNvPr id="537" name="矩形 536"/>
            <p:cNvSpPr/>
            <p:nvPr/>
          </p:nvSpPr>
          <p:spPr>
            <a:xfrm>
              <a:off x="9312434" y="342170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538" name="矩形 537"/>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539" name="矩形 538"/>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540" name="矩形 539"/>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545" name="组合 544"/>
            <p:cNvGrpSpPr/>
            <p:nvPr/>
          </p:nvGrpSpPr>
          <p:grpSpPr>
            <a:xfrm>
              <a:off x="9667895" y="3288505"/>
              <a:ext cx="369783" cy="1586339"/>
              <a:chOff x="8088601" y="3262692"/>
              <a:chExt cx="324657" cy="1288723"/>
            </a:xfrm>
          </p:grpSpPr>
          <p:sp>
            <p:nvSpPr>
              <p:cNvPr id="547" name="梯形 546"/>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548" name="文本框 5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546" name="矩形 545"/>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48" name="组合 47"/>
          <p:cNvGrpSpPr/>
          <p:nvPr/>
        </p:nvGrpSpPr>
        <p:grpSpPr>
          <a:xfrm>
            <a:off x="5156718" y="2049284"/>
            <a:ext cx="598749" cy="3249903"/>
            <a:chOff x="5156718" y="2049284"/>
            <a:chExt cx="598749" cy="3249903"/>
          </a:xfrm>
        </p:grpSpPr>
        <p:sp>
          <p:nvSpPr>
            <p:cNvPr id="615" name="矩形 614"/>
            <p:cNvSpPr/>
            <p:nvPr/>
          </p:nvSpPr>
          <p:spPr>
            <a:xfrm>
              <a:off x="5156718" y="245858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grpSp>
          <p:nvGrpSpPr>
            <p:cNvPr id="252" name="组合 251"/>
            <p:cNvGrpSpPr/>
            <p:nvPr/>
          </p:nvGrpSpPr>
          <p:grpSpPr>
            <a:xfrm>
              <a:off x="5160381" y="2237726"/>
              <a:ext cx="595086" cy="3019671"/>
              <a:chOff x="3558329" y="2333436"/>
              <a:chExt cx="897415" cy="2733149"/>
            </a:xfrm>
          </p:grpSpPr>
          <p:cxnSp>
            <p:nvCxnSpPr>
              <p:cNvPr id="447" name="直接连接符 446"/>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448" name="直接连接符 447"/>
              <p:cNvCxnSpPr/>
              <p:nvPr/>
            </p:nvCxnSpPr>
            <p:spPr>
              <a:xfrm>
                <a:off x="3570203" y="2700485"/>
                <a:ext cx="862337" cy="0"/>
              </a:xfrm>
              <a:prstGeom prst="line">
                <a:avLst/>
              </a:prstGeom>
              <a:noFill/>
              <a:ln w="9525" cap="flat" cmpd="sng" algn="ctr">
                <a:solidFill>
                  <a:srgbClr val="C00000"/>
                </a:solidFill>
                <a:prstDash val="solid"/>
              </a:ln>
              <a:effectLst/>
            </p:spPr>
          </p:cxnSp>
          <p:cxnSp>
            <p:nvCxnSpPr>
              <p:cNvPr id="449" name="直接连接符 448"/>
              <p:cNvCxnSpPr/>
              <p:nvPr/>
            </p:nvCxnSpPr>
            <p:spPr>
              <a:xfrm>
                <a:off x="3579043" y="3084777"/>
                <a:ext cx="862337" cy="0"/>
              </a:xfrm>
              <a:prstGeom prst="line">
                <a:avLst/>
              </a:prstGeom>
              <a:noFill/>
              <a:ln w="9525" cap="flat" cmpd="sng" algn="ctr">
                <a:solidFill>
                  <a:srgbClr val="C00000"/>
                </a:solidFill>
                <a:prstDash val="solid"/>
              </a:ln>
              <a:effectLst/>
            </p:spPr>
          </p:cxnSp>
          <p:cxnSp>
            <p:nvCxnSpPr>
              <p:cNvPr id="450" name="直接连接符 449"/>
              <p:cNvCxnSpPr/>
              <p:nvPr/>
            </p:nvCxnSpPr>
            <p:spPr>
              <a:xfrm>
                <a:off x="3584566" y="3469359"/>
                <a:ext cx="862336" cy="0"/>
              </a:xfrm>
              <a:prstGeom prst="line">
                <a:avLst/>
              </a:prstGeom>
              <a:noFill/>
              <a:ln w="9525" cap="flat" cmpd="sng" algn="ctr">
                <a:solidFill>
                  <a:srgbClr val="C00000"/>
                </a:solidFill>
                <a:prstDash val="solid"/>
              </a:ln>
              <a:effectLst/>
            </p:spPr>
          </p:cxnSp>
          <p:cxnSp>
            <p:nvCxnSpPr>
              <p:cNvPr id="451" name="直接连接符 450"/>
              <p:cNvCxnSpPr/>
              <p:nvPr/>
            </p:nvCxnSpPr>
            <p:spPr>
              <a:xfrm>
                <a:off x="3558329" y="3915169"/>
                <a:ext cx="862337" cy="0"/>
              </a:xfrm>
              <a:prstGeom prst="line">
                <a:avLst/>
              </a:prstGeom>
              <a:noFill/>
              <a:ln w="9525" cap="flat" cmpd="sng" algn="ctr">
                <a:solidFill>
                  <a:srgbClr val="C00000"/>
                </a:solidFill>
                <a:prstDash val="solid"/>
              </a:ln>
              <a:effectLst/>
            </p:spPr>
          </p:cxnSp>
          <p:cxnSp>
            <p:nvCxnSpPr>
              <p:cNvPr id="452" name="直接连接符 451"/>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453" name="直接连接符 452"/>
              <p:cNvCxnSpPr/>
              <p:nvPr/>
            </p:nvCxnSpPr>
            <p:spPr>
              <a:xfrm>
                <a:off x="3579043" y="4682293"/>
                <a:ext cx="862336" cy="0"/>
              </a:xfrm>
              <a:prstGeom prst="line">
                <a:avLst/>
              </a:prstGeom>
              <a:noFill/>
              <a:ln w="9525" cap="flat" cmpd="sng" algn="ctr">
                <a:solidFill>
                  <a:srgbClr val="C00000"/>
                </a:solidFill>
                <a:prstDash val="solid"/>
              </a:ln>
              <a:effectLst/>
            </p:spPr>
          </p:cxnSp>
          <p:cxnSp>
            <p:nvCxnSpPr>
              <p:cNvPr id="454" name="直接连接符 453"/>
              <p:cNvCxnSpPr/>
              <p:nvPr/>
            </p:nvCxnSpPr>
            <p:spPr>
              <a:xfrm>
                <a:off x="3572693" y="5066585"/>
                <a:ext cx="862336" cy="0"/>
              </a:xfrm>
              <a:prstGeom prst="line">
                <a:avLst/>
              </a:prstGeom>
              <a:noFill/>
              <a:ln w="9525" cap="flat" cmpd="sng" algn="ctr">
                <a:solidFill>
                  <a:srgbClr val="C00000"/>
                </a:solidFill>
                <a:prstDash val="solid"/>
              </a:ln>
              <a:effectLst/>
            </p:spPr>
          </p:cxnSp>
        </p:grpSp>
        <p:sp>
          <p:nvSpPr>
            <p:cNvPr id="614" name="矩形 613"/>
            <p:cNvSpPr/>
            <p:nvPr/>
          </p:nvSpPr>
          <p:spPr>
            <a:xfrm>
              <a:off x="5156718" y="20492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616" name="矩形 615"/>
            <p:cNvSpPr/>
            <p:nvPr/>
          </p:nvSpPr>
          <p:spPr>
            <a:xfrm>
              <a:off x="5156718" y="28701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617" name="矩形 616"/>
            <p:cNvSpPr/>
            <p:nvPr/>
          </p:nvSpPr>
          <p:spPr>
            <a:xfrm>
              <a:off x="5156718" y="328034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618" name="矩形 617"/>
            <p:cNvSpPr/>
            <p:nvPr/>
          </p:nvSpPr>
          <p:spPr>
            <a:xfrm>
              <a:off x="5156718" y="37614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619" name="矩形 618"/>
            <p:cNvSpPr/>
            <p:nvPr/>
          </p:nvSpPr>
          <p:spPr>
            <a:xfrm>
              <a:off x="5156718" y="416517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620" name="矩形 619"/>
            <p:cNvSpPr/>
            <p:nvPr/>
          </p:nvSpPr>
          <p:spPr>
            <a:xfrm>
              <a:off x="5156718" y="460651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621" name="矩形 620"/>
            <p:cNvSpPr/>
            <p:nvPr/>
          </p:nvSpPr>
          <p:spPr>
            <a:xfrm>
              <a:off x="5156718" y="504985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nvGrpSpPr>
          <p:cNvPr id="622" name="组合 621"/>
          <p:cNvGrpSpPr/>
          <p:nvPr/>
        </p:nvGrpSpPr>
        <p:grpSpPr>
          <a:xfrm>
            <a:off x="4496340" y="3418155"/>
            <a:ext cx="131581" cy="707921"/>
            <a:chOff x="3491880" y="2228006"/>
            <a:chExt cx="144016" cy="618524"/>
          </a:xfrm>
        </p:grpSpPr>
        <p:sp>
          <p:nvSpPr>
            <p:cNvPr id="623" name="矩形 622"/>
            <p:cNvSpPr/>
            <p:nvPr/>
          </p:nvSpPr>
          <p:spPr>
            <a:xfrm>
              <a:off x="3491880" y="2228006"/>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4" name="矩形 623"/>
            <p:cNvSpPr/>
            <p:nvPr/>
          </p:nvSpPr>
          <p:spPr>
            <a:xfrm>
              <a:off x="3491880" y="2625771"/>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22" name="组合 21"/>
          <p:cNvGrpSpPr/>
          <p:nvPr/>
        </p:nvGrpSpPr>
        <p:grpSpPr>
          <a:xfrm>
            <a:off x="2224736" y="1727049"/>
            <a:ext cx="1435729" cy="3744103"/>
            <a:chOff x="2224736" y="1727049"/>
            <a:chExt cx="1435729" cy="3744103"/>
          </a:xfrm>
        </p:grpSpPr>
        <p:sp>
          <p:nvSpPr>
            <p:cNvPr id="233" name="矩形 232"/>
            <p:cNvSpPr/>
            <p:nvPr/>
          </p:nvSpPr>
          <p:spPr>
            <a:xfrm>
              <a:off x="2224736" y="1727049"/>
              <a:ext cx="1333673" cy="266223"/>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 </a:t>
              </a:r>
              <a:r>
                <a:rPr kumimoji="0" lang="en-US" altLang="zh-CN"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nvGrpSpPr>
            <p:cNvPr id="21" name="组合 20"/>
            <p:cNvGrpSpPr/>
            <p:nvPr/>
          </p:nvGrpSpPr>
          <p:grpSpPr>
            <a:xfrm>
              <a:off x="2400446" y="2005715"/>
              <a:ext cx="1260019" cy="3465437"/>
              <a:chOff x="2400446" y="2005715"/>
              <a:chExt cx="1260019" cy="3465437"/>
            </a:xfrm>
          </p:grpSpPr>
          <p:grpSp>
            <p:nvGrpSpPr>
              <p:cNvPr id="242" name="组合 241"/>
              <p:cNvGrpSpPr/>
              <p:nvPr/>
            </p:nvGrpSpPr>
            <p:grpSpPr>
              <a:xfrm>
                <a:off x="2411167" y="2005715"/>
                <a:ext cx="1249297" cy="810671"/>
                <a:chOff x="932125" y="2130352"/>
                <a:chExt cx="1160698" cy="733750"/>
              </a:xfrm>
            </p:grpSpPr>
            <p:sp>
              <p:nvSpPr>
                <p:cNvPr id="500" name="矩形 499"/>
                <p:cNvSpPr/>
                <p:nvPr/>
              </p:nvSpPr>
              <p:spPr>
                <a:xfrm>
                  <a:off x="932125" y="2130352"/>
                  <a:ext cx="1160698" cy="733750"/>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1" name="矩形 500"/>
                <p:cNvSpPr/>
                <p:nvPr/>
              </p:nvSpPr>
              <p:spPr>
                <a:xfrm>
                  <a:off x="1303233" y="2192613"/>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2" name="矩形 501"/>
                <p:cNvSpPr/>
                <p:nvPr/>
              </p:nvSpPr>
              <p:spPr>
                <a:xfrm>
                  <a:off x="1004133" y="219454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3" name="矩形 502"/>
                <p:cNvSpPr/>
                <p:nvPr/>
              </p:nvSpPr>
              <p:spPr>
                <a:xfrm>
                  <a:off x="1303234" y="2579969"/>
                  <a:ext cx="71658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4" name="矩形 503"/>
                <p:cNvSpPr/>
                <p:nvPr/>
              </p:nvSpPr>
              <p:spPr>
                <a:xfrm>
                  <a:off x="1004133" y="258190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5" name="组合 244"/>
              <p:cNvGrpSpPr/>
              <p:nvPr/>
            </p:nvGrpSpPr>
            <p:grpSpPr>
              <a:xfrm>
                <a:off x="2400446" y="2869278"/>
                <a:ext cx="1253007" cy="831238"/>
                <a:chOff x="932125" y="2905064"/>
                <a:chExt cx="1187750" cy="752366"/>
              </a:xfrm>
            </p:grpSpPr>
            <p:sp>
              <p:nvSpPr>
                <p:cNvPr id="485" name="矩形 484"/>
                <p:cNvSpPr/>
                <p:nvPr/>
              </p:nvSpPr>
              <p:spPr>
                <a:xfrm>
                  <a:off x="932125" y="2905064"/>
                  <a:ext cx="1187750" cy="75236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86" name="矩形 485"/>
                <p:cNvSpPr/>
                <p:nvPr/>
              </p:nvSpPr>
              <p:spPr>
                <a:xfrm>
                  <a:off x="1303234" y="2967325"/>
                  <a:ext cx="726548"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666</a:t>
                  </a:r>
                  <a:endParaRPr lang="zh-CN" altLang="en-US" sz="1600" kern="0" dirty="0">
                    <a:solidFill>
                      <a:schemeClr val="bg1"/>
                    </a:solidFill>
                    <a:latin typeface="Arial" pitchFamily="34" charset="0"/>
                    <a:ea typeface="微软雅黑"/>
                    <a:cs typeface="Arial" pitchFamily="34" charset="0"/>
                  </a:endParaRPr>
                </a:p>
              </p:txBody>
            </p:sp>
            <p:sp>
              <p:nvSpPr>
                <p:cNvPr id="487" name="矩形 486"/>
                <p:cNvSpPr/>
                <p:nvPr/>
              </p:nvSpPr>
              <p:spPr>
                <a:xfrm>
                  <a:off x="1004133" y="2969259"/>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sp>
              <p:nvSpPr>
                <p:cNvPr id="488" name="矩形 487"/>
                <p:cNvSpPr/>
                <p:nvPr/>
              </p:nvSpPr>
              <p:spPr>
                <a:xfrm>
                  <a:off x="1303234" y="3354681"/>
                  <a:ext cx="716586"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777</a:t>
                  </a:r>
                  <a:endParaRPr lang="zh-CN" altLang="en-US" sz="1600" kern="0" dirty="0">
                    <a:solidFill>
                      <a:schemeClr val="bg1"/>
                    </a:solidFill>
                    <a:latin typeface="Arial" pitchFamily="34" charset="0"/>
                    <a:ea typeface="微软雅黑"/>
                    <a:cs typeface="Arial" pitchFamily="34" charset="0"/>
                  </a:endParaRPr>
                </a:p>
              </p:txBody>
            </p:sp>
            <p:sp>
              <p:nvSpPr>
                <p:cNvPr id="489" name="矩形 488"/>
                <p:cNvSpPr/>
                <p:nvPr/>
              </p:nvSpPr>
              <p:spPr>
                <a:xfrm>
                  <a:off x="1004133" y="3356615"/>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grpSp>
          <p:grpSp>
            <p:nvGrpSpPr>
              <p:cNvPr id="248" name="组合 247"/>
              <p:cNvGrpSpPr/>
              <p:nvPr/>
            </p:nvGrpSpPr>
            <p:grpSpPr>
              <a:xfrm>
                <a:off x="2400446" y="3755946"/>
                <a:ext cx="1253007" cy="822420"/>
                <a:chOff x="932125" y="3707599"/>
                <a:chExt cx="1164145" cy="744385"/>
              </a:xfrm>
            </p:grpSpPr>
            <p:sp>
              <p:nvSpPr>
                <p:cNvPr id="470" name="矩形 469"/>
                <p:cNvSpPr/>
                <p:nvPr/>
              </p:nvSpPr>
              <p:spPr>
                <a:xfrm>
                  <a:off x="932125" y="3707599"/>
                  <a:ext cx="1164145" cy="744385"/>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2" name="矩形 471"/>
                <p:cNvSpPr/>
                <p:nvPr/>
              </p:nvSpPr>
              <p:spPr>
                <a:xfrm>
                  <a:off x="1004133" y="379041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4" name="矩形 473"/>
                <p:cNvSpPr/>
                <p:nvPr/>
              </p:nvSpPr>
              <p:spPr>
                <a:xfrm>
                  <a:off x="1004133" y="41777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1" name="矩形 470"/>
                <p:cNvSpPr/>
                <p:nvPr/>
              </p:nvSpPr>
              <p:spPr>
                <a:xfrm>
                  <a:off x="1303234" y="378847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3" name="矩形 472"/>
                <p:cNvSpPr/>
                <p:nvPr/>
              </p:nvSpPr>
              <p:spPr>
                <a:xfrm>
                  <a:off x="1303234" y="4175833"/>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1" name="组合 250"/>
              <p:cNvGrpSpPr/>
              <p:nvPr/>
            </p:nvGrpSpPr>
            <p:grpSpPr>
              <a:xfrm>
                <a:off x="2400446" y="4632440"/>
                <a:ext cx="1260019" cy="838712"/>
                <a:chOff x="932126" y="4500927"/>
                <a:chExt cx="1170660" cy="759131"/>
              </a:xfrm>
            </p:grpSpPr>
            <p:sp>
              <p:nvSpPr>
                <p:cNvPr id="455" name="矩形 454"/>
                <p:cNvSpPr/>
                <p:nvPr/>
              </p:nvSpPr>
              <p:spPr>
                <a:xfrm>
                  <a:off x="932126" y="4500927"/>
                  <a:ext cx="1170660" cy="759131"/>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6" name="矩形 455"/>
                <p:cNvSpPr/>
                <p:nvPr/>
              </p:nvSpPr>
              <p:spPr>
                <a:xfrm>
                  <a:off x="1303234" y="4563189"/>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7" name="矩形 456"/>
                <p:cNvSpPr/>
                <p:nvPr/>
              </p:nvSpPr>
              <p:spPr>
                <a:xfrm>
                  <a:off x="1004133" y="456512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8" name="矩形 457"/>
                <p:cNvSpPr/>
                <p:nvPr/>
              </p:nvSpPr>
              <p:spPr>
                <a:xfrm>
                  <a:off x="1303234" y="495054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9" name="矩形 458"/>
                <p:cNvSpPr/>
                <p:nvPr/>
              </p:nvSpPr>
              <p:spPr>
                <a:xfrm>
                  <a:off x="1004133" y="495247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grpSp>
        <p:nvGrpSpPr>
          <p:cNvPr id="30" name="组合 29"/>
          <p:cNvGrpSpPr/>
          <p:nvPr/>
        </p:nvGrpSpPr>
        <p:grpSpPr>
          <a:xfrm>
            <a:off x="3650430" y="1957240"/>
            <a:ext cx="756498" cy="3157883"/>
            <a:chOff x="3650430" y="1957240"/>
            <a:chExt cx="756498" cy="3157883"/>
          </a:xfrm>
        </p:grpSpPr>
        <p:grpSp>
          <p:nvGrpSpPr>
            <p:cNvPr id="262" name="组合 261"/>
            <p:cNvGrpSpPr/>
            <p:nvPr/>
          </p:nvGrpSpPr>
          <p:grpSpPr>
            <a:xfrm>
              <a:off x="3650430" y="2420575"/>
              <a:ext cx="756498" cy="2631221"/>
              <a:chOff x="2872250" y="2498935"/>
              <a:chExt cx="702848" cy="2381557"/>
            </a:xfrm>
          </p:grpSpPr>
          <p:grpSp>
            <p:nvGrpSpPr>
              <p:cNvPr id="401" name="组合 400"/>
              <p:cNvGrpSpPr/>
              <p:nvPr/>
            </p:nvGrpSpPr>
            <p:grpSpPr>
              <a:xfrm>
                <a:off x="2872250" y="2498935"/>
                <a:ext cx="418734" cy="2381557"/>
                <a:chOff x="2872250" y="2498935"/>
                <a:chExt cx="418734" cy="2381557"/>
              </a:xfrm>
            </p:grpSpPr>
            <p:grpSp>
              <p:nvGrpSpPr>
                <p:cNvPr id="403" name="组合 402"/>
                <p:cNvGrpSpPr/>
                <p:nvPr/>
              </p:nvGrpSpPr>
              <p:grpSpPr>
                <a:xfrm>
                  <a:off x="2872250" y="2507815"/>
                  <a:ext cx="418734" cy="2352440"/>
                  <a:chOff x="3739534" y="2492371"/>
                  <a:chExt cx="695496" cy="2352440"/>
                </a:xfrm>
              </p:grpSpPr>
              <p:cxnSp>
                <p:nvCxnSpPr>
                  <p:cNvPr id="410" name="直接连接符 409"/>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405" name="直接连接符 40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408" name="直接连接符 407"/>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412" name="直接连接符 411"/>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404" name="直接连接符 403"/>
                <p:cNvCxnSpPr/>
                <p:nvPr/>
              </p:nvCxnSpPr>
              <p:spPr>
                <a:xfrm>
                  <a:off x="3290983" y="2498935"/>
                  <a:ext cx="0" cy="2381557"/>
                </a:xfrm>
                <a:prstGeom prst="line">
                  <a:avLst/>
                </a:prstGeom>
                <a:noFill/>
                <a:ln w="57150" cap="flat" cmpd="sng" algn="ctr">
                  <a:solidFill>
                    <a:srgbClr val="A6A6A6"/>
                  </a:solidFill>
                  <a:prstDash val="solid"/>
                </a:ln>
                <a:effectLst/>
              </p:spPr>
            </p:cxnSp>
          </p:grpSp>
          <p:cxnSp>
            <p:nvCxnSpPr>
              <p:cNvPr id="402" name="直接连接符 401"/>
              <p:cNvCxnSpPr/>
              <p:nvPr/>
            </p:nvCxnSpPr>
            <p:spPr>
              <a:xfrm flipH="1">
                <a:off x="3294355" y="3725559"/>
                <a:ext cx="280743" cy="0"/>
              </a:xfrm>
              <a:prstGeom prst="line">
                <a:avLst/>
              </a:prstGeom>
              <a:noFill/>
              <a:ln w="57150" cap="flat" cmpd="sng" algn="ctr">
                <a:solidFill>
                  <a:srgbClr val="A6A6A6"/>
                </a:solidFill>
                <a:prstDash val="solid"/>
              </a:ln>
              <a:effectLst/>
            </p:spPr>
          </p:cxnSp>
        </p:grpSp>
        <p:grpSp>
          <p:nvGrpSpPr>
            <p:cNvPr id="14" name="组合 13"/>
            <p:cNvGrpSpPr/>
            <p:nvPr/>
          </p:nvGrpSpPr>
          <p:grpSpPr>
            <a:xfrm>
              <a:off x="3800610" y="2202011"/>
              <a:ext cx="155419" cy="311522"/>
              <a:chOff x="3800610" y="2202011"/>
              <a:chExt cx="155419" cy="311522"/>
            </a:xfrm>
          </p:grpSpPr>
          <p:sp>
            <p:nvSpPr>
              <p:cNvPr id="280" name="等腰三角形 279"/>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0" name="直接连接符 289"/>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293" name="组合 292"/>
            <p:cNvGrpSpPr/>
            <p:nvPr/>
          </p:nvGrpSpPr>
          <p:grpSpPr>
            <a:xfrm>
              <a:off x="3808580" y="3055432"/>
              <a:ext cx="155419" cy="311522"/>
              <a:chOff x="3800610" y="2202011"/>
              <a:chExt cx="155419" cy="311522"/>
            </a:xfrm>
          </p:grpSpPr>
          <p:sp>
            <p:nvSpPr>
              <p:cNvPr id="294" name="等腰三角形 293"/>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5" name="直接连接符 294"/>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296" name="组合 295"/>
            <p:cNvGrpSpPr/>
            <p:nvPr/>
          </p:nvGrpSpPr>
          <p:grpSpPr>
            <a:xfrm>
              <a:off x="3816550" y="3927903"/>
              <a:ext cx="155419" cy="311522"/>
              <a:chOff x="3800610" y="2202011"/>
              <a:chExt cx="155419" cy="311522"/>
            </a:xfrm>
          </p:grpSpPr>
          <p:sp>
            <p:nvSpPr>
              <p:cNvPr id="297" name="等腰三角形 296"/>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8" name="直接连接符 297"/>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00" name="组合 299"/>
            <p:cNvGrpSpPr/>
            <p:nvPr/>
          </p:nvGrpSpPr>
          <p:grpSpPr>
            <a:xfrm>
              <a:off x="3814373" y="4803601"/>
              <a:ext cx="155419" cy="311522"/>
              <a:chOff x="3800610" y="2202011"/>
              <a:chExt cx="155419" cy="311522"/>
            </a:xfrm>
          </p:grpSpPr>
          <p:sp>
            <p:nvSpPr>
              <p:cNvPr id="301" name="等腰三角形 300"/>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02" name="直接连接符 301"/>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sp>
          <p:nvSpPr>
            <p:cNvPr id="690" name="文本框 689"/>
            <p:cNvSpPr txBox="1"/>
            <p:nvPr/>
          </p:nvSpPr>
          <p:spPr>
            <a:xfrm>
              <a:off x="3673130" y="1957240"/>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1" name="文本框 690"/>
            <p:cNvSpPr txBox="1"/>
            <p:nvPr/>
          </p:nvSpPr>
          <p:spPr>
            <a:xfrm>
              <a:off x="3663716" y="280524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2" name="文本框 691"/>
            <p:cNvSpPr txBox="1"/>
            <p:nvPr/>
          </p:nvSpPr>
          <p:spPr>
            <a:xfrm>
              <a:off x="3674642" y="3681615"/>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3" name="文本框 692"/>
            <p:cNvSpPr txBox="1"/>
            <p:nvPr/>
          </p:nvSpPr>
          <p:spPr>
            <a:xfrm>
              <a:off x="3685569" y="456751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sp>
        <p:nvSpPr>
          <p:cNvPr id="258" name="矩形 257"/>
          <p:cNvSpPr/>
          <p:nvPr/>
        </p:nvSpPr>
        <p:spPr>
          <a:xfrm>
            <a:off x="4937394" y="2013351"/>
            <a:ext cx="297952" cy="342094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rPr>
              <a:t>行译码</a:t>
            </a:r>
            <a:endPar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rPr>
              <a:t>信号逻辑</a:t>
            </a:r>
          </a:p>
        </p:txBody>
      </p:sp>
      <p:grpSp>
        <p:nvGrpSpPr>
          <p:cNvPr id="20" name="组合 19"/>
          <p:cNvGrpSpPr/>
          <p:nvPr/>
        </p:nvGrpSpPr>
        <p:grpSpPr>
          <a:xfrm>
            <a:off x="3929836" y="875255"/>
            <a:ext cx="2348627" cy="551135"/>
            <a:chOff x="3929836" y="875255"/>
            <a:chExt cx="2348627" cy="551135"/>
          </a:xfrm>
        </p:grpSpPr>
        <p:sp>
          <p:nvSpPr>
            <p:cNvPr id="236" name="矩形 235"/>
            <p:cNvSpPr/>
            <p:nvPr/>
          </p:nvSpPr>
          <p:spPr>
            <a:xfrm>
              <a:off x="4460234" y="875255"/>
              <a:ext cx="1152068" cy="2402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256" name="组合 255"/>
            <p:cNvGrpSpPr/>
            <p:nvPr/>
          </p:nvGrpSpPr>
          <p:grpSpPr>
            <a:xfrm>
              <a:off x="3929836" y="1173825"/>
              <a:ext cx="2348627" cy="252565"/>
              <a:chOff x="2861077" y="969828"/>
              <a:chExt cx="2182065" cy="228600"/>
            </a:xfrm>
          </p:grpSpPr>
          <p:sp>
            <p:nvSpPr>
              <p:cNvPr id="439" name="矩形 43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440" name="矩形 43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41" name="矩形 44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5" name="组合 4"/>
          <p:cNvGrpSpPr/>
          <p:nvPr/>
        </p:nvGrpSpPr>
        <p:grpSpPr>
          <a:xfrm>
            <a:off x="4609854" y="3261423"/>
            <a:ext cx="410636" cy="757374"/>
            <a:chOff x="4609854" y="3261423"/>
            <a:chExt cx="410636" cy="757374"/>
          </a:xfrm>
        </p:grpSpPr>
        <p:grpSp>
          <p:nvGrpSpPr>
            <p:cNvPr id="254" name="组合 253"/>
            <p:cNvGrpSpPr/>
            <p:nvPr/>
          </p:nvGrpSpPr>
          <p:grpSpPr>
            <a:xfrm>
              <a:off x="4708287" y="3491378"/>
              <a:ext cx="229740" cy="474847"/>
              <a:chOff x="3564805" y="3119262"/>
              <a:chExt cx="862337" cy="429791"/>
            </a:xfrm>
          </p:grpSpPr>
          <p:cxnSp>
            <p:nvCxnSpPr>
              <p:cNvPr id="445" name="直接连接符 444"/>
              <p:cNvCxnSpPr/>
              <p:nvPr/>
            </p:nvCxnSpPr>
            <p:spPr>
              <a:xfrm>
                <a:off x="3564805" y="3119262"/>
                <a:ext cx="862337" cy="0"/>
              </a:xfrm>
              <a:prstGeom prst="line">
                <a:avLst/>
              </a:prstGeom>
              <a:noFill/>
              <a:ln w="19050" cap="flat" cmpd="sng" algn="ctr">
                <a:solidFill>
                  <a:srgbClr val="00CC00"/>
                </a:solidFill>
                <a:prstDash val="solid"/>
              </a:ln>
              <a:effectLst/>
            </p:spPr>
          </p:cxnSp>
          <p:cxnSp>
            <p:nvCxnSpPr>
              <p:cNvPr id="446" name="直接连接符 445"/>
              <p:cNvCxnSpPr/>
              <p:nvPr/>
            </p:nvCxnSpPr>
            <p:spPr>
              <a:xfrm>
                <a:off x="3564805" y="3549053"/>
                <a:ext cx="862337" cy="0"/>
              </a:xfrm>
              <a:prstGeom prst="line">
                <a:avLst/>
              </a:prstGeom>
              <a:noFill/>
              <a:ln w="9525" cap="flat" cmpd="sng" algn="ctr">
                <a:solidFill>
                  <a:srgbClr val="C00000"/>
                </a:solidFill>
                <a:prstDash val="solid"/>
              </a:ln>
              <a:effectLst/>
            </p:spPr>
          </p:cxnSp>
        </p:grpSp>
        <p:grpSp>
          <p:nvGrpSpPr>
            <p:cNvPr id="4" name="组合 3"/>
            <p:cNvGrpSpPr/>
            <p:nvPr/>
          </p:nvGrpSpPr>
          <p:grpSpPr>
            <a:xfrm>
              <a:off x="4609854" y="3261423"/>
              <a:ext cx="410636" cy="757374"/>
              <a:chOff x="4609854" y="3261423"/>
              <a:chExt cx="410636" cy="757374"/>
            </a:xfrm>
          </p:grpSpPr>
          <p:sp>
            <p:nvSpPr>
              <p:cNvPr id="257" name="矩形 256"/>
              <p:cNvSpPr/>
              <p:nvPr/>
            </p:nvSpPr>
            <p:spPr>
              <a:xfrm>
                <a:off x="4609854" y="326142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K0</a:t>
                </a:r>
              </a:p>
            </p:txBody>
          </p:sp>
          <p:sp>
            <p:nvSpPr>
              <p:cNvPr id="259" name="矩形 258"/>
              <p:cNvSpPr/>
              <p:nvPr/>
            </p:nvSpPr>
            <p:spPr>
              <a:xfrm>
                <a:off x="4609854" y="376946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K1</a:t>
                </a:r>
              </a:p>
            </p:txBody>
          </p:sp>
        </p:grpSp>
      </p:grpSp>
      <p:sp>
        <p:nvSpPr>
          <p:cNvPr id="261" name="矩形 260"/>
          <p:cNvSpPr/>
          <p:nvPr/>
        </p:nvSpPr>
        <p:spPr>
          <a:xfrm>
            <a:off x="2635121" y="5198552"/>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查找表</a:t>
            </a:r>
          </a:p>
        </p:txBody>
      </p:sp>
    </p:spTree>
    <p:custDataLst>
      <p:tags r:id="rId1"/>
    </p:custDataLst>
    <p:extLst>
      <p:ext uri="{BB962C8B-B14F-4D97-AF65-F5344CB8AC3E}">
        <p14:creationId xmlns:p14="http://schemas.microsoft.com/office/powerpoint/2010/main" val="1523151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60750">
        <p15:prstTrans prst="pageCurlDouble"/>
      </p:transition>
    </mc:Choice>
    <mc:Fallback xmlns="">
      <p:transition spd="slow" advTm="1607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1"/>
                                        </p:tgtEl>
                                        <p:attrNameLst>
                                          <p:attrName>style.visibility</p:attrName>
                                        </p:attrNameLst>
                                      </p:cBhvr>
                                      <p:to>
                                        <p:strVal val="visible"/>
                                      </p:to>
                                    </p:set>
                                    <p:animEffect transition="in" filter="wipe(left)">
                                      <p:cBhvr>
                                        <p:cTn id="11" dur="500"/>
                                        <p:tgtEl>
                                          <p:spTgt spid="2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righ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4"/>
                                        </p:tgtEl>
                                        <p:attrNameLst>
                                          <p:attrName>style.visibility</p:attrName>
                                        </p:attrNameLst>
                                      </p:cBhvr>
                                      <p:to>
                                        <p:strVal val="visible"/>
                                      </p:to>
                                    </p:set>
                                    <p:animEffect transition="in" filter="wipe(up)">
                                      <p:cBhvr>
                                        <p:cTn id="26" dur="500"/>
                                        <p:tgtEl>
                                          <p:spTgt spid="2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wipe(left)">
                                      <p:cBhvr>
                                        <p:cTn id="31" dur="500"/>
                                        <p:tgtEl>
                                          <p:spTgt spid="2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3000" fill="hold" grpId="0" nodeType="clickEffect">
                                  <p:stCondLst>
                                    <p:cond delay="0"/>
                                  </p:stCondLst>
                                  <p:childTnLst>
                                    <p:set>
                                      <p:cBhvr>
                                        <p:cTn id="40" dur="1" fill="hold">
                                          <p:stCondLst>
                                            <p:cond delay="0"/>
                                          </p:stCondLst>
                                        </p:cTn>
                                        <p:tgtEl>
                                          <p:spTgt spid="263"/>
                                        </p:tgtEl>
                                        <p:attrNameLst>
                                          <p:attrName>style.visibility</p:attrName>
                                        </p:attrNameLst>
                                      </p:cBhvr>
                                      <p:to>
                                        <p:strVal val="visible"/>
                                      </p:to>
                                    </p:set>
                                    <p:animEffect transition="in" filter="wipe(up)">
                                      <p:cBhvr>
                                        <p:cTn id="41" dur="500"/>
                                        <p:tgtEl>
                                          <p:spTgt spid="2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622"/>
                                        </p:tgtEl>
                                        <p:attrNameLst>
                                          <p:attrName>style.visibility</p:attrName>
                                        </p:attrNameLst>
                                      </p:cBhvr>
                                      <p:to>
                                        <p:strVal val="visible"/>
                                      </p:to>
                                    </p:set>
                                    <p:animEffect transition="in" filter="wipe(down)">
                                      <p:cBhvr>
                                        <p:cTn id="46" dur="500"/>
                                        <p:tgtEl>
                                          <p:spTgt spid="6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55"/>
                                        </p:tgtEl>
                                        <p:attrNameLst>
                                          <p:attrName>style.visibility</p:attrName>
                                        </p:attrNameLst>
                                      </p:cBhvr>
                                      <p:to>
                                        <p:strVal val="visible"/>
                                      </p:to>
                                    </p:set>
                                    <p:animEffect transition="in" filter="wipe(up)">
                                      <p:cBhvr>
                                        <p:cTn id="51" dur="500"/>
                                        <p:tgtEl>
                                          <p:spTgt spid="25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6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wipe(up)">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5"/>
                                        </p:tgtEl>
                                        <p:attrNameLst>
                                          <p:attrName>style.visibility</p:attrName>
                                        </p:attrNameLst>
                                      </p:cBhvr>
                                      <p:to>
                                        <p:strVal val="visible"/>
                                      </p:to>
                                    </p:set>
                                    <p:animEffect transition="in" filter="wipe(left)">
                                      <p:cBhvr>
                                        <p:cTn id="75" dur="500"/>
                                        <p:tgtEl>
                                          <p:spTgt spid="26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repeatCount="3000"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17"/>
                                        </p:tgtEl>
                                        <p:attrNameLst>
                                          <p:attrName>style.visibility</p:attrName>
                                        </p:attrNameLst>
                                      </p:cBhvr>
                                      <p:to>
                                        <p:strVal val="visible"/>
                                      </p:to>
                                    </p:set>
                                    <p:animEffect transition="in" filter="wipe(left)">
                                      <p:cBhvr>
                                        <p:cTn id="85" dur="500"/>
                                        <p:tgtEl>
                                          <p:spTgt spid="5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515"/>
                                        </p:tgtEl>
                                        <p:attrNameLst>
                                          <p:attrName>style.visibility</p:attrName>
                                        </p:attrNameLst>
                                      </p:cBhvr>
                                      <p:to>
                                        <p:strVal val="visible"/>
                                      </p:to>
                                    </p:set>
                                    <p:animEffect transition="in" filter="wipe(left)">
                                      <p:cBhvr>
                                        <p:cTn id="90" dur="500"/>
                                        <p:tgtEl>
                                          <p:spTgt spid="51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516"/>
                                        </p:tgtEl>
                                        <p:attrNameLst>
                                          <p:attrName>style.visibility</p:attrName>
                                        </p:attrNameLst>
                                      </p:cBhvr>
                                      <p:to>
                                        <p:strVal val="visible"/>
                                      </p:to>
                                    </p:set>
                                    <p:animEffect transition="in" filter="wipe(up)">
                                      <p:cBhvr>
                                        <p:cTn id="94" dur="500"/>
                                        <p:tgtEl>
                                          <p:spTgt spid="51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39"/>
                                        </p:tgtEl>
                                        <p:attrNameLst>
                                          <p:attrName>style.visibility</p:attrName>
                                        </p:attrNameLst>
                                      </p:cBhvr>
                                      <p:to>
                                        <p:strVal val="visible"/>
                                      </p:to>
                                    </p:set>
                                    <p:animEffect transition="in" filter="wipe(left)">
                                      <p:cBhvr>
                                        <p:cTn id="99" dur="500"/>
                                        <p:tgtEl>
                                          <p:spTgt spid="239"/>
                                        </p:tgtEl>
                                      </p:cBhvr>
                                    </p:animEffect>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687"/>
                                        </p:tgtEl>
                                        <p:attrNameLst>
                                          <p:attrName>style.visibility</p:attrName>
                                        </p:attrNameLst>
                                      </p:cBhvr>
                                      <p:to>
                                        <p:strVal val="visible"/>
                                      </p:to>
                                    </p:set>
                                    <p:animEffect transition="in" filter="wipe(down)">
                                      <p:cBhvr>
                                        <p:cTn id="103" dur="5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8" grpId="0" animBg="1"/>
      <p:bldP spid="261" grpId="0"/>
    </p:bldLst>
  </p:timing>
  <p:extLst mod="1">
    <p:ext uri="{3A86A75C-4F4B-4683-9AE1-C65F6400EC91}">
      <p14:laserTraceLst xmlns:p14="http://schemas.microsoft.com/office/powerpoint/2010/main">
        <p14:tracePtLst>
          <p14:tracePt t="13967" x="2311400" y="2000250"/>
          <p14:tracePt t="14111" x="2317750" y="2019300"/>
          <p14:tracePt t="14141" x="2317750" y="2051050"/>
          <p14:tracePt t="14177" x="2317750" y="2070100"/>
          <p14:tracePt t="14209" x="2317750" y="2076450"/>
          <p14:tracePt t="14244" x="2317750" y="2095500"/>
          <p14:tracePt t="14274" x="2317750" y="2108200"/>
          <p14:tracePt t="14309" x="2317750" y="2139950"/>
          <p14:tracePt t="14339" x="2324100" y="2184400"/>
          <p14:tracePt t="14376" x="2330450" y="2216150"/>
          <p14:tracePt t="14407" x="2330450" y="2260600"/>
          <p14:tracePt t="14446" x="2330450" y="2311400"/>
          <p14:tracePt t="14479" x="2330450" y="2330450"/>
          <p14:tracePt t="14518" x="2330450" y="2362200"/>
          <p14:tracePt t="14552" x="2330450" y="2387600"/>
          <p14:tracePt t="14588" x="2330450" y="2438400"/>
          <p14:tracePt t="14618" x="2330450" y="2476500"/>
          <p14:tracePt t="14655" x="2330450" y="2514600"/>
          <p14:tracePt t="14684" x="2330450" y="2578100"/>
          <p14:tracePt t="14721" x="2330450" y="2616200"/>
          <p14:tracePt t="14749" x="2330450" y="2622550"/>
          <p14:tracePt t="14861" x="2330450" y="2698750"/>
          <p14:tracePt t="14890" x="2330450" y="2781300"/>
          <p14:tracePt t="14891" x="2330450" y="2800350"/>
          <p14:tracePt t="14925" x="2330450" y="2825750"/>
          <p14:tracePt t="15241" x="0" y="0"/>
        </p14:tracePtLst>
        <p14:tracePtLst>
          <p14:tracePt t="15566" x="2305050" y="2927350"/>
          <p14:tracePt t="15641" x="2298700" y="2978150"/>
          <p14:tracePt t="15673" x="2279650" y="3086100"/>
          <p14:tracePt t="15692" x="2266950" y="3168650"/>
          <p14:tracePt t="15726" x="2235200" y="3295650"/>
          <p14:tracePt t="15763" x="2228850" y="3359150"/>
          <p14:tracePt t="15796" x="2222500" y="3435350"/>
          <p14:tracePt t="15838" x="2197100" y="3517900"/>
          <p14:tracePt t="16047" x="0" y="0"/>
        </p14:tracePtLst>
        <p14:tracePtLst>
          <p14:tracePt t="16452" x="2203450" y="3848100"/>
          <p14:tracePt t="16488" x="2209800" y="3905250"/>
          <p14:tracePt t="16529" x="2209800" y="4032250"/>
          <p14:tracePt t="16561" x="2209800" y="4159250"/>
          <p14:tracePt t="16599" x="2209800" y="4337050"/>
          <p14:tracePt t="16628" x="2209800" y="4445000"/>
          <p14:tracePt t="16643" x="2209800" y="4457700"/>
          <p14:tracePt t="16888" x="0" y="0"/>
        </p14:tracePtLst>
        <p14:tracePtLst>
          <p14:tracePt t="17290" x="2228850" y="4711700"/>
          <p14:tracePt t="17325" x="2228850" y="4756150"/>
          <p14:tracePt t="17360" x="2209800" y="4889500"/>
          <p14:tracePt t="17390" x="2146300" y="5156200"/>
          <p14:tracePt t="17428" x="2120900" y="5283200"/>
          <p14:tracePt t="17755" x="0" y="0"/>
        </p14:tracePtLst>
        <p14:tracePtLst>
          <p14:tracePt t="23879" x="4286250" y="1562100"/>
          <p14:tracePt t="23987" x="4305300" y="1555750"/>
          <p14:tracePt t="24017" x="4400550" y="1568450"/>
          <p14:tracePt t="24036" x="4552950" y="1581150"/>
          <p14:tracePt t="24067" x="4724400" y="1581150"/>
          <p14:tracePt t="24107" x="4800600" y="1581150"/>
          <p14:tracePt t="24209" x="4838700" y="1581150"/>
          <p14:tracePt t="24242" x="5003800" y="1581150"/>
          <p14:tracePt t="24279" x="5365750" y="1581150"/>
          <p14:tracePt t="24310" x="5549900" y="1574800"/>
          <p14:tracePt t="24346" x="5568950" y="1574800"/>
          <p14:tracePt t="24417" x="5575300" y="1574800"/>
          <p14:tracePt t="24447" x="5651500" y="1574800"/>
          <p14:tracePt t="24487" x="6070600" y="1574800"/>
          <p14:tracePt t="24517" x="6407150" y="1555750"/>
          <p14:tracePt t="24554" x="6445250" y="1549400"/>
          <p14:tracePt t="24976" x="0" y="0"/>
        </p14:tracePtLst>
        <p14:tracePtLst>
          <p14:tracePt t="33552" x="2324100" y="2298700"/>
          <p14:tracePt t="33622" x="2324100" y="2330450"/>
          <p14:tracePt t="33652" x="2311400" y="2374900"/>
          <p14:tracePt t="33690" x="2305050" y="2457450"/>
          <p14:tracePt t="33721" x="2305050" y="2527300"/>
          <p14:tracePt t="33726" x="2298700" y="2546350"/>
          <p14:tracePt t="33754" x="2286000" y="2609850"/>
          <p14:tracePt t="33759" x="2286000" y="2635250"/>
          <p14:tracePt t="33790" x="2273300" y="2730500"/>
          <p14:tracePt t="33828" x="2241550" y="2863850"/>
          <p14:tracePt t="33857" x="2235200" y="2946400"/>
          <p14:tracePt t="33895" x="2222500" y="3086100"/>
          <p14:tracePt t="33926" x="2203450" y="3200400"/>
          <p14:tracePt t="33965" x="2203450" y="3321050"/>
          <p14:tracePt t="33994" x="2197100" y="3378200"/>
          <p14:tracePt t="34036" x="2197100" y="3517900"/>
          <p14:tracePt t="34067" x="2184400" y="3625850"/>
          <p14:tracePt t="34104" x="2159000" y="3765550"/>
          <p14:tracePt t="34135" x="2146300" y="3886200"/>
          <p14:tracePt t="34174" x="2133600" y="4032250"/>
          <p14:tracePt t="34205" x="2108200" y="4152900"/>
          <p14:tracePt t="34245" x="2095500" y="4273550"/>
          <p14:tracePt t="34274" x="2089150" y="4337050"/>
          <p14:tracePt t="34312" x="2070100" y="4476750"/>
          <p14:tracePt t="34342" x="2063750" y="4533900"/>
          <p14:tracePt t="34378" x="2063750" y="4578350"/>
          <p14:tracePt t="34408" x="2057400" y="4616450"/>
          <p14:tracePt t="34447" x="2057400" y="4705350"/>
          <p14:tracePt t="34478" x="2057400" y="4756150"/>
          <p14:tracePt t="34517" x="2057400" y="4787900"/>
          <p14:tracePt t="34550" x="2057400" y="4819650"/>
          <p14:tracePt t="34585" x="2057400" y="4826000"/>
          <p14:tracePt t="34651" x="2057400" y="4838700"/>
          <p14:tracePt t="34680" x="2057400" y="4883150"/>
          <p14:tracePt t="34715" x="2057400" y="4895850"/>
          <p14:tracePt t="34783" x="2082800" y="5010150"/>
          <p14:tracePt t="34814" x="2108200" y="5137150"/>
          <p14:tracePt t="35043" x="0" y="0"/>
        </p14:tracePtLst>
        <p14:tracePtLst>
          <p14:tracePt t="73330" x="5321300" y="2254250"/>
          <p14:tracePt t="73508" x="5346700" y="2254250"/>
          <p14:tracePt t="73540" x="5384800" y="2254250"/>
          <p14:tracePt t="73655" x="5397500" y="2254250"/>
          <p14:tracePt t="73683" x="5403850" y="2254250"/>
          <p14:tracePt t="73912" x="5384800" y="2266950"/>
          <p14:tracePt t="74129" x="5378450" y="2266950"/>
          <p14:tracePt t="74194" x="5378450" y="2273300"/>
          <p14:tracePt t="75240" x="5384800" y="2273300"/>
          <p14:tracePt t="75583" x="5435600" y="2273300"/>
          <p14:tracePt t="75613" x="5467350" y="2273300"/>
          <p14:tracePt t="76190" x="0" y="0"/>
        </p14:tracePtLst>
        <p14:tracePtLst>
          <p14:tracePt t="77944" x="5308600" y="2286000"/>
          <p14:tracePt t="78015" x="5321300" y="2279650"/>
          <p14:tracePt t="78045" x="5346700" y="2279650"/>
          <p14:tracePt t="78116" x="5353050" y="2279650"/>
          <p14:tracePt t="78146" x="5372100" y="2279650"/>
          <p14:tracePt t="78185" x="5422900" y="2279650"/>
          <p14:tracePt t="78511" x="5378450" y="2279650"/>
          <p14:tracePt t="78545" x="5270500" y="2279650"/>
          <p14:tracePt t="78580" x="5245100" y="2279650"/>
          <p14:tracePt t="79157" x="5238750" y="2279650"/>
          <p14:tracePt t="79187" x="5283200" y="2286000"/>
          <p14:tracePt t="79221" x="5295900" y="2286000"/>
          <p14:tracePt t="79290" x="5359400" y="2292350"/>
          <p14:tracePt t="79324" x="5397500" y="2292350"/>
          <p14:tracePt t="79473" x="5403850" y="2292350"/>
          <p14:tracePt t="79618" x="0" y="0"/>
        </p14:tracePtLst>
        <p14:tracePtLst>
          <p14:tracePt t="80216" x="3886200" y="2178050"/>
          <p14:tracePt t="80413" x="3898900" y="2178050"/>
          <p14:tracePt t="80705" x="3905250" y="2178050"/>
          <p14:tracePt t="80808" x="0" y="0"/>
        </p14:tracePtLst>
        <p14:tracePtLst>
          <p14:tracePt t="81545" x="4730750" y="3397250"/>
          <p14:tracePt t="81654" x="4819650" y="3403600"/>
          <p14:tracePt t="81655" x="4826000" y="3403600"/>
          <p14:tracePt t="81684" x="4876800" y="3403600"/>
          <p14:tracePt t="81720" x="4902200" y="3416300"/>
          <p14:tracePt t="81786" x="4908550" y="3416300"/>
          <p14:tracePt t="82052" x="0" y="0"/>
        </p14:tracePtLst>
        <p14:tracePtLst>
          <p14:tracePt t="82771" x="5353050" y="2705100"/>
          <p14:tracePt t="82920" x="5346700" y="2692400"/>
          <p14:tracePt t="82949" x="5391150" y="2686050"/>
          <p14:tracePt t="82985" x="5422900" y="2673350"/>
          <p14:tracePt t="83205" x="5410200" y="2673350"/>
          <p14:tracePt t="83234" x="5372100" y="2673350"/>
          <p14:tracePt t="83272" x="5353050" y="2679700"/>
          <p14:tracePt t="83489" x="5346700" y="2679700"/>
          <p14:tracePt t="83489" x="0" y="0"/>
        </p14:tracePtLst>
        <p14:tracePtLst>
          <p14:tracePt t="83976" x="3651250" y="2330450"/>
          <p14:tracePt t="83983" x="3670300" y="2330450"/>
          <p14:tracePt t="84013" x="3740150" y="2336800"/>
          <p14:tracePt t="84050" x="3841750" y="2349500"/>
          <p14:tracePt t="84224" x="3949700" y="2343150"/>
          <p14:tracePt t="84255" x="3987800" y="2330450"/>
          <p14:tracePt t="84475" x="3994150" y="2330450"/>
          <p14:tracePt t="84475" x="0" y="0"/>
        </p14:tracePtLst>
        <p14:tracePtLst>
          <p14:tracePt t="85215" x="4718050" y="3911600"/>
          <p14:tracePt t="85248" x="4718050" y="3917950"/>
          <p14:tracePt t="85322" x="4762500" y="3917950"/>
          <p14:tracePt t="85354" x="4857750" y="3917950"/>
          <p14:tracePt t="85392" x="4946650" y="3924300"/>
          <p14:tracePt t="85732" x="0" y="0"/>
        </p14:tracePtLst>
        <p14:tracePtLst>
          <p14:tracePt t="86958" x="5327650" y="3073400"/>
          <p14:tracePt t="87033" x="5378450" y="3073400"/>
          <p14:tracePt t="87064" x="5454650" y="3079750"/>
          <p14:tracePt t="87100" x="5461000" y="3079750"/>
          <p14:tracePt t="87166" x="5505450" y="3086100"/>
          <p14:tracePt t="87195" x="5518150" y="3086100"/>
          <p14:tracePt t="87817" x="0" y="0"/>
        </p14:tracePtLst>
        <p14:tracePtLst>
          <p14:tracePt t="88312" x="3727450" y="3340100"/>
          <p14:tracePt t="88394" x="3752850" y="3340100"/>
          <p14:tracePt t="88425" x="3810000" y="3340100"/>
          <p14:tracePt t="88466" x="3917950" y="3340100"/>
          <p14:tracePt t="88496" x="3994150" y="3340100"/>
          <p14:tracePt t="88684" x="0" y="0"/>
        </p14:tracePtLst>
        <p14:tracePtLst>
          <p14:tracePt t="89059" x="4591050" y="3530600"/>
          <p14:tracePt t="89064" x="4622800" y="3530600"/>
          <p14:tracePt t="89094" x="4711700" y="3530600"/>
          <p14:tracePt t="89129" x="4794250" y="3530600"/>
          <p14:tracePt t="89231" x="4819650" y="3543300"/>
          <p14:tracePt t="89233" x="4838700" y="3543300"/>
          <p14:tracePt t="89262" x="4933950" y="3543300"/>
          <p14:tracePt t="89298" x="5003800" y="3543300"/>
          <p14:tracePt t="89369" x="5003800" y="3549650"/>
          <p14:tracePt t="89515" x="0" y="0"/>
        </p14:tracePtLst>
        <p14:tracePtLst>
          <p14:tracePt t="90257" x="5340350" y="3467100"/>
          <p14:tracePt t="90362" x="5378450" y="3473450"/>
          <p14:tracePt t="90392" x="5537200" y="3473450"/>
          <p14:tracePt t="90458" x="5695950" y="3473450"/>
          <p14:tracePt t="90842" x="0" y="0"/>
        </p14:tracePtLst>
        <p14:tracePtLst>
          <p14:tracePt t="91438" x="3727450" y="3384550"/>
          <p14:tracePt t="91444" x="3727450" y="3378200"/>
          <p14:tracePt t="91474" x="3822700" y="3378200"/>
          <p14:tracePt t="91514" x="3949700" y="3378200"/>
          <p14:tracePt t="91545" x="3981450" y="3378200"/>
          <p14:tracePt t="91623" x="4038600" y="3378200"/>
          <p14:tracePt t="91624" x="4044950" y="3378200"/>
          <p14:tracePt t="91691" x="4051300" y="3378200"/>
          <p14:tracePt t="91755" x="0" y="0"/>
        </p14:tracePtLst>
        <p14:tracePtLst>
          <p14:tracePt t="92399" x="4711700" y="4013200"/>
          <p14:tracePt t="92504" x="4826000" y="4013200"/>
          <p14:tracePt t="92535" x="4883150" y="4013200"/>
          <p14:tracePt t="92898" x="0" y="0"/>
        </p14:tracePtLst>
        <p14:tracePtLst>
          <p14:tracePt t="104091" x="5378450" y="6172200"/>
          <p14:tracePt t="104096" x="5378450" y="6165850"/>
          <p14:tracePt t="104193" x="5308600" y="6096000"/>
          <p14:tracePt t="104222" x="5270500" y="6089650"/>
          <p14:tracePt t="104264" x="5137150" y="6076950"/>
          <p14:tracePt t="104300" x="4991100" y="6076950"/>
          <p14:tracePt t="104343" x="4832350" y="6096000"/>
          <p14:tracePt t="104378" x="4692650" y="6159500"/>
          <p14:tracePt t="104412" x="4629150" y="6191250"/>
          <p14:tracePt t="104442" x="4622800" y="6197600"/>
          <p14:tracePt t="104480" x="4591050" y="6242050"/>
          <p14:tracePt t="104509" x="4565650" y="6280150"/>
          <p14:tracePt t="104513" x="4546600" y="6299200"/>
          <p14:tracePt t="104546" x="4514850" y="6356350"/>
          <p14:tracePt t="104584" x="4495800" y="6400800"/>
          <p14:tracePt t="104614" x="4495800" y="6432550"/>
          <p14:tracePt t="104652" x="4527550" y="6489700"/>
          <p14:tracePt t="104684" x="4610100" y="6527800"/>
          <p14:tracePt t="104723" x="4749800" y="6527800"/>
          <p14:tracePt t="104754" x="4845050" y="6527800"/>
          <p14:tracePt t="104793" x="5029200" y="6527800"/>
          <p14:tracePt t="104824" x="5099050" y="6515100"/>
          <p14:tracePt t="104860" x="5124450" y="6508750"/>
          <p14:tracePt t="104891" x="5130800" y="6496050"/>
          <p14:tracePt t="104931" x="5219700" y="6419850"/>
          <p14:tracePt t="104962" x="5289550" y="6381750"/>
          <p14:tracePt t="105145" x="0" y="0"/>
        </p14:tracePtLst>
        <p14:tracePtLst>
          <p14:tracePt t="114125" x="9531350" y="2101850"/>
          <p14:tracePt t="114159" x="9531350" y="2108200"/>
          <p14:tracePt t="114198" x="9531350" y="2190750"/>
          <p14:tracePt t="114228" x="9512300" y="2279650"/>
          <p14:tracePt t="114266" x="9499600" y="2406650"/>
          <p14:tracePt t="114298" x="9486900" y="2501900"/>
          <p14:tracePt t="114334" x="9486900" y="2571750"/>
          <p14:tracePt t="114362" x="9486900" y="2654300"/>
          <p14:tracePt t="114403" x="9486900" y="2768600"/>
          <p14:tracePt t="114436" x="9486900" y="2901950"/>
          <p14:tracePt t="114476" x="9486900" y="3054350"/>
          <p14:tracePt t="114506" x="9486900" y="3175000"/>
          <p14:tracePt t="114546" x="9486900" y="3289300"/>
          <p14:tracePt t="114579" x="9486900" y="3378200"/>
          <p14:tracePt t="114618" x="9486900" y="3492500"/>
          <p14:tracePt t="114648" x="9486900" y="3556000"/>
          <p14:tracePt t="114684" x="9480550" y="3663950"/>
          <p14:tracePt t="114719" x="9480550" y="3765550"/>
          <p14:tracePt t="114758" x="9480550" y="3860800"/>
          <p14:tracePt t="114789" x="9480550" y="3943350"/>
          <p14:tracePt t="114831" x="9480550" y="4032250"/>
          <p14:tracePt t="114861" x="9480550" y="4108450"/>
          <p14:tracePt t="114900" x="9480550" y="4235450"/>
          <p14:tracePt t="114931" x="9480550" y="4330700"/>
          <p14:tracePt t="114972" x="9480550" y="4451350"/>
          <p14:tracePt t="115004" x="9480550" y="4527550"/>
          <p14:tracePt t="115044" x="9480550" y="4591050"/>
          <p14:tracePt t="115076" x="9480550" y="4622800"/>
          <p14:tracePt t="115114" x="9480550" y="4699000"/>
          <p14:tracePt t="115145" x="9486900" y="4787900"/>
          <p14:tracePt t="115184" x="9499600" y="4889500"/>
          <p14:tracePt t="115185" x="9499600" y="4908550"/>
          <p14:tracePt t="115218" x="9505950" y="4991100"/>
          <p14:tracePt t="115258" x="9525000" y="5067300"/>
          <p14:tracePt t="115291" x="9531350" y="5092700"/>
          <p14:tracePt t="115336" x="9537700" y="5118100"/>
          <p14:tracePt t="115337" x="9537700" y="5124450"/>
          <p14:tracePt t="115375" x="9537700" y="5143500"/>
          <p14:tracePt t="115377" x="9550400" y="5149850"/>
          <p14:tracePt t="115424" x="9550400" y="5175250"/>
          <p14:tracePt t="115425" x="9556750" y="5187950"/>
          <p14:tracePt t="115455" x="9556750" y="5207000"/>
          <p14:tracePt t="115494" x="9569450" y="5251450"/>
          <p14:tracePt t="115524" x="9569450" y="5264150"/>
          <p14:tracePt t="115741" x="9563100" y="5200650"/>
          <p14:tracePt t="115779" x="9525000" y="5048250"/>
          <p14:tracePt t="115810" x="9493250" y="4908550"/>
          <p14:tracePt t="115850" x="9467850" y="4711700"/>
          <p14:tracePt t="115880" x="9455150" y="4610100"/>
          <p14:tracePt t="115881" x="9455150" y="4572000"/>
          <p14:tracePt t="115922" x="9455150" y="4362450"/>
          <p14:tracePt t="115954" x="9455150" y="4165600"/>
          <p14:tracePt t="115990" x="9442450" y="3968750"/>
          <p14:tracePt t="116018" x="9442450" y="3746500"/>
          <p14:tracePt t="116055" x="9436100" y="3543300"/>
          <p14:tracePt t="116085" x="9436100" y="3340100"/>
          <p14:tracePt t="116091" x="9436100" y="3289300"/>
          <p14:tracePt t="116121" x="9436100" y="3117850"/>
          <p14:tracePt t="116160" x="9436100" y="2959100"/>
          <p14:tracePt t="116161" x="9436100" y="2933700"/>
          <p14:tracePt t="116190" x="9436100" y="2863850"/>
          <p14:tracePt t="116231" x="9436100" y="2774950"/>
          <p14:tracePt t="116262" x="9436100" y="2717800"/>
          <p14:tracePt t="116299" x="9436100" y="2654300"/>
          <p14:tracePt t="116331" x="9436100" y="2590800"/>
          <p14:tracePt t="116367" x="9436100" y="2552700"/>
          <p14:tracePt t="116396" x="9436100" y="2540000"/>
          <p14:tracePt t="116507" x="9436100" y="2520950"/>
          <p14:tracePt t="116539" x="9436100" y="2514600"/>
          <p14:tracePt t="116573" x="9436100" y="2489200"/>
          <p14:tracePt t="116603" x="9429750" y="2400300"/>
          <p14:tracePt t="116641" x="9410700" y="2317750"/>
          <p14:tracePt t="116673" x="9404350" y="2298700"/>
          <p14:tracePt t="116865" x="9404350" y="2362200"/>
          <p14:tracePt t="116895" x="9404350" y="2463800"/>
          <p14:tracePt t="116917" x="9404350" y="2641600"/>
          <p14:tracePt t="116949" x="9404350" y="2927350"/>
          <p14:tracePt t="116989" x="9404350" y="3187700"/>
          <p14:tracePt t="117019" x="9417050" y="3340100"/>
          <p14:tracePt t="117058" x="9423400" y="3479800"/>
          <p14:tracePt t="117091" x="9436100" y="3638550"/>
          <p14:tracePt t="117128" x="9480550" y="3879850"/>
          <p14:tracePt t="117129" x="9486900" y="3937000"/>
          <p14:tracePt t="117162" x="9563100" y="4241800"/>
          <p14:tracePt t="117205" x="9594850" y="4527550"/>
          <p14:tracePt t="117235" x="9613900" y="4686300"/>
          <p14:tracePt t="117273" x="9613900" y="4711700"/>
          <p14:tracePt t="117584" x="0" y="0"/>
        </p14:tracePtLst>
        <p14:tracePtLst>
          <p14:tracePt t="150621" x="1536700" y="2971800"/>
          <p14:tracePt t="150628" x="1536700" y="2965450"/>
          <p14:tracePt t="150693" x="1536700" y="3054350"/>
          <p14:tracePt t="150723" x="1536700" y="3162300"/>
          <p14:tracePt t="150759" x="1536700" y="3244850"/>
          <p14:tracePt t="150790" x="1536700" y="3371850"/>
          <p14:tracePt t="150829" x="1536700" y="3517900"/>
          <p14:tracePt t="150861" x="1536700" y="3600450"/>
          <p14:tracePt t="150901" x="1536700" y="3695700"/>
          <p14:tracePt t="150937" x="1536700" y="3784600"/>
          <p14:tracePt t="150973" x="1536700" y="3905250"/>
          <p14:tracePt t="151004" x="1536700" y="4076700"/>
          <p14:tracePt t="151041" x="1536700" y="4191000"/>
          <p14:tracePt t="151070" x="1536700" y="4216400"/>
          <p14:tracePt t="151109" x="1536700" y="4241800"/>
          <p14:tracePt t="151141" x="1536700" y="4260850"/>
          <p14:tracePt t="151181" x="1530350" y="4356100"/>
          <p14:tracePt t="151213" x="1504950" y="4451350"/>
          <p14:tracePt t="151250" x="1498600" y="4464050"/>
          <p14:tracePt t="151433" x="1492250" y="4470400"/>
          <p14:tracePt t="151433" x="0" y="0"/>
        </p14:tracePtLst>
        <p14:tracePtLst>
          <p14:tracePt t="152225" x="4267200" y="2946400"/>
          <p14:tracePt t="152261" x="4267200" y="2952750"/>
          <p14:tracePt t="152302" x="4273550" y="2997200"/>
          <p14:tracePt t="152332" x="4273550" y="3073400"/>
          <p14:tracePt t="152401" x="4273550" y="3238500"/>
          <p14:tracePt t="152403" x="4273550" y="3276600"/>
          <p14:tracePt t="152440" x="4273550" y="3371850"/>
          <p14:tracePt t="152525" x="4248150" y="3676650"/>
          <p14:tracePt t="152564" x="4248150" y="3822700"/>
          <p14:tracePt t="152608" x="4248150" y="3949700"/>
          <p14:tracePt t="152640" x="4241800" y="4057650"/>
          <p14:tracePt t="152679" x="4241800" y="4121150"/>
          <p14:tracePt t="152708" x="4241800" y="4171950"/>
          <p14:tracePt t="152747" x="4241800" y="4229100"/>
          <p14:tracePt t="152782" x="4241800" y="4241800"/>
          <p14:tracePt t="152822" x="4241800" y="4248150"/>
          <p14:tracePt t="152852" x="4235450" y="4260850"/>
          <p14:tracePt t="152983" x="4235450" y="4254500"/>
          <p14:tracePt t="153012" x="4235450" y="4159250"/>
          <p14:tracePt t="153052" x="4254500" y="3994150"/>
          <p14:tracePt t="153083" x="4273550" y="3886200"/>
          <p14:tracePt t="153122" x="4286250" y="3740150"/>
          <p14:tracePt t="153153" x="4292600" y="3606800"/>
          <p14:tracePt t="153190" x="4305300" y="3473450"/>
          <p14:tracePt t="153223" x="4311650" y="3378200"/>
          <p14:tracePt t="153268" x="4311650" y="3232150"/>
          <p14:tracePt t="153301" x="4318000" y="3181350"/>
          <p14:tracePt t="153463" x="4318000" y="3251200"/>
          <p14:tracePt t="153494" x="4318000" y="3359150"/>
          <p14:tracePt t="153535" x="4305300" y="3600450"/>
          <p14:tracePt t="153568" x="4305300" y="3778250"/>
          <p14:tracePt t="153604" x="4305300" y="3943350"/>
          <p14:tracePt t="153636" x="4305300" y="4038600"/>
          <p14:tracePt t="153677" x="4305300" y="4140200"/>
          <p14:tracePt t="153709" x="4305300" y="4203700"/>
          <p14:tracePt t="153748" x="4305300" y="4241800"/>
          <p14:tracePt t="153777" x="4305300" y="4273550"/>
          <p14:tracePt t="153812" x="4305300" y="4292600"/>
          <p14:tracePt t="154223" x="0" y="0"/>
        </p14:tracePtLst>
      </p14:laserTraceLst>
    </p:ext>
    <p:ext uri="{E180D4A7-C9FB-4DFB-919C-405C955672EB}">
      <p14:showEvtLst xmlns:p14="http://schemas.microsoft.com/office/powerpoint/2010/main">
        <p14:playEvt time="13" objId="253"/>
        <p14:stopEvt time="160646" objId="253"/>
      </p14:showEvtLst>
    </p:ext>
  </p:extLs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组相联存储器硬件开销</a:t>
            </a:r>
          </a:p>
        </p:txBody>
      </p:sp>
      <p:sp>
        <p:nvSpPr>
          <p:cNvPr id="3" name="内容占位符 2"/>
          <p:cNvSpPr>
            <a:spLocks noGrp="1"/>
          </p:cNvSpPr>
          <p:nvPr>
            <p:ph idx="1"/>
          </p:nvPr>
        </p:nvSpPr>
        <p:spPr/>
        <p:txBody>
          <a:bodyPr/>
          <a:lstStyle/>
          <a:p>
            <a:r>
              <a:rPr lang="en-US" altLang="zh-CN" b="1" dirty="0"/>
              <a:t>SRAM</a:t>
            </a:r>
          </a:p>
          <a:p>
            <a:pPr lvl="1"/>
            <a:r>
              <a:rPr lang="zh-CN" altLang="en-US" dirty="0"/>
              <a:t>存放数据副本</a:t>
            </a:r>
            <a:endParaRPr lang="en-US" altLang="zh-CN" dirty="0"/>
          </a:p>
          <a:p>
            <a:r>
              <a:rPr lang="zh-CN" altLang="en-US" b="1" dirty="0"/>
              <a:t>多个相联存储器共享一个多路比较器</a:t>
            </a:r>
            <a:endParaRPr lang="en-US" altLang="zh-CN" b="1" dirty="0"/>
          </a:p>
          <a:p>
            <a:pPr lvl="1"/>
            <a:r>
              <a:rPr lang="zh-CN" altLang="en-US" dirty="0"/>
              <a:t>相对于全相联   多路比较器复杂度低</a:t>
            </a:r>
            <a:endParaRPr lang="en-US" altLang="zh-CN" dirty="0"/>
          </a:p>
          <a:p>
            <a:pPr lvl="1"/>
            <a:r>
              <a:rPr lang="zh-CN" altLang="en-US" dirty="0">
                <a:latin typeface="微软雅黑" charset="-122"/>
                <a:ea typeface="微软雅黑" charset="-122"/>
              </a:rPr>
              <a:t>查找表表项内容（</a:t>
            </a:r>
            <a:r>
              <a:rPr lang="en-US" altLang="zh-CN" dirty="0">
                <a:latin typeface="微软雅黑" charset="-122"/>
                <a:ea typeface="微软雅黑" charset="-122"/>
              </a:rPr>
              <a:t>valid</a:t>
            </a:r>
            <a:r>
              <a:rPr lang="zh-CN" altLang="en-US" dirty="0">
                <a:latin typeface="微软雅黑" charset="-122"/>
                <a:ea typeface="微软雅黑" charset="-122"/>
              </a:rPr>
              <a:t>位，</a:t>
            </a:r>
            <a:r>
              <a:rPr lang="en-US" altLang="zh-CN" dirty="0">
                <a:latin typeface="微软雅黑" charset="-122"/>
                <a:ea typeface="微软雅黑" charset="-122"/>
              </a:rPr>
              <a:t>dirty</a:t>
            </a:r>
            <a:r>
              <a:rPr lang="zh-CN" altLang="en-US" dirty="0">
                <a:latin typeface="微软雅黑" charset="-122"/>
                <a:ea typeface="微软雅黑" charset="-122"/>
              </a:rPr>
              <a:t>位，查找标记，置换标记位）</a:t>
            </a:r>
            <a:endParaRPr lang="en-US" altLang="zh-CN" dirty="0">
              <a:latin typeface="微软雅黑" charset="-122"/>
              <a:ea typeface="微软雅黑" charset="-122"/>
            </a:endParaRPr>
          </a:p>
          <a:p>
            <a:pPr lvl="1"/>
            <a:r>
              <a:rPr lang="zh-CN" altLang="en-US" dirty="0">
                <a:latin typeface="微软雅黑" charset="-122"/>
                <a:ea typeface="微软雅黑" charset="-122"/>
              </a:rPr>
              <a:t>相联存储器总容量</a:t>
            </a:r>
            <a:endParaRPr lang="en-US" altLang="zh-CN" dirty="0">
              <a:latin typeface="微软雅黑" charset="-122"/>
              <a:ea typeface="微软雅黑" charset="-122"/>
            </a:endParaRPr>
          </a:p>
          <a:p>
            <a:pPr lvl="2"/>
            <a:r>
              <a:rPr lang="en-US" altLang="zh-CN" dirty="0">
                <a:latin typeface="微软雅黑" charset="-122"/>
                <a:ea typeface="微软雅黑" charset="-122"/>
              </a:rPr>
              <a:t>cache</a:t>
            </a:r>
            <a:r>
              <a:rPr lang="zh-CN" altLang="en-US" dirty="0">
                <a:latin typeface="微软雅黑" charset="-122"/>
                <a:ea typeface="微软雅黑" charset="-122"/>
              </a:rPr>
              <a:t>行数*（</a:t>
            </a:r>
            <a:r>
              <a:rPr lang="en-US" altLang="zh-CN" dirty="0">
                <a:latin typeface="微软雅黑" charset="-122"/>
                <a:ea typeface="微软雅黑" charset="-122"/>
              </a:rPr>
              <a:t>1+1+</a:t>
            </a:r>
            <a:r>
              <a:rPr lang="zh-CN" altLang="en-US" dirty="0">
                <a:latin typeface="微软雅黑" charset="-122"/>
                <a:ea typeface="微软雅黑" charset="-122"/>
              </a:rPr>
              <a:t>查找标记宽度</a:t>
            </a:r>
            <a:r>
              <a:rPr lang="en-US" altLang="zh-CN" dirty="0">
                <a:latin typeface="微软雅黑" charset="-122"/>
                <a:ea typeface="微软雅黑" charset="-122"/>
              </a:rPr>
              <a:t>+</a:t>
            </a:r>
            <a:r>
              <a:rPr lang="zh-CN" altLang="en-US" dirty="0">
                <a:latin typeface="微软雅黑" charset="-122"/>
                <a:ea typeface="微软雅黑" charset="-122"/>
              </a:rPr>
              <a:t>置换标记位）</a:t>
            </a:r>
            <a:endParaRPr lang="en-US" altLang="zh-CN" dirty="0">
              <a:latin typeface="微软雅黑" charset="-122"/>
              <a:ea typeface="微软雅黑" charset="-122"/>
            </a:endParaRPr>
          </a:p>
          <a:p>
            <a:r>
              <a:rPr lang="zh-CN" altLang="en-US" b="1" dirty="0"/>
              <a:t>片外缓存如果查找表在</a:t>
            </a:r>
            <a:r>
              <a:rPr lang="en-US" altLang="zh-CN" b="1" dirty="0"/>
              <a:t>CPU</a:t>
            </a:r>
            <a:r>
              <a:rPr lang="zh-CN" altLang="en-US" b="1" dirty="0"/>
              <a:t>内部？</a:t>
            </a:r>
            <a:endParaRPr lang="en-US" altLang="zh-CN" b="1" dirty="0"/>
          </a:p>
          <a:p>
            <a:pPr lvl="1"/>
            <a:r>
              <a:rPr lang="zh-CN" altLang="en-US" dirty="0"/>
              <a:t>查找表中必须增加</a:t>
            </a:r>
            <a:r>
              <a:rPr lang="en-US" altLang="zh-CN" dirty="0"/>
              <a:t>cache</a:t>
            </a:r>
            <a:r>
              <a:rPr lang="zh-CN" altLang="en-US" dirty="0"/>
              <a:t>行地址？  </a:t>
            </a:r>
            <a:r>
              <a:rPr lang="en-US" altLang="zh-CN" dirty="0"/>
              <a:t>why</a:t>
            </a:r>
          </a:p>
          <a:p>
            <a:pPr lvl="2"/>
            <a:endParaRPr lang="zh-CN" altLang="en-US" baseline="30000" dirty="0">
              <a:latin typeface="微软雅黑" charset="-122"/>
              <a:ea typeface="微软雅黑" charset="-122"/>
            </a:endParaRP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1892300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7" name="直接连接符 1396"/>
          <p:cNvCxnSpPr/>
          <p:nvPr/>
        </p:nvCxnSpPr>
        <p:spPr>
          <a:xfrm>
            <a:off x="5752872" y="1914529"/>
            <a:ext cx="0" cy="282571"/>
          </a:xfrm>
          <a:prstGeom prst="line">
            <a:avLst/>
          </a:prstGeom>
          <a:noFill/>
          <a:ln w="25400" cap="sq" cmpd="sng" algn="ctr">
            <a:solidFill>
              <a:srgbClr val="333333">
                <a:shade val="95000"/>
                <a:satMod val="105000"/>
              </a:srgbClr>
            </a:solidFill>
            <a:prstDash val="solid"/>
            <a:miter lim="800000"/>
          </a:ln>
          <a:effectLst/>
        </p:spPr>
      </p:cxnSp>
      <p:cxnSp>
        <p:nvCxnSpPr>
          <p:cNvPr id="379" name="直接连接符 378"/>
          <p:cNvCxnSpPr/>
          <p:nvPr/>
        </p:nvCxnSpPr>
        <p:spPr>
          <a:xfrm>
            <a:off x="2766496" y="2197966"/>
            <a:ext cx="0" cy="401378"/>
          </a:xfrm>
          <a:prstGeom prst="line">
            <a:avLst/>
          </a:prstGeom>
          <a:noFill/>
          <a:ln w="25400" cap="sq" cmpd="sng" algn="ctr">
            <a:solidFill>
              <a:schemeClr val="tx1"/>
            </a:solidFill>
            <a:prstDash val="solid"/>
            <a:miter lim="800000"/>
          </a:ln>
          <a:effectLst/>
        </p:spPr>
      </p:cxnSp>
      <p:cxnSp>
        <p:nvCxnSpPr>
          <p:cNvPr id="1646" name="直接连接符 1645"/>
          <p:cNvCxnSpPr/>
          <p:nvPr/>
        </p:nvCxnSpPr>
        <p:spPr>
          <a:xfrm>
            <a:off x="10686573" y="4692058"/>
            <a:ext cx="0" cy="1319866"/>
          </a:xfrm>
          <a:prstGeom prst="line">
            <a:avLst/>
          </a:prstGeom>
          <a:noFill/>
          <a:ln w="19050" cap="sq" cmpd="sng" algn="ctr">
            <a:solidFill>
              <a:srgbClr val="333333">
                <a:shade val="95000"/>
                <a:satMod val="105000"/>
              </a:srgbClr>
            </a:solidFill>
            <a:prstDash val="solid"/>
            <a:miter lim="800000"/>
          </a:ln>
          <a:effectLst/>
        </p:spPr>
      </p:cxnSp>
      <p:sp>
        <p:nvSpPr>
          <p:cNvPr id="2" name="标题 1"/>
          <p:cNvSpPr>
            <a:spLocks noGrp="1"/>
          </p:cNvSpPr>
          <p:nvPr>
            <p:ph type="title"/>
          </p:nvPr>
        </p:nvSpPr>
        <p:spPr/>
        <p:txBody>
          <a:bodyPr/>
          <a:lstStyle/>
          <a:p>
            <a:r>
              <a:rPr lang="zh-CN" altLang="en-US" dirty="0"/>
              <a:t>组相联映射动态载入过程</a:t>
            </a:r>
          </a:p>
        </p:txBody>
      </p:sp>
      <p:sp>
        <p:nvSpPr>
          <p:cNvPr id="1312" name="矩形 1311"/>
          <p:cNvSpPr/>
          <p:nvPr/>
        </p:nvSpPr>
        <p:spPr>
          <a:xfrm>
            <a:off x="3095844" y="2245366"/>
            <a:ext cx="791369"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sp>
        <p:nvSpPr>
          <p:cNvPr id="1313" name="矩形 1312"/>
          <p:cNvSpPr/>
          <p:nvPr/>
        </p:nvSpPr>
        <p:spPr>
          <a:xfrm>
            <a:off x="6962235" y="2233015"/>
            <a:ext cx="1678225"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sp>
        <p:nvSpPr>
          <p:cNvPr id="1317" name="文本框 1316"/>
          <p:cNvSpPr txBox="1"/>
          <p:nvPr/>
        </p:nvSpPr>
        <p:spPr>
          <a:xfrm>
            <a:off x="5199632" y="2978394"/>
            <a:ext cx="269626"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1318" name="直接连接符 1317"/>
          <p:cNvCxnSpPr>
            <a:stCxn id="1394" idx="3"/>
          </p:cNvCxnSpPr>
          <p:nvPr/>
        </p:nvCxnSpPr>
        <p:spPr>
          <a:xfrm>
            <a:off x="6852141" y="1835460"/>
            <a:ext cx="3791623" cy="0"/>
          </a:xfrm>
          <a:prstGeom prst="line">
            <a:avLst/>
          </a:prstGeom>
          <a:noFill/>
          <a:ln w="25400" cap="sq" cmpd="sng" algn="ctr">
            <a:solidFill>
              <a:srgbClr val="333333">
                <a:shade val="95000"/>
                <a:satMod val="105000"/>
              </a:srgbClr>
            </a:solidFill>
            <a:prstDash val="solid"/>
            <a:miter lim="800000"/>
          </a:ln>
          <a:effectLst/>
        </p:spPr>
      </p:cxnSp>
      <p:cxnSp>
        <p:nvCxnSpPr>
          <p:cNvPr id="1319" name="直接连接符 1318"/>
          <p:cNvCxnSpPr/>
          <p:nvPr/>
        </p:nvCxnSpPr>
        <p:spPr>
          <a:xfrm>
            <a:off x="10643764" y="1826013"/>
            <a:ext cx="0" cy="1583653"/>
          </a:xfrm>
          <a:prstGeom prst="line">
            <a:avLst/>
          </a:prstGeom>
          <a:noFill/>
          <a:ln w="25400" cap="sq" cmpd="sng" algn="ctr">
            <a:solidFill>
              <a:srgbClr val="333333">
                <a:shade val="95000"/>
                <a:satMod val="105000"/>
              </a:srgbClr>
            </a:solidFill>
            <a:prstDash val="solid"/>
            <a:miter lim="800000"/>
          </a:ln>
          <a:effectLst/>
        </p:spPr>
      </p:cxnSp>
      <p:sp>
        <p:nvSpPr>
          <p:cNvPr id="1322" name="矩形 1321"/>
          <p:cNvSpPr/>
          <p:nvPr/>
        </p:nvSpPr>
        <p:spPr>
          <a:xfrm>
            <a:off x="3692306" y="1717269"/>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1323" name="组合 1322"/>
          <p:cNvGrpSpPr/>
          <p:nvPr/>
        </p:nvGrpSpPr>
        <p:grpSpPr>
          <a:xfrm>
            <a:off x="6255390" y="2483532"/>
            <a:ext cx="3168352" cy="338412"/>
            <a:chOff x="4355976" y="2130352"/>
            <a:chExt cx="3168352" cy="338412"/>
          </a:xfrm>
        </p:grpSpPr>
        <p:sp>
          <p:nvSpPr>
            <p:cNvPr id="1324" name="矩形 132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5" name="矩形 1324"/>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6" name="矩形 1325"/>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7" name="矩形 132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8" name="矩形 1327"/>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1329" name="文本框 1328"/>
          <p:cNvSpPr txBox="1"/>
          <p:nvPr/>
        </p:nvSpPr>
        <p:spPr>
          <a:xfrm>
            <a:off x="4887362" y="6310989"/>
            <a:ext cx="782587" cy="276999"/>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charset="0"/>
                <a:ea typeface="华文细黑" pitchFamily="2" charset="-122"/>
              </a:rPr>
              <a:t>Hit/miss</a:t>
            </a:r>
            <a:endParaRPr lang="zh-CN" altLang="en-US" sz="1200" b="1" i="1" dirty="0">
              <a:solidFill>
                <a:srgbClr val="000000"/>
              </a:solidFill>
              <a:latin typeface="Arial" charset="0"/>
              <a:ea typeface="华文细黑" pitchFamily="2" charset="-122"/>
            </a:endParaRPr>
          </a:p>
        </p:txBody>
      </p:sp>
      <p:cxnSp>
        <p:nvCxnSpPr>
          <p:cNvPr id="1330" name="直接连接符 1329"/>
          <p:cNvCxnSpPr/>
          <p:nvPr/>
        </p:nvCxnSpPr>
        <p:spPr>
          <a:xfrm>
            <a:off x="5256084" y="6011924"/>
            <a:ext cx="5430489" cy="0"/>
          </a:xfrm>
          <a:prstGeom prst="line">
            <a:avLst/>
          </a:prstGeom>
          <a:noFill/>
          <a:ln w="19050" cap="sq" cmpd="sng" algn="ctr">
            <a:solidFill>
              <a:srgbClr val="333333">
                <a:shade val="95000"/>
                <a:satMod val="105000"/>
              </a:srgbClr>
            </a:solidFill>
            <a:prstDash val="solid"/>
            <a:miter lim="800000"/>
          </a:ln>
          <a:effectLst/>
        </p:spPr>
      </p:cxnSp>
      <p:cxnSp>
        <p:nvCxnSpPr>
          <p:cNvPr id="1331" name="直接连接符 1330"/>
          <p:cNvCxnSpPr/>
          <p:nvPr/>
        </p:nvCxnSpPr>
        <p:spPr>
          <a:xfrm>
            <a:off x="5253007" y="4643772"/>
            <a:ext cx="0" cy="1728192"/>
          </a:xfrm>
          <a:prstGeom prst="line">
            <a:avLst/>
          </a:prstGeom>
          <a:noFill/>
          <a:ln w="12700" cap="flat" cmpd="sng" algn="ctr">
            <a:solidFill>
              <a:srgbClr val="333333">
                <a:shade val="95000"/>
                <a:satMod val="105000"/>
              </a:srgbClr>
            </a:solidFill>
            <a:prstDash val="solid"/>
            <a:tailEnd type="triangle"/>
          </a:ln>
          <a:effectLst/>
        </p:spPr>
      </p:cxnSp>
      <p:grpSp>
        <p:nvGrpSpPr>
          <p:cNvPr id="1332" name="组合 1331"/>
          <p:cNvGrpSpPr/>
          <p:nvPr/>
        </p:nvGrpSpPr>
        <p:grpSpPr>
          <a:xfrm>
            <a:off x="6255390" y="2870888"/>
            <a:ext cx="3168352" cy="338412"/>
            <a:chOff x="4355976" y="2130352"/>
            <a:chExt cx="3168352" cy="338412"/>
          </a:xfrm>
        </p:grpSpPr>
        <p:sp>
          <p:nvSpPr>
            <p:cNvPr id="1333" name="矩形 133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4" name="矩形 133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5" name="矩形 133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6" name="矩形 133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7" name="矩形 133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38" name="组合 1337"/>
          <p:cNvGrpSpPr/>
          <p:nvPr/>
        </p:nvGrpSpPr>
        <p:grpSpPr>
          <a:xfrm>
            <a:off x="6255390" y="3258244"/>
            <a:ext cx="3168352" cy="338412"/>
            <a:chOff x="4355976" y="2130352"/>
            <a:chExt cx="3168352" cy="338412"/>
          </a:xfrm>
        </p:grpSpPr>
        <p:sp>
          <p:nvSpPr>
            <p:cNvPr id="1339" name="矩形 1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0" name="矩形 1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1" name="矩形 134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2" name="矩形 1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3" name="矩形 134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44" name="组合 1343"/>
          <p:cNvGrpSpPr/>
          <p:nvPr/>
        </p:nvGrpSpPr>
        <p:grpSpPr>
          <a:xfrm>
            <a:off x="6255390" y="3645600"/>
            <a:ext cx="3168352" cy="338412"/>
            <a:chOff x="4355976" y="2130352"/>
            <a:chExt cx="3168352" cy="338412"/>
          </a:xfrm>
        </p:grpSpPr>
        <p:sp>
          <p:nvSpPr>
            <p:cNvPr id="1345" name="矩形 134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6" name="矩形 134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7" name="矩形 134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8" name="矩形 134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9" name="矩形 134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50" name="组合 1349"/>
          <p:cNvGrpSpPr/>
          <p:nvPr/>
        </p:nvGrpSpPr>
        <p:grpSpPr>
          <a:xfrm>
            <a:off x="6255390" y="4079396"/>
            <a:ext cx="3168352" cy="338412"/>
            <a:chOff x="4355976" y="2130352"/>
            <a:chExt cx="3168352" cy="338412"/>
          </a:xfrm>
        </p:grpSpPr>
        <p:sp>
          <p:nvSpPr>
            <p:cNvPr id="1351" name="矩形 135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2" name="矩形 135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3" name="矩形 1352"/>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4" name="矩形 135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5" name="矩形 1354"/>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56" name="组合 1355"/>
          <p:cNvGrpSpPr/>
          <p:nvPr/>
        </p:nvGrpSpPr>
        <p:grpSpPr>
          <a:xfrm>
            <a:off x="6255390" y="4466752"/>
            <a:ext cx="3168352" cy="338412"/>
            <a:chOff x="4355976" y="2130352"/>
            <a:chExt cx="3168352" cy="338412"/>
          </a:xfrm>
        </p:grpSpPr>
        <p:sp>
          <p:nvSpPr>
            <p:cNvPr id="1357" name="矩形 1356"/>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8" name="矩形 1357"/>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9" name="矩形 1358"/>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0" name="矩形 1359"/>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1" name="矩形 1360"/>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62" name="组合 1361"/>
          <p:cNvGrpSpPr/>
          <p:nvPr/>
        </p:nvGrpSpPr>
        <p:grpSpPr>
          <a:xfrm>
            <a:off x="6255390" y="4854108"/>
            <a:ext cx="3168352" cy="338412"/>
            <a:chOff x="4355976" y="2130352"/>
            <a:chExt cx="3168352" cy="338412"/>
          </a:xfrm>
        </p:grpSpPr>
        <p:sp>
          <p:nvSpPr>
            <p:cNvPr id="1363" name="矩形 136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4" name="矩形 136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5" name="矩形 136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6" name="矩形 136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7" name="矩形 136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68" name="组合 1367"/>
          <p:cNvGrpSpPr/>
          <p:nvPr/>
        </p:nvGrpSpPr>
        <p:grpSpPr>
          <a:xfrm>
            <a:off x="6255390" y="5241464"/>
            <a:ext cx="3168352" cy="338412"/>
            <a:chOff x="4355976" y="2130352"/>
            <a:chExt cx="3168352" cy="338412"/>
          </a:xfrm>
        </p:grpSpPr>
        <p:sp>
          <p:nvSpPr>
            <p:cNvPr id="1369" name="矩形 136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0" name="矩形 136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1" name="矩形 137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2" name="矩形 137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3" name="矩形 137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74" name="组合 1373"/>
          <p:cNvGrpSpPr/>
          <p:nvPr/>
        </p:nvGrpSpPr>
        <p:grpSpPr>
          <a:xfrm>
            <a:off x="5832148" y="2684112"/>
            <a:ext cx="544034" cy="2750391"/>
            <a:chOff x="3572693" y="2333436"/>
            <a:chExt cx="883051" cy="2750391"/>
          </a:xfrm>
        </p:grpSpPr>
        <p:cxnSp>
          <p:nvCxnSpPr>
            <p:cNvPr id="1375" name="直接连接符 1374"/>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1376" name="直接连接符 1375"/>
            <p:cNvCxnSpPr/>
            <p:nvPr/>
          </p:nvCxnSpPr>
          <p:spPr>
            <a:xfrm>
              <a:off x="3572693" y="2713854"/>
              <a:ext cx="862336" cy="0"/>
            </a:xfrm>
            <a:prstGeom prst="line">
              <a:avLst/>
            </a:prstGeom>
            <a:noFill/>
            <a:ln w="9525" cap="flat" cmpd="sng" algn="ctr">
              <a:solidFill>
                <a:srgbClr val="C00000"/>
              </a:solidFill>
              <a:prstDash val="solid"/>
            </a:ln>
            <a:effectLst/>
          </p:spPr>
        </p:cxnSp>
        <p:cxnSp>
          <p:nvCxnSpPr>
            <p:cNvPr id="1377" name="直接连接符 1376"/>
            <p:cNvCxnSpPr/>
            <p:nvPr/>
          </p:nvCxnSpPr>
          <p:spPr>
            <a:xfrm>
              <a:off x="3584566" y="3088559"/>
              <a:ext cx="862336" cy="0"/>
            </a:xfrm>
            <a:prstGeom prst="line">
              <a:avLst/>
            </a:prstGeom>
            <a:noFill/>
            <a:ln w="9525" cap="flat" cmpd="sng" algn="ctr">
              <a:solidFill>
                <a:srgbClr val="C00000"/>
              </a:solidFill>
              <a:prstDash val="solid"/>
            </a:ln>
            <a:effectLst/>
          </p:spPr>
        </p:cxnSp>
        <p:cxnSp>
          <p:nvCxnSpPr>
            <p:cNvPr id="1378" name="直接连接符 1377"/>
            <p:cNvCxnSpPr/>
            <p:nvPr/>
          </p:nvCxnSpPr>
          <p:spPr>
            <a:xfrm>
              <a:off x="3584566" y="3473301"/>
              <a:ext cx="862336" cy="0"/>
            </a:xfrm>
            <a:prstGeom prst="line">
              <a:avLst/>
            </a:prstGeom>
            <a:noFill/>
            <a:ln w="9525" cap="flat" cmpd="sng" algn="ctr">
              <a:solidFill>
                <a:srgbClr val="C00000"/>
              </a:solidFill>
              <a:prstDash val="solid"/>
            </a:ln>
            <a:effectLst/>
          </p:spPr>
        </p:cxnSp>
        <p:cxnSp>
          <p:nvCxnSpPr>
            <p:cNvPr id="1379" name="直接连接符 1378"/>
            <p:cNvCxnSpPr/>
            <p:nvPr/>
          </p:nvCxnSpPr>
          <p:spPr>
            <a:xfrm>
              <a:off x="3572693" y="3905088"/>
              <a:ext cx="862337" cy="0"/>
            </a:xfrm>
            <a:prstGeom prst="line">
              <a:avLst/>
            </a:prstGeom>
            <a:noFill/>
            <a:ln w="9525" cap="flat" cmpd="sng" algn="ctr">
              <a:solidFill>
                <a:srgbClr val="C00000"/>
              </a:solidFill>
              <a:prstDash val="solid"/>
            </a:ln>
            <a:effectLst/>
          </p:spPr>
        </p:cxnSp>
        <p:cxnSp>
          <p:nvCxnSpPr>
            <p:cNvPr id="1380" name="直接连接符 1379"/>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1381" name="直接连接符 1380"/>
            <p:cNvCxnSpPr/>
            <p:nvPr/>
          </p:nvCxnSpPr>
          <p:spPr>
            <a:xfrm>
              <a:off x="3593407" y="4690914"/>
              <a:ext cx="862337" cy="0"/>
            </a:xfrm>
            <a:prstGeom prst="line">
              <a:avLst/>
            </a:prstGeom>
            <a:noFill/>
            <a:ln w="9525" cap="flat" cmpd="sng" algn="ctr">
              <a:solidFill>
                <a:srgbClr val="C00000"/>
              </a:solidFill>
              <a:prstDash val="solid"/>
            </a:ln>
            <a:effectLst/>
          </p:spPr>
        </p:cxnSp>
        <p:cxnSp>
          <p:nvCxnSpPr>
            <p:cNvPr id="1382" name="直接连接符 1381"/>
            <p:cNvCxnSpPr/>
            <p:nvPr/>
          </p:nvCxnSpPr>
          <p:spPr>
            <a:xfrm>
              <a:off x="3572693" y="5083827"/>
              <a:ext cx="862337" cy="0"/>
            </a:xfrm>
            <a:prstGeom prst="line">
              <a:avLst/>
            </a:prstGeom>
            <a:noFill/>
            <a:ln w="9525" cap="flat" cmpd="sng" algn="ctr">
              <a:solidFill>
                <a:srgbClr val="C00000"/>
              </a:solidFill>
              <a:prstDash val="solid"/>
            </a:ln>
            <a:effectLst/>
          </p:spPr>
        </p:cxnSp>
      </p:grpSp>
      <p:cxnSp>
        <p:nvCxnSpPr>
          <p:cNvPr id="1385" name="直接连接符 1384"/>
          <p:cNvCxnSpPr/>
          <p:nvPr/>
        </p:nvCxnSpPr>
        <p:spPr>
          <a:xfrm>
            <a:off x="5303881" y="3182154"/>
            <a:ext cx="0" cy="248013"/>
          </a:xfrm>
          <a:prstGeom prst="line">
            <a:avLst/>
          </a:prstGeom>
          <a:noFill/>
          <a:ln w="9525" cap="flat" cmpd="sng" algn="ctr">
            <a:solidFill>
              <a:srgbClr val="FF6600"/>
            </a:solidFill>
            <a:prstDash val="solid"/>
          </a:ln>
          <a:effectLst/>
        </p:spPr>
      </p:cxnSp>
      <p:grpSp>
        <p:nvGrpSpPr>
          <p:cNvPr id="1386" name="组合 1385"/>
          <p:cNvGrpSpPr/>
          <p:nvPr/>
        </p:nvGrpSpPr>
        <p:grpSpPr>
          <a:xfrm>
            <a:off x="5410343" y="3818811"/>
            <a:ext cx="213447" cy="392913"/>
            <a:chOff x="3593407" y="3119262"/>
            <a:chExt cx="862337" cy="392913"/>
          </a:xfrm>
        </p:grpSpPr>
        <p:cxnSp>
          <p:nvCxnSpPr>
            <p:cNvPr id="1387" name="直接连接符 1386"/>
            <p:cNvCxnSpPr/>
            <p:nvPr/>
          </p:nvCxnSpPr>
          <p:spPr>
            <a:xfrm>
              <a:off x="3593407" y="3119262"/>
              <a:ext cx="862337" cy="0"/>
            </a:xfrm>
            <a:prstGeom prst="line">
              <a:avLst/>
            </a:prstGeom>
            <a:noFill/>
            <a:ln w="9525" cap="flat" cmpd="sng" algn="ctr">
              <a:solidFill>
                <a:srgbClr val="C00000"/>
              </a:solidFill>
              <a:prstDash val="solid"/>
            </a:ln>
            <a:effectLst/>
          </p:spPr>
        </p:cxnSp>
        <p:cxnSp>
          <p:nvCxnSpPr>
            <p:cNvPr id="1388" name="直接连接符 1387"/>
            <p:cNvCxnSpPr/>
            <p:nvPr/>
          </p:nvCxnSpPr>
          <p:spPr>
            <a:xfrm>
              <a:off x="3593407" y="3512175"/>
              <a:ext cx="862337" cy="0"/>
            </a:xfrm>
            <a:prstGeom prst="line">
              <a:avLst/>
            </a:prstGeom>
            <a:noFill/>
            <a:ln w="9525" cap="flat" cmpd="sng" algn="ctr">
              <a:solidFill>
                <a:srgbClr val="C00000"/>
              </a:solidFill>
              <a:prstDash val="solid"/>
            </a:ln>
            <a:effectLst/>
          </p:spPr>
        </p:cxnSp>
      </p:grpSp>
      <p:cxnSp>
        <p:nvCxnSpPr>
          <p:cNvPr id="1389" name="直接连接符 1388"/>
          <p:cNvCxnSpPr/>
          <p:nvPr/>
        </p:nvCxnSpPr>
        <p:spPr>
          <a:xfrm>
            <a:off x="5199632" y="1911698"/>
            <a:ext cx="0" cy="1570242"/>
          </a:xfrm>
          <a:prstGeom prst="line">
            <a:avLst/>
          </a:prstGeom>
          <a:noFill/>
          <a:ln w="25400" cap="flat" cmpd="sng" algn="ctr">
            <a:solidFill>
              <a:srgbClr val="00B0F0"/>
            </a:solidFill>
            <a:prstDash val="solid"/>
          </a:ln>
          <a:effectLst/>
        </p:spPr>
      </p:cxnSp>
      <p:grpSp>
        <p:nvGrpSpPr>
          <p:cNvPr id="1391" name="组合 1390"/>
          <p:cNvGrpSpPr/>
          <p:nvPr/>
        </p:nvGrpSpPr>
        <p:grpSpPr>
          <a:xfrm>
            <a:off x="4670076" y="1721160"/>
            <a:ext cx="2182065" cy="228600"/>
            <a:chOff x="2861077" y="969828"/>
            <a:chExt cx="2182065" cy="228600"/>
          </a:xfrm>
        </p:grpSpPr>
        <p:sp>
          <p:nvSpPr>
            <p:cNvPr id="1392" name="矩形 1391"/>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93" name="矩形 1392"/>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94" name="矩形 1393"/>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1395" name="直接连接符 1394"/>
          <p:cNvCxnSpPr/>
          <p:nvPr/>
        </p:nvCxnSpPr>
        <p:spPr>
          <a:xfrm>
            <a:off x="2776332" y="2196018"/>
            <a:ext cx="2971206" cy="0"/>
          </a:xfrm>
          <a:prstGeom prst="line">
            <a:avLst/>
          </a:prstGeom>
          <a:noFill/>
          <a:ln w="28575" cap="sq" cmpd="sng" algn="ctr">
            <a:solidFill>
              <a:srgbClr val="333333">
                <a:shade val="95000"/>
                <a:satMod val="105000"/>
              </a:srgbClr>
            </a:solidFill>
            <a:prstDash val="solid"/>
            <a:miter lim="800000"/>
          </a:ln>
          <a:effectLst/>
        </p:spPr>
      </p:cxnSp>
      <p:cxnSp>
        <p:nvCxnSpPr>
          <p:cNvPr id="1396" name="直接连接符 1395"/>
          <p:cNvCxnSpPr/>
          <p:nvPr/>
        </p:nvCxnSpPr>
        <p:spPr>
          <a:xfrm>
            <a:off x="4670076" y="1721160"/>
            <a:ext cx="0" cy="107582"/>
          </a:xfrm>
          <a:prstGeom prst="line">
            <a:avLst/>
          </a:prstGeom>
          <a:noFill/>
          <a:ln w="25400" cap="flat" cmpd="sng" algn="ctr">
            <a:noFill/>
            <a:prstDash val="solid"/>
          </a:ln>
          <a:effectLst/>
        </p:spPr>
      </p:cxnSp>
      <p:sp>
        <p:nvSpPr>
          <p:cNvPr id="1398" name="矩形 1397"/>
          <p:cNvSpPr/>
          <p:nvPr/>
        </p:nvSpPr>
        <p:spPr>
          <a:xfrm>
            <a:off x="3783957" y="2233015"/>
            <a:ext cx="558910"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1399" name="矩形 1398"/>
          <p:cNvSpPr/>
          <p:nvPr/>
        </p:nvSpPr>
        <p:spPr>
          <a:xfrm>
            <a:off x="914409" y="409375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0" name="矩形 1399"/>
          <p:cNvSpPr/>
          <p:nvPr/>
        </p:nvSpPr>
        <p:spPr>
          <a:xfrm>
            <a:off x="914409" y="435955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1" name="矩形 1400"/>
          <p:cNvSpPr/>
          <p:nvPr/>
        </p:nvSpPr>
        <p:spPr>
          <a:xfrm>
            <a:off x="914409" y="462535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2" name="矩形 1401"/>
          <p:cNvSpPr/>
          <p:nvPr/>
        </p:nvSpPr>
        <p:spPr>
          <a:xfrm>
            <a:off x="914409" y="4850928"/>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3" name="矩形 1402"/>
          <p:cNvSpPr/>
          <p:nvPr/>
        </p:nvSpPr>
        <p:spPr>
          <a:xfrm>
            <a:off x="914409" y="5116729"/>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4" name="矩形 1403"/>
          <p:cNvSpPr/>
          <p:nvPr/>
        </p:nvSpPr>
        <p:spPr>
          <a:xfrm>
            <a:off x="914409" y="5354984"/>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5" name="矩形 1404"/>
          <p:cNvSpPr/>
          <p:nvPr/>
        </p:nvSpPr>
        <p:spPr>
          <a:xfrm>
            <a:off x="914409" y="5620785"/>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107</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6" name="矩形 1405"/>
          <p:cNvSpPr/>
          <p:nvPr/>
        </p:nvSpPr>
        <p:spPr>
          <a:xfrm>
            <a:off x="772587" y="3805808"/>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访问序列</a:t>
            </a:r>
          </a:p>
        </p:txBody>
      </p:sp>
      <p:cxnSp>
        <p:nvCxnSpPr>
          <p:cNvPr id="1407" name="直接连接符 1406"/>
          <p:cNvCxnSpPr/>
          <p:nvPr/>
        </p:nvCxnSpPr>
        <p:spPr>
          <a:xfrm>
            <a:off x="772587" y="4116555"/>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1408" name="组合 1407"/>
          <p:cNvGrpSpPr/>
          <p:nvPr/>
        </p:nvGrpSpPr>
        <p:grpSpPr>
          <a:xfrm>
            <a:off x="3256112" y="2474439"/>
            <a:ext cx="1160698" cy="733750"/>
            <a:chOff x="919183" y="2130675"/>
            <a:chExt cx="1160698" cy="733750"/>
          </a:xfrm>
          <a:solidFill>
            <a:srgbClr val="FFFFFF"/>
          </a:solidFill>
        </p:grpSpPr>
        <p:sp>
          <p:nvSpPr>
            <p:cNvPr id="1409" name="矩形 1408"/>
            <p:cNvSpPr/>
            <p:nvPr/>
          </p:nvSpPr>
          <p:spPr>
            <a:xfrm>
              <a:off x="919183" y="2130675"/>
              <a:ext cx="1160698" cy="733750"/>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0" name="矩形 1409"/>
            <p:cNvSpPr/>
            <p:nvPr/>
          </p:nvSpPr>
          <p:spPr>
            <a:xfrm>
              <a:off x="1303233" y="2192613"/>
              <a:ext cx="71758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1" name="矩形 1410"/>
            <p:cNvSpPr/>
            <p:nvPr/>
          </p:nvSpPr>
          <p:spPr>
            <a:xfrm>
              <a:off x="1004133" y="219454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2" name="矩形 1411"/>
            <p:cNvSpPr/>
            <p:nvPr/>
          </p:nvSpPr>
          <p:spPr>
            <a:xfrm>
              <a:off x="1303234" y="2579969"/>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3" name="矩形 1412"/>
            <p:cNvSpPr/>
            <p:nvPr/>
          </p:nvSpPr>
          <p:spPr>
            <a:xfrm>
              <a:off x="1004133" y="258190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14" name="组合 1413"/>
          <p:cNvGrpSpPr/>
          <p:nvPr/>
        </p:nvGrpSpPr>
        <p:grpSpPr>
          <a:xfrm>
            <a:off x="3259092" y="3255740"/>
            <a:ext cx="1164145" cy="752366"/>
            <a:chOff x="932125" y="2905064"/>
            <a:chExt cx="1187750" cy="752366"/>
          </a:xfrm>
          <a:solidFill>
            <a:srgbClr val="FFFFFF"/>
          </a:solidFill>
        </p:grpSpPr>
        <p:sp>
          <p:nvSpPr>
            <p:cNvPr id="1415" name="矩形 1414"/>
            <p:cNvSpPr/>
            <p:nvPr/>
          </p:nvSpPr>
          <p:spPr>
            <a:xfrm>
              <a:off x="932125" y="2905064"/>
              <a:ext cx="1187750" cy="752366"/>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6" name="矩形 1415"/>
            <p:cNvSpPr/>
            <p:nvPr/>
          </p:nvSpPr>
          <p:spPr>
            <a:xfrm>
              <a:off x="1303234" y="2967325"/>
              <a:ext cx="726548"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7" name="矩形 1416"/>
            <p:cNvSpPr/>
            <p:nvPr/>
          </p:nvSpPr>
          <p:spPr>
            <a:xfrm>
              <a:off x="1004133" y="296925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8" name="矩形 1417"/>
            <p:cNvSpPr/>
            <p:nvPr/>
          </p:nvSpPr>
          <p:spPr>
            <a:xfrm>
              <a:off x="1303234" y="3354681"/>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9" name="矩形 1418"/>
            <p:cNvSpPr/>
            <p:nvPr/>
          </p:nvSpPr>
          <p:spPr>
            <a:xfrm>
              <a:off x="1004133" y="3356615"/>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20" name="组合 1419"/>
          <p:cNvGrpSpPr/>
          <p:nvPr/>
        </p:nvGrpSpPr>
        <p:grpSpPr>
          <a:xfrm>
            <a:off x="3259092" y="4058275"/>
            <a:ext cx="1164145" cy="744385"/>
            <a:chOff x="932125" y="3707599"/>
            <a:chExt cx="1164145" cy="744385"/>
          </a:xfrm>
          <a:solidFill>
            <a:srgbClr val="FFFFFF"/>
          </a:solidFill>
        </p:grpSpPr>
        <p:sp>
          <p:nvSpPr>
            <p:cNvPr id="1421" name="矩形 1420"/>
            <p:cNvSpPr/>
            <p:nvPr/>
          </p:nvSpPr>
          <p:spPr>
            <a:xfrm>
              <a:off x="932125" y="3707599"/>
              <a:ext cx="1164145" cy="744385"/>
            </a:xfrm>
            <a:prstGeom prst="rect">
              <a:avLst/>
            </a:prstGeom>
            <a:solidFill>
              <a:srgbClr val="FFFFFF">
                <a:lumMod val="85000"/>
              </a:srgbClr>
            </a:solidFill>
            <a:ln w="3175" cap="flat" cmpd="sng" algn="ctr">
              <a:solidFill>
                <a:srgbClr val="0000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2" name="矩形 1421"/>
            <p:cNvSpPr/>
            <p:nvPr/>
          </p:nvSpPr>
          <p:spPr>
            <a:xfrm>
              <a:off x="1303234" y="3788477"/>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3" name="矩形 1422"/>
            <p:cNvSpPr/>
            <p:nvPr/>
          </p:nvSpPr>
          <p:spPr>
            <a:xfrm>
              <a:off x="1004133" y="3790411"/>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4" name="矩形 1423"/>
            <p:cNvSpPr/>
            <p:nvPr/>
          </p:nvSpPr>
          <p:spPr>
            <a:xfrm>
              <a:off x="1303234" y="4175833"/>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5" name="矩形 1424"/>
            <p:cNvSpPr/>
            <p:nvPr/>
          </p:nvSpPr>
          <p:spPr>
            <a:xfrm>
              <a:off x="1004133" y="417776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26" name="组合 1425"/>
          <p:cNvGrpSpPr/>
          <p:nvPr/>
        </p:nvGrpSpPr>
        <p:grpSpPr>
          <a:xfrm>
            <a:off x="3259093" y="4851603"/>
            <a:ext cx="1170660" cy="759131"/>
            <a:chOff x="932126" y="4500927"/>
            <a:chExt cx="1170660" cy="759131"/>
          </a:xfrm>
          <a:solidFill>
            <a:srgbClr val="FFFFFF"/>
          </a:solidFill>
        </p:grpSpPr>
        <p:sp>
          <p:nvSpPr>
            <p:cNvPr id="1427" name="矩形 1426"/>
            <p:cNvSpPr/>
            <p:nvPr/>
          </p:nvSpPr>
          <p:spPr>
            <a:xfrm>
              <a:off x="932126" y="4500927"/>
              <a:ext cx="1170660" cy="759131"/>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8" name="矩形 1427"/>
            <p:cNvSpPr/>
            <p:nvPr/>
          </p:nvSpPr>
          <p:spPr>
            <a:xfrm>
              <a:off x="1303234" y="4563189"/>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9" name="矩形 1428"/>
            <p:cNvSpPr/>
            <p:nvPr/>
          </p:nvSpPr>
          <p:spPr>
            <a:xfrm>
              <a:off x="1004133" y="456512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0" name="矩形 1429"/>
            <p:cNvSpPr/>
            <p:nvPr/>
          </p:nvSpPr>
          <p:spPr>
            <a:xfrm>
              <a:off x="1303234" y="4950545"/>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1" name="矩形 1430"/>
            <p:cNvSpPr/>
            <p:nvPr/>
          </p:nvSpPr>
          <p:spPr>
            <a:xfrm>
              <a:off x="1004133" y="495247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2" name="组合 1431"/>
          <p:cNvGrpSpPr/>
          <p:nvPr/>
        </p:nvGrpSpPr>
        <p:grpSpPr>
          <a:xfrm>
            <a:off x="4578876" y="1455172"/>
            <a:ext cx="2182065" cy="228600"/>
            <a:chOff x="2861077" y="969828"/>
            <a:chExt cx="2182065" cy="228600"/>
          </a:xfrm>
          <a:noFill/>
        </p:grpSpPr>
        <p:sp>
          <p:nvSpPr>
            <p:cNvPr id="1433" name="矩形 1432"/>
            <p:cNvSpPr/>
            <p:nvPr/>
          </p:nvSpPr>
          <p:spPr>
            <a:xfrm>
              <a:off x="2861077" y="969828"/>
              <a:ext cx="720725"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4" name="矩形 1433"/>
            <p:cNvSpPr/>
            <p:nvPr/>
          </p:nvSpPr>
          <p:spPr>
            <a:xfrm>
              <a:off x="3628615"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5" name="矩形 1434"/>
            <p:cNvSpPr/>
            <p:nvPr/>
          </p:nvSpPr>
          <p:spPr>
            <a:xfrm>
              <a:off x="4312472"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6" name="组合 1435"/>
          <p:cNvGrpSpPr/>
          <p:nvPr/>
        </p:nvGrpSpPr>
        <p:grpSpPr>
          <a:xfrm>
            <a:off x="3345634" y="2534443"/>
            <a:ext cx="1016685" cy="230534"/>
            <a:chOff x="-1392948" y="-90301"/>
            <a:chExt cx="1016685" cy="230534"/>
          </a:xfrm>
        </p:grpSpPr>
        <p:sp>
          <p:nvSpPr>
            <p:cNvPr id="1437" name="矩形 1436"/>
            <p:cNvSpPr/>
            <p:nvPr/>
          </p:nvSpPr>
          <p:spPr>
            <a:xfrm>
              <a:off x="-1093848" y="-90301"/>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38" name="矩形 1437"/>
            <p:cNvSpPr/>
            <p:nvPr/>
          </p:nvSpPr>
          <p:spPr>
            <a:xfrm>
              <a:off x="-1392948" y="-883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9" name="组合 1438"/>
          <p:cNvGrpSpPr/>
          <p:nvPr/>
        </p:nvGrpSpPr>
        <p:grpSpPr>
          <a:xfrm>
            <a:off x="3334241" y="3316067"/>
            <a:ext cx="1005266" cy="230534"/>
            <a:chOff x="-1404341" y="691323"/>
            <a:chExt cx="1005266" cy="230534"/>
          </a:xfrm>
        </p:grpSpPr>
        <p:sp>
          <p:nvSpPr>
            <p:cNvPr id="1440" name="矩形 1439"/>
            <p:cNvSpPr/>
            <p:nvPr/>
          </p:nvSpPr>
          <p:spPr>
            <a:xfrm>
              <a:off x="-1111184" y="691323"/>
              <a:ext cx="71210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1" name="矩形 1440"/>
            <p:cNvSpPr/>
            <p:nvPr/>
          </p:nvSpPr>
          <p:spPr>
            <a:xfrm>
              <a:off x="-1404341" y="693257"/>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2" name="组合 1441"/>
          <p:cNvGrpSpPr/>
          <p:nvPr/>
        </p:nvGrpSpPr>
        <p:grpSpPr>
          <a:xfrm>
            <a:off x="3334241" y="3703423"/>
            <a:ext cx="995502" cy="230534"/>
            <a:chOff x="-1404341" y="1078679"/>
            <a:chExt cx="995502" cy="230534"/>
          </a:xfrm>
        </p:grpSpPr>
        <p:sp>
          <p:nvSpPr>
            <p:cNvPr id="1443" name="矩形 1442"/>
            <p:cNvSpPr/>
            <p:nvPr/>
          </p:nvSpPr>
          <p:spPr>
            <a:xfrm>
              <a:off x="-1111184" y="1078679"/>
              <a:ext cx="70234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4" name="矩形 1443"/>
            <p:cNvSpPr/>
            <p:nvPr/>
          </p:nvSpPr>
          <p:spPr>
            <a:xfrm>
              <a:off x="-1404341" y="1080613"/>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5" name="组合 1444"/>
          <p:cNvGrpSpPr/>
          <p:nvPr/>
        </p:nvGrpSpPr>
        <p:grpSpPr>
          <a:xfrm>
            <a:off x="3335672" y="4137219"/>
            <a:ext cx="1012577" cy="230534"/>
            <a:chOff x="-1402910" y="1512475"/>
            <a:chExt cx="1012577" cy="230534"/>
          </a:xfrm>
        </p:grpSpPr>
        <p:sp>
          <p:nvSpPr>
            <p:cNvPr id="1446" name="矩形 1445"/>
            <p:cNvSpPr/>
            <p:nvPr/>
          </p:nvSpPr>
          <p:spPr>
            <a:xfrm>
              <a:off x="-1103809" y="151247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7" name="矩形 1446"/>
            <p:cNvSpPr/>
            <p:nvPr/>
          </p:nvSpPr>
          <p:spPr>
            <a:xfrm>
              <a:off x="-1402910" y="151440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8" name="组合 1447"/>
          <p:cNvGrpSpPr/>
          <p:nvPr/>
        </p:nvGrpSpPr>
        <p:grpSpPr>
          <a:xfrm>
            <a:off x="3335672" y="4911931"/>
            <a:ext cx="1012577" cy="230534"/>
            <a:chOff x="-1402910" y="2287187"/>
            <a:chExt cx="1012577" cy="230534"/>
          </a:xfrm>
        </p:grpSpPr>
        <p:sp>
          <p:nvSpPr>
            <p:cNvPr id="1449" name="矩形 1448"/>
            <p:cNvSpPr/>
            <p:nvPr/>
          </p:nvSpPr>
          <p:spPr>
            <a:xfrm>
              <a:off x="-1103809" y="228718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50" name="矩形 1449"/>
            <p:cNvSpPr/>
            <p:nvPr/>
          </p:nvSpPr>
          <p:spPr>
            <a:xfrm>
              <a:off x="-1402910" y="228912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51" name="组合 1450"/>
          <p:cNvGrpSpPr/>
          <p:nvPr/>
        </p:nvGrpSpPr>
        <p:grpSpPr>
          <a:xfrm>
            <a:off x="3328640" y="3313890"/>
            <a:ext cx="1001148" cy="228625"/>
            <a:chOff x="-1390641" y="3405728"/>
            <a:chExt cx="1001148" cy="228625"/>
          </a:xfrm>
        </p:grpSpPr>
        <p:sp>
          <p:nvSpPr>
            <p:cNvPr id="1452" name="矩形 1451"/>
            <p:cNvSpPr/>
            <p:nvPr/>
          </p:nvSpPr>
          <p:spPr>
            <a:xfrm>
              <a:off x="-1102969" y="3405753"/>
              <a:ext cx="713476" cy="228600"/>
            </a:xfrm>
            <a:prstGeom prst="rect">
              <a:avLst/>
            </a:prstGeom>
            <a:solidFill>
              <a:srgbClr val="FF00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53" name="矩形 1452"/>
            <p:cNvSpPr/>
            <p:nvPr/>
          </p:nvSpPr>
          <p:spPr>
            <a:xfrm>
              <a:off x="-1390641" y="3405728"/>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effectLst/>
                <a:uLnTx/>
                <a:uFillTx/>
                <a:latin typeface="Arial" pitchFamily="34" charset="0"/>
                <a:ea typeface="微软雅黑"/>
                <a:cs typeface="Arial" pitchFamily="34" charset="0"/>
              </a:endParaRPr>
            </a:p>
          </p:txBody>
        </p:sp>
      </p:grpSp>
      <p:grpSp>
        <p:nvGrpSpPr>
          <p:cNvPr id="1454" name="组合 1453"/>
          <p:cNvGrpSpPr/>
          <p:nvPr/>
        </p:nvGrpSpPr>
        <p:grpSpPr>
          <a:xfrm>
            <a:off x="6363420" y="2553296"/>
            <a:ext cx="2984705" cy="228600"/>
            <a:chOff x="5112580" y="1043086"/>
            <a:chExt cx="2984705" cy="228600"/>
          </a:xfrm>
          <a:solidFill>
            <a:srgbClr val="99FF66"/>
          </a:solidFill>
        </p:grpSpPr>
        <p:sp>
          <p:nvSpPr>
            <p:cNvPr id="1455" name="矩形 145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6" name="矩形 145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7" name="矩形 145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8" name="矩形 145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59" name="组合 1458"/>
          <p:cNvGrpSpPr/>
          <p:nvPr/>
        </p:nvGrpSpPr>
        <p:grpSpPr>
          <a:xfrm>
            <a:off x="6367010" y="3319179"/>
            <a:ext cx="2984705" cy="228600"/>
            <a:chOff x="5112580" y="1043086"/>
            <a:chExt cx="2984705" cy="228600"/>
          </a:xfrm>
          <a:solidFill>
            <a:srgbClr val="99FF66"/>
          </a:solidFill>
        </p:grpSpPr>
        <p:sp>
          <p:nvSpPr>
            <p:cNvPr id="1460" name="矩形 145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1" name="矩形 146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2" name="矩形 146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3" name="矩形 146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64" name="组合 1463"/>
          <p:cNvGrpSpPr/>
          <p:nvPr/>
        </p:nvGrpSpPr>
        <p:grpSpPr>
          <a:xfrm>
            <a:off x="6367010" y="4147710"/>
            <a:ext cx="2984705" cy="228600"/>
            <a:chOff x="5112580" y="1043086"/>
            <a:chExt cx="2984705" cy="228600"/>
          </a:xfrm>
        </p:grpSpPr>
        <p:sp>
          <p:nvSpPr>
            <p:cNvPr id="1465" name="矩形 1464"/>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6" name="矩形 1465"/>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49</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7" name="矩形 1466"/>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4A</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8" name="矩形 1467"/>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4B</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69" name="组合 1468"/>
          <p:cNvGrpSpPr/>
          <p:nvPr/>
        </p:nvGrpSpPr>
        <p:grpSpPr>
          <a:xfrm>
            <a:off x="6367010" y="3317853"/>
            <a:ext cx="2984705" cy="228829"/>
            <a:chOff x="5112580" y="1042857"/>
            <a:chExt cx="2984705" cy="228829"/>
          </a:xfrm>
          <a:solidFill>
            <a:srgbClr val="FF0000"/>
          </a:solidFill>
        </p:grpSpPr>
        <p:sp>
          <p:nvSpPr>
            <p:cNvPr id="1470" name="矩形 146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104</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1" name="矩形 147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105</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2" name="矩形 147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106</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3" name="矩形 1472"/>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107</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1474" name="组合 1473"/>
          <p:cNvGrpSpPr/>
          <p:nvPr/>
        </p:nvGrpSpPr>
        <p:grpSpPr>
          <a:xfrm>
            <a:off x="6370209" y="3700728"/>
            <a:ext cx="2984705" cy="228600"/>
            <a:chOff x="5112580" y="1043086"/>
            <a:chExt cx="2984705" cy="228600"/>
          </a:xfrm>
          <a:solidFill>
            <a:srgbClr val="99FF66"/>
          </a:solidFill>
        </p:grpSpPr>
        <p:sp>
          <p:nvSpPr>
            <p:cNvPr id="1475" name="矩形 147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6" name="矩形 147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7" name="矩形 147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8" name="矩形 147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79" name="组合 1478"/>
          <p:cNvGrpSpPr/>
          <p:nvPr/>
        </p:nvGrpSpPr>
        <p:grpSpPr>
          <a:xfrm>
            <a:off x="6367010" y="4917017"/>
            <a:ext cx="2984705" cy="228600"/>
            <a:chOff x="5112580" y="1043086"/>
            <a:chExt cx="2984705" cy="228600"/>
          </a:xfrm>
          <a:solidFill>
            <a:srgbClr val="99FF66"/>
          </a:solidFill>
        </p:grpSpPr>
        <p:sp>
          <p:nvSpPr>
            <p:cNvPr id="1480" name="矩形 147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itchFamily="34" charset="0"/>
                  <a:ea typeface="微软雅黑"/>
                  <a:cs typeface="Arial" pitchFamily="34" charset="0"/>
                </a:rPr>
                <a:t>1C</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1" name="矩形 148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1D</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2" name="矩形 148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3" name="矩形 148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84" name="组合 1483"/>
          <p:cNvGrpSpPr/>
          <p:nvPr/>
        </p:nvGrpSpPr>
        <p:grpSpPr>
          <a:xfrm>
            <a:off x="4670076" y="1721160"/>
            <a:ext cx="2182065" cy="228600"/>
            <a:chOff x="2861077" y="969828"/>
            <a:chExt cx="2182065" cy="228600"/>
          </a:xfrm>
        </p:grpSpPr>
        <p:sp>
          <p:nvSpPr>
            <p:cNvPr id="1485" name="矩形 148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86" name="矩形 148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7" name="矩形 148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88" name="组合 1487"/>
          <p:cNvGrpSpPr/>
          <p:nvPr/>
        </p:nvGrpSpPr>
        <p:grpSpPr>
          <a:xfrm>
            <a:off x="4670076" y="1721160"/>
            <a:ext cx="2182065" cy="228600"/>
            <a:chOff x="2861077" y="969828"/>
            <a:chExt cx="2182065" cy="228600"/>
          </a:xfrm>
        </p:grpSpPr>
        <p:sp>
          <p:nvSpPr>
            <p:cNvPr id="1489" name="矩形 148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0" name="矩形 148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1" name="矩形 149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92" name="组合 1491"/>
          <p:cNvGrpSpPr/>
          <p:nvPr/>
        </p:nvGrpSpPr>
        <p:grpSpPr>
          <a:xfrm>
            <a:off x="4670076" y="1721160"/>
            <a:ext cx="2182065" cy="228600"/>
            <a:chOff x="2861077" y="969828"/>
            <a:chExt cx="2182065" cy="228600"/>
          </a:xfrm>
        </p:grpSpPr>
        <p:sp>
          <p:nvSpPr>
            <p:cNvPr id="1493" name="矩形 149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4" name="矩形 149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5" name="矩形 149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96" name="组合 1495"/>
          <p:cNvGrpSpPr/>
          <p:nvPr/>
        </p:nvGrpSpPr>
        <p:grpSpPr>
          <a:xfrm>
            <a:off x="4670076" y="1721160"/>
            <a:ext cx="2182065" cy="228600"/>
            <a:chOff x="2861077" y="969828"/>
            <a:chExt cx="2182065" cy="228600"/>
          </a:xfrm>
        </p:grpSpPr>
        <p:sp>
          <p:nvSpPr>
            <p:cNvPr id="1497" name="矩形 149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8" name="矩形 149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9" name="矩形 149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0" name="组合 1499"/>
          <p:cNvGrpSpPr/>
          <p:nvPr/>
        </p:nvGrpSpPr>
        <p:grpSpPr>
          <a:xfrm>
            <a:off x="4670076" y="1721160"/>
            <a:ext cx="2182065" cy="228600"/>
            <a:chOff x="2861077" y="969828"/>
            <a:chExt cx="2182065" cy="228600"/>
          </a:xfrm>
        </p:grpSpPr>
        <p:sp>
          <p:nvSpPr>
            <p:cNvPr id="1501" name="矩形 150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02" name="矩形 150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03" name="矩形 150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4" name="组合 1503"/>
          <p:cNvGrpSpPr/>
          <p:nvPr/>
        </p:nvGrpSpPr>
        <p:grpSpPr>
          <a:xfrm>
            <a:off x="4670076" y="1721160"/>
            <a:ext cx="2182065" cy="228600"/>
            <a:chOff x="2861077" y="969828"/>
            <a:chExt cx="2182065" cy="228600"/>
          </a:xfrm>
        </p:grpSpPr>
        <p:sp>
          <p:nvSpPr>
            <p:cNvPr id="1505" name="矩形 150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06" name="矩形 150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07" name="矩形 150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8" name="组合 1507"/>
          <p:cNvGrpSpPr/>
          <p:nvPr/>
        </p:nvGrpSpPr>
        <p:grpSpPr>
          <a:xfrm>
            <a:off x="4670076" y="1721160"/>
            <a:ext cx="2182065" cy="228600"/>
            <a:chOff x="2861077" y="969828"/>
            <a:chExt cx="2182065" cy="228600"/>
          </a:xfrm>
        </p:grpSpPr>
        <p:sp>
          <p:nvSpPr>
            <p:cNvPr id="1509" name="矩形 150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10" name="矩形 150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11" name="矩形 151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12" name="组合 1511"/>
          <p:cNvGrpSpPr/>
          <p:nvPr/>
        </p:nvGrpSpPr>
        <p:grpSpPr>
          <a:xfrm>
            <a:off x="2914413" y="2573021"/>
            <a:ext cx="376103" cy="2634552"/>
            <a:chOff x="1381038" y="2271289"/>
            <a:chExt cx="376103" cy="2634552"/>
          </a:xfrm>
        </p:grpSpPr>
        <p:cxnSp>
          <p:nvCxnSpPr>
            <p:cNvPr id="1513" name="直接连接符 1512"/>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1514" name="直接连接符 1513"/>
            <p:cNvCxnSpPr/>
            <p:nvPr/>
          </p:nvCxnSpPr>
          <p:spPr>
            <a:xfrm>
              <a:off x="1443803" y="3294924"/>
              <a:ext cx="274311" cy="0"/>
            </a:xfrm>
            <a:prstGeom prst="line">
              <a:avLst/>
            </a:prstGeom>
            <a:noFill/>
            <a:ln w="19050" cap="flat" cmpd="sng" algn="ctr">
              <a:solidFill>
                <a:srgbClr val="C00000"/>
              </a:solidFill>
              <a:prstDash val="solid"/>
            </a:ln>
            <a:effectLst/>
          </p:spPr>
        </p:cxnSp>
        <p:cxnSp>
          <p:nvCxnSpPr>
            <p:cNvPr id="1515" name="直接连接符 1514"/>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1516" name="直接连接符 1515"/>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1517" name="组合 1516"/>
            <p:cNvGrpSpPr/>
            <p:nvPr/>
          </p:nvGrpSpPr>
          <p:grpSpPr>
            <a:xfrm>
              <a:off x="1381038" y="2271289"/>
              <a:ext cx="376103" cy="2634552"/>
              <a:chOff x="938647" y="2394014"/>
              <a:chExt cx="376103" cy="2634552"/>
            </a:xfrm>
          </p:grpSpPr>
          <p:sp>
            <p:nvSpPr>
              <p:cNvPr id="1518" name="文本框 1517"/>
              <p:cNvSpPr txBox="1"/>
              <p:nvPr/>
            </p:nvSpPr>
            <p:spPr>
              <a:xfrm>
                <a:off x="938647" y="2394014"/>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S0</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19" name="文本框 1518"/>
              <p:cNvSpPr txBox="1"/>
              <p:nvPr/>
            </p:nvSpPr>
            <p:spPr>
              <a:xfrm>
                <a:off x="942532" y="318121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S1</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20" name="文本框 1519"/>
              <p:cNvSpPr txBox="1"/>
              <p:nvPr/>
            </p:nvSpPr>
            <p:spPr>
              <a:xfrm>
                <a:off x="938647" y="3948700"/>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S2</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21" name="文本框 1520"/>
              <p:cNvSpPr txBox="1"/>
              <p:nvPr/>
            </p:nvSpPr>
            <p:spPr>
              <a:xfrm>
                <a:off x="938647" y="475156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S3</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grpSp>
      <p:grpSp>
        <p:nvGrpSpPr>
          <p:cNvPr id="1522" name="组合 1521"/>
          <p:cNvGrpSpPr/>
          <p:nvPr/>
        </p:nvGrpSpPr>
        <p:grpSpPr>
          <a:xfrm>
            <a:off x="1953232" y="2787200"/>
            <a:ext cx="2060911" cy="2265131"/>
            <a:chOff x="419189" y="2516278"/>
            <a:chExt cx="2060911" cy="2265131"/>
          </a:xfrm>
        </p:grpSpPr>
        <p:sp>
          <p:nvSpPr>
            <p:cNvPr id="1523" name="斜纹 1522"/>
            <p:cNvSpPr/>
            <p:nvPr/>
          </p:nvSpPr>
          <p:spPr>
            <a:xfrm rot="19064014">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524" name="文本框 1523"/>
            <p:cNvSpPr txBox="1"/>
            <p:nvPr/>
          </p:nvSpPr>
          <p:spPr>
            <a:xfrm>
              <a:off x="1094627" y="2871235"/>
              <a:ext cx="295324" cy="138499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p>
          </p:txBody>
        </p:sp>
      </p:grpSp>
      <p:grpSp>
        <p:nvGrpSpPr>
          <p:cNvPr id="1526" name="组合 1525"/>
          <p:cNvGrpSpPr/>
          <p:nvPr/>
        </p:nvGrpSpPr>
        <p:grpSpPr>
          <a:xfrm>
            <a:off x="3079519" y="5204407"/>
            <a:ext cx="2724787" cy="889070"/>
            <a:chOff x="1535571" y="4890788"/>
            <a:chExt cx="2724787" cy="889070"/>
          </a:xfrm>
        </p:grpSpPr>
        <p:cxnSp>
          <p:nvCxnSpPr>
            <p:cNvPr id="1527" name="直接连接符 1526"/>
            <p:cNvCxnSpPr/>
            <p:nvPr/>
          </p:nvCxnSpPr>
          <p:spPr>
            <a:xfrm>
              <a:off x="1578293" y="4890788"/>
              <a:ext cx="0" cy="561661"/>
            </a:xfrm>
            <a:prstGeom prst="line">
              <a:avLst/>
            </a:prstGeom>
            <a:noFill/>
            <a:ln w="25400" cap="flat" cmpd="sng" algn="ctr">
              <a:solidFill>
                <a:srgbClr val="C00000"/>
              </a:solidFill>
              <a:prstDash val="solid"/>
            </a:ln>
            <a:effectLst/>
          </p:spPr>
        </p:cxnSp>
        <p:grpSp>
          <p:nvGrpSpPr>
            <p:cNvPr id="1528" name="组合 1527"/>
            <p:cNvGrpSpPr/>
            <p:nvPr/>
          </p:nvGrpSpPr>
          <p:grpSpPr>
            <a:xfrm>
              <a:off x="1535571" y="5226696"/>
              <a:ext cx="2724787" cy="553162"/>
              <a:chOff x="1535571" y="5226696"/>
              <a:chExt cx="2724787" cy="553162"/>
            </a:xfrm>
          </p:grpSpPr>
          <p:cxnSp>
            <p:nvCxnSpPr>
              <p:cNvPr id="1530" name="直接连接符 1529"/>
              <p:cNvCxnSpPr/>
              <p:nvPr/>
            </p:nvCxnSpPr>
            <p:spPr>
              <a:xfrm>
                <a:off x="1570673" y="5456973"/>
                <a:ext cx="2646099" cy="0"/>
              </a:xfrm>
              <a:prstGeom prst="line">
                <a:avLst/>
              </a:prstGeom>
              <a:noFill/>
              <a:ln w="28575" cap="flat" cmpd="sng" algn="ctr">
                <a:solidFill>
                  <a:srgbClr val="C00000"/>
                </a:solidFill>
                <a:prstDash val="solid"/>
              </a:ln>
              <a:effectLst/>
            </p:spPr>
          </p:cxnSp>
          <p:cxnSp>
            <p:nvCxnSpPr>
              <p:cNvPr id="1531" name="直接连接符 1530"/>
              <p:cNvCxnSpPr/>
              <p:nvPr/>
            </p:nvCxnSpPr>
            <p:spPr>
              <a:xfrm>
                <a:off x="4201310" y="5226696"/>
                <a:ext cx="0" cy="237897"/>
              </a:xfrm>
              <a:prstGeom prst="line">
                <a:avLst/>
              </a:prstGeom>
              <a:noFill/>
              <a:ln w="25400" cap="flat" cmpd="sng" algn="ctr">
                <a:solidFill>
                  <a:srgbClr val="C00000"/>
                </a:solidFill>
                <a:prstDash val="solid"/>
              </a:ln>
              <a:effectLst/>
            </p:spPr>
          </p:cxnSp>
          <p:sp>
            <p:nvSpPr>
              <p:cNvPr id="1532" name="文本框 1531"/>
              <p:cNvSpPr txBox="1"/>
              <p:nvPr/>
            </p:nvSpPr>
            <p:spPr>
              <a:xfrm>
                <a:off x="2260609" y="5502859"/>
                <a:ext cx="1261884"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C00000"/>
                    </a:solidFill>
                    <a:effectLst/>
                    <a:uLnTx/>
                    <a:uFillTx/>
                    <a:latin typeface="微软雅黑"/>
                    <a:ea typeface="微软雅黑"/>
                  </a:rPr>
                  <a:t>组索引译码输出</a:t>
                </a:r>
              </a:p>
            </p:txBody>
          </p:sp>
          <p:cxnSp>
            <p:nvCxnSpPr>
              <p:cNvPr id="1533" name="直接连接符 1532"/>
              <p:cNvCxnSpPr/>
              <p:nvPr/>
            </p:nvCxnSpPr>
            <p:spPr>
              <a:xfrm>
                <a:off x="1535571" y="5517232"/>
                <a:ext cx="2724787" cy="0"/>
              </a:xfrm>
              <a:prstGeom prst="line">
                <a:avLst/>
              </a:prstGeom>
              <a:noFill/>
              <a:ln w="9525" cap="flat" cmpd="sng" algn="ctr">
                <a:solidFill>
                  <a:srgbClr val="00CC00"/>
                </a:solidFill>
                <a:prstDash val="solid"/>
              </a:ln>
              <a:effectLst/>
            </p:spPr>
          </p:cxnSp>
          <p:cxnSp>
            <p:nvCxnSpPr>
              <p:cNvPr id="1534" name="直接连接符 1533"/>
              <p:cNvCxnSpPr/>
              <p:nvPr/>
            </p:nvCxnSpPr>
            <p:spPr>
              <a:xfrm flipV="1">
                <a:off x="4260358" y="5227725"/>
                <a:ext cx="0" cy="289507"/>
              </a:xfrm>
              <a:prstGeom prst="line">
                <a:avLst/>
              </a:prstGeom>
              <a:noFill/>
              <a:ln w="9525" cap="flat" cmpd="sng" algn="ctr">
                <a:solidFill>
                  <a:srgbClr val="00CC00"/>
                </a:solidFill>
                <a:prstDash val="solid"/>
              </a:ln>
              <a:effectLst/>
            </p:spPr>
          </p:cxnSp>
        </p:grpSp>
        <p:cxnSp>
          <p:nvCxnSpPr>
            <p:cNvPr id="1529" name="直接连接符 1528"/>
            <p:cNvCxnSpPr/>
            <p:nvPr/>
          </p:nvCxnSpPr>
          <p:spPr>
            <a:xfrm>
              <a:off x="1535571" y="4890788"/>
              <a:ext cx="0" cy="626444"/>
            </a:xfrm>
            <a:prstGeom prst="line">
              <a:avLst/>
            </a:prstGeom>
            <a:noFill/>
            <a:ln w="9525" cap="flat" cmpd="sng" algn="ctr">
              <a:solidFill>
                <a:srgbClr val="00CC00"/>
              </a:solidFill>
              <a:prstDash val="solid"/>
            </a:ln>
            <a:effectLst/>
          </p:spPr>
        </p:cxnSp>
      </p:grpSp>
      <p:sp>
        <p:nvSpPr>
          <p:cNvPr id="1535" name="矩形 1534"/>
          <p:cNvSpPr/>
          <p:nvPr/>
        </p:nvSpPr>
        <p:spPr>
          <a:xfrm>
            <a:off x="5614461" y="2377204"/>
            <a:ext cx="276822" cy="323353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行译码</a:t>
            </a:r>
            <a:endPar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信号逻辑</a:t>
            </a:r>
          </a:p>
        </p:txBody>
      </p:sp>
      <p:cxnSp>
        <p:nvCxnSpPr>
          <p:cNvPr id="1536" name="直接连接符 1535"/>
          <p:cNvCxnSpPr/>
          <p:nvPr/>
        </p:nvCxnSpPr>
        <p:spPr>
          <a:xfrm>
            <a:off x="5401014" y="3821591"/>
            <a:ext cx="213447" cy="0"/>
          </a:xfrm>
          <a:prstGeom prst="line">
            <a:avLst/>
          </a:prstGeom>
          <a:noFill/>
          <a:ln w="28575" cap="flat" cmpd="sng" algn="ctr">
            <a:solidFill>
              <a:srgbClr val="00B050"/>
            </a:solidFill>
            <a:prstDash val="solid"/>
          </a:ln>
          <a:effectLst/>
        </p:spPr>
      </p:cxnSp>
      <p:cxnSp>
        <p:nvCxnSpPr>
          <p:cNvPr id="1537" name="直接连接符 1536"/>
          <p:cNvCxnSpPr/>
          <p:nvPr/>
        </p:nvCxnSpPr>
        <p:spPr>
          <a:xfrm>
            <a:off x="2981801" y="5192520"/>
            <a:ext cx="274311" cy="0"/>
          </a:xfrm>
          <a:prstGeom prst="line">
            <a:avLst/>
          </a:prstGeom>
          <a:noFill/>
          <a:ln w="38100" cap="sq" cmpd="sng" algn="ctr">
            <a:solidFill>
              <a:srgbClr val="00B050"/>
            </a:solidFill>
            <a:prstDash val="solid"/>
            <a:miter lim="800000"/>
          </a:ln>
          <a:effectLst/>
        </p:spPr>
      </p:cxnSp>
      <p:cxnSp>
        <p:nvCxnSpPr>
          <p:cNvPr id="1538" name="直接连接符 1537"/>
          <p:cNvCxnSpPr/>
          <p:nvPr/>
        </p:nvCxnSpPr>
        <p:spPr>
          <a:xfrm>
            <a:off x="5891283" y="5041590"/>
            <a:ext cx="484177" cy="0"/>
          </a:xfrm>
          <a:prstGeom prst="line">
            <a:avLst/>
          </a:prstGeom>
          <a:noFill/>
          <a:ln w="28575" cap="flat" cmpd="sng" algn="ctr">
            <a:solidFill>
              <a:srgbClr val="00B050"/>
            </a:solidFill>
            <a:prstDash val="solid"/>
          </a:ln>
          <a:effectLst/>
        </p:spPr>
      </p:cxnSp>
      <p:grpSp>
        <p:nvGrpSpPr>
          <p:cNvPr id="1539" name="组合 1538"/>
          <p:cNvGrpSpPr/>
          <p:nvPr/>
        </p:nvGrpSpPr>
        <p:grpSpPr>
          <a:xfrm>
            <a:off x="2760581" y="1979982"/>
            <a:ext cx="2992291" cy="597168"/>
            <a:chOff x="1733023" y="1831476"/>
            <a:chExt cx="2993461" cy="597403"/>
          </a:xfrm>
        </p:grpSpPr>
        <p:grpSp>
          <p:nvGrpSpPr>
            <p:cNvPr id="1540" name="组合 1539"/>
            <p:cNvGrpSpPr/>
            <p:nvPr/>
          </p:nvGrpSpPr>
          <p:grpSpPr>
            <a:xfrm>
              <a:off x="1733023" y="2055530"/>
              <a:ext cx="2986069" cy="373349"/>
              <a:chOff x="1880089" y="2208718"/>
              <a:chExt cx="2986069" cy="373349"/>
            </a:xfrm>
          </p:grpSpPr>
          <p:cxnSp>
            <p:nvCxnSpPr>
              <p:cNvPr id="1542" name="直接连接符 1541"/>
              <p:cNvCxnSpPr/>
              <p:nvPr/>
            </p:nvCxnSpPr>
            <p:spPr>
              <a:xfrm>
                <a:off x="1889618" y="2208718"/>
                <a:ext cx="2976540" cy="0"/>
              </a:xfrm>
              <a:prstGeom prst="line">
                <a:avLst/>
              </a:prstGeom>
              <a:noFill/>
              <a:ln w="28575" cap="sq" cmpd="sng" algn="ctr">
                <a:solidFill>
                  <a:srgbClr val="00B050"/>
                </a:solidFill>
                <a:prstDash val="solid"/>
                <a:miter lim="800000"/>
              </a:ln>
              <a:effectLst/>
            </p:spPr>
          </p:cxnSp>
          <p:cxnSp>
            <p:nvCxnSpPr>
              <p:cNvPr id="1543" name="直接连接符 1542"/>
              <p:cNvCxnSpPr/>
              <p:nvPr/>
            </p:nvCxnSpPr>
            <p:spPr>
              <a:xfrm>
                <a:off x="1880089" y="2220367"/>
                <a:ext cx="0" cy="361700"/>
              </a:xfrm>
              <a:prstGeom prst="line">
                <a:avLst/>
              </a:prstGeom>
              <a:noFill/>
              <a:ln w="25400" cap="sq" cmpd="sng" algn="ctr">
                <a:solidFill>
                  <a:srgbClr val="00B050"/>
                </a:solidFill>
                <a:prstDash val="solid"/>
                <a:miter lim="800000"/>
              </a:ln>
              <a:effectLst/>
            </p:spPr>
          </p:cxnSp>
        </p:grpSp>
        <p:cxnSp>
          <p:nvCxnSpPr>
            <p:cNvPr id="1541" name="直接连接符 1540"/>
            <p:cNvCxnSpPr/>
            <p:nvPr/>
          </p:nvCxnSpPr>
          <p:spPr>
            <a:xfrm>
              <a:off x="4726484" y="1831476"/>
              <a:ext cx="0" cy="220659"/>
            </a:xfrm>
            <a:prstGeom prst="line">
              <a:avLst/>
            </a:prstGeom>
            <a:noFill/>
            <a:ln w="25400" cap="sq" cmpd="sng" algn="ctr">
              <a:solidFill>
                <a:srgbClr val="00B050"/>
              </a:solidFill>
              <a:prstDash val="solid"/>
              <a:miter lim="800000"/>
            </a:ln>
            <a:effectLst/>
          </p:spPr>
        </p:cxnSp>
      </p:grpSp>
      <p:grpSp>
        <p:nvGrpSpPr>
          <p:cNvPr id="1544" name="组合 1543"/>
          <p:cNvGrpSpPr/>
          <p:nvPr/>
        </p:nvGrpSpPr>
        <p:grpSpPr>
          <a:xfrm>
            <a:off x="9355779" y="2378473"/>
            <a:ext cx="1968341" cy="3105410"/>
            <a:chOff x="8481894" y="2434521"/>
            <a:chExt cx="1966301" cy="3102192"/>
          </a:xfrm>
        </p:grpSpPr>
        <p:grpSp>
          <p:nvGrpSpPr>
            <p:cNvPr id="1545" name="组合 1544"/>
            <p:cNvGrpSpPr/>
            <p:nvPr/>
          </p:nvGrpSpPr>
          <p:grpSpPr>
            <a:xfrm>
              <a:off x="8485545" y="2434521"/>
              <a:ext cx="784196" cy="378849"/>
              <a:chOff x="6944101" y="2282884"/>
              <a:chExt cx="784196" cy="378849"/>
            </a:xfrm>
          </p:grpSpPr>
          <p:sp>
            <p:nvSpPr>
              <p:cNvPr id="1636" name="等腰三角形 16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37" name="直接连接符 1636"/>
              <p:cNvCxnSpPr>
                <a:endCxn id="16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38" name="直接连接符 1637"/>
              <p:cNvCxnSpPr>
                <a:stCxn id="16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39" name="直接连接符 16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40" name="文本框 1639"/>
              <p:cNvSpPr txBox="1"/>
              <p:nvPr/>
            </p:nvSpPr>
            <p:spPr>
              <a:xfrm>
                <a:off x="7388139" y="2282884"/>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cxnSp>
          <p:nvCxnSpPr>
            <p:cNvPr id="1546" name="直接连接符 154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48" name="组合 1547"/>
            <p:cNvGrpSpPr/>
            <p:nvPr/>
          </p:nvGrpSpPr>
          <p:grpSpPr>
            <a:xfrm>
              <a:off x="8485545" y="2812141"/>
              <a:ext cx="607552" cy="378508"/>
              <a:chOff x="6944101" y="2283225"/>
              <a:chExt cx="607552" cy="378508"/>
            </a:xfrm>
          </p:grpSpPr>
          <p:sp>
            <p:nvSpPr>
              <p:cNvPr id="1631" name="等腰三角形 163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32" name="直接连接符 1631"/>
              <p:cNvCxnSpPr>
                <a:endCxn id="163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33" name="直接连接符 1632"/>
              <p:cNvCxnSpPr>
                <a:stCxn id="163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34" name="直接连接符 163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35" name="文本框 163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549" name="组合 1548"/>
            <p:cNvGrpSpPr/>
            <p:nvPr/>
          </p:nvGrpSpPr>
          <p:grpSpPr>
            <a:xfrm>
              <a:off x="8485545" y="3203033"/>
              <a:ext cx="607552" cy="378508"/>
              <a:chOff x="6944101" y="2283225"/>
              <a:chExt cx="607552" cy="378508"/>
            </a:xfrm>
          </p:grpSpPr>
          <p:sp>
            <p:nvSpPr>
              <p:cNvPr id="1626" name="等腰三角形 162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27" name="直接连接符 1626"/>
              <p:cNvCxnSpPr>
                <a:endCxn id="162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28" name="直接连接符 1627"/>
              <p:cNvCxnSpPr>
                <a:stCxn id="162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29" name="直接连接符 162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30" name="文本框 162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550" name="组合 1549"/>
            <p:cNvGrpSpPr/>
            <p:nvPr/>
          </p:nvGrpSpPr>
          <p:grpSpPr>
            <a:xfrm>
              <a:off x="8485545" y="3598765"/>
              <a:ext cx="607552" cy="378508"/>
              <a:chOff x="6944101" y="2283225"/>
              <a:chExt cx="607552" cy="378508"/>
            </a:xfrm>
          </p:grpSpPr>
          <p:sp>
            <p:nvSpPr>
              <p:cNvPr id="1621" name="等腰三角形 162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22" name="直接连接符 1621"/>
              <p:cNvCxnSpPr>
                <a:endCxn id="162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23" name="直接连接符 1622"/>
              <p:cNvCxnSpPr>
                <a:stCxn id="162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24" name="直接连接符 162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25" name="文本框 162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551" name="组合 1550"/>
            <p:cNvGrpSpPr/>
            <p:nvPr/>
          </p:nvGrpSpPr>
          <p:grpSpPr>
            <a:xfrm>
              <a:off x="8485545" y="3990599"/>
              <a:ext cx="607552" cy="378508"/>
              <a:chOff x="6944101" y="2283225"/>
              <a:chExt cx="607552" cy="378508"/>
            </a:xfrm>
          </p:grpSpPr>
          <p:sp>
            <p:nvSpPr>
              <p:cNvPr id="1616" name="等腰三角形 161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17" name="直接连接符 1616"/>
              <p:cNvCxnSpPr>
                <a:endCxn id="161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18" name="直接连接符 1617"/>
              <p:cNvCxnSpPr>
                <a:stCxn id="161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19" name="直接连接符 161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20" name="文本框 161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552" name="组合 1551"/>
            <p:cNvGrpSpPr/>
            <p:nvPr/>
          </p:nvGrpSpPr>
          <p:grpSpPr>
            <a:xfrm>
              <a:off x="8485545" y="4366946"/>
              <a:ext cx="607552" cy="378508"/>
              <a:chOff x="6944101" y="2283225"/>
              <a:chExt cx="607552" cy="378508"/>
            </a:xfrm>
          </p:grpSpPr>
          <p:sp>
            <p:nvSpPr>
              <p:cNvPr id="1611" name="等腰三角形 161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12" name="直接连接符 1611"/>
              <p:cNvCxnSpPr>
                <a:endCxn id="161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13" name="直接连接符 1612"/>
              <p:cNvCxnSpPr>
                <a:stCxn id="161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14" name="直接连接符 161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5" name="文本框 161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553" name="组合 1552"/>
            <p:cNvGrpSpPr/>
            <p:nvPr/>
          </p:nvGrpSpPr>
          <p:grpSpPr>
            <a:xfrm>
              <a:off x="8485545" y="4771925"/>
              <a:ext cx="607552" cy="378508"/>
              <a:chOff x="6944101" y="2283225"/>
              <a:chExt cx="607552" cy="378508"/>
            </a:xfrm>
          </p:grpSpPr>
          <p:sp>
            <p:nvSpPr>
              <p:cNvPr id="1606" name="等腰三角形 160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07" name="直接连接符 1606"/>
              <p:cNvCxnSpPr>
                <a:endCxn id="160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08" name="直接连接符 1607"/>
              <p:cNvCxnSpPr>
                <a:stCxn id="160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9" name="直接连接符 160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0" name="文本框 160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554" name="组合 1553"/>
            <p:cNvGrpSpPr/>
            <p:nvPr/>
          </p:nvGrpSpPr>
          <p:grpSpPr>
            <a:xfrm>
              <a:off x="8485545" y="5158205"/>
              <a:ext cx="607552" cy="378508"/>
              <a:chOff x="6944101" y="2283225"/>
              <a:chExt cx="607552" cy="378508"/>
            </a:xfrm>
          </p:grpSpPr>
          <p:sp>
            <p:nvSpPr>
              <p:cNvPr id="1601" name="等腰三角形 160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02" name="直接连接符 1601"/>
              <p:cNvCxnSpPr>
                <a:endCxn id="160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03" name="直接连接符 1602"/>
              <p:cNvCxnSpPr>
                <a:stCxn id="160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4" name="直接连接符 160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05" name="文本框 160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555" name="直接连接符 1554"/>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1556" name="直接连接符 1555"/>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1557" name="组合 1556"/>
            <p:cNvGrpSpPr/>
            <p:nvPr/>
          </p:nvGrpSpPr>
          <p:grpSpPr>
            <a:xfrm>
              <a:off x="9369656" y="3633163"/>
              <a:ext cx="300016" cy="903269"/>
              <a:chOff x="7766536" y="3451012"/>
              <a:chExt cx="300016" cy="903269"/>
            </a:xfrm>
          </p:grpSpPr>
          <p:cxnSp>
            <p:nvCxnSpPr>
              <p:cNvPr id="1596" name="直接连接符 159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597" name="直接连接符 159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598" name="直接连接符 159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599" name="直接连接符 1598"/>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600" name="直接连接符 159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cxnSp>
          <p:nvCxnSpPr>
            <p:cNvPr id="1592" name="直接连接符 1591"/>
            <p:cNvCxnSpPr/>
            <p:nvPr/>
          </p:nvCxnSpPr>
          <p:spPr>
            <a:xfrm>
              <a:off x="8481894" y="2734027"/>
              <a:ext cx="221688" cy="1934"/>
            </a:xfrm>
            <a:prstGeom prst="line">
              <a:avLst/>
            </a:prstGeom>
            <a:solidFill>
              <a:schemeClr val="bg1"/>
            </a:solidFill>
            <a:ln w="28575">
              <a:solidFill>
                <a:srgbClr val="00B050"/>
              </a:solidFill>
              <a:round/>
              <a:headEnd/>
              <a:tailEnd type="none" w="lg" len="lg"/>
            </a:ln>
          </p:spPr>
        </p:cxnSp>
        <p:sp>
          <p:nvSpPr>
            <p:cNvPr id="1562" name="文本框 1561"/>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1563" name="矩形 1562"/>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sp>
          <p:nvSpPr>
            <p:cNvPr id="1564" name="矩形 1563"/>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1565" name="矩形 1564"/>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1566" name="矩形 1565"/>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1567" name="矩形 1566"/>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572" name="组合 1571"/>
            <p:cNvGrpSpPr/>
            <p:nvPr/>
          </p:nvGrpSpPr>
          <p:grpSpPr>
            <a:xfrm>
              <a:off x="9667895" y="3288505"/>
              <a:ext cx="369783" cy="1586339"/>
              <a:chOff x="8088601" y="3262692"/>
              <a:chExt cx="324657" cy="1288723"/>
            </a:xfrm>
          </p:grpSpPr>
          <p:sp>
            <p:nvSpPr>
              <p:cNvPr id="1574" name="梯形 1573"/>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1575" name="文本框 157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1573" name="矩形 1572"/>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352" name="组合 351"/>
          <p:cNvGrpSpPr/>
          <p:nvPr/>
        </p:nvGrpSpPr>
        <p:grpSpPr>
          <a:xfrm>
            <a:off x="4427282" y="2451151"/>
            <a:ext cx="681585" cy="2845172"/>
            <a:chOff x="3650430" y="1957240"/>
            <a:chExt cx="756498" cy="3157883"/>
          </a:xfrm>
        </p:grpSpPr>
        <p:sp>
          <p:nvSpPr>
            <p:cNvPr id="361" name="文本框 360"/>
            <p:cNvSpPr txBox="1"/>
            <p:nvPr/>
          </p:nvSpPr>
          <p:spPr>
            <a:xfrm>
              <a:off x="3685569" y="456751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nvGrpSpPr>
            <p:cNvPr id="353" name="组合 352"/>
            <p:cNvGrpSpPr/>
            <p:nvPr/>
          </p:nvGrpSpPr>
          <p:grpSpPr>
            <a:xfrm>
              <a:off x="3650430" y="2416062"/>
              <a:ext cx="756498" cy="2619695"/>
              <a:chOff x="2872250" y="2494851"/>
              <a:chExt cx="702848" cy="2371125"/>
            </a:xfrm>
          </p:grpSpPr>
          <p:grpSp>
            <p:nvGrpSpPr>
              <p:cNvPr id="370" name="组合 369"/>
              <p:cNvGrpSpPr/>
              <p:nvPr/>
            </p:nvGrpSpPr>
            <p:grpSpPr>
              <a:xfrm>
                <a:off x="2872250" y="2494851"/>
                <a:ext cx="418734" cy="2371125"/>
                <a:chOff x="2872250" y="2494851"/>
                <a:chExt cx="418734" cy="2371125"/>
              </a:xfrm>
            </p:grpSpPr>
            <p:grpSp>
              <p:nvGrpSpPr>
                <p:cNvPr id="372" name="组合 371"/>
                <p:cNvGrpSpPr/>
                <p:nvPr/>
              </p:nvGrpSpPr>
              <p:grpSpPr>
                <a:xfrm>
                  <a:off x="2872250" y="2507815"/>
                  <a:ext cx="418734" cy="2352440"/>
                  <a:chOff x="3739534" y="2492371"/>
                  <a:chExt cx="695496" cy="2352440"/>
                </a:xfrm>
              </p:grpSpPr>
              <p:cxnSp>
                <p:nvCxnSpPr>
                  <p:cNvPr id="374" name="直接连接符 373"/>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375" name="直接连接符 37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376" name="直接连接符 375"/>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377" name="直接连接符 376"/>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373" name="直接连接符 372"/>
                <p:cNvCxnSpPr/>
                <p:nvPr/>
              </p:nvCxnSpPr>
              <p:spPr>
                <a:xfrm>
                  <a:off x="3290983" y="2494851"/>
                  <a:ext cx="0" cy="2371125"/>
                </a:xfrm>
                <a:prstGeom prst="line">
                  <a:avLst/>
                </a:prstGeom>
                <a:noFill/>
                <a:ln w="57150" cap="flat" cmpd="sng" algn="ctr">
                  <a:solidFill>
                    <a:srgbClr val="A6A6A6"/>
                  </a:solidFill>
                  <a:prstDash val="solid"/>
                </a:ln>
                <a:effectLst/>
              </p:spPr>
            </p:cxnSp>
          </p:grpSp>
          <p:cxnSp>
            <p:nvCxnSpPr>
              <p:cNvPr id="371" name="直接连接符 370"/>
              <p:cNvCxnSpPr/>
              <p:nvPr/>
            </p:nvCxnSpPr>
            <p:spPr>
              <a:xfrm flipH="1">
                <a:off x="3294355" y="3670221"/>
                <a:ext cx="280743" cy="0"/>
              </a:xfrm>
              <a:prstGeom prst="line">
                <a:avLst/>
              </a:prstGeom>
              <a:noFill/>
              <a:ln w="57150" cap="flat" cmpd="sng" algn="ctr">
                <a:solidFill>
                  <a:srgbClr val="A6A6A6"/>
                </a:solidFill>
                <a:prstDash val="solid"/>
              </a:ln>
              <a:effectLst/>
            </p:spPr>
          </p:cxnSp>
        </p:grpSp>
        <p:grpSp>
          <p:nvGrpSpPr>
            <p:cNvPr id="354" name="组合 353"/>
            <p:cNvGrpSpPr/>
            <p:nvPr/>
          </p:nvGrpSpPr>
          <p:grpSpPr>
            <a:xfrm>
              <a:off x="3800610" y="2202011"/>
              <a:ext cx="155419" cy="311522"/>
              <a:chOff x="3800610" y="2202011"/>
              <a:chExt cx="155419" cy="311522"/>
            </a:xfrm>
          </p:grpSpPr>
          <p:sp>
            <p:nvSpPr>
              <p:cNvPr id="368" name="等腰三角形 367"/>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9" name="直接连接符 368"/>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5" name="组合 354"/>
            <p:cNvGrpSpPr/>
            <p:nvPr/>
          </p:nvGrpSpPr>
          <p:grpSpPr>
            <a:xfrm>
              <a:off x="3808580" y="3055432"/>
              <a:ext cx="155419" cy="311522"/>
              <a:chOff x="3800610" y="2202011"/>
              <a:chExt cx="155419" cy="311522"/>
            </a:xfrm>
          </p:grpSpPr>
          <p:sp>
            <p:nvSpPr>
              <p:cNvPr id="366" name="等腰三角形 365"/>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7" name="直接连接符 366"/>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6" name="组合 355"/>
            <p:cNvGrpSpPr/>
            <p:nvPr/>
          </p:nvGrpSpPr>
          <p:grpSpPr>
            <a:xfrm>
              <a:off x="3816550" y="3927903"/>
              <a:ext cx="155419" cy="311522"/>
              <a:chOff x="3800610" y="2202011"/>
              <a:chExt cx="155419" cy="311522"/>
            </a:xfrm>
          </p:grpSpPr>
          <p:sp>
            <p:nvSpPr>
              <p:cNvPr id="364" name="等腰三角形 363"/>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5" name="直接连接符 364"/>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7" name="组合 356"/>
            <p:cNvGrpSpPr/>
            <p:nvPr/>
          </p:nvGrpSpPr>
          <p:grpSpPr>
            <a:xfrm>
              <a:off x="3814373" y="4803601"/>
              <a:ext cx="155419" cy="311522"/>
              <a:chOff x="3800610" y="2202011"/>
              <a:chExt cx="155419" cy="311522"/>
            </a:xfrm>
          </p:grpSpPr>
          <p:sp>
            <p:nvSpPr>
              <p:cNvPr id="362" name="等腰三角形 361"/>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3" name="直接连接符 362"/>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sp>
          <p:nvSpPr>
            <p:cNvPr id="358" name="文本框 357"/>
            <p:cNvSpPr txBox="1"/>
            <p:nvPr/>
          </p:nvSpPr>
          <p:spPr>
            <a:xfrm>
              <a:off x="3673130" y="1957240"/>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noProof="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359" name="文本框 358"/>
            <p:cNvSpPr txBox="1"/>
            <p:nvPr/>
          </p:nvSpPr>
          <p:spPr>
            <a:xfrm>
              <a:off x="3663716" y="280524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360" name="文本框 359"/>
            <p:cNvSpPr txBox="1"/>
            <p:nvPr/>
          </p:nvSpPr>
          <p:spPr>
            <a:xfrm>
              <a:off x="3674642" y="3681615"/>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sp>
        <p:nvSpPr>
          <p:cNvPr id="378" name="Text Box 51"/>
          <p:cNvSpPr txBox="1">
            <a:spLocks noChangeArrowheads="1"/>
          </p:cNvSpPr>
          <p:nvPr/>
        </p:nvSpPr>
        <p:spPr bwMode="auto">
          <a:xfrm>
            <a:off x="0" y="1005413"/>
            <a:ext cx="12192000" cy="328936"/>
          </a:xfrm>
          <a:prstGeom prst="rect">
            <a:avLst/>
          </a:prstGeom>
          <a:solidFill>
            <a:srgbClr val="FFFFFF">
              <a:lumMod val="85000"/>
            </a:srgbClr>
          </a:solidFill>
          <a:ln w="9525">
            <a:noFill/>
            <a:miter lim="800000"/>
            <a:headEnd/>
            <a:tailEnd/>
          </a:ln>
        </p:spPr>
        <p:txBody>
          <a:bodyPr wrap="square">
            <a:spAutoFit/>
          </a:bodyPr>
          <a:lstStyle/>
          <a:p>
            <a:pPr algn="ctr" fontAlgn="base">
              <a:lnSpc>
                <a:spcPct val="120000"/>
              </a:lnSpc>
              <a:spcBef>
                <a:spcPct val="0"/>
              </a:spcBef>
              <a:spcAft>
                <a:spcPct val="0"/>
              </a:spcAft>
              <a:defRPr/>
            </a:pPr>
            <a:r>
              <a:rPr kumimoji="0" lang="en-US" altLang="zh-CN" sz="1400" b="1" i="0" u="none" strike="noStrike" kern="0" cap="none" spc="0" normalizeH="0" baseline="0" noProof="0" dirty="0">
                <a:ln>
                  <a:noFill/>
                </a:ln>
                <a:solidFill>
                  <a:srgbClr val="000000"/>
                </a:solidFill>
                <a:effectLst/>
                <a:uLnTx/>
                <a:uFillTx/>
                <a:latin typeface="微软雅黑"/>
                <a:ea typeface="微软雅黑"/>
              </a:rPr>
              <a:t>cache 8</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行，分</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4</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组，块大小</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4W</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，主存</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2</a:t>
            </a:r>
            <a:r>
              <a:rPr kumimoji="0" lang="en-US" altLang="zh-CN" sz="1400" b="1" i="0" u="none" strike="noStrike" kern="0" cap="none" spc="0" normalizeH="0" baseline="30000" noProof="0" dirty="0">
                <a:ln>
                  <a:noFill/>
                </a:ln>
                <a:solidFill>
                  <a:srgbClr val="000000"/>
                </a:solidFill>
                <a:effectLst/>
                <a:uLnTx/>
                <a:uFillTx/>
                <a:latin typeface="微软雅黑"/>
                <a:ea typeface="微软雅黑"/>
              </a:rPr>
              <a:t>9  </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W    cache</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总容量</a:t>
            </a:r>
            <a:r>
              <a:rPr kumimoji="0" lang="en-US" altLang="zh-CN" sz="1400" b="1" i="0" u="none" strike="noStrike" kern="0" cap="none" spc="0" normalizeH="0" baseline="0" noProof="0" dirty="0">
                <a:ln>
                  <a:noFill/>
                </a:ln>
                <a:solidFill>
                  <a:srgbClr val="000000"/>
                </a:solidFill>
                <a:effectLst/>
                <a:uLnTx/>
                <a:uFillTx/>
                <a:latin typeface="微软雅黑"/>
                <a:ea typeface="微软雅黑"/>
              </a:rPr>
              <a:t>=</a:t>
            </a:r>
            <a:r>
              <a:rPr kumimoji="0" lang="zh-CN" altLang="en-US" sz="1400" b="1" i="0" u="none" strike="noStrike" kern="0" cap="none" spc="0" normalizeH="0" baseline="0" noProof="0" dirty="0">
                <a:ln>
                  <a:noFill/>
                </a:ln>
                <a:solidFill>
                  <a:srgbClr val="FF0000"/>
                </a:solidFill>
                <a:effectLst/>
                <a:uLnTx/>
                <a:uFillTx/>
                <a:latin typeface="微软雅黑"/>
                <a:ea typeface="微软雅黑"/>
              </a:rPr>
              <a:t>（</a:t>
            </a:r>
            <a:r>
              <a:rPr lang="en-US" altLang="zh-CN" sz="1400" b="1" dirty="0">
                <a:solidFill>
                  <a:srgbClr val="000000"/>
                </a:solidFill>
              </a:rPr>
              <a:t>valid</a:t>
            </a:r>
            <a:r>
              <a:rPr lang="en-US" altLang="zh-CN" sz="1400" b="1" dirty="0">
                <a:solidFill>
                  <a:srgbClr val="FF0000"/>
                </a:solidFill>
              </a:rPr>
              <a:t>+</a:t>
            </a:r>
            <a:r>
              <a:rPr lang="zh-CN" altLang="en-US" sz="1400" b="1" dirty="0">
                <a:solidFill>
                  <a:srgbClr val="0070C0"/>
                </a:solidFill>
              </a:rPr>
              <a:t>查找标记</a:t>
            </a:r>
            <a:r>
              <a:rPr lang="en-US" altLang="zh-CN" sz="1400" b="1" dirty="0">
                <a:solidFill>
                  <a:srgbClr val="FF0000"/>
                </a:solidFill>
              </a:rPr>
              <a:t>+</a:t>
            </a:r>
            <a:r>
              <a:rPr lang="zh-CN" altLang="en-US" sz="1400" b="1" dirty="0">
                <a:solidFill>
                  <a:srgbClr val="000000"/>
                </a:solidFill>
              </a:rPr>
              <a:t>脏位</a:t>
            </a:r>
            <a:r>
              <a:rPr lang="en-US" altLang="zh-CN" sz="1400" b="1" dirty="0">
                <a:solidFill>
                  <a:srgbClr val="FF0000"/>
                </a:solidFill>
              </a:rPr>
              <a:t>+</a:t>
            </a:r>
            <a:r>
              <a:rPr lang="zh-CN" altLang="en-US" sz="1400" b="1" dirty="0">
                <a:solidFill>
                  <a:srgbClr val="C00000"/>
                </a:solidFill>
              </a:rPr>
              <a:t>置换标记位</a:t>
            </a:r>
            <a:r>
              <a:rPr lang="en-US" altLang="zh-CN" sz="1400" b="1" dirty="0">
                <a:solidFill>
                  <a:srgbClr val="FF0000"/>
                </a:solidFill>
              </a:rPr>
              <a:t>+</a:t>
            </a:r>
            <a:r>
              <a:rPr lang="zh-CN" altLang="en-US" sz="1400" b="1" dirty="0">
                <a:solidFill>
                  <a:srgbClr val="339933"/>
                </a:solidFill>
              </a:rPr>
              <a:t>副本容量</a:t>
            </a:r>
            <a:r>
              <a:rPr kumimoji="0" lang="zh-CN" altLang="en-US" sz="1400" b="1" i="0" u="none" strike="noStrike" kern="0" cap="none" spc="0" normalizeH="0" baseline="0" noProof="0" dirty="0">
                <a:ln>
                  <a:noFill/>
                </a:ln>
                <a:solidFill>
                  <a:srgbClr val="FF0000"/>
                </a:solidFill>
                <a:effectLst/>
                <a:uLnTx/>
                <a:uFillTx/>
                <a:latin typeface="微软雅黑"/>
                <a:ea typeface="微软雅黑"/>
              </a:rPr>
              <a:t>）*</a:t>
            </a:r>
            <a:r>
              <a:rPr kumimoji="0" lang="zh-CN" altLang="en-US" sz="1400" b="1" i="0" u="none" strike="noStrike" kern="0" cap="none" spc="0" normalizeH="0" baseline="0" noProof="0" dirty="0">
                <a:ln>
                  <a:noFill/>
                </a:ln>
                <a:solidFill>
                  <a:srgbClr val="000000"/>
                </a:solidFill>
                <a:effectLst/>
                <a:uLnTx/>
                <a:uFillTx/>
                <a:latin typeface="微软雅黑"/>
                <a:ea typeface="微软雅黑"/>
              </a:rPr>
              <a:t>总行数</a:t>
            </a:r>
            <a:endParaRPr kumimoji="0" lang="en-US" altLang="zh-CN" sz="1400" b="1" i="0" u="none" strike="noStrike" kern="0" cap="none" spc="0" normalizeH="0" baseline="0" noProof="0" dirty="0">
              <a:ln>
                <a:noFill/>
              </a:ln>
              <a:solidFill>
                <a:srgbClr val="000000"/>
              </a:solidFill>
              <a:effectLst/>
              <a:uLnTx/>
              <a:uFillTx/>
              <a:latin typeface="微软雅黑"/>
              <a:ea typeface="微软雅黑"/>
            </a:endParaRPr>
          </a:p>
        </p:txBody>
      </p:sp>
      <p:grpSp>
        <p:nvGrpSpPr>
          <p:cNvPr id="380" name="组合 379"/>
          <p:cNvGrpSpPr/>
          <p:nvPr/>
        </p:nvGrpSpPr>
        <p:grpSpPr>
          <a:xfrm>
            <a:off x="5817852" y="2481483"/>
            <a:ext cx="415399" cy="2978426"/>
            <a:chOff x="5151955" y="2082625"/>
            <a:chExt cx="415399" cy="2978426"/>
          </a:xfrm>
        </p:grpSpPr>
        <p:sp>
          <p:nvSpPr>
            <p:cNvPr id="381" name="矩形 380"/>
            <p:cNvSpPr/>
            <p:nvPr/>
          </p:nvSpPr>
          <p:spPr>
            <a:xfrm>
              <a:off x="5156718" y="244905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383" name="矩形 382"/>
            <p:cNvSpPr/>
            <p:nvPr/>
          </p:nvSpPr>
          <p:spPr>
            <a:xfrm>
              <a:off x="5151955" y="208262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384" name="矩形 383"/>
            <p:cNvSpPr/>
            <p:nvPr/>
          </p:nvSpPr>
          <p:spPr>
            <a:xfrm>
              <a:off x="5156718" y="28224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385" name="矩形 384"/>
            <p:cNvSpPr/>
            <p:nvPr/>
          </p:nvSpPr>
          <p:spPr>
            <a:xfrm>
              <a:off x="5156718" y="32041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386" name="矩形 385"/>
            <p:cNvSpPr/>
            <p:nvPr/>
          </p:nvSpPr>
          <p:spPr>
            <a:xfrm>
              <a:off x="5156718" y="364239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387" name="矩形 386"/>
            <p:cNvSpPr/>
            <p:nvPr/>
          </p:nvSpPr>
          <p:spPr>
            <a:xfrm>
              <a:off x="5156718" y="402705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388" name="矩形 387"/>
            <p:cNvSpPr/>
            <p:nvPr/>
          </p:nvSpPr>
          <p:spPr>
            <a:xfrm>
              <a:off x="5156718" y="441600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389" name="矩形 388"/>
            <p:cNvSpPr/>
            <p:nvPr/>
          </p:nvSpPr>
          <p:spPr>
            <a:xfrm>
              <a:off x="5156718" y="48117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sp>
        <p:nvSpPr>
          <p:cNvPr id="398" name="矩形 397"/>
          <p:cNvSpPr/>
          <p:nvPr/>
        </p:nvSpPr>
        <p:spPr>
          <a:xfrm>
            <a:off x="5290707" y="36167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K0</a:t>
            </a:r>
          </a:p>
        </p:txBody>
      </p:sp>
      <p:sp>
        <p:nvSpPr>
          <p:cNvPr id="399" name="矩形 398"/>
          <p:cNvSpPr/>
          <p:nvPr/>
        </p:nvSpPr>
        <p:spPr>
          <a:xfrm>
            <a:off x="5290747" y="40104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K1</a:t>
            </a:r>
          </a:p>
        </p:txBody>
      </p:sp>
      <p:grpSp>
        <p:nvGrpSpPr>
          <p:cNvPr id="14" name="组合 13"/>
          <p:cNvGrpSpPr/>
          <p:nvPr/>
        </p:nvGrpSpPr>
        <p:grpSpPr>
          <a:xfrm>
            <a:off x="4437874" y="4801820"/>
            <a:ext cx="426897" cy="493381"/>
            <a:chOff x="4588722" y="4955341"/>
            <a:chExt cx="426897" cy="493381"/>
          </a:xfrm>
        </p:grpSpPr>
        <p:sp>
          <p:nvSpPr>
            <p:cNvPr id="400" name="文本框 399"/>
            <p:cNvSpPr txBox="1"/>
            <p:nvPr/>
          </p:nvSpPr>
          <p:spPr>
            <a:xfrm>
              <a:off x="4611341" y="4955341"/>
              <a:ext cx="404278" cy="307777"/>
            </a:xfrm>
            <a:prstGeom prst="rect">
              <a:avLst/>
            </a:prstGeom>
            <a:noFill/>
            <a:ln>
              <a:no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1FB965"/>
                  </a:solidFill>
                  <a:latin typeface="Arial" charset="0"/>
                  <a:ea typeface="华文细黑" pitchFamily="2" charset="-122"/>
                </a:rPr>
                <a:t>S</a:t>
              </a:r>
              <a:r>
                <a:rPr kumimoji="0" lang="en-US" altLang="zh-CN" sz="1400" b="0" i="1" u="none" strike="noStrike" kern="0" cap="none" spc="0" normalizeH="0" baseline="0" noProof="0" dirty="0">
                  <a:ln>
                    <a:noFill/>
                  </a:ln>
                  <a:solidFill>
                    <a:srgbClr val="1FB965"/>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1FB965"/>
                </a:solidFill>
                <a:effectLst/>
                <a:uLnTx/>
                <a:uFillTx/>
                <a:latin typeface="Arial" charset="0"/>
                <a:ea typeface="华文细黑" pitchFamily="2" charset="-122"/>
              </a:endParaRPr>
            </a:p>
          </p:txBody>
        </p:sp>
        <p:cxnSp>
          <p:nvCxnSpPr>
            <p:cNvPr id="401" name="直接连接符 400"/>
            <p:cNvCxnSpPr/>
            <p:nvPr/>
          </p:nvCxnSpPr>
          <p:spPr>
            <a:xfrm>
              <a:off x="4588722" y="5371522"/>
              <a:ext cx="397025" cy="0"/>
            </a:xfrm>
            <a:prstGeom prst="line">
              <a:avLst/>
            </a:prstGeom>
            <a:noFill/>
            <a:ln w="25400" cap="flat" cmpd="sng" algn="ctr">
              <a:solidFill>
                <a:srgbClr val="1FB965"/>
              </a:solidFill>
              <a:prstDash val="solid"/>
            </a:ln>
            <a:effectLst/>
          </p:spPr>
        </p:cxnSp>
        <p:sp>
          <p:nvSpPr>
            <p:cNvPr id="402" name="等腰三角形 401"/>
            <p:cNvSpPr/>
            <p:nvPr/>
          </p:nvSpPr>
          <p:spPr>
            <a:xfrm rot="5400000" flipH="1">
              <a:off x="4722491" y="5303795"/>
              <a:ext cx="149826" cy="140028"/>
            </a:xfrm>
            <a:prstGeom prst="triangle">
              <a:avLst/>
            </a:prstGeom>
            <a:solidFill>
              <a:schemeClr val="bg1"/>
            </a:solidFill>
            <a:ln w="28575">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3" name="直接连接符 402"/>
            <p:cNvCxnSpPr/>
            <p:nvPr/>
          </p:nvCxnSpPr>
          <p:spPr>
            <a:xfrm flipV="1">
              <a:off x="4795114" y="5168050"/>
              <a:ext cx="0" cy="160646"/>
            </a:xfrm>
            <a:prstGeom prst="line">
              <a:avLst/>
            </a:prstGeom>
            <a:solidFill>
              <a:schemeClr val="bg1"/>
            </a:solidFill>
            <a:ln w="19050">
              <a:solidFill>
                <a:srgbClr val="1FB965"/>
              </a:solidFill>
              <a:round/>
              <a:headEnd/>
              <a:tailEnd type="none" w="lg" len="lg"/>
            </a:ln>
          </p:spPr>
        </p:cxnSp>
      </p:grpSp>
      <p:cxnSp>
        <p:nvCxnSpPr>
          <p:cNvPr id="404" name="直接连接符 403"/>
          <p:cNvCxnSpPr/>
          <p:nvPr/>
        </p:nvCxnSpPr>
        <p:spPr>
          <a:xfrm>
            <a:off x="4833347" y="4039988"/>
            <a:ext cx="0" cy="1164419"/>
          </a:xfrm>
          <a:prstGeom prst="line">
            <a:avLst/>
          </a:prstGeom>
          <a:noFill/>
          <a:ln w="57150" cap="sq" cmpd="sng" algn="ctr">
            <a:solidFill>
              <a:srgbClr val="1FB965"/>
            </a:solidFill>
            <a:prstDash val="solid"/>
            <a:miter lim="800000"/>
          </a:ln>
          <a:effectLst/>
        </p:spPr>
      </p:cxnSp>
      <p:cxnSp>
        <p:nvCxnSpPr>
          <p:cNvPr id="405" name="直接连接符 404"/>
          <p:cNvCxnSpPr/>
          <p:nvPr/>
        </p:nvCxnSpPr>
        <p:spPr>
          <a:xfrm flipH="1">
            <a:off x="4833347" y="4034761"/>
            <a:ext cx="278060" cy="0"/>
          </a:xfrm>
          <a:prstGeom prst="line">
            <a:avLst/>
          </a:prstGeom>
          <a:noFill/>
          <a:ln w="57150" cap="sq" cmpd="sng" algn="ctr">
            <a:solidFill>
              <a:srgbClr val="1FB965"/>
            </a:solidFill>
            <a:prstDash val="solid"/>
            <a:miter lim="800000"/>
          </a:ln>
          <a:effectLst/>
        </p:spPr>
      </p:cxnSp>
      <p:grpSp>
        <p:nvGrpSpPr>
          <p:cNvPr id="27" name="组合 26"/>
          <p:cNvGrpSpPr/>
          <p:nvPr/>
        </p:nvGrpSpPr>
        <p:grpSpPr>
          <a:xfrm>
            <a:off x="9366615" y="4716350"/>
            <a:ext cx="598657" cy="378901"/>
            <a:chOff x="11043173" y="2544832"/>
            <a:chExt cx="598657" cy="378901"/>
          </a:xfrm>
        </p:grpSpPr>
        <p:grpSp>
          <p:nvGrpSpPr>
            <p:cNvPr id="26" name="组合 25"/>
            <p:cNvGrpSpPr/>
            <p:nvPr/>
          </p:nvGrpSpPr>
          <p:grpSpPr>
            <a:xfrm>
              <a:off x="11043173" y="2544832"/>
              <a:ext cx="598657" cy="378901"/>
              <a:chOff x="9511834" y="4870703"/>
              <a:chExt cx="598657" cy="378901"/>
            </a:xfrm>
          </p:grpSpPr>
          <p:sp>
            <p:nvSpPr>
              <p:cNvPr id="406" name="等腰三角形 405"/>
              <p:cNvSpPr/>
              <p:nvPr/>
            </p:nvSpPr>
            <p:spPr>
              <a:xfrm rot="5400000" flipH="1">
                <a:off x="9728813" y="5103506"/>
                <a:ext cx="151037" cy="141159"/>
              </a:xfrm>
              <a:prstGeom prst="triangle">
                <a:avLst/>
              </a:prstGeom>
              <a:solidFill>
                <a:schemeClr val="bg1"/>
              </a:solidFill>
              <a:ln w="38100">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7" name="直接连接符 406"/>
              <p:cNvCxnSpPr>
                <a:endCxn id="406" idx="3"/>
              </p:cNvCxnSpPr>
              <p:nvPr/>
            </p:nvCxnSpPr>
            <p:spPr>
              <a:xfrm>
                <a:off x="9511834" y="5172150"/>
                <a:ext cx="221918" cy="1936"/>
              </a:xfrm>
              <a:prstGeom prst="line">
                <a:avLst/>
              </a:prstGeom>
              <a:solidFill>
                <a:schemeClr val="bg1"/>
              </a:solidFill>
              <a:ln w="38100">
                <a:solidFill>
                  <a:srgbClr val="1FB965"/>
                </a:solidFill>
                <a:round/>
                <a:headEnd/>
                <a:tailEnd type="none" w="lg" len="lg"/>
              </a:ln>
            </p:spPr>
          </p:cxnSp>
          <p:cxnSp>
            <p:nvCxnSpPr>
              <p:cNvPr id="408" name="直接连接符 407"/>
              <p:cNvCxnSpPr/>
              <p:nvPr/>
            </p:nvCxnSpPr>
            <p:spPr>
              <a:xfrm>
                <a:off x="9870747" y="5172150"/>
                <a:ext cx="221918" cy="1936"/>
              </a:xfrm>
              <a:prstGeom prst="line">
                <a:avLst/>
              </a:prstGeom>
              <a:solidFill>
                <a:schemeClr val="bg1"/>
              </a:solidFill>
              <a:ln w="38100" cap="sq">
                <a:solidFill>
                  <a:srgbClr val="1FB965"/>
                </a:solidFill>
                <a:miter lim="800000"/>
                <a:headEnd/>
                <a:tailEnd type="none" w="lg" len="lg"/>
              </a:ln>
            </p:spPr>
          </p:cxnSp>
          <p:sp>
            <p:nvSpPr>
              <p:cNvPr id="409" name="文本框 408"/>
              <p:cNvSpPr txBox="1"/>
              <p:nvPr/>
            </p:nvSpPr>
            <p:spPr>
              <a:xfrm>
                <a:off x="9769980" y="4870703"/>
                <a:ext cx="340511" cy="261882"/>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a:ea typeface="微软雅黑"/>
                  </a:rPr>
                  <a:t>L6</a:t>
                </a:r>
                <a:endParaRPr lang="zh-CN" altLang="en-US" sz="1100" dirty="0">
                  <a:solidFill>
                    <a:srgbClr val="1FB965"/>
                  </a:solidFill>
                  <a:latin typeface="微软雅黑"/>
                  <a:ea typeface="微软雅黑"/>
                </a:endParaRPr>
              </a:p>
            </p:txBody>
          </p:sp>
        </p:grpSp>
        <p:cxnSp>
          <p:nvCxnSpPr>
            <p:cNvPr id="410" name="直接连接符 409"/>
            <p:cNvCxnSpPr/>
            <p:nvPr/>
          </p:nvCxnSpPr>
          <p:spPr>
            <a:xfrm flipV="1">
              <a:off x="11324373" y="2634894"/>
              <a:ext cx="0" cy="161944"/>
            </a:xfrm>
            <a:prstGeom prst="line">
              <a:avLst/>
            </a:prstGeom>
            <a:solidFill>
              <a:schemeClr val="bg1"/>
            </a:solidFill>
            <a:ln w="38100">
              <a:solidFill>
                <a:srgbClr val="1FB965"/>
              </a:solidFill>
              <a:round/>
              <a:headEnd/>
              <a:tailEnd type="none" w="lg" len="lg"/>
            </a:ln>
          </p:spPr>
        </p:cxnSp>
      </p:grpSp>
      <p:cxnSp>
        <p:nvCxnSpPr>
          <p:cNvPr id="413" name="直接连接符 412"/>
          <p:cNvCxnSpPr/>
          <p:nvPr/>
        </p:nvCxnSpPr>
        <p:spPr>
          <a:xfrm>
            <a:off x="9948314" y="4062375"/>
            <a:ext cx="0" cy="960939"/>
          </a:xfrm>
          <a:prstGeom prst="line">
            <a:avLst/>
          </a:prstGeom>
          <a:solidFill>
            <a:schemeClr val="bg1"/>
          </a:solidFill>
          <a:ln w="38100" cap="sq">
            <a:solidFill>
              <a:srgbClr val="1FB965"/>
            </a:solidFill>
            <a:miter lim="800000"/>
            <a:headEnd/>
            <a:tailEnd type="none" w="lg" len="lg"/>
          </a:ln>
        </p:spPr>
      </p:cxnSp>
      <p:cxnSp>
        <p:nvCxnSpPr>
          <p:cNvPr id="417" name="直接连接符 416"/>
          <p:cNvCxnSpPr/>
          <p:nvPr/>
        </p:nvCxnSpPr>
        <p:spPr>
          <a:xfrm flipH="1">
            <a:off x="9955934" y="4047320"/>
            <a:ext cx="261487" cy="0"/>
          </a:xfrm>
          <a:prstGeom prst="line">
            <a:avLst/>
          </a:prstGeom>
          <a:solidFill>
            <a:schemeClr val="bg1"/>
          </a:solidFill>
          <a:ln w="38100" cap="sq">
            <a:solidFill>
              <a:srgbClr val="1FB965"/>
            </a:solidFill>
            <a:miter lim="800000"/>
            <a:headEnd/>
            <a:tailEnd type="none" w="lg" len="lg"/>
          </a:ln>
        </p:spPr>
      </p:cxnSp>
      <p:grpSp>
        <p:nvGrpSpPr>
          <p:cNvPr id="423" name="组合 422"/>
          <p:cNvGrpSpPr/>
          <p:nvPr/>
        </p:nvGrpSpPr>
        <p:grpSpPr>
          <a:xfrm>
            <a:off x="10169705" y="3233343"/>
            <a:ext cx="1154415" cy="1587985"/>
            <a:chOff x="10169705" y="3233343"/>
            <a:chExt cx="1154415" cy="1587985"/>
          </a:xfrm>
        </p:grpSpPr>
        <p:grpSp>
          <p:nvGrpSpPr>
            <p:cNvPr id="424" name="组合 423"/>
            <p:cNvGrpSpPr/>
            <p:nvPr/>
          </p:nvGrpSpPr>
          <p:grpSpPr>
            <a:xfrm>
              <a:off x="10169705" y="3233343"/>
              <a:ext cx="1154415" cy="1587985"/>
              <a:chOff x="10169705" y="3233343"/>
              <a:chExt cx="1154415" cy="1587985"/>
            </a:xfrm>
          </p:grpSpPr>
          <p:cxnSp>
            <p:nvCxnSpPr>
              <p:cNvPr id="426" name="直接连接符 425"/>
              <p:cNvCxnSpPr/>
              <p:nvPr/>
            </p:nvCxnSpPr>
            <p:spPr>
              <a:xfrm rot="16200000">
                <a:off x="10929857" y="3912302"/>
                <a:ext cx="0" cy="265551"/>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27" name="组合 426"/>
              <p:cNvGrpSpPr/>
              <p:nvPr/>
            </p:nvGrpSpPr>
            <p:grpSpPr>
              <a:xfrm>
                <a:off x="10244462" y="3578358"/>
                <a:ext cx="300327" cy="904206"/>
                <a:chOff x="7766536" y="3451012"/>
                <a:chExt cx="300016" cy="903269"/>
              </a:xfrm>
            </p:grpSpPr>
            <p:cxnSp>
              <p:nvCxnSpPr>
                <p:cNvPr id="436" name="直接连接符 43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37" name="直接连接符 43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38" name="直接连接符 43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39" name="直接连接符 438"/>
                <p:cNvCxnSpPr/>
                <p:nvPr/>
              </p:nvCxnSpPr>
              <p:spPr>
                <a:xfrm flipH="1">
                  <a:off x="7776051" y="4052868"/>
                  <a:ext cx="287198" cy="0"/>
                </a:xfrm>
                <a:prstGeom prst="line">
                  <a:avLst/>
                </a:prstGeom>
                <a:solidFill>
                  <a:schemeClr val="bg1"/>
                </a:solidFill>
                <a:ln w="38100" cap="sq">
                  <a:solidFill>
                    <a:srgbClr val="1FB965"/>
                  </a:solidFill>
                  <a:miter lim="800000"/>
                  <a:headEnd/>
                  <a:tailEnd type="none" w="lg" len="lg"/>
                </a:ln>
              </p:spPr>
            </p:cxnSp>
            <p:cxnSp>
              <p:nvCxnSpPr>
                <p:cNvPr id="440" name="直接连接符 43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428" name="文本框 427"/>
              <p:cNvSpPr txBox="1"/>
              <p:nvPr/>
            </p:nvSpPr>
            <p:spPr>
              <a:xfrm rot="16200000">
                <a:off x="10853487" y="3961675"/>
                <a:ext cx="739430" cy="201836"/>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429" name="矩形 428"/>
              <p:cNvSpPr/>
              <p:nvPr/>
            </p:nvSpPr>
            <p:spPr>
              <a:xfrm>
                <a:off x="10169705" y="3367169"/>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30" name="矩形 429"/>
              <p:cNvSpPr/>
              <p:nvPr/>
            </p:nvSpPr>
            <p:spPr>
              <a:xfrm>
                <a:off x="10178386" y="3680573"/>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31" name="矩形 430"/>
              <p:cNvSpPr/>
              <p:nvPr/>
            </p:nvSpPr>
            <p:spPr>
              <a:xfrm>
                <a:off x="10180165" y="4271550"/>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432" name="组合 431"/>
              <p:cNvGrpSpPr/>
              <p:nvPr/>
            </p:nvGrpSpPr>
            <p:grpSpPr>
              <a:xfrm>
                <a:off x="10543010" y="3233343"/>
                <a:ext cx="370167" cy="1587985"/>
                <a:chOff x="8088601" y="3262692"/>
                <a:chExt cx="324657" cy="1288723"/>
              </a:xfrm>
            </p:grpSpPr>
            <p:sp>
              <p:nvSpPr>
                <p:cNvPr id="434" name="梯形 433"/>
                <p:cNvSpPr/>
                <p:nvPr/>
              </p:nvSpPr>
              <p:spPr>
                <a:xfrm rot="5400000">
                  <a:off x="7570153" y="3781140"/>
                  <a:ext cx="1288723" cy="251827"/>
                </a:xfrm>
                <a:prstGeom prst="trapezoid">
                  <a:avLst>
                    <a:gd name="adj" fmla="val 72150"/>
                  </a:avLst>
                </a:prstGeom>
                <a:solidFill>
                  <a:schemeClr val="accent6">
                    <a:lumMod val="40000"/>
                    <a:lumOff val="60000"/>
                  </a:schemeClr>
                </a:solidFill>
                <a:ln w="19050" cap="sq">
                  <a:solidFill>
                    <a:srgbClr val="1FB965"/>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35" name="文本框 434"/>
                <p:cNvSpPr txBox="1"/>
                <p:nvPr/>
              </p:nvSpPr>
              <p:spPr>
                <a:xfrm rot="16200000">
                  <a:off x="7959329" y="3812431"/>
                  <a:ext cx="600082" cy="307777"/>
                </a:xfrm>
                <a:prstGeom prst="rect">
                  <a:avLst/>
                </a:prstGeom>
                <a:noFill/>
                <a:ln>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33" name="矩形 432"/>
              <p:cNvSpPr/>
              <p:nvPr/>
            </p:nvSpPr>
            <p:spPr>
              <a:xfrm>
                <a:off x="10407827" y="4449698"/>
                <a:ext cx="473250" cy="2272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sp>
          <p:nvSpPr>
            <p:cNvPr id="425" name="矩形 424"/>
            <p:cNvSpPr/>
            <p:nvPr/>
          </p:nvSpPr>
          <p:spPr>
            <a:xfrm>
              <a:off x="10179567" y="3976987"/>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1FB965"/>
                  </a:solidFill>
                  <a:latin typeface="微软雅黑"/>
                  <a:ea typeface="微软雅黑"/>
                </a:rPr>
                <a:t>W</a:t>
              </a:r>
              <a:r>
                <a:rPr lang="en-US" altLang="zh-CN" sz="1100" baseline="-25000" dirty="0">
                  <a:solidFill>
                    <a:srgbClr val="1FB965"/>
                  </a:solidFill>
                  <a:latin typeface="微软雅黑"/>
                  <a:ea typeface="微软雅黑"/>
                </a:rPr>
                <a:t>2</a:t>
              </a:r>
            </a:p>
          </p:txBody>
        </p:sp>
      </p:grpSp>
      <p:grpSp>
        <p:nvGrpSpPr>
          <p:cNvPr id="37" name="组合 36"/>
          <p:cNvGrpSpPr/>
          <p:nvPr/>
        </p:nvGrpSpPr>
        <p:grpSpPr>
          <a:xfrm>
            <a:off x="4944257" y="4503148"/>
            <a:ext cx="646918" cy="2143045"/>
            <a:chOff x="5087387" y="4625918"/>
            <a:chExt cx="646918" cy="2143045"/>
          </a:xfrm>
        </p:grpSpPr>
        <p:sp>
          <p:nvSpPr>
            <p:cNvPr id="442" name="文本框 441"/>
            <p:cNvSpPr txBox="1"/>
            <p:nvPr/>
          </p:nvSpPr>
          <p:spPr>
            <a:xfrm>
              <a:off x="5087387" y="6491964"/>
              <a:ext cx="646918"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cxnSp>
          <p:nvCxnSpPr>
            <p:cNvPr id="443" name="直接连接符 442"/>
            <p:cNvCxnSpPr/>
            <p:nvPr/>
          </p:nvCxnSpPr>
          <p:spPr>
            <a:xfrm>
              <a:off x="5396137" y="4625918"/>
              <a:ext cx="0" cy="1876565"/>
            </a:xfrm>
            <a:prstGeom prst="line">
              <a:avLst/>
            </a:prstGeom>
            <a:noFill/>
            <a:ln w="28575" cap="flat" cmpd="sng" algn="ctr">
              <a:solidFill>
                <a:schemeClr val="accent2">
                  <a:lumMod val="60000"/>
                  <a:lumOff val="40000"/>
                </a:schemeClr>
              </a:solidFill>
              <a:prstDash val="solid"/>
              <a:tailEnd type="triangle"/>
            </a:ln>
            <a:effectLst/>
          </p:spPr>
        </p:cxnSp>
      </p:grpSp>
      <p:sp>
        <p:nvSpPr>
          <p:cNvPr id="1390" name="矩形 1389"/>
          <p:cNvSpPr/>
          <p:nvPr/>
        </p:nvSpPr>
        <p:spPr>
          <a:xfrm>
            <a:off x="5123278" y="3417814"/>
            <a:ext cx="276822" cy="122595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200" kern="0" dirty="0">
                <a:solidFill>
                  <a:srgbClr val="FFFFFF"/>
                </a:solidFill>
                <a:latin typeface="微软雅黑"/>
                <a:ea typeface="微软雅黑"/>
              </a:rPr>
              <a:t>2</a:t>
            </a:r>
            <a:r>
              <a:rPr kumimoji="0" lang="zh-CN" altLang="en-US" sz="1200" b="0" i="0" u="none" strike="noStrike" kern="0" cap="none" spc="0" normalizeH="0" baseline="0" noProof="0" dirty="0">
                <a:ln>
                  <a:noFill/>
                </a:ln>
                <a:solidFill>
                  <a:srgbClr val="FFFFFF"/>
                </a:solidFill>
                <a:effectLst/>
                <a:uLnTx/>
                <a:uFillTx/>
                <a:latin typeface="微软雅黑"/>
                <a:ea typeface="微软雅黑"/>
                <a:cs typeface="+mn-cs"/>
              </a:rPr>
              <a:t>路并发比较</a:t>
            </a:r>
            <a:endParaRPr kumimoji="0" lang="en-US" altLang="zh-CN" sz="12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90" name="文本框 389"/>
          <p:cNvSpPr txBox="1"/>
          <p:nvPr/>
        </p:nvSpPr>
        <p:spPr>
          <a:xfrm>
            <a:off x="4944257" y="6370461"/>
            <a:ext cx="646918" cy="276999"/>
          </a:xfrm>
          <a:prstGeom prst="rect">
            <a:avLst/>
          </a:prstGeom>
          <a:solidFill>
            <a:schemeClr val="bg2">
              <a:lumMod val="90000"/>
            </a:schemeClr>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spTree>
    <p:custDataLst>
      <p:tags r:id="rId1"/>
    </p:custDataLst>
    <p:extLst>
      <p:ext uri="{BB962C8B-B14F-4D97-AF65-F5344CB8AC3E}">
        <p14:creationId xmlns:p14="http://schemas.microsoft.com/office/powerpoint/2010/main" val="2742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399"/>
                                        </p:tgtEl>
                                        <p:attrNameLst>
                                          <p:attrName>fillcolor</p:attrName>
                                        </p:attrNameLst>
                                      </p:cBhvr>
                                      <p:to>
                                        <a:srgbClr val="00CC00"/>
                                      </p:to>
                                    </p:animClr>
                                    <p:set>
                                      <p:cBhvr>
                                        <p:cTn id="7" dur="500" fill="hold"/>
                                        <p:tgtEl>
                                          <p:spTgt spid="1399"/>
                                        </p:tgtEl>
                                        <p:attrNameLst>
                                          <p:attrName>fill.type</p:attrName>
                                        </p:attrNameLst>
                                      </p:cBhvr>
                                      <p:to>
                                        <p:strVal val="solid"/>
                                      </p:to>
                                    </p:set>
                                    <p:set>
                                      <p:cBhvr>
                                        <p:cTn id="8" dur="500" fill="hold"/>
                                        <p:tgtEl>
                                          <p:spTgt spid="1399"/>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78">
                                            <p:bg/>
                                          </p:spTgt>
                                        </p:tgtEl>
                                        <p:attrNameLst>
                                          <p:attrName>style.visibility</p:attrName>
                                        </p:attrNameLst>
                                      </p:cBhvr>
                                      <p:to>
                                        <p:strVal val="visible"/>
                                      </p:to>
                                    </p:set>
                                    <p:animEffect transition="in" filter="wipe(left)">
                                      <p:cBhvr>
                                        <p:cTn id="13" dur="500"/>
                                        <p:tgtEl>
                                          <p:spTgt spid="378">
                                            <p:bg/>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78">
                                            <p:txEl>
                                              <p:pRg st="0" end="0"/>
                                            </p:txEl>
                                          </p:spTgt>
                                        </p:tgtEl>
                                        <p:attrNameLst>
                                          <p:attrName>style.visibility</p:attrName>
                                        </p:attrNameLst>
                                      </p:cBhvr>
                                      <p:to>
                                        <p:strVal val="visible"/>
                                      </p:to>
                                    </p:set>
                                    <p:animEffect transition="in" filter="wipe(left)">
                                      <p:cBhvr>
                                        <p:cTn id="16" dur="500"/>
                                        <p:tgtEl>
                                          <p:spTgt spid="37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1479"/>
                                        </p:tgtEl>
                                        <p:attrNameLst>
                                          <p:attrName>style.visibility</p:attrName>
                                        </p:attrNameLst>
                                      </p:cBhvr>
                                      <p:to>
                                        <p:strVal val="visible"/>
                                      </p:to>
                                    </p:set>
                                    <p:anim calcmode="lin" valueType="num">
                                      <p:cBhvr additive="base">
                                        <p:cTn id="21" dur="500" fill="hold"/>
                                        <p:tgtEl>
                                          <p:spTgt spid="1479"/>
                                        </p:tgtEl>
                                        <p:attrNameLst>
                                          <p:attrName>ppt_x</p:attrName>
                                        </p:attrNameLst>
                                      </p:cBhvr>
                                      <p:tavLst>
                                        <p:tav tm="0">
                                          <p:val>
                                            <p:strVal val="1+#ppt_w/2"/>
                                          </p:val>
                                        </p:tav>
                                        <p:tav tm="100000">
                                          <p:val>
                                            <p:strVal val="#ppt_x"/>
                                          </p:val>
                                        </p:tav>
                                      </p:tavLst>
                                    </p:anim>
                                    <p:anim calcmode="lin" valueType="num">
                                      <p:cBhvr additive="base">
                                        <p:cTn id="22" dur="500" fill="hold"/>
                                        <p:tgtEl>
                                          <p:spTgt spid="1479"/>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8" fill="hold" nodeType="afterEffect">
                                  <p:stCondLst>
                                    <p:cond delay="0"/>
                                  </p:stCondLst>
                                  <p:childTnLst>
                                    <p:set>
                                      <p:cBhvr>
                                        <p:cTn id="25" dur="1" fill="hold">
                                          <p:stCondLst>
                                            <p:cond delay="0"/>
                                          </p:stCondLst>
                                        </p:cTn>
                                        <p:tgtEl>
                                          <p:spTgt spid="1448"/>
                                        </p:tgtEl>
                                        <p:attrNameLst>
                                          <p:attrName>style.visibility</p:attrName>
                                        </p:attrNameLst>
                                      </p:cBhvr>
                                      <p:to>
                                        <p:strVal val="visible"/>
                                      </p:to>
                                    </p:set>
                                    <p:anim calcmode="lin" valueType="num">
                                      <p:cBhvr additive="base">
                                        <p:cTn id="26" dur="1000" fill="hold"/>
                                        <p:tgtEl>
                                          <p:spTgt spid="1448"/>
                                        </p:tgtEl>
                                        <p:attrNameLst>
                                          <p:attrName>ppt_x</p:attrName>
                                        </p:attrNameLst>
                                      </p:cBhvr>
                                      <p:tavLst>
                                        <p:tav tm="0">
                                          <p:val>
                                            <p:strVal val="0-#ppt_w/2"/>
                                          </p:val>
                                        </p:tav>
                                        <p:tav tm="100000">
                                          <p:val>
                                            <p:strVal val="#ppt_x"/>
                                          </p:val>
                                        </p:tav>
                                      </p:tavLst>
                                    </p:anim>
                                    <p:anim calcmode="lin" valueType="num">
                                      <p:cBhvr additive="base">
                                        <p:cTn id="27" dur="1000" fill="hold"/>
                                        <p:tgtEl>
                                          <p:spTgt spid="144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1400"/>
                                        </p:tgtEl>
                                        <p:attrNameLst>
                                          <p:attrName>fillcolor</p:attrName>
                                        </p:attrNameLst>
                                      </p:cBhvr>
                                      <p:to>
                                        <a:srgbClr val="00CC00"/>
                                      </p:to>
                                    </p:animClr>
                                    <p:set>
                                      <p:cBhvr>
                                        <p:cTn id="32" dur="500" fill="hold"/>
                                        <p:tgtEl>
                                          <p:spTgt spid="1400"/>
                                        </p:tgtEl>
                                        <p:attrNameLst>
                                          <p:attrName>fill.type</p:attrName>
                                        </p:attrNameLst>
                                      </p:cBhvr>
                                      <p:to>
                                        <p:strVal val="solid"/>
                                      </p:to>
                                    </p:set>
                                    <p:set>
                                      <p:cBhvr>
                                        <p:cTn id="33" dur="500" fill="hold"/>
                                        <p:tgtEl>
                                          <p:spTgt spid="1400"/>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399"/>
                                        </p:tgtEl>
                                        <p:attrNameLst>
                                          <p:attrName>fillcolor</p:attrName>
                                        </p:attrNameLst>
                                      </p:cBhvr>
                                      <p:to>
                                        <a:schemeClr val="bg2"/>
                                      </p:to>
                                    </p:animClr>
                                    <p:set>
                                      <p:cBhvr>
                                        <p:cTn id="36" dur="500" fill="hold"/>
                                        <p:tgtEl>
                                          <p:spTgt spid="1399"/>
                                        </p:tgtEl>
                                        <p:attrNameLst>
                                          <p:attrName>fill.type</p:attrName>
                                        </p:attrNameLst>
                                      </p:cBhvr>
                                      <p:to>
                                        <p:strVal val="solid"/>
                                      </p:to>
                                    </p:set>
                                    <p:set>
                                      <p:cBhvr>
                                        <p:cTn id="37" dur="500" fill="hold"/>
                                        <p:tgtEl>
                                          <p:spTgt spid="1399"/>
                                        </p:tgtEl>
                                        <p:attrNameLst>
                                          <p:attrName>fill.on</p:attrName>
                                        </p:attrNameLst>
                                      </p:cBhvr>
                                      <p:to>
                                        <p:strVal val="true"/>
                                      </p:to>
                                    </p:set>
                                  </p:childTnLst>
                                </p:cTn>
                              </p:par>
                            </p:childTnLst>
                          </p:cTn>
                        </p:par>
                        <p:par>
                          <p:cTn id="38" fill="hold">
                            <p:stCondLst>
                              <p:cond delay="500"/>
                            </p:stCondLst>
                            <p:childTnLst>
                              <p:par>
                                <p:cTn id="39" presetID="2" presetClass="entr" presetSubtype="12" fill="hold" nodeType="afterEffect">
                                  <p:stCondLst>
                                    <p:cond delay="0"/>
                                  </p:stCondLst>
                                  <p:childTnLst>
                                    <p:set>
                                      <p:cBhvr>
                                        <p:cTn id="40" dur="1" fill="hold">
                                          <p:stCondLst>
                                            <p:cond delay="0"/>
                                          </p:stCondLst>
                                        </p:cTn>
                                        <p:tgtEl>
                                          <p:spTgt spid="1488"/>
                                        </p:tgtEl>
                                        <p:attrNameLst>
                                          <p:attrName>style.visibility</p:attrName>
                                        </p:attrNameLst>
                                      </p:cBhvr>
                                      <p:to>
                                        <p:strVal val="visible"/>
                                      </p:to>
                                    </p:set>
                                    <p:anim calcmode="lin" valueType="num">
                                      <p:cBhvr additive="base">
                                        <p:cTn id="41" dur="1000" fill="hold"/>
                                        <p:tgtEl>
                                          <p:spTgt spid="1488"/>
                                        </p:tgtEl>
                                        <p:attrNameLst>
                                          <p:attrName>ppt_x</p:attrName>
                                        </p:attrNameLst>
                                      </p:cBhvr>
                                      <p:tavLst>
                                        <p:tav tm="0">
                                          <p:val>
                                            <p:strVal val="0-#ppt_w/2"/>
                                          </p:val>
                                        </p:tav>
                                        <p:tav tm="100000">
                                          <p:val>
                                            <p:strVal val="#ppt_x"/>
                                          </p:val>
                                        </p:tav>
                                      </p:tavLst>
                                    </p:anim>
                                    <p:anim calcmode="lin" valueType="num">
                                      <p:cBhvr additive="base">
                                        <p:cTn id="42" dur="1000" fill="hold"/>
                                        <p:tgtEl>
                                          <p:spTgt spid="148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repeatCount="2000" fill="hold" nodeType="clickEffect">
                                  <p:stCondLst>
                                    <p:cond delay="0"/>
                                  </p:stCondLst>
                                  <p:childTnLst>
                                    <p:set>
                                      <p:cBhvr>
                                        <p:cTn id="46" dur="1" fill="hold">
                                          <p:stCondLst>
                                            <p:cond delay="0"/>
                                          </p:stCondLst>
                                        </p:cTn>
                                        <p:tgtEl>
                                          <p:spTgt spid="1454"/>
                                        </p:tgtEl>
                                        <p:attrNameLst>
                                          <p:attrName>style.visibility</p:attrName>
                                        </p:attrNameLst>
                                      </p:cBhvr>
                                      <p:to>
                                        <p:strVal val="visible"/>
                                      </p:to>
                                    </p:set>
                                    <p:anim calcmode="lin" valueType="num">
                                      <p:cBhvr additive="base">
                                        <p:cTn id="47" dur="500" fill="hold"/>
                                        <p:tgtEl>
                                          <p:spTgt spid="1454"/>
                                        </p:tgtEl>
                                        <p:attrNameLst>
                                          <p:attrName>ppt_x</p:attrName>
                                        </p:attrNameLst>
                                      </p:cBhvr>
                                      <p:tavLst>
                                        <p:tav tm="0">
                                          <p:val>
                                            <p:strVal val="1+#ppt_w/2"/>
                                          </p:val>
                                        </p:tav>
                                        <p:tav tm="100000">
                                          <p:val>
                                            <p:strVal val="#ppt_x"/>
                                          </p:val>
                                        </p:tav>
                                      </p:tavLst>
                                    </p:anim>
                                    <p:anim calcmode="lin" valueType="num">
                                      <p:cBhvr additive="base">
                                        <p:cTn id="48" dur="500" fill="hold"/>
                                        <p:tgtEl>
                                          <p:spTgt spid="1454"/>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2" presetClass="entr" presetSubtype="8" fill="hold" nodeType="afterEffect">
                                  <p:stCondLst>
                                    <p:cond delay="0"/>
                                  </p:stCondLst>
                                  <p:childTnLst>
                                    <p:set>
                                      <p:cBhvr>
                                        <p:cTn id="51" dur="1" fill="hold">
                                          <p:stCondLst>
                                            <p:cond delay="0"/>
                                          </p:stCondLst>
                                        </p:cTn>
                                        <p:tgtEl>
                                          <p:spTgt spid="1436"/>
                                        </p:tgtEl>
                                        <p:attrNameLst>
                                          <p:attrName>style.visibility</p:attrName>
                                        </p:attrNameLst>
                                      </p:cBhvr>
                                      <p:to>
                                        <p:strVal val="visible"/>
                                      </p:to>
                                    </p:set>
                                    <p:anim calcmode="lin" valueType="num">
                                      <p:cBhvr additive="base">
                                        <p:cTn id="52" dur="1000" fill="hold"/>
                                        <p:tgtEl>
                                          <p:spTgt spid="1436"/>
                                        </p:tgtEl>
                                        <p:attrNameLst>
                                          <p:attrName>ppt_x</p:attrName>
                                        </p:attrNameLst>
                                      </p:cBhvr>
                                      <p:tavLst>
                                        <p:tav tm="0">
                                          <p:val>
                                            <p:strVal val="0-#ppt_w/2"/>
                                          </p:val>
                                        </p:tav>
                                        <p:tav tm="100000">
                                          <p:val>
                                            <p:strVal val="#ppt_x"/>
                                          </p:val>
                                        </p:tav>
                                      </p:tavLst>
                                    </p:anim>
                                    <p:anim calcmode="lin" valueType="num">
                                      <p:cBhvr additive="base">
                                        <p:cTn id="53" dur="1000" fill="hold"/>
                                        <p:tgtEl>
                                          <p:spTgt spid="1436"/>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1401"/>
                                        </p:tgtEl>
                                        <p:attrNameLst>
                                          <p:attrName>fillcolor</p:attrName>
                                        </p:attrNameLst>
                                      </p:cBhvr>
                                      <p:to>
                                        <a:srgbClr val="00CC00"/>
                                      </p:to>
                                    </p:animClr>
                                    <p:set>
                                      <p:cBhvr>
                                        <p:cTn id="58" dur="500" fill="hold"/>
                                        <p:tgtEl>
                                          <p:spTgt spid="1401"/>
                                        </p:tgtEl>
                                        <p:attrNameLst>
                                          <p:attrName>fill.type</p:attrName>
                                        </p:attrNameLst>
                                      </p:cBhvr>
                                      <p:to>
                                        <p:strVal val="solid"/>
                                      </p:to>
                                    </p:set>
                                    <p:set>
                                      <p:cBhvr>
                                        <p:cTn id="59" dur="500" fill="hold"/>
                                        <p:tgtEl>
                                          <p:spTgt spid="1401"/>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400"/>
                                        </p:tgtEl>
                                        <p:attrNameLst>
                                          <p:attrName>fillcolor</p:attrName>
                                        </p:attrNameLst>
                                      </p:cBhvr>
                                      <p:to>
                                        <a:schemeClr val="bg2"/>
                                      </p:to>
                                    </p:animClr>
                                    <p:set>
                                      <p:cBhvr>
                                        <p:cTn id="62" dur="500" fill="hold"/>
                                        <p:tgtEl>
                                          <p:spTgt spid="1400"/>
                                        </p:tgtEl>
                                        <p:attrNameLst>
                                          <p:attrName>fill.type</p:attrName>
                                        </p:attrNameLst>
                                      </p:cBhvr>
                                      <p:to>
                                        <p:strVal val="solid"/>
                                      </p:to>
                                    </p:set>
                                    <p:set>
                                      <p:cBhvr>
                                        <p:cTn id="63" dur="500" fill="hold"/>
                                        <p:tgtEl>
                                          <p:spTgt spid="1400"/>
                                        </p:tgtEl>
                                        <p:attrNameLst>
                                          <p:attrName>fill.on</p:attrName>
                                        </p:attrNameLst>
                                      </p:cBhvr>
                                      <p:to>
                                        <p:strVal val="true"/>
                                      </p:to>
                                    </p:set>
                                  </p:childTnLst>
                                </p:cTn>
                              </p:par>
                            </p:childTnLst>
                          </p:cTn>
                        </p:par>
                        <p:par>
                          <p:cTn id="64" fill="hold">
                            <p:stCondLst>
                              <p:cond delay="500"/>
                            </p:stCondLst>
                            <p:childTnLst>
                              <p:par>
                                <p:cTn id="65" presetID="2" presetClass="entr" presetSubtype="12" fill="hold" nodeType="afterEffect">
                                  <p:stCondLst>
                                    <p:cond delay="0"/>
                                  </p:stCondLst>
                                  <p:childTnLst>
                                    <p:set>
                                      <p:cBhvr>
                                        <p:cTn id="66" dur="1" fill="hold">
                                          <p:stCondLst>
                                            <p:cond delay="0"/>
                                          </p:stCondLst>
                                        </p:cTn>
                                        <p:tgtEl>
                                          <p:spTgt spid="1492"/>
                                        </p:tgtEl>
                                        <p:attrNameLst>
                                          <p:attrName>style.visibility</p:attrName>
                                        </p:attrNameLst>
                                      </p:cBhvr>
                                      <p:to>
                                        <p:strVal val="visible"/>
                                      </p:to>
                                    </p:set>
                                    <p:anim calcmode="lin" valueType="num">
                                      <p:cBhvr additive="base">
                                        <p:cTn id="67" dur="1000" fill="hold"/>
                                        <p:tgtEl>
                                          <p:spTgt spid="1492"/>
                                        </p:tgtEl>
                                        <p:attrNameLst>
                                          <p:attrName>ppt_x</p:attrName>
                                        </p:attrNameLst>
                                      </p:cBhvr>
                                      <p:tavLst>
                                        <p:tav tm="0">
                                          <p:val>
                                            <p:strVal val="0-#ppt_w/2"/>
                                          </p:val>
                                        </p:tav>
                                        <p:tav tm="100000">
                                          <p:val>
                                            <p:strVal val="#ppt_x"/>
                                          </p:val>
                                        </p:tav>
                                      </p:tavLst>
                                    </p:anim>
                                    <p:anim calcmode="lin" valueType="num">
                                      <p:cBhvr additive="base">
                                        <p:cTn id="68" dur="1000" fill="hold"/>
                                        <p:tgtEl>
                                          <p:spTgt spid="14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repeatCount="2000" fill="hold" nodeType="clickEffect">
                                  <p:stCondLst>
                                    <p:cond delay="0"/>
                                  </p:stCondLst>
                                  <p:childTnLst>
                                    <p:set>
                                      <p:cBhvr>
                                        <p:cTn id="72" dur="1" fill="hold">
                                          <p:stCondLst>
                                            <p:cond delay="0"/>
                                          </p:stCondLst>
                                        </p:cTn>
                                        <p:tgtEl>
                                          <p:spTgt spid="1459"/>
                                        </p:tgtEl>
                                        <p:attrNameLst>
                                          <p:attrName>style.visibility</p:attrName>
                                        </p:attrNameLst>
                                      </p:cBhvr>
                                      <p:to>
                                        <p:strVal val="visible"/>
                                      </p:to>
                                    </p:set>
                                    <p:anim calcmode="lin" valueType="num">
                                      <p:cBhvr additive="base">
                                        <p:cTn id="73" dur="500" fill="hold"/>
                                        <p:tgtEl>
                                          <p:spTgt spid="1459"/>
                                        </p:tgtEl>
                                        <p:attrNameLst>
                                          <p:attrName>ppt_x</p:attrName>
                                        </p:attrNameLst>
                                      </p:cBhvr>
                                      <p:tavLst>
                                        <p:tav tm="0">
                                          <p:val>
                                            <p:strVal val="1+#ppt_w/2"/>
                                          </p:val>
                                        </p:tav>
                                        <p:tav tm="100000">
                                          <p:val>
                                            <p:strVal val="#ppt_x"/>
                                          </p:val>
                                        </p:tav>
                                      </p:tavLst>
                                    </p:anim>
                                    <p:anim calcmode="lin" valueType="num">
                                      <p:cBhvr additive="base">
                                        <p:cTn id="74" dur="500" fill="hold"/>
                                        <p:tgtEl>
                                          <p:spTgt spid="1459"/>
                                        </p:tgtEl>
                                        <p:attrNameLst>
                                          <p:attrName>ppt_y</p:attrName>
                                        </p:attrNameLst>
                                      </p:cBhvr>
                                      <p:tavLst>
                                        <p:tav tm="0">
                                          <p:val>
                                            <p:strVal val="#ppt_y"/>
                                          </p:val>
                                        </p:tav>
                                        <p:tav tm="100000">
                                          <p:val>
                                            <p:strVal val="#ppt_y"/>
                                          </p:val>
                                        </p:tav>
                                      </p:tavLst>
                                    </p:anim>
                                  </p:childTnLst>
                                </p:cTn>
                              </p:par>
                            </p:childTnLst>
                          </p:cTn>
                        </p:par>
                        <p:par>
                          <p:cTn id="75" fill="hold">
                            <p:stCondLst>
                              <p:cond delay="1000"/>
                            </p:stCondLst>
                            <p:childTnLst>
                              <p:par>
                                <p:cTn id="76" presetID="2" presetClass="entr" presetSubtype="8" fill="hold" nodeType="afterEffect">
                                  <p:stCondLst>
                                    <p:cond delay="0"/>
                                  </p:stCondLst>
                                  <p:childTnLst>
                                    <p:set>
                                      <p:cBhvr>
                                        <p:cTn id="77" dur="1" fill="hold">
                                          <p:stCondLst>
                                            <p:cond delay="0"/>
                                          </p:stCondLst>
                                        </p:cTn>
                                        <p:tgtEl>
                                          <p:spTgt spid="1439"/>
                                        </p:tgtEl>
                                        <p:attrNameLst>
                                          <p:attrName>style.visibility</p:attrName>
                                        </p:attrNameLst>
                                      </p:cBhvr>
                                      <p:to>
                                        <p:strVal val="visible"/>
                                      </p:to>
                                    </p:set>
                                    <p:anim calcmode="lin" valueType="num">
                                      <p:cBhvr additive="base">
                                        <p:cTn id="78" dur="1000" fill="hold"/>
                                        <p:tgtEl>
                                          <p:spTgt spid="1439"/>
                                        </p:tgtEl>
                                        <p:attrNameLst>
                                          <p:attrName>ppt_x</p:attrName>
                                        </p:attrNameLst>
                                      </p:cBhvr>
                                      <p:tavLst>
                                        <p:tav tm="0">
                                          <p:val>
                                            <p:strVal val="0-#ppt_w/2"/>
                                          </p:val>
                                        </p:tav>
                                        <p:tav tm="100000">
                                          <p:val>
                                            <p:strVal val="#ppt_x"/>
                                          </p:val>
                                        </p:tav>
                                      </p:tavLst>
                                    </p:anim>
                                    <p:anim calcmode="lin" valueType="num">
                                      <p:cBhvr additive="base">
                                        <p:cTn id="79" dur="1000" fill="hold"/>
                                        <p:tgtEl>
                                          <p:spTgt spid="1439"/>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mph" presetSubtype="2" fill="hold" nodeType="clickEffect">
                                  <p:stCondLst>
                                    <p:cond delay="0"/>
                                  </p:stCondLst>
                                  <p:childTnLst>
                                    <p:animClr clrSpc="rgb" dir="cw">
                                      <p:cBhvr>
                                        <p:cTn id="83" dur="500" fill="hold"/>
                                        <p:tgtEl>
                                          <p:spTgt spid="1401"/>
                                        </p:tgtEl>
                                        <p:attrNameLst>
                                          <p:attrName>fillcolor</p:attrName>
                                        </p:attrNameLst>
                                      </p:cBhvr>
                                      <p:to>
                                        <a:schemeClr val="bg2"/>
                                      </p:to>
                                    </p:animClr>
                                    <p:set>
                                      <p:cBhvr>
                                        <p:cTn id="84" dur="500" fill="hold"/>
                                        <p:tgtEl>
                                          <p:spTgt spid="1401"/>
                                        </p:tgtEl>
                                        <p:attrNameLst>
                                          <p:attrName>fill.type</p:attrName>
                                        </p:attrNameLst>
                                      </p:cBhvr>
                                      <p:to>
                                        <p:strVal val="solid"/>
                                      </p:to>
                                    </p:set>
                                    <p:set>
                                      <p:cBhvr>
                                        <p:cTn id="85" dur="500" fill="hold"/>
                                        <p:tgtEl>
                                          <p:spTgt spid="1401"/>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500" fill="hold"/>
                                        <p:tgtEl>
                                          <p:spTgt spid="1402"/>
                                        </p:tgtEl>
                                        <p:attrNameLst>
                                          <p:attrName>fillcolor</p:attrName>
                                        </p:attrNameLst>
                                      </p:cBhvr>
                                      <p:to>
                                        <a:srgbClr val="00CC00"/>
                                      </p:to>
                                    </p:animClr>
                                    <p:set>
                                      <p:cBhvr>
                                        <p:cTn id="88" dur="500" fill="hold"/>
                                        <p:tgtEl>
                                          <p:spTgt spid="1402"/>
                                        </p:tgtEl>
                                        <p:attrNameLst>
                                          <p:attrName>fill.type</p:attrName>
                                        </p:attrNameLst>
                                      </p:cBhvr>
                                      <p:to>
                                        <p:strVal val="solid"/>
                                      </p:to>
                                    </p:set>
                                    <p:set>
                                      <p:cBhvr>
                                        <p:cTn id="89" dur="500" fill="hold"/>
                                        <p:tgtEl>
                                          <p:spTgt spid="1402"/>
                                        </p:tgtEl>
                                        <p:attrNameLst>
                                          <p:attrName>fill.on</p:attrName>
                                        </p:attrNameLst>
                                      </p:cBhvr>
                                      <p:to>
                                        <p:strVal val="true"/>
                                      </p:to>
                                    </p:set>
                                  </p:childTnLst>
                                </p:cTn>
                              </p:par>
                            </p:childTnLst>
                          </p:cTn>
                        </p:par>
                        <p:par>
                          <p:cTn id="90" fill="hold">
                            <p:stCondLst>
                              <p:cond delay="500"/>
                            </p:stCondLst>
                            <p:childTnLst>
                              <p:par>
                                <p:cTn id="91" presetID="2" presetClass="entr" presetSubtype="12" fill="hold" nodeType="afterEffect">
                                  <p:stCondLst>
                                    <p:cond delay="0"/>
                                  </p:stCondLst>
                                  <p:childTnLst>
                                    <p:set>
                                      <p:cBhvr>
                                        <p:cTn id="92" dur="1" fill="hold">
                                          <p:stCondLst>
                                            <p:cond delay="0"/>
                                          </p:stCondLst>
                                        </p:cTn>
                                        <p:tgtEl>
                                          <p:spTgt spid="1496"/>
                                        </p:tgtEl>
                                        <p:attrNameLst>
                                          <p:attrName>style.visibility</p:attrName>
                                        </p:attrNameLst>
                                      </p:cBhvr>
                                      <p:to>
                                        <p:strVal val="visible"/>
                                      </p:to>
                                    </p:set>
                                    <p:anim calcmode="lin" valueType="num">
                                      <p:cBhvr additive="base">
                                        <p:cTn id="93" dur="1000" fill="hold"/>
                                        <p:tgtEl>
                                          <p:spTgt spid="1496"/>
                                        </p:tgtEl>
                                        <p:attrNameLst>
                                          <p:attrName>ppt_x</p:attrName>
                                        </p:attrNameLst>
                                      </p:cBhvr>
                                      <p:tavLst>
                                        <p:tav tm="0">
                                          <p:val>
                                            <p:strVal val="0-#ppt_w/2"/>
                                          </p:val>
                                        </p:tav>
                                        <p:tav tm="100000">
                                          <p:val>
                                            <p:strVal val="#ppt_x"/>
                                          </p:val>
                                        </p:tav>
                                      </p:tavLst>
                                    </p:anim>
                                    <p:anim calcmode="lin" valueType="num">
                                      <p:cBhvr additive="base">
                                        <p:cTn id="94" dur="1000" fill="hold"/>
                                        <p:tgtEl>
                                          <p:spTgt spid="1496"/>
                                        </p:tgtEl>
                                        <p:attrNameLst>
                                          <p:attrName>ppt_y</p:attrName>
                                        </p:attrNameLst>
                                      </p:cBhvr>
                                      <p:tavLst>
                                        <p:tav tm="0">
                                          <p:val>
                                            <p:strVal val="1+#ppt_h/2"/>
                                          </p:val>
                                        </p:tav>
                                        <p:tav tm="100000">
                                          <p:val>
                                            <p:strVal val="#ppt_y"/>
                                          </p:val>
                                        </p:tav>
                                      </p:tavLst>
                                    </p:anim>
                                  </p:childTnLst>
                                </p:cTn>
                              </p:par>
                            </p:childTnLst>
                          </p:cTn>
                        </p:par>
                        <p:par>
                          <p:cTn id="95" fill="hold">
                            <p:stCondLst>
                              <p:cond delay="1500"/>
                            </p:stCondLst>
                            <p:childTnLst>
                              <p:par>
                                <p:cTn id="96" presetID="22" presetClass="entr" presetSubtype="2" repeatCount="3000" fill="hold" nodeType="afterEffect">
                                  <p:stCondLst>
                                    <p:cond delay="0"/>
                                  </p:stCondLst>
                                  <p:childTnLst>
                                    <p:set>
                                      <p:cBhvr>
                                        <p:cTn id="97" dur="1" fill="hold">
                                          <p:stCondLst>
                                            <p:cond delay="0"/>
                                          </p:stCondLst>
                                        </p:cTn>
                                        <p:tgtEl>
                                          <p:spTgt spid="1539"/>
                                        </p:tgtEl>
                                        <p:attrNameLst>
                                          <p:attrName>style.visibility</p:attrName>
                                        </p:attrNameLst>
                                      </p:cBhvr>
                                      <p:to>
                                        <p:strVal val="visible"/>
                                      </p:to>
                                    </p:set>
                                    <p:animEffect transition="in" filter="wipe(right)">
                                      <p:cBhvr>
                                        <p:cTn id="98" dur="500"/>
                                        <p:tgtEl>
                                          <p:spTgt spid="153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repeatCount="3000" fill="hold" nodeType="clickEffect">
                                  <p:stCondLst>
                                    <p:cond delay="0"/>
                                  </p:stCondLst>
                                  <p:childTnLst>
                                    <p:set>
                                      <p:cBhvr>
                                        <p:cTn id="102" dur="1" fill="hold">
                                          <p:stCondLst>
                                            <p:cond delay="0"/>
                                          </p:stCondLst>
                                        </p:cTn>
                                        <p:tgtEl>
                                          <p:spTgt spid="1537"/>
                                        </p:tgtEl>
                                        <p:attrNameLst>
                                          <p:attrName>style.visibility</p:attrName>
                                        </p:attrNameLst>
                                      </p:cBhvr>
                                      <p:to>
                                        <p:strVal val="visible"/>
                                      </p:to>
                                    </p:set>
                                    <p:animEffect transition="in" filter="wipe(left)">
                                      <p:cBhvr>
                                        <p:cTn id="103" dur="500"/>
                                        <p:tgtEl>
                                          <p:spTgt spid="1537"/>
                                        </p:tgtEl>
                                      </p:cBhvr>
                                    </p:animEffect>
                                  </p:childTnLst>
                                </p:cTn>
                              </p:par>
                            </p:childTnLst>
                          </p:cTn>
                        </p:par>
                        <p:par>
                          <p:cTn id="104" fill="hold">
                            <p:stCondLst>
                              <p:cond delay="1500"/>
                            </p:stCondLst>
                            <p:childTnLst>
                              <p:par>
                                <p:cTn id="105" presetID="22" presetClass="entr" presetSubtype="8" fill="hold" nodeType="after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wipe(left)">
                                      <p:cBhvr>
                                        <p:cTn id="107" dur="500"/>
                                        <p:tgtEl>
                                          <p:spTgt spid="14"/>
                                        </p:tgtEl>
                                      </p:cBhvr>
                                    </p:animEffect>
                                  </p:childTnLst>
                                </p:cTn>
                              </p:par>
                            </p:childTnLst>
                          </p:cTn>
                        </p:par>
                        <p:par>
                          <p:cTn id="108" fill="hold">
                            <p:stCondLst>
                              <p:cond delay="2000"/>
                            </p:stCondLst>
                            <p:childTnLst>
                              <p:par>
                                <p:cTn id="109" presetID="22" presetClass="entr" presetSubtype="4" fill="hold" nodeType="afterEffect">
                                  <p:stCondLst>
                                    <p:cond delay="0"/>
                                  </p:stCondLst>
                                  <p:childTnLst>
                                    <p:set>
                                      <p:cBhvr>
                                        <p:cTn id="110" dur="1" fill="hold">
                                          <p:stCondLst>
                                            <p:cond delay="0"/>
                                          </p:stCondLst>
                                        </p:cTn>
                                        <p:tgtEl>
                                          <p:spTgt spid="404"/>
                                        </p:tgtEl>
                                        <p:attrNameLst>
                                          <p:attrName>style.visibility</p:attrName>
                                        </p:attrNameLst>
                                      </p:cBhvr>
                                      <p:to>
                                        <p:strVal val="visible"/>
                                      </p:to>
                                    </p:set>
                                    <p:animEffect transition="in" filter="wipe(down)">
                                      <p:cBhvr>
                                        <p:cTn id="111" dur="500"/>
                                        <p:tgtEl>
                                          <p:spTgt spid="404"/>
                                        </p:tgtEl>
                                      </p:cBhvr>
                                    </p:animEffect>
                                  </p:childTnLst>
                                </p:cTn>
                              </p:par>
                            </p:childTnLst>
                          </p:cTn>
                        </p:par>
                        <p:par>
                          <p:cTn id="112" fill="hold">
                            <p:stCondLst>
                              <p:cond delay="2500"/>
                            </p:stCondLst>
                            <p:childTnLst>
                              <p:par>
                                <p:cTn id="113" presetID="22" presetClass="entr" presetSubtype="8" fill="hold" nodeType="afterEffect">
                                  <p:stCondLst>
                                    <p:cond delay="0"/>
                                  </p:stCondLst>
                                  <p:childTnLst>
                                    <p:set>
                                      <p:cBhvr>
                                        <p:cTn id="114" dur="1" fill="hold">
                                          <p:stCondLst>
                                            <p:cond delay="0"/>
                                          </p:stCondLst>
                                        </p:cTn>
                                        <p:tgtEl>
                                          <p:spTgt spid="405"/>
                                        </p:tgtEl>
                                        <p:attrNameLst>
                                          <p:attrName>style.visibility</p:attrName>
                                        </p:attrNameLst>
                                      </p:cBhvr>
                                      <p:to>
                                        <p:strVal val="visible"/>
                                      </p:to>
                                    </p:set>
                                    <p:animEffect transition="in" filter="wipe(left)">
                                      <p:cBhvr>
                                        <p:cTn id="115" dur="500"/>
                                        <p:tgtEl>
                                          <p:spTgt spid="405"/>
                                        </p:tgtEl>
                                      </p:cBhvr>
                                    </p:animEffect>
                                  </p:childTnLst>
                                </p:cTn>
                              </p:par>
                            </p:childTnLst>
                          </p:cTn>
                        </p:par>
                        <p:par>
                          <p:cTn id="116" fill="hold">
                            <p:stCondLst>
                              <p:cond delay="3000"/>
                            </p:stCondLst>
                            <p:childTnLst>
                              <p:par>
                                <p:cTn id="117" presetID="22" presetClass="entr" presetSubtype="1" fill="hold" nodeType="after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par>
                          <p:cTn id="120" fill="hold">
                            <p:stCondLst>
                              <p:cond delay="3500"/>
                            </p:stCondLst>
                            <p:childTnLst>
                              <p:par>
                                <p:cTn id="121" presetID="22" presetClass="entr" presetSubtype="8" repeatCount="3000" fill="hold" nodeType="afterEffect">
                                  <p:stCondLst>
                                    <p:cond delay="0"/>
                                  </p:stCondLst>
                                  <p:childTnLst>
                                    <p:set>
                                      <p:cBhvr>
                                        <p:cTn id="122" dur="1" fill="hold">
                                          <p:stCondLst>
                                            <p:cond delay="0"/>
                                          </p:stCondLst>
                                        </p:cTn>
                                        <p:tgtEl>
                                          <p:spTgt spid="1536"/>
                                        </p:tgtEl>
                                        <p:attrNameLst>
                                          <p:attrName>style.visibility</p:attrName>
                                        </p:attrNameLst>
                                      </p:cBhvr>
                                      <p:to>
                                        <p:strVal val="visible"/>
                                      </p:to>
                                    </p:set>
                                    <p:animEffect transition="in" filter="wipe(left)">
                                      <p:cBhvr>
                                        <p:cTn id="123" dur="500"/>
                                        <p:tgtEl>
                                          <p:spTgt spid="1536"/>
                                        </p:tgtEl>
                                      </p:cBhvr>
                                    </p:animEffect>
                                  </p:childTnLst>
                                </p:cTn>
                              </p:par>
                            </p:childTnLst>
                          </p:cTn>
                        </p:par>
                        <p:par>
                          <p:cTn id="124" fill="hold">
                            <p:stCondLst>
                              <p:cond delay="5000"/>
                            </p:stCondLst>
                            <p:childTnLst>
                              <p:par>
                                <p:cTn id="125" presetID="22" presetClass="entr" presetSubtype="8" repeatCount="3000" fill="hold" nodeType="afterEffect">
                                  <p:stCondLst>
                                    <p:cond delay="0"/>
                                  </p:stCondLst>
                                  <p:childTnLst>
                                    <p:set>
                                      <p:cBhvr>
                                        <p:cTn id="126" dur="1" fill="hold">
                                          <p:stCondLst>
                                            <p:cond delay="0"/>
                                          </p:stCondLst>
                                        </p:cTn>
                                        <p:tgtEl>
                                          <p:spTgt spid="1538"/>
                                        </p:tgtEl>
                                        <p:attrNameLst>
                                          <p:attrName>style.visibility</p:attrName>
                                        </p:attrNameLst>
                                      </p:cBhvr>
                                      <p:to>
                                        <p:strVal val="visible"/>
                                      </p:to>
                                    </p:set>
                                    <p:animEffect transition="in" filter="wipe(left)">
                                      <p:cBhvr>
                                        <p:cTn id="127" dur="500"/>
                                        <p:tgtEl>
                                          <p:spTgt spid="1538"/>
                                        </p:tgtEl>
                                      </p:cBhvr>
                                    </p:animEffect>
                                  </p:childTnLst>
                                </p:cTn>
                              </p:par>
                            </p:childTnLst>
                          </p:cTn>
                        </p:par>
                      </p:childTnLst>
                    </p:cTn>
                  </p:par>
                  <p:par>
                    <p:cTn id="128" fill="hold">
                      <p:stCondLst>
                        <p:cond delay="indefinite"/>
                      </p:stCondLst>
                      <p:childTnLst>
                        <p:par>
                          <p:cTn id="129" fill="hold">
                            <p:stCondLst>
                              <p:cond delay="0"/>
                            </p:stCondLst>
                            <p:childTnLst>
                              <p:par>
                                <p:cTn id="130" presetID="35" presetClass="emph" presetSubtype="0" fill="hold" nodeType="clickEffect">
                                  <p:stCondLst>
                                    <p:cond delay="0"/>
                                  </p:stCondLst>
                                  <p:childTnLst>
                                    <p:anim calcmode="discrete" valueType="str">
                                      <p:cBhvr>
                                        <p:cTn id="131" dur="1000" fill="hold"/>
                                        <p:tgtEl>
                                          <p:spTgt spid="1448"/>
                                        </p:tgtEl>
                                        <p:attrNameLst>
                                          <p:attrName>style.visibility</p:attrName>
                                        </p:attrNameLst>
                                      </p:cBhvr>
                                      <p:tavLst>
                                        <p:tav tm="0">
                                          <p:val>
                                            <p:strVal val="hidden"/>
                                          </p:val>
                                        </p:tav>
                                        <p:tav tm="50000">
                                          <p:val>
                                            <p:strVal val="visible"/>
                                          </p:val>
                                        </p:tav>
                                      </p:tavLst>
                                    </p:anim>
                                  </p:childTnLst>
                                </p:cTn>
                              </p:par>
                              <p:par>
                                <p:cTn id="132" presetID="35" presetClass="emph" presetSubtype="0" repeatCount="2000" fill="hold" nodeType="withEffect">
                                  <p:stCondLst>
                                    <p:cond delay="0"/>
                                  </p:stCondLst>
                                  <p:childTnLst>
                                    <p:anim calcmode="discrete" valueType="str">
                                      <p:cBhvr>
                                        <p:cTn id="133" dur="1000" fill="hold"/>
                                        <p:tgtEl>
                                          <p:spTgt spid="1479"/>
                                        </p:tgtEl>
                                        <p:attrNameLst>
                                          <p:attrName>style.visibility</p:attrName>
                                        </p:attrNameLst>
                                      </p:cBhvr>
                                      <p:tavLst>
                                        <p:tav tm="0">
                                          <p:val>
                                            <p:strVal val="hidden"/>
                                          </p:val>
                                        </p:tav>
                                        <p:tav tm="50000">
                                          <p:val>
                                            <p:strVal val="visible"/>
                                          </p:val>
                                        </p:tav>
                                      </p:tavLst>
                                    </p:anim>
                                  </p:childTnLst>
                                </p:cTn>
                              </p:par>
                              <p:par>
                                <p:cTn id="134" presetID="1" presetClass="emph" presetSubtype="2" fill="hold" nodeType="withEffect">
                                  <p:stCondLst>
                                    <p:cond delay="0"/>
                                  </p:stCondLst>
                                  <p:childTnLst>
                                    <p:animClr clrSpc="rgb" dir="cw">
                                      <p:cBhvr>
                                        <p:cTn id="135" dur="500" fill="hold"/>
                                        <p:tgtEl>
                                          <p:spTgt spid="1402"/>
                                        </p:tgtEl>
                                        <p:attrNameLst>
                                          <p:attrName>fillcolor</p:attrName>
                                        </p:attrNameLst>
                                      </p:cBhvr>
                                      <p:to>
                                        <a:srgbClr val="FFFF66"/>
                                      </p:to>
                                    </p:animClr>
                                    <p:set>
                                      <p:cBhvr>
                                        <p:cTn id="136" dur="500" fill="hold"/>
                                        <p:tgtEl>
                                          <p:spTgt spid="1402"/>
                                        </p:tgtEl>
                                        <p:attrNameLst>
                                          <p:attrName>fill.type</p:attrName>
                                        </p:attrNameLst>
                                      </p:cBhvr>
                                      <p:to>
                                        <p:strVal val="solid"/>
                                      </p:to>
                                    </p:set>
                                    <p:set>
                                      <p:cBhvr>
                                        <p:cTn id="137" dur="500" fill="hold"/>
                                        <p:tgtEl>
                                          <p:spTgt spid="1402"/>
                                        </p:tgtEl>
                                        <p:attrNameLst>
                                          <p:attrName>fill.on</p:attrName>
                                        </p:attrNameLst>
                                      </p:cBhvr>
                                      <p:to>
                                        <p:strVal val="tru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wipe(left)">
                                      <p:cBhvr>
                                        <p:cTn id="142" dur="500"/>
                                        <p:tgtEl>
                                          <p:spTgt spid="27"/>
                                        </p:tgtEl>
                                      </p:cBhvr>
                                    </p:animEffect>
                                  </p:childTnLst>
                                </p:cTn>
                              </p:par>
                            </p:childTnLst>
                          </p:cTn>
                        </p:par>
                        <p:par>
                          <p:cTn id="143" fill="hold">
                            <p:stCondLst>
                              <p:cond delay="500"/>
                            </p:stCondLst>
                            <p:childTnLst>
                              <p:par>
                                <p:cTn id="144" presetID="22" presetClass="entr" presetSubtype="4" fill="hold" nodeType="afterEffect">
                                  <p:stCondLst>
                                    <p:cond delay="0"/>
                                  </p:stCondLst>
                                  <p:childTnLst>
                                    <p:set>
                                      <p:cBhvr>
                                        <p:cTn id="145" dur="1" fill="hold">
                                          <p:stCondLst>
                                            <p:cond delay="0"/>
                                          </p:stCondLst>
                                        </p:cTn>
                                        <p:tgtEl>
                                          <p:spTgt spid="413"/>
                                        </p:tgtEl>
                                        <p:attrNameLst>
                                          <p:attrName>style.visibility</p:attrName>
                                        </p:attrNameLst>
                                      </p:cBhvr>
                                      <p:to>
                                        <p:strVal val="visible"/>
                                      </p:to>
                                    </p:set>
                                    <p:animEffect transition="in" filter="wipe(down)">
                                      <p:cBhvr>
                                        <p:cTn id="146" dur="500"/>
                                        <p:tgtEl>
                                          <p:spTgt spid="413"/>
                                        </p:tgtEl>
                                      </p:cBhvr>
                                    </p:animEffec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417"/>
                                        </p:tgtEl>
                                        <p:attrNameLst>
                                          <p:attrName>style.visibility</p:attrName>
                                        </p:attrNameLst>
                                      </p:cBhvr>
                                      <p:to>
                                        <p:strVal val="visible"/>
                                      </p:to>
                                    </p:set>
                                    <p:animEffect transition="in" filter="wipe(left)">
                                      <p:cBhvr>
                                        <p:cTn id="150" dur="500"/>
                                        <p:tgtEl>
                                          <p:spTgt spid="417"/>
                                        </p:tgtEl>
                                      </p:cBhvr>
                                    </p:animEffect>
                                  </p:childTnLst>
                                </p:cTn>
                              </p:par>
                            </p:childTnLst>
                          </p:cTn>
                        </p:par>
                        <p:par>
                          <p:cTn id="151" fill="hold">
                            <p:stCondLst>
                              <p:cond delay="1500"/>
                            </p:stCondLst>
                            <p:childTnLst>
                              <p:par>
                                <p:cTn id="152" presetID="22" presetClass="entr" presetSubtype="8" fill="hold" nodeType="afterEffect">
                                  <p:stCondLst>
                                    <p:cond delay="0"/>
                                  </p:stCondLst>
                                  <p:childTnLst>
                                    <p:set>
                                      <p:cBhvr>
                                        <p:cTn id="153" dur="1" fill="hold">
                                          <p:stCondLst>
                                            <p:cond delay="0"/>
                                          </p:stCondLst>
                                        </p:cTn>
                                        <p:tgtEl>
                                          <p:spTgt spid="423"/>
                                        </p:tgtEl>
                                        <p:attrNameLst>
                                          <p:attrName>style.visibility</p:attrName>
                                        </p:attrNameLst>
                                      </p:cBhvr>
                                      <p:to>
                                        <p:strVal val="visible"/>
                                      </p:to>
                                    </p:set>
                                    <p:animEffect transition="in" filter="wipe(left)">
                                      <p:cBhvr>
                                        <p:cTn id="154" dur="500"/>
                                        <p:tgtEl>
                                          <p:spTgt spid="42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90"/>
                                        </p:tgtEl>
                                        <p:attrNameLst>
                                          <p:attrName>style.visibility</p:attrName>
                                        </p:attrNameLst>
                                      </p:cBhvr>
                                      <p:to>
                                        <p:strVal val="visible"/>
                                      </p:to>
                                    </p:set>
                                  </p:childTnLst>
                                </p:cTn>
                              </p:par>
                            </p:childTnLst>
                          </p:cTn>
                        </p:par>
                        <p:par>
                          <p:cTn id="159" fill="hold">
                            <p:stCondLst>
                              <p:cond delay="0"/>
                            </p:stCondLst>
                            <p:childTnLst>
                              <p:par>
                                <p:cTn id="160" presetID="1" presetClass="emph" presetSubtype="2" fill="hold" nodeType="afterEffect">
                                  <p:stCondLst>
                                    <p:cond delay="0"/>
                                  </p:stCondLst>
                                  <p:childTnLst>
                                    <p:animClr clrSpc="rgb" dir="cw">
                                      <p:cBhvr>
                                        <p:cTn id="161" dur="500" fill="hold"/>
                                        <p:tgtEl>
                                          <p:spTgt spid="1403"/>
                                        </p:tgtEl>
                                        <p:attrNameLst>
                                          <p:attrName>fillcolor</p:attrName>
                                        </p:attrNameLst>
                                      </p:cBhvr>
                                      <p:to>
                                        <a:srgbClr val="00CC00"/>
                                      </p:to>
                                    </p:animClr>
                                    <p:set>
                                      <p:cBhvr>
                                        <p:cTn id="162" dur="500" fill="hold"/>
                                        <p:tgtEl>
                                          <p:spTgt spid="1403"/>
                                        </p:tgtEl>
                                        <p:attrNameLst>
                                          <p:attrName>fill.type</p:attrName>
                                        </p:attrNameLst>
                                      </p:cBhvr>
                                      <p:to>
                                        <p:strVal val="solid"/>
                                      </p:to>
                                    </p:set>
                                    <p:set>
                                      <p:cBhvr>
                                        <p:cTn id="163" dur="500" fill="hold"/>
                                        <p:tgtEl>
                                          <p:spTgt spid="1403"/>
                                        </p:tgtEl>
                                        <p:attrNameLst>
                                          <p:attrName>fill.on</p:attrName>
                                        </p:attrNameLst>
                                      </p:cBhvr>
                                      <p:to>
                                        <p:strVal val="true"/>
                                      </p:to>
                                    </p:set>
                                  </p:childTnLst>
                                </p:cTn>
                              </p:par>
                            </p:childTnLst>
                          </p:cTn>
                        </p:par>
                        <p:par>
                          <p:cTn id="164" fill="hold">
                            <p:stCondLst>
                              <p:cond delay="500"/>
                            </p:stCondLst>
                            <p:childTnLst>
                              <p:par>
                                <p:cTn id="165" presetID="2" presetClass="entr" presetSubtype="12" fill="hold" nodeType="afterEffect">
                                  <p:stCondLst>
                                    <p:cond delay="0"/>
                                  </p:stCondLst>
                                  <p:childTnLst>
                                    <p:set>
                                      <p:cBhvr>
                                        <p:cTn id="166" dur="1" fill="hold">
                                          <p:stCondLst>
                                            <p:cond delay="0"/>
                                          </p:stCondLst>
                                        </p:cTn>
                                        <p:tgtEl>
                                          <p:spTgt spid="1500"/>
                                        </p:tgtEl>
                                        <p:attrNameLst>
                                          <p:attrName>style.visibility</p:attrName>
                                        </p:attrNameLst>
                                      </p:cBhvr>
                                      <p:to>
                                        <p:strVal val="visible"/>
                                      </p:to>
                                    </p:set>
                                    <p:anim calcmode="lin" valueType="num">
                                      <p:cBhvr additive="base">
                                        <p:cTn id="167" dur="1000" fill="hold"/>
                                        <p:tgtEl>
                                          <p:spTgt spid="1500"/>
                                        </p:tgtEl>
                                        <p:attrNameLst>
                                          <p:attrName>ppt_x</p:attrName>
                                        </p:attrNameLst>
                                      </p:cBhvr>
                                      <p:tavLst>
                                        <p:tav tm="0">
                                          <p:val>
                                            <p:strVal val="0-#ppt_w/2"/>
                                          </p:val>
                                        </p:tav>
                                        <p:tav tm="100000">
                                          <p:val>
                                            <p:strVal val="#ppt_x"/>
                                          </p:val>
                                        </p:tav>
                                      </p:tavLst>
                                    </p:anim>
                                    <p:anim calcmode="lin" valueType="num">
                                      <p:cBhvr additive="base">
                                        <p:cTn id="168" dur="1000" fill="hold"/>
                                        <p:tgtEl>
                                          <p:spTgt spid="1500"/>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2" repeatCount="2000" fill="hold" nodeType="clickEffect">
                                  <p:stCondLst>
                                    <p:cond delay="0"/>
                                  </p:stCondLst>
                                  <p:childTnLst>
                                    <p:set>
                                      <p:cBhvr>
                                        <p:cTn id="172" dur="1" fill="hold">
                                          <p:stCondLst>
                                            <p:cond delay="0"/>
                                          </p:stCondLst>
                                        </p:cTn>
                                        <p:tgtEl>
                                          <p:spTgt spid="1464"/>
                                        </p:tgtEl>
                                        <p:attrNameLst>
                                          <p:attrName>style.visibility</p:attrName>
                                        </p:attrNameLst>
                                      </p:cBhvr>
                                      <p:to>
                                        <p:strVal val="visible"/>
                                      </p:to>
                                    </p:set>
                                    <p:anim calcmode="lin" valueType="num">
                                      <p:cBhvr additive="base">
                                        <p:cTn id="173" dur="500" fill="hold"/>
                                        <p:tgtEl>
                                          <p:spTgt spid="1464"/>
                                        </p:tgtEl>
                                        <p:attrNameLst>
                                          <p:attrName>ppt_x</p:attrName>
                                        </p:attrNameLst>
                                      </p:cBhvr>
                                      <p:tavLst>
                                        <p:tav tm="0">
                                          <p:val>
                                            <p:strVal val="1+#ppt_w/2"/>
                                          </p:val>
                                        </p:tav>
                                        <p:tav tm="100000">
                                          <p:val>
                                            <p:strVal val="#ppt_x"/>
                                          </p:val>
                                        </p:tav>
                                      </p:tavLst>
                                    </p:anim>
                                    <p:anim calcmode="lin" valueType="num">
                                      <p:cBhvr additive="base">
                                        <p:cTn id="174" dur="500" fill="hold"/>
                                        <p:tgtEl>
                                          <p:spTgt spid="1464"/>
                                        </p:tgtEl>
                                        <p:attrNameLst>
                                          <p:attrName>ppt_y</p:attrName>
                                        </p:attrNameLst>
                                      </p:cBhvr>
                                      <p:tavLst>
                                        <p:tav tm="0">
                                          <p:val>
                                            <p:strVal val="#ppt_y"/>
                                          </p:val>
                                        </p:tav>
                                        <p:tav tm="100000">
                                          <p:val>
                                            <p:strVal val="#ppt_y"/>
                                          </p:val>
                                        </p:tav>
                                      </p:tavLst>
                                    </p:anim>
                                  </p:childTnLst>
                                </p:cTn>
                              </p:par>
                            </p:childTnLst>
                          </p:cTn>
                        </p:par>
                        <p:par>
                          <p:cTn id="175" fill="hold">
                            <p:stCondLst>
                              <p:cond delay="1000"/>
                            </p:stCondLst>
                            <p:childTnLst>
                              <p:par>
                                <p:cTn id="176" presetID="2" presetClass="entr" presetSubtype="8" fill="hold" nodeType="afterEffect">
                                  <p:stCondLst>
                                    <p:cond delay="0"/>
                                  </p:stCondLst>
                                  <p:childTnLst>
                                    <p:set>
                                      <p:cBhvr>
                                        <p:cTn id="177" dur="1" fill="hold">
                                          <p:stCondLst>
                                            <p:cond delay="0"/>
                                          </p:stCondLst>
                                        </p:cTn>
                                        <p:tgtEl>
                                          <p:spTgt spid="1445"/>
                                        </p:tgtEl>
                                        <p:attrNameLst>
                                          <p:attrName>style.visibility</p:attrName>
                                        </p:attrNameLst>
                                      </p:cBhvr>
                                      <p:to>
                                        <p:strVal val="visible"/>
                                      </p:to>
                                    </p:set>
                                    <p:anim calcmode="lin" valueType="num">
                                      <p:cBhvr additive="base">
                                        <p:cTn id="178" dur="1000" fill="hold"/>
                                        <p:tgtEl>
                                          <p:spTgt spid="1445"/>
                                        </p:tgtEl>
                                        <p:attrNameLst>
                                          <p:attrName>ppt_x</p:attrName>
                                        </p:attrNameLst>
                                      </p:cBhvr>
                                      <p:tavLst>
                                        <p:tav tm="0">
                                          <p:val>
                                            <p:strVal val="0-#ppt_w/2"/>
                                          </p:val>
                                        </p:tav>
                                        <p:tav tm="100000">
                                          <p:val>
                                            <p:strVal val="#ppt_x"/>
                                          </p:val>
                                        </p:tav>
                                      </p:tavLst>
                                    </p:anim>
                                    <p:anim calcmode="lin" valueType="num">
                                      <p:cBhvr additive="base">
                                        <p:cTn id="179" dur="1000" fill="hold"/>
                                        <p:tgtEl>
                                          <p:spTgt spid="1445"/>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1" presetClass="emph" presetSubtype="2" fill="hold" nodeType="clickEffect">
                                  <p:stCondLst>
                                    <p:cond delay="0"/>
                                  </p:stCondLst>
                                  <p:childTnLst>
                                    <p:animClr clrSpc="rgb" dir="cw">
                                      <p:cBhvr>
                                        <p:cTn id="183" dur="500" fill="hold"/>
                                        <p:tgtEl>
                                          <p:spTgt spid="1404"/>
                                        </p:tgtEl>
                                        <p:attrNameLst>
                                          <p:attrName>fillcolor</p:attrName>
                                        </p:attrNameLst>
                                      </p:cBhvr>
                                      <p:to>
                                        <a:srgbClr val="00CC00"/>
                                      </p:to>
                                    </p:animClr>
                                    <p:set>
                                      <p:cBhvr>
                                        <p:cTn id="184" dur="500" fill="hold"/>
                                        <p:tgtEl>
                                          <p:spTgt spid="1404"/>
                                        </p:tgtEl>
                                        <p:attrNameLst>
                                          <p:attrName>fill.type</p:attrName>
                                        </p:attrNameLst>
                                      </p:cBhvr>
                                      <p:to>
                                        <p:strVal val="solid"/>
                                      </p:to>
                                    </p:set>
                                    <p:set>
                                      <p:cBhvr>
                                        <p:cTn id="185" dur="500" fill="hold"/>
                                        <p:tgtEl>
                                          <p:spTgt spid="1404"/>
                                        </p:tgtEl>
                                        <p:attrNameLst>
                                          <p:attrName>fill.on</p:attrName>
                                        </p:attrNameLst>
                                      </p:cBhvr>
                                      <p:to>
                                        <p:strVal val="true"/>
                                      </p:to>
                                    </p:set>
                                  </p:childTnLst>
                                </p:cTn>
                              </p:par>
                              <p:par>
                                <p:cTn id="186" presetID="1" presetClass="emph" presetSubtype="2" fill="hold" nodeType="withEffect">
                                  <p:stCondLst>
                                    <p:cond delay="0"/>
                                  </p:stCondLst>
                                  <p:childTnLst>
                                    <p:animClr clrSpc="rgb" dir="cw">
                                      <p:cBhvr>
                                        <p:cTn id="187" dur="500" fill="hold"/>
                                        <p:tgtEl>
                                          <p:spTgt spid="1403"/>
                                        </p:tgtEl>
                                        <p:attrNameLst>
                                          <p:attrName>fillcolor</p:attrName>
                                        </p:attrNameLst>
                                      </p:cBhvr>
                                      <p:to>
                                        <a:schemeClr val="bg2"/>
                                      </p:to>
                                    </p:animClr>
                                    <p:set>
                                      <p:cBhvr>
                                        <p:cTn id="188" dur="500" fill="hold"/>
                                        <p:tgtEl>
                                          <p:spTgt spid="1403"/>
                                        </p:tgtEl>
                                        <p:attrNameLst>
                                          <p:attrName>fill.type</p:attrName>
                                        </p:attrNameLst>
                                      </p:cBhvr>
                                      <p:to>
                                        <p:strVal val="solid"/>
                                      </p:to>
                                    </p:set>
                                    <p:set>
                                      <p:cBhvr>
                                        <p:cTn id="189" dur="500" fill="hold"/>
                                        <p:tgtEl>
                                          <p:spTgt spid="1403"/>
                                        </p:tgtEl>
                                        <p:attrNameLst>
                                          <p:attrName>fill.on</p:attrName>
                                        </p:attrNameLst>
                                      </p:cBhvr>
                                      <p:to>
                                        <p:strVal val="true"/>
                                      </p:to>
                                    </p:set>
                                  </p:childTnLst>
                                </p:cTn>
                              </p:par>
                            </p:childTnLst>
                          </p:cTn>
                        </p:par>
                        <p:par>
                          <p:cTn id="190" fill="hold">
                            <p:stCondLst>
                              <p:cond delay="500"/>
                            </p:stCondLst>
                            <p:childTnLst>
                              <p:par>
                                <p:cTn id="191" presetID="2" presetClass="entr" presetSubtype="12" fill="hold" nodeType="afterEffect">
                                  <p:stCondLst>
                                    <p:cond delay="0"/>
                                  </p:stCondLst>
                                  <p:childTnLst>
                                    <p:set>
                                      <p:cBhvr>
                                        <p:cTn id="192" dur="1" fill="hold">
                                          <p:stCondLst>
                                            <p:cond delay="0"/>
                                          </p:stCondLst>
                                        </p:cTn>
                                        <p:tgtEl>
                                          <p:spTgt spid="1504"/>
                                        </p:tgtEl>
                                        <p:attrNameLst>
                                          <p:attrName>style.visibility</p:attrName>
                                        </p:attrNameLst>
                                      </p:cBhvr>
                                      <p:to>
                                        <p:strVal val="visible"/>
                                      </p:to>
                                    </p:set>
                                    <p:anim calcmode="lin" valueType="num">
                                      <p:cBhvr additive="base">
                                        <p:cTn id="193" dur="1000" fill="hold"/>
                                        <p:tgtEl>
                                          <p:spTgt spid="1504"/>
                                        </p:tgtEl>
                                        <p:attrNameLst>
                                          <p:attrName>ppt_x</p:attrName>
                                        </p:attrNameLst>
                                      </p:cBhvr>
                                      <p:tavLst>
                                        <p:tav tm="0">
                                          <p:val>
                                            <p:strVal val="0-#ppt_w/2"/>
                                          </p:val>
                                        </p:tav>
                                        <p:tav tm="100000">
                                          <p:val>
                                            <p:strVal val="#ppt_x"/>
                                          </p:val>
                                        </p:tav>
                                      </p:tavLst>
                                    </p:anim>
                                    <p:anim calcmode="lin" valueType="num">
                                      <p:cBhvr additive="base">
                                        <p:cTn id="194" dur="1000" fill="hold"/>
                                        <p:tgtEl>
                                          <p:spTgt spid="1504"/>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2" repeatCount="2000" fill="hold" nodeType="clickEffect">
                                  <p:stCondLst>
                                    <p:cond delay="0"/>
                                  </p:stCondLst>
                                  <p:childTnLst>
                                    <p:set>
                                      <p:cBhvr>
                                        <p:cTn id="198" dur="1" fill="hold">
                                          <p:stCondLst>
                                            <p:cond delay="0"/>
                                          </p:stCondLst>
                                        </p:cTn>
                                        <p:tgtEl>
                                          <p:spTgt spid="1474"/>
                                        </p:tgtEl>
                                        <p:attrNameLst>
                                          <p:attrName>style.visibility</p:attrName>
                                        </p:attrNameLst>
                                      </p:cBhvr>
                                      <p:to>
                                        <p:strVal val="visible"/>
                                      </p:to>
                                    </p:set>
                                    <p:anim calcmode="lin" valueType="num">
                                      <p:cBhvr additive="base">
                                        <p:cTn id="199" dur="500" fill="hold"/>
                                        <p:tgtEl>
                                          <p:spTgt spid="1474"/>
                                        </p:tgtEl>
                                        <p:attrNameLst>
                                          <p:attrName>ppt_x</p:attrName>
                                        </p:attrNameLst>
                                      </p:cBhvr>
                                      <p:tavLst>
                                        <p:tav tm="0">
                                          <p:val>
                                            <p:strVal val="1+#ppt_w/2"/>
                                          </p:val>
                                        </p:tav>
                                        <p:tav tm="100000">
                                          <p:val>
                                            <p:strVal val="#ppt_x"/>
                                          </p:val>
                                        </p:tav>
                                      </p:tavLst>
                                    </p:anim>
                                    <p:anim calcmode="lin" valueType="num">
                                      <p:cBhvr additive="base">
                                        <p:cTn id="200" dur="500" fill="hold"/>
                                        <p:tgtEl>
                                          <p:spTgt spid="1474"/>
                                        </p:tgtEl>
                                        <p:attrNameLst>
                                          <p:attrName>ppt_y</p:attrName>
                                        </p:attrNameLst>
                                      </p:cBhvr>
                                      <p:tavLst>
                                        <p:tav tm="0">
                                          <p:val>
                                            <p:strVal val="#ppt_y"/>
                                          </p:val>
                                        </p:tav>
                                        <p:tav tm="100000">
                                          <p:val>
                                            <p:strVal val="#ppt_y"/>
                                          </p:val>
                                        </p:tav>
                                      </p:tavLst>
                                    </p:anim>
                                  </p:childTnLst>
                                </p:cTn>
                              </p:par>
                            </p:childTnLst>
                          </p:cTn>
                        </p:par>
                        <p:par>
                          <p:cTn id="201" fill="hold">
                            <p:stCondLst>
                              <p:cond delay="1000"/>
                            </p:stCondLst>
                            <p:childTnLst>
                              <p:par>
                                <p:cTn id="202" presetID="2" presetClass="entr" presetSubtype="8" fill="hold" nodeType="afterEffect">
                                  <p:stCondLst>
                                    <p:cond delay="0"/>
                                  </p:stCondLst>
                                  <p:childTnLst>
                                    <p:set>
                                      <p:cBhvr>
                                        <p:cTn id="203" dur="1" fill="hold">
                                          <p:stCondLst>
                                            <p:cond delay="0"/>
                                          </p:stCondLst>
                                        </p:cTn>
                                        <p:tgtEl>
                                          <p:spTgt spid="1442"/>
                                        </p:tgtEl>
                                        <p:attrNameLst>
                                          <p:attrName>style.visibility</p:attrName>
                                        </p:attrNameLst>
                                      </p:cBhvr>
                                      <p:to>
                                        <p:strVal val="visible"/>
                                      </p:to>
                                    </p:set>
                                    <p:anim calcmode="lin" valueType="num">
                                      <p:cBhvr additive="base">
                                        <p:cTn id="204" dur="1000" fill="hold"/>
                                        <p:tgtEl>
                                          <p:spTgt spid="1442"/>
                                        </p:tgtEl>
                                        <p:attrNameLst>
                                          <p:attrName>ppt_x</p:attrName>
                                        </p:attrNameLst>
                                      </p:cBhvr>
                                      <p:tavLst>
                                        <p:tav tm="0">
                                          <p:val>
                                            <p:strVal val="0-#ppt_w/2"/>
                                          </p:val>
                                        </p:tav>
                                        <p:tav tm="100000">
                                          <p:val>
                                            <p:strVal val="#ppt_x"/>
                                          </p:val>
                                        </p:tav>
                                      </p:tavLst>
                                    </p:anim>
                                    <p:anim calcmode="lin" valueType="num">
                                      <p:cBhvr additive="base">
                                        <p:cTn id="205" dur="1000" fill="hold"/>
                                        <p:tgtEl>
                                          <p:spTgt spid="1442"/>
                                        </p:tgtEl>
                                        <p:attrNameLst>
                                          <p:attrName>ppt_y</p:attrName>
                                        </p:attrNameLst>
                                      </p:cBhvr>
                                      <p:tavLst>
                                        <p:tav tm="0">
                                          <p:val>
                                            <p:strVal val="#ppt_y"/>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1" presetClass="emph" presetSubtype="2" fill="hold" nodeType="clickEffect">
                                  <p:stCondLst>
                                    <p:cond delay="0"/>
                                  </p:stCondLst>
                                  <p:childTnLst>
                                    <p:animClr clrSpc="rgb" dir="cw">
                                      <p:cBhvr>
                                        <p:cTn id="209" dur="500" fill="hold"/>
                                        <p:tgtEl>
                                          <p:spTgt spid="1405"/>
                                        </p:tgtEl>
                                        <p:attrNameLst>
                                          <p:attrName>fillcolor</p:attrName>
                                        </p:attrNameLst>
                                      </p:cBhvr>
                                      <p:to>
                                        <a:srgbClr val="00CC00"/>
                                      </p:to>
                                    </p:animClr>
                                    <p:set>
                                      <p:cBhvr>
                                        <p:cTn id="210" dur="500" fill="hold"/>
                                        <p:tgtEl>
                                          <p:spTgt spid="1405"/>
                                        </p:tgtEl>
                                        <p:attrNameLst>
                                          <p:attrName>fill.type</p:attrName>
                                        </p:attrNameLst>
                                      </p:cBhvr>
                                      <p:to>
                                        <p:strVal val="solid"/>
                                      </p:to>
                                    </p:set>
                                    <p:set>
                                      <p:cBhvr>
                                        <p:cTn id="211" dur="500" fill="hold"/>
                                        <p:tgtEl>
                                          <p:spTgt spid="1405"/>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500" fill="hold"/>
                                        <p:tgtEl>
                                          <p:spTgt spid="1404"/>
                                        </p:tgtEl>
                                        <p:attrNameLst>
                                          <p:attrName>fillcolor</p:attrName>
                                        </p:attrNameLst>
                                      </p:cBhvr>
                                      <p:to>
                                        <a:schemeClr val="bg2"/>
                                      </p:to>
                                    </p:animClr>
                                    <p:set>
                                      <p:cBhvr>
                                        <p:cTn id="214" dur="500" fill="hold"/>
                                        <p:tgtEl>
                                          <p:spTgt spid="1404"/>
                                        </p:tgtEl>
                                        <p:attrNameLst>
                                          <p:attrName>fill.type</p:attrName>
                                        </p:attrNameLst>
                                      </p:cBhvr>
                                      <p:to>
                                        <p:strVal val="solid"/>
                                      </p:to>
                                    </p:set>
                                    <p:set>
                                      <p:cBhvr>
                                        <p:cTn id="215" dur="500" fill="hold"/>
                                        <p:tgtEl>
                                          <p:spTgt spid="1404"/>
                                        </p:tgtEl>
                                        <p:attrNameLst>
                                          <p:attrName>fill.on</p:attrName>
                                        </p:attrNameLst>
                                      </p:cBhvr>
                                      <p:to>
                                        <p:strVal val="true"/>
                                      </p:to>
                                    </p:set>
                                  </p:childTnLst>
                                </p:cTn>
                              </p:par>
                            </p:childTnLst>
                          </p:cTn>
                        </p:par>
                        <p:par>
                          <p:cTn id="216" fill="hold">
                            <p:stCondLst>
                              <p:cond delay="500"/>
                            </p:stCondLst>
                            <p:childTnLst>
                              <p:par>
                                <p:cTn id="217" presetID="2" presetClass="entr" presetSubtype="12" fill="hold" nodeType="afterEffect">
                                  <p:stCondLst>
                                    <p:cond delay="0"/>
                                  </p:stCondLst>
                                  <p:childTnLst>
                                    <p:set>
                                      <p:cBhvr>
                                        <p:cTn id="218" dur="1" fill="hold">
                                          <p:stCondLst>
                                            <p:cond delay="0"/>
                                          </p:stCondLst>
                                        </p:cTn>
                                        <p:tgtEl>
                                          <p:spTgt spid="1508"/>
                                        </p:tgtEl>
                                        <p:attrNameLst>
                                          <p:attrName>style.visibility</p:attrName>
                                        </p:attrNameLst>
                                      </p:cBhvr>
                                      <p:to>
                                        <p:strVal val="visible"/>
                                      </p:to>
                                    </p:set>
                                    <p:anim calcmode="lin" valueType="num">
                                      <p:cBhvr additive="base">
                                        <p:cTn id="219" dur="1000" fill="hold"/>
                                        <p:tgtEl>
                                          <p:spTgt spid="1508"/>
                                        </p:tgtEl>
                                        <p:attrNameLst>
                                          <p:attrName>ppt_x</p:attrName>
                                        </p:attrNameLst>
                                      </p:cBhvr>
                                      <p:tavLst>
                                        <p:tav tm="0">
                                          <p:val>
                                            <p:strVal val="0-#ppt_w/2"/>
                                          </p:val>
                                        </p:tav>
                                        <p:tav tm="100000">
                                          <p:val>
                                            <p:strVal val="#ppt_x"/>
                                          </p:val>
                                        </p:tav>
                                      </p:tavLst>
                                    </p:anim>
                                    <p:anim calcmode="lin" valueType="num">
                                      <p:cBhvr additive="base">
                                        <p:cTn id="220" dur="1000" fill="hold"/>
                                        <p:tgtEl>
                                          <p:spTgt spid="150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35" presetClass="emph" presetSubtype="0" fill="hold" nodeType="clickEffect">
                                  <p:stCondLst>
                                    <p:cond delay="0"/>
                                  </p:stCondLst>
                                  <p:childTnLst>
                                    <p:anim calcmode="discrete" valueType="str">
                                      <p:cBhvr>
                                        <p:cTn id="224" dur="1000" fill="hold"/>
                                        <p:tgtEl>
                                          <p:spTgt spid="1439"/>
                                        </p:tgtEl>
                                        <p:attrNameLst>
                                          <p:attrName>style.visibility</p:attrName>
                                        </p:attrNameLst>
                                      </p:cBhvr>
                                      <p:tavLst>
                                        <p:tav tm="0">
                                          <p:val>
                                            <p:strVal val="hidden"/>
                                          </p:val>
                                        </p:tav>
                                        <p:tav tm="50000">
                                          <p:val>
                                            <p:strVal val="visible"/>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8" fill="hold" nodeType="clickEffect">
                                  <p:stCondLst>
                                    <p:cond delay="0"/>
                                  </p:stCondLst>
                                  <p:childTnLst>
                                    <p:set>
                                      <p:cBhvr>
                                        <p:cTn id="228" dur="1" fill="hold">
                                          <p:stCondLst>
                                            <p:cond delay="0"/>
                                          </p:stCondLst>
                                        </p:cTn>
                                        <p:tgtEl>
                                          <p:spTgt spid="1451"/>
                                        </p:tgtEl>
                                        <p:attrNameLst>
                                          <p:attrName>style.visibility</p:attrName>
                                        </p:attrNameLst>
                                      </p:cBhvr>
                                      <p:to>
                                        <p:strVal val="visible"/>
                                      </p:to>
                                    </p:set>
                                    <p:anim calcmode="lin" valueType="num">
                                      <p:cBhvr additive="base">
                                        <p:cTn id="229" dur="1000" fill="hold"/>
                                        <p:tgtEl>
                                          <p:spTgt spid="1451"/>
                                        </p:tgtEl>
                                        <p:attrNameLst>
                                          <p:attrName>ppt_x</p:attrName>
                                        </p:attrNameLst>
                                      </p:cBhvr>
                                      <p:tavLst>
                                        <p:tav tm="0">
                                          <p:val>
                                            <p:strVal val="0-#ppt_w/2"/>
                                          </p:val>
                                        </p:tav>
                                        <p:tav tm="100000">
                                          <p:val>
                                            <p:strVal val="#ppt_x"/>
                                          </p:val>
                                        </p:tav>
                                      </p:tavLst>
                                    </p:anim>
                                    <p:anim calcmode="lin" valueType="num">
                                      <p:cBhvr additive="base">
                                        <p:cTn id="230" dur="1000" fill="hold"/>
                                        <p:tgtEl>
                                          <p:spTgt spid="1451"/>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2" repeatCount="2000" fill="hold" nodeType="clickEffect">
                                  <p:stCondLst>
                                    <p:cond delay="0"/>
                                  </p:stCondLst>
                                  <p:childTnLst>
                                    <p:set>
                                      <p:cBhvr>
                                        <p:cTn id="234" dur="1" fill="hold">
                                          <p:stCondLst>
                                            <p:cond delay="0"/>
                                          </p:stCondLst>
                                        </p:cTn>
                                        <p:tgtEl>
                                          <p:spTgt spid="1469"/>
                                        </p:tgtEl>
                                        <p:attrNameLst>
                                          <p:attrName>style.visibility</p:attrName>
                                        </p:attrNameLst>
                                      </p:cBhvr>
                                      <p:to>
                                        <p:strVal val="visible"/>
                                      </p:to>
                                    </p:set>
                                    <p:anim calcmode="lin" valueType="num">
                                      <p:cBhvr additive="base">
                                        <p:cTn id="235" dur="500" fill="hold"/>
                                        <p:tgtEl>
                                          <p:spTgt spid="1469"/>
                                        </p:tgtEl>
                                        <p:attrNameLst>
                                          <p:attrName>ppt_x</p:attrName>
                                        </p:attrNameLst>
                                      </p:cBhvr>
                                      <p:tavLst>
                                        <p:tav tm="0">
                                          <p:val>
                                            <p:strVal val="1+#ppt_w/2"/>
                                          </p:val>
                                        </p:tav>
                                        <p:tav tm="100000">
                                          <p:val>
                                            <p:strVal val="#ppt_x"/>
                                          </p:val>
                                        </p:tav>
                                      </p:tavLst>
                                    </p:anim>
                                    <p:anim calcmode="lin" valueType="num">
                                      <p:cBhvr additive="base">
                                        <p:cTn id="236" dur="500" fill="hold"/>
                                        <p:tgtEl>
                                          <p:spTgt spid="14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uiExpand="1" build="allAtOnce" animBg="1"/>
      <p:bldP spid="390" grpId="0" animBg="1"/>
    </p:bldLst>
  </p:timing>
  <p:extLst mod="1"/>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不同映射方式主存地址划分</a:t>
            </a:r>
          </a:p>
        </p:txBody>
      </p:sp>
      <p:grpSp>
        <p:nvGrpSpPr>
          <p:cNvPr id="15" name="组合 183"/>
          <p:cNvGrpSpPr>
            <a:grpSpLocks/>
          </p:cNvGrpSpPr>
          <p:nvPr/>
        </p:nvGrpSpPr>
        <p:grpSpPr bwMode="auto">
          <a:xfrm>
            <a:off x="3080283" y="1900077"/>
            <a:ext cx="7168617" cy="896906"/>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8" name="AutoShape 6"/>
            <p:cNvSpPr>
              <a:spLocks/>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9" name="Rectangle 9"/>
            <p:cNvSpPr>
              <a:spLocks noChangeArrowheads="1"/>
            </p:cNvSpPr>
            <p:nvPr/>
          </p:nvSpPr>
          <p:spPr bwMode="auto">
            <a:xfrm>
              <a:off x="-2311353" y="5551488"/>
              <a:ext cx="7469872" cy="533399"/>
            </a:xfrm>
            <a:prstGeom prst="rect">
              <a:avLst/>
            </a:prstGeom>
            <a:solidFill>
              <a:srgbClr val="1387B7"/>
            </a:solidFill>
            <a:ln w="19050">
              <a:solidFill>
                <a:schemeClr val="tx2"/>
              </a:solidFill>
              <a:miter lim="800000"/>
              <a:headEnd/>
              <a:tailEnd/>
            </a:ln>
          </p:spPr>
          <p: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主存块地址（标记）</a:t>
              </a:r>
            </a:p>
          </p:txBody>
        </p:sp>
        <p:sp>
          <p:nvSpPr>
            <p:cNvPr id="20" name="Rectangle 11"/>
            <p:cNvSpPr>
              <a:spLocks noChangeArrowheads="1"/>
            </p:cNvSpPr>
            <p:nvPr/>
          </p:nvSpPr>
          <p:spPr bwMode="auto">
            <a:xfrm>
              <a:off x="5158521" y="5551488"/>
              <a:ext cx="2597569" cy="533400"/>
            </a:xfrm>
            <a:prstGeom prst="rect">
              <a:avLst/>
            </a:prstGeom>
            <a:solidFill>
              <a:schemeClr val="accent4">
                <a:lumMod val="40000"/>
                <a:lumOff val="60000"/>
              </a:schemeClr>
            </a:solidFill>
            <a:ln w="19050">
              <a:solidFill>
                <a:schemeClr val="tx2"/>
              </a:solidFill>
              <a:miter lim="800000"/>
              <a:headEnd/>
              <a:tailEnd/>
            </a:ln>
          </p:spPr>
          <p:txBody>
            <a:bodyPr/>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21" name="Text Box 13"/>
            <p:cNvSpPr txBox="1">
              <a:spLocks noChangeArrowheads="1"/>
            </p:cNvSpPr>
            <p:nvPr/>
          </p:nvSpPr>
          <p:spPr bwMode="auto">
            <a:xfrm>
              <a:off x="966187" y="6460152"/>
              <a:ext cx="914788"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14"/>
            <p:cNvSpPr>
              <a:spLocks/>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24" name="组合 4"/>
          <p:cNvGrpSpPr>
            <a:grpSpLocks/>
          </p:cNvGrpSpPr>
          <p:nvPr/>
        </p:nvGrpSpPr>
        <p:grpSpPr bwMode="auto">
          <a:xfrm>
            <a:off x="3080288" y="3265978"/>
            <a:ext cx="7168612" cy="848521"/>
            <a:chOff x="1905626" y="5551488"/>
            <a:chExt cx="6484261"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AutoShape 5"/>
            <p:cNvSpPr>
              <a:spLocks/>
            </p:cNvSpPr>
            <p:nvPr/>
          </p:nvSpPr>
          <p:spPr bwMode="auto">
            <a:xfrm rot="16200000">
              <a:off x="5584781" y="5209742"/>
              <a:ext cx="180718" cy="2083394"/>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29"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1905626" y="5551488"/>
              <a:ext cx="2700201" cy="533399"/>
            </a:xfrm>
            <a:prstGeom prst="rect">
              <a:avLst/>
            </a:prstGeom>
            <a:solidFill>
              <a:srgbClr val="1387B7"/>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区地址</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标记</a:t>
              </a:r>
            </a:p>
          </p:txBody>
        </p:sp>
        <p:sp>
          <p:nvSpPr>
            <p:cNvPr id="31" name="Rectangle 10"/>
            <p:cNvSpPr>
              <a:spLocks noChangeArrowheads="1"/>
            </p:cNvSpPr>
            <p:nvPr/>
          </p:nvSpPr>
          <p:spPr bwMode="auto">
            <a:xfrm>
              <a:off x="4633443" y="5551488"/>
              <a:ext cx="2083393"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行索引</a:t>
              </a:r>
            </a:p>
          </p:txBody>
        </p:sp>
        <p:sp>
          <p:nvSpPr>
            <p:cNvPr id="32"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headEnd/>
              <a:tailEnd/>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4" name="AutoShape 14"/>
            <p:cNvSpPr>
              <a:spLocks/>
            </p:cNvSpPr>
            <p:nvPr/>
          </p:nvSpPr>
          <p:spPr bwMode="auto">
            <a:xfrm rot="16200000">
              <a:off x="3187776" y="4878930"/>
              <a:ext cx="163519" cy="2727819"/>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73" name="组合 4"/>
          <p:cNvGrpSpPr>
            <a:grpSpLocks/>
          </p:cNvGrpSpPr>
          <p:nvPr/>
        </p:nvGrpSpPr>
        <p:grpSpPr bwMode="auto">
          <a:xfrm>
            <a:off x="3080284" y="4778033"/>
            <a:ext cx="7168613" cy="866663"/>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6"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7"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8" name="Rectangle 9"/>
            <p:cNvSpPr>
              <a:spLocks noChangeArrowheads="1"/>
            </p:cNvSpPr>
            <p:nvPr/>
          </p:nvSpPr>
          <p:spPr bwMode="auto">
            <a:xfrm>
              <a:off x="1905626" y="5551488"/>
              <a:ext cx="3128154" cy="533399"/>
            </a:xfrm>
            <a:prstGeom prst="rect">
              <a:avLst/>
            </a:prstGeom>
            <a:solidFill>
              <a:srgbClr val="1387B7"/>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标记</a:t>
              </a: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组索引</a:t>
              </a:r>
            </a:p>
          </p:txBody>
        </p:sp>
        <p:sp>
          <p:nvSpPr>
            <p:cNvPr id="80"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headEnd/>
              <a:tailEnd/>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2"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741092" y="1893507"/>
            <a:ext cx="1181639"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全相联</a:t>
            </a:r>
          </a:p>
        </p:txBody>
      </p:sp>
      <p:sp>
        <p:nvSpPr>
          <p:cNvPr id="86" name="文本框 85"/>
          <p:cNvSpPr txBox="1"/>
          <p:nvPr/>
        </p:nvSpPr>
        <p:spPr>
          <a:xfrm>
            <a:off x="1651001" y="3265975"/>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直接相联</a:t>
            </a:r>
          </a:p>
        </p:txBody>
      </p:sp>
      <p:sp>
        <p:nvSpPr>
          <p:cNvPr id="87" name="文本框 86"/>
          <p:cNvSpPr txBox="1"/>
          <p:nvPr/>
        </p:nvSpPr>
        <p:spPr>
          <a:xfrm>
            <a:off x="1682782" y="4755065"/>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组相联</a:t>
            </a:r>
          </a:p>
        </p:txBody>
      </p:sp>
    </p:spTree>
    <p:extLst>
      <p:ext uri="{BB962C8B-B14F-4D97-AF65-F5344CB8AC3E}">
        <p14:creationId xmlns:p14="http://schemas.microsoft.com/office/powerpoint/2010/main" val="40879147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组相联应用场合</a:t>
            </a:r>
          </a:p>
        </p:txBody>
      </p:sp>
      <p:sp>
        <p:nvSpPr>
          <p:cNvPr id="3" name="内容占位符 2"/>
          <p:cNvSpPr>
            <a:spLocks noGrp="1"/>
          </p:cNvSpPr>
          <p:nvPr>
            <p:ph idx="1"/>
          </p:nvPr>
        </p:nvSpPr>
        <p:spPr/>
        <p:txBody>
          <a:bodyPr/>
          <a:lstStyle/>
          <a:p>
            <a:r>
              <a:rPr lang="zh-CN" altLang="en-US" sz="2800" b="1" dirty="0"/>
              <a:t>小容量</a:t>
            </a:r>
            <a:r>
              <a:rPr lang="en-US" altLang="zh-CN" sz="2800" b="1" dirty="0"/>
              <a:t>cache</a:t>
            </a:r>
            <a:r>
              <a:rPr lang="zh-CN" altLang="en-US" sz="2800" b="1" dirty="0"/>
              <a:t>可采用全相联映射或组相联映射</a:t>
            </a:r>
          </a:p>
          <a:p>
            <a:pPr lvl="1"/>
            <a:r>
              <a:rPr lang="en-US" altLang="zh-CN" sz="2400" dirty="0"/>
              <a:t>Pentium CPU  L1 L2 cache</a:t>
            </a:r>
          </a:p>
          <a:p>
            <a:r>
              <a:rPr lang="zh-CN" altLang="en-US" b="1" dirty="0"/>
              <a:t>大容量</a:t>
            </a:r>
            <a:r>
              <a:rPr lang="en-US" altLang="zh-CN" b="1" dirty="0"/>
              <a:t>cache</a:t>
            </a:r>
            <a:r>
              <a:rPr lang="zh-CN" altLang="en-US" b="1" dirty="0"/>
              <a:t>可采用直接映射方式</a:t>
            </a:r>
          </a:p>
          <a:p>
            <a:pPr lvl="1"/>
            <a:r>
              <a:rPr lang="zh-CN" altLang="en-US" sz="2400" dirty="0"/>
              <a:t>查找速度快，命中率相对低</a:t>
            </a:r>
          </a:p>
          <a:p>
            <a:pPr lvl="1"/>
            <a:r>
              <a:rPr lang="zh-CN" altLang="en-US" sz="2400" dirty="0"/>
              <a:t>但</a:t>
            </a:r>
            <a:r>
              <a:rPr lang="en-US" altLang="zh-CN" sz="2400" dirty="0"/>
              <a:t>cache</a:t>
            </a:r>
            <a:r>
              <a:rPr lang="zh-CN" altLang="en-US" sz="2400" dirty="0"/>
              <a:t>容量大可提高命中率</a:t>
            </a:r>
          </a:p>
          <a:p>
            <a:pPr lvl="1"/>
            <a:r>
              <a:rPr lang="zh-CN" altLang="en-US" sz="2400" dirty="0"/>
              <a:t>块设备缓存</a:t>
            </a:r>
          </a:p>
          <a:p>
            <a:endParaRPr lang="zh-CN" altLang="en-US" dirty="0"/>
          </a:p>
        </p:txBody>
      </p:sp>
    </p:spTree>
    <p:extLst>
      <p:ext uri="{BB962C8B-B14F-4D97-AF65-F5344CB8AC3E}">
        <p14:creationId xmlns:p14="http://schemas.microsoft.com/office/powerpoint/2010/main" val="36138889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p>
        </p:txBody>
      </p:sp>
      <p:sp>
        <p:nvSpPr>
          <p:cNvPr id="3" name="内容占位符 2"/>
          <p:cNvSpPr>
            <a:spLocks noGrp="1"/>
          </p:cNvSpPr>
          <p:nvPr>
            <p:ph idx="1"/>
          </p:nvPr>
        </p:nvSpPr>
        <p:spPr/>
        <p:txBody>
          <a:bodyPr>
            <a:normAutofit/>
          </a:bodyPr>
          <a:lstStyle/>
          <a:p>
            <a:r>
              <a:rPr lang="zh-CN" altLang="en-US" b="1" dirty="0">
                <a:latin typeface="华文新魏" pitchFamily="2" charset="-122"/>
              </a:rPr>
              <a:t>数据查找     </a:t>
            </a:r>
            <a:r>
              <a:rPr lang="en-US" altLang="zh-CN" b="1" dirty="0">
                <a:latin typeface="Courier New" panose="02070309020205020404" pitchFamily="49" charset="0"/>
                <a:cs typeface="Courier New" panose="02070309020205020404" pitchFamily="49" charset="0"/>
              </a:rPr>
              <a:t>Data Identification</a:t>
            </a:r>
          </a:p>
          <a:p>
            <a:pPr lvl="1"/>
            <a:r>
              <a:rPr lang="zh-CN" altLang="en-US" sz="2200" dirty="0">
                <a:solidFill>
                  <a:schemeClr val="tx1"/>
                </a:solidFill>
                <a:latin typeface="华文新魏" pitchFamily="2" charset="-122"/>
              </a:rPr>
              <a:t>如何判断数据在</a:t>
            </a:r>
            <a:r>
              <a:rPr lang="en-US" altLang="zh-CN" sz="2200" dirty="0">
                <a:solidFill>
                  <a:schemeClr val="tx1"/>
                </a:solidFill>
                <a:latin typeface="华文新魏" pitchFamily="2" charset="-122"/>
              </a:rPr>
              <a:t>cache</a:t>
            </a:r>
            <a:r>
              <a:rPr lang="zh-CN" altLang="en-US" sz="2200" dirty="0">
                <a:solidFill>
                  <a:schemeClr val="tx1"/>
                </a:solidFill>
                <a:latin typeface="华文新魏" pitchFamily="2" charset="-122"/>
              </a:rPr>
              <a:t>中</a:t>
            </a:r>
          </a:p>
          <a:p>
            <a:r>
              <a:rPr lang="zh-CN" altLang="en-US" b="1" dirty="0">
                <a:latin typeface="华文新魏" pitchFamily="2" charset="-122"/>
              </a:rPr>
              <a:t>地址映射</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Address Mapping</a:t>
            </a:r>
          </a:p>
          <a:p>
            <a:pPr lvl="1"/>
            <a:r>
              <a:rPr lang="zh-CN" altLang="en-US" dirty="0">
                <a:solidFill>
                  <a:schemeClr val="tx1"/>
                </a:solidFill>
                <a:latin typeface="华文新魏" pitchFamily="2" charset="-122"/>
              </a:rPr>
              <a:t>主存数据如何放置到</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行</a:t>
            </a:r>
            <a:r>
              <a:rPr lang="en-US" altLang="zh-CN" dirty="0">
                <a:solidFill>
                  <a:schemeClr val="tx1"/>
                </a:solidFill>
                <a:latin typeface="华文新魏" pitchFamily="2" charset="-122"/>
              </a:rPr>
              <a:t>/</a:t>
            </a:r>
            <a:r>
              <a:rPr lang="zh-CN" altLang="en-US" dirty="0">
                <a:solidFill>
                  <a:schemeClr val="tx1"/>
                </a:solidFill>
                <a:latin typeface="华文新魏" pitchFamily="2" charset="-122"/>
              </a:rPr>
              <a:t>槽中</a:t>
            </a:r>
          </a:p>
          <a:p>
            <a:r>
              <a:rPr lang="zh-CN" altLang="en-US" b="1" dirty="0">
                <a:solidFill>
                  <a:srgbClr val="C00000"/>
                </a:solidFill>
                <a:latin typeface="华文新魏" pitchFamily="2" charset="-122"/>
              </a:rPr>
              <a:t>替换策略</a:t>
            </a:r>
            <a:r>
              <a:rPr lang="zh-CN" altLang="en-US" dirty="0">
                <a:solidFill>
                  <a:srgbClr val="C00000"/>
                </a:solidFill>
                <a:latin typeface="华文新魏" pitchFamily="2" charset="-122"/>
              </a:rPr>
              <a:t>    </a:t>
            </a:r>
            <a:r>
              <a:rPr lang="en-US" altLang="zh-CN" b="1" dirty="0">
                <a:solidFill>
                  <a:srgbClr val="C00000"/>
                </a:solidFill>
                <a:latin typeface="Courier New" panose="02070309020205020404" pitchFamily="49" charset="0"/>
                <a:cs typeface="Courier New" panose="02070309020205020404" pitchFamily="49" charset="0"/>
              </a:rPr>
              <a:t>Placement Policy</a:t>
            </a:r>
          </a:p>
          <a:p>
            <a:pPr lvl="1"/>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满后如何处理</a:t>
            </a:r>
          </a:p>
          <a:p>
            <a:r>
              <a:rPr lang="zh-CN" altLang="en-US" b="1" dirty="0">
                <a:latin typeface="华文新魏" pitchFamily="2" charset="-122"/>
              </a:rPr>
              <a:t>写入策略   </a:t>
            </a:r>
            <a:r>
              <a:rPr lang="en-US" altLang="zh-CN" b="1" dirty="0">
                <a:latin typeface="Courier New" panose="02070309020205020404" pitchFamily="49" charset="0"/>
                <a:cs typeface="Courier New" panose="02070309020205020404" pitchFamily="49" charset="0"/>
              </a:rPr>
              <a:t>Write Policy</a:t>
            </a:r>
          </a:p>
          <a:p>
            <a:pPr lvl="1"/>
            <a:r>
              <a:rPr lang="zh-CN" altLang="en-US" dirty="0">
                <a:solidFill>
                  <a:schemeClr val="tx1"/>
                </a:solidFill>
                <a:latin typeface="华文新魏" pitchFamily="2" charset="-122"/>
              </a:rPr>
              <a:t>如何保证</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与</a:t>
            </a:r>
            <a:r>
              <a:rPr lang="en-US" altLang="zh-CN" dirty="0">
                <a:solidFill>
                  <a:schemeClr val="tx1"/>
                </a:solidFill>
                <a:latin typeface="华文新魏" pitchFamily="2" charset="-122"/>
              </a:rPr>
              <a:t>memory</a:t>
            </a:r>
            <a:r>
              <a:rPr lang="zh-CN" altLang="en-US" dirty="0">
                <a:solidFill>
                  <a:schemeClr val="tx1"/>
                </a:solidFill>
                <a:latin typeface="华文新魏" pitchFamily="2" charset="-122"/>
              </a:rPr>
              <a:t>的一致性</a:t>
            </a:r>
          </a:p>
          <a:p>
            <a:endParaRPr lang="zh-CN" altLang="en-US" dirty="0"/>
          </a:p>
        </p:txBody>
      </p:sp>
    </p:spTree>
    <p:extLst>
      <p:ext uri="{BB962C8B-B14F-4D97-AF65-F5344CB8AC3E}">
        <p14:creationId xmlns:p14="http://schemas.microsoft.com/office/powerpoint/2010/main" val="2573379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latin typeface="+mn-lt"/>
              </a:rPr>
              <a:t>4.2.1 </a:t>
            </a:r>
            <a:r>
              <a:rPr lang="zh-CN" altLang="en-US" b="1" dirty="0">
                <a:solidFill>
                  <a:srgbClr val="C00000"/>
                </a:solidFill>
                <a:effectLst>
                  <a:outerShdw blurRad="38100" dist="38100" dir="2700000" algn="tl">
                    <a:srgbClr val="000000">
                      <a:alpha val="43137"/>
                    </a:srgbClr>
                  </a:outerShdw>
                </a:effectLst>
                <a:latin typeface="+mn-lt"/>
              </a:rPr>
              <a:t>静态</a:t>
            </a:r>
            <a:r>
              <a:rPr lang="en-US" altLang="zh-CN" b="1" dirty="0">
                <a:solidFill>
                  <a:srgbClr val="C00000"/>
                </a:solidFill>
                <a:effectLst>
                  <a:outerShdw blurRad="38100" dist="38100" dir="2700000" algn="tl">
                    <a:srgbClr val="000000">
                      <a:alpha val="43137"/>
                    </a:srgbClr>
                  </a:outerShdw>
                </a:effectLst>
                <a:latin typeface="+mn-lt"/>
              </a:rPr>
              <a:t>MOS</a:t>
            </a:r>
            <a:r>
              <a:rPr lang="zh-CN" altLang="en-US" b="1" dirty="0">
                <a:solidFill>
                  <a:srgbClr val="C00000"/>
                </a:solidFill>
                <a:effectLst>
                  <a:outerShdw blurRad="38100" dist="38100" dir="2700000" algn="tl">
                    <a:srgbClr val="000000">
                      <a:alpha val="43137"/>
                    </a:srgbClr>
                  </a:outerShdw>
                </a:effectLst>
                <a:latin typeface="+mn-lt"/>
              </a:rPr>
              <a:t>存储器</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4.2.2 </a:t>
            </a:r>
            <a:r>
              <a:rPr lang="zh-CN" altLang="en-US" b="1" dirty="0">
                <a:latin typeface="+mn-lt"/>
              </a:rPr>
              <a:t>动态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latin typeface="+mn-lt"/>
              </a:rPr>
              <a:t>4.2.3 </a:t>
            </a:r>
            <a:r>
              <a:rPr lang="zh-CN" altLang="en-US" b="1" dirty="0">
                <a:latin typeface="+mn-lt"/>
              </a:rPr>
              <a:t>只读存储器</a:t>
            </a:r>
            <a:endParaRPr lang="en-US" altLang="zh-CN" b="1" dirty="0">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extLst>
      <p:ext uri="{BB962C8B-B14F-4D97-AF65-F5344CB8AC3E}">
        <p14:creationId xmlns:p14="http://schemas.microsoft.com/office/powerpoint/2010/main" val="292634853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替换策略与写操作策略</a:t>
            </a:r>
          </a:p>
        </p:txBody>
      </p:sp>
      <p:sp>
        <p:nvSpPr>
          <p:cNvPr id="3" name="内容占位符 2"/>
          <p:cNvSpPr>
            <a:spLocks noGrp="1"/>
          </p:cNvSpPr>
          <p:nvPr>
            <p:ph idx="1"/>
          </p:nvPr>
        </p:nvSpPr>
        <p:spPr/>
        <p:txBody>
          <a:bodyPr/>
          <a:lstStyle/>
          <a:p>
            <a:r>
              <a:rPr lang="zh-CN" altLang="en-US" b="1" dirty="0">
                <a:latin typeface="Times New Roman" pitchFamily="18" charset="0"/>
              </a:rPr>
              <a:t>替换策略</a:t>
            </a:r>
          </a:p>
          <a:p>
            <a:pPr lvl="1"/>
            <a:r>
              <a:rPr lang="zh-CN" altLang="en-US" sz="2400" dirty="0">
                <a:latin typeface="+mn-ea"/>
                <a:ea typeface="+mn-ea"/>
              </a:rPr>
              <a:t>先进先出法</a:t>
            </a:r>
          </a:p>
          <a:p>
            <a:pPr lvl="1"/>
            <a:r>
              <a:rPr lang="zh-CN" altLang="en-US" sz="2400" dirty="0">
                <a:latin typeface="+mn-ea"/>
                <a:ea typeface="+mn-ea"/>
              </a:rPr>
              <a:t>最近最不经常使用方法</a:t>
            </a:r>
            <a:r>
              <a:rPr lang="en-US" altLang="zh-CN" sz="2400" dirty="0">
                <a:latin typeface="+mn-ea"/>
                <a:ea typeface="+mn-ea"/>
              </a:rPr>
              <a:t>---LFU</a:t>
            </a:r>
          </a:p>
          <a:p>
            <a:pPr lvl="1"/>
            <a:r>
              <a:rPr lang="zh-CN" altLang="en-US" sz="2400" dirty="0">
                <a:latin typeface="+mn-ea"/>
                <a:ea typeface="+mn-ea"/>
              </a:rPr>
              <a:t>近期最少使用法</a:t>
            </a:r>
            <a:r>
              <a:rPr lang="en-US" altLang="zh-CN" sz="2400" dirty="0">
                <a:latin typeface="+mn-ea"/>
                <a:ea typeface="+mn-ea"/>
              </a:rPr>
              <a:t>--- LRU</a:t>
            </a:r>
          </a:p>
          <a:p>
            <a:pPr lvl="1"/>
            <a:r>
              <a:rPr lang="zh-CN" altLang="en-US" sz="2400" dirty="0">
                <a:latin typeface="+mn-ea"/>
                <a:ea typeface="+mn-ea"/>
              </a:rPr>
              <a:t>随机替换法</a:t>
            </a:r>
          </a:p>
          <a:p>
            <a:endParaRPr lang="zh-CN" altLang="en-US" dirty="0"/>
          </a:p>
          <a:p>
            <a:endParaRPr lang="zh-CN" altLang="en-US" dirty="0"/>
          </a:p>
        </p:txBody>
      </p:sp>
    </p:spTree>
    <p:extLst>
      <p:ext uri="{BB962C8B-B14F-4D97-AF65-F5344CB8AC3E}">
        <p14:creationId xmlns:p14="http://schemas.microsoft.com/office/powerpoint/2010/main" val="35021076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zh-CN" altLang="en-US" dirty="0"/>
              <a:t>先进先出替换策略</a:t>
            </a:r>
            <a:r>
              <a:rPr lang="en-US" altLang="zh-CN" dirty="0"/>
              <a:t>(FIFO)</a:t>
            </a:r>
          </a:p>
        </p:txBody>
      </p:sp>
      <p:sp>
        <p:nvSpPr>
          <p:cNvPr id="1255437" name="Text Box 13"/>
          <p:cNvSpPr txBox="1">
            <a:spLocks noChangeArrowheads="1"/>
          </p:cNvSpPr>
          <p:nvPr/>
        </p:nvSpPr>
        <p:spPr bwMode="auto">
          <a:xfrm>
            <a:off x="2438400" y="471646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38" name="Text Box 14"/>
          <p:cNvSpPr txBox="1">
            <a:spLocks noChangeArrowheads="1"/>
          </p:cNvSpPr>
          <p:nvPr/>
        </p:nvSpPr>
        <p:spPr bwMode="auto">
          <a:xfrm>
            <a:off x="3429000" y="471646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39" name="Text Box 15"/>
          <p:cNvSpPr txBox="1">
            <a:spLocks noChangeArrowheads="1"/>
          </p:cNvSpPr>
          <p:nvPr/>
        </p:nvSpPr>
        <p:spPr bwMode="auto">
          <a:xfrm>
            <a:off x="4419600" y="4702175"/>
            <a:ext cx="685800" cy="707886"/>
          </a:xfrm>
          <a:prstGeom prst="rect">
            <a:avLst/>
          </a:prstGeom>
          <a:noFill/>
          <a:ln w="9525">
            <a:noFill/>
            <a:miter lim="800000"/>
            <a:headEnd/>
            <a:tailEnd/>
          </a:ln>
        </p:spPr>
        <p:txBody>
          <a:bodyPr>
            <a:spAutoFit/>
          </a:bodyPr>
          <a:lstStyle/>
          <a:p>
            <a:pPr algn="ctr"/>
            <a:r>
              <a:rPr lang="zh-CN" altLang="en-US" sz="2000" b="1" dirty="0">
                <a:solidFill>
                  <a:srgbClr val="FF0000"/>
                </a:solidFill>
                <a:latin typeface="Times New Roman" panose="02020603050405020304" pitchFamily="18" charset="0"/>
                <a:ea typeface="+mj-ea"/>
                <a:cs typeface="Times New Roman" panose="02020603050405020304" pitchFamily="18" charset="0"/>
              </a:rPr>
              <a:t>命中</a:t>
            </a:r>
          </a:p>
        </p:txBody>
      </p:sp>
      <p:sp>
        <p:nvSpPr>
          <p:cNvPr id="1255440" name="Text Box 16"/>
          <p:cNvSpPr txBox="1">
            <a:spLocks noChangeArrowheads="1"/>
          </p:cNvSpPr>
          <p:nvPr/>
        </p:nvSpPr>
        <p:spPr bwMode="auto">
          <a:xfrm>
            <a:off x="54102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41" name="Text Box 17"/>
          <p:cNvSpPr txBox="1">
            <a:spLocks noChangeArrowheads="1"/>
          </p:cNvSpPr>
          <p:nvPr/>
        </p:nvSpPr>
        <p:spPr bwMode="auto">
          <a:xfrm>
            <a:off x="6477000" y="4702175"/>
            <a:ext cx="685800" cy="707886"/>
          </a:xfrm>
          <a:prstGeom prst="rect">
            <a:avLst/>
          </a:prstGeom>
          <a:noFill/>
          <a:ln w="9525">
            <a:noFill/>
            <a:miter lim="800000"/>
            <a:headEnd/>
            <a:tailEnd/>
          </a:ln>
        </p:spPr>
        <p:txBody>
          <a:bodyPr>
            <a:spAutoFit/>
          </a:bodyPr>
          <a:lstStyle/>
          <a:p>
            <a:pPr algn="ctr"/>
            <a:r>
              <a:rPr lang="zh-CN" altLang="en-US" sz="2000" b="1" dirty="0">
                <a:latin typeface="Times New Roman" panose="02020603050405020304" pitchFamily="18" charset="0"/>
                <a:ea typeface="+mj-ea"/>
                <a:cs typeface="Times New Roman" panose="02020603050405020304" pitchFamily="18" charset="0"/>
              </a:rPr>
              <a:t>载入</a:t>
            </a:r>
          </a:p>
        </p:txBody>
      </p:sp>
      <p:sp>
        <p:nvSpPr>
          <p:cNvPr id="1255442" name="Text Box 18"/>
          <p:cNvSpPr txBox="1">
            <a:spLocks noChangeArrowheads="1"/>
          </p:cNvSpPr>
          <p:nvPr/>
        </p:nvSpPr>
        <p:spPr bwMode="auto">
          <a:xfrm>
            <a:off x="73914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p>
        </p:txBody>
      </p:sp>
      <p:sp>
        <p:nvSpPr>
          <p:cNvPr id="1255443" name="Text Box 19"/>
          <p:cNvSpPr txBox="1">
            <a:spLocks noChangeArrowheads="1"/>
          </p:cNvSpPr>
          <p:nvPr/>
        </p:nvSpPr>
        <p:spPr bwMode="auto">
          <a:xfrm>
            <a:off x="83058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p>
        </p:txBody>
      </p:sp>
      <p:sp>
        <p:nvSpPr>
          <p:cNvPr id="1255444" name="Text Box 20"/>
          <p:cNvSpPr txBox="1">
            <a:spLocks noChangeArrowheads="1"/>
          </p:cNvSpPr>
          <p:nvPr/>
        </p:nvSpPr>
        <p:spPr bwMode="auto">
          <a:xfrm>
            <a:off x="92964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1981200" y="1196976"/>
            <a:ext cx="8153400" cy="914399"/>
            <a:chOff x="1981200" y="1196976"/>
            <a:chExt cx="8153400" cy="914399"/>
          </a:xfrm>
        </p:grpSpPr>
        <p:sp>
          <p:nvSpPr>
            <p:cNvPr id="288770" name="Text Box 4"/>
            <p:cNvSpPr txBox="1">
              <a:spLocks noChangeArrowheads="1"/>
            </p:cNvSpPr>
            <p:nvPr/>
          </p:nvSpPr>
          <p:spPr bwMode="auto">
            <a:xfrm>
              <a:off x="1981200" y="1196976"/>
              <a:ext cx="685800" cy="366713"/>
            </a:xfrm>
            <a:prstGeom prst="rect">
              <a:avLst/>
            </a:prstGeom>
            <a:noFill/>
            <a:ln w="9525">
              <a:noFill/>
              <a:miter lim="800000"/>
              <a:headEnd/>
              <a:tailEnd/>
            </a:ln>
          </p:spPr>
          <p:txBody>
            <a:bodyPr>
              <a:spAutoFit/>
            </a:bodyPr>
            <a:lstStyle/>
            <a:p>
              <a:pPr algn="ctr"/>
              <a:endParaRPr lang="zh-CN" altLang="zh-CN">
                <a:latin typeface="+mn-ea"/>
                <a:cs typeface="Times New Roman" panose="02020603050405020304" pitchFamily="18" charset="0"/>
              </a:endParaRPr>
            </a:p>
          </p:txBody>
        </p:sp>
        <p:sp>
          <p:nvSpPr>
            <p:cNvPr id="1255429" name="Text Box 5"/>
            <p:cNvSpPr txBox="1">
              <a:spLocks noChangeArrowheads="1"/>
            </p:cNvSpPr>
            <p:nvPr/>
          </p:nvSpPr>
          <p:spPr bwMode="auto">
            <a:xfrm>
              <a:off x="25146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5430" name="Text Box 6"/>
            <p:cNvSpPr txBox="1">
              <a:spLocks noChangeArrowheads="1"/>
            </p:cNvSpPr>
            <p:nvPr/>
          </p:nvSpPr>
          <p:spPr bwMode="auto">
            <a:xfrm>
              <a:off x="35052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5431" name="Text Box 7"/>
            <p:cNvSpPr txBox="1">
              <a:spLocks noChangeArrowheads="1"/>
            </p:cNvSpPr>
            <p:nvPr/>
          </p:nvSpPr>
          <p:spPr bwMode="auto">
            <a:xfrm>
              <a:off x="44958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5432" name="Text Box 8"/>
            <p:cNvSpPr txBox="1">
              <a:spLocks noChangeArrowheads="1"/>
            </p:cNvSpPr>
            <p:nvPr/>
          </p:nvSpPr>
          <p:spPr bwMode="auto">
            <a:xfrm>
              <a:off x="54102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5433" name="Text Box 9"/>
            <p:cNvSpPr txBox="1">
              <a:spLocks noChangeArrowheads="1"/>
            </p:cNvSpPr>
            <p:nvPr/>
          </p:nvSpPr>
          <p:spPr bwMode="auto">
            <a:xfrm>
              <a:off x="64706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5434" name="Text Box 10"/>
            <p:cNvSpPr txBox="1">
              <a:spLocks noChangeArrowheads="1"/>
            </p:cNvSpPr>
            <p:nvPr/>
          </p:nvSpPr>
          <p:spPr bwMode="auto">
            <a:xfrm>
              <a:off x="74612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5435" name="Text Box 11"/>
            <p:cNvSpPr txBox="1">
              <a:spLocks noChangeArrowheads="1"/>
            </p:cNvSpPr>
            <p:nvPr/>
          </p:nvSpPr>
          <p:spPr bwMode="auto">
            <a:xfrm>
              <a:off x="84518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4</a:t>
              </a:r>
            </a:p>
          </p:txBody>
        </p:sp>
        <p:sp>
          <p:nvSpPr>
            <p:cNvPr id="1255436" name="Text Box 12"/>
            <p:cNvSpPr txBox="1">
              <a:spLocks noChangeArrowheads="1"/>
            </p:cNvSpPr>
            <p:nvPr/>
          </p:nvSpPr>
          <p:spPr bwMode="auto">
            <a:xfrm>
              <a:off x="9442450" y="1744663"/>
              <a:ext cx="533400" cy="366712"/>
            </a:xfrm>
            <a:prstGeom prst="rect">
              <a:avLst/>
            </a:prstGeom>
            <a:noFill/>
            <a:ln w="9525">
              <a:noFill/>
              <a:miter lim="800000"/>
              <a:headEnd/>
              <a:tailEnd/>
            </a:ln>
          </p:spPr>
          <p:txBody>
            <a:bodyPr>
              <a:spAutoFit/>
            </a:bodyPr>
            <a:lstStyle/>
            <a:p>
              <a:pPr algn="ctr"/>
              <a:r>
                <a:rPr lang="en-US" altLang="zh-CN" dirty="0">
                  <a:latin typeface="+mn-ea"/>
                  <a:cs typeface="Times New Roman" panose="02020603050405020304" pitchFamily="18" charset="0"/>
                </a:rPr>
                <a:t>3</a:t>
              </a:r>
            </a:p>
          </p:txBody>
        </p:sp>
        <p:sp>
          <p:nvSpPr>
            <p:cNvPr id="1255445" name="Line 21"/>
            <p:cNvSpPr>
              <a:spLocks noChangeShapeType="1"/>
            </p:cNvSpPr>
            <p:nvPr/>
          </p:nvSpPr>
          <p:spPr bwMode="auto">
            <a:xfrm>
              <a:off x="2514600" y="1654175"/>
              <a:ext cx="73914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288788" name="Text Box 22"/>
            <p:cNvSpPr txBox="1">
              <a:spLocks noChangeArrowheads="1"/>
            </p:cNvSpPr>
            <p:nvPr/>
          </p:nvSpPr>
          <p:spPr bwMode="auto">
            <a:xfrm>
              <a:off x="9601200" y="1273176"/>
              <a:ext cx="533400" cy="366713"/>
            </a:xfrm>
            <a:prstGeom prst="rect">
              <a:avLst/>
            </a:prstGeom>
            <a:noFill/>
            <a:ln w="9525">
              <a:noFill/>
              <a:miter lim="800000"/>
              <a:headEnd/>
              <a:tailEnd/>
            </a:ln>
          </p:spPr>
          <p:txBody>
            <a:bodyPr>
              <a:spAutoFit/>
            </a:bodyPr>
            <a:lstStyle/>
            <a:p>
              <a:pPr algn="ctr"/>
              <a:r>
                <a:rPr lang="en-US" altLang="zh-CN" dirty="0">
                  <a:latin typeface="+mn-ea"/>
                  <a:cs typeface="Times New Roman" panose="02020603050405020304" pitchFamily="18" charset="0"/>
                </a:rPr>
                <a:t>t</a:t>
              </a:r>
            </a:p>
          </p:txBody>
        </p:sp>
      </p:grpSp>
      <p:grpSp>
        <p:nvGrpSpPr>
          <p:cNvPr id="2" name="Group 23"/>
          <p:cNvGrpSpPr>
            <a:grpSpLocks/>
          </p:cNvGrpSpPr>
          <p:nvPr/>
        </p:nvGrpSpPr>
        <p:grpSpPr bwMode="auto">
          <a:xfrm>
            <a:off x="1828800" y="2278064"/>
            <a:ext cx="685800" cy="2181225"/>
            <a:chOff x="0" y="1689"/>
            <a:chExt cx="432" cy="1374"/>
          </a:xfrm>
        </p:grpSpPr>
        <p:sp>
          <p:nvSpPr>
            <p:cNvPr id="288839"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88840"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88841"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88842"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8"/>
          <p:cNvGrpSpPr>
            <a:grpSpLocks/>
          </p:cNvGrpSpPr>
          <p:nvPr/>
        </p:nvGrpSpPr>
        <p:grpSpPr bwMode="auto">
          <a:xfrm>
            <a:off x="2438401" y="2111376"/>
            <a:ext cx="614363" cy="2466975"/>
            <a:chOff x="384" y="1584"/>
            <a:chExt cx="387" cy="1554"/>
          </a:xfrm>
        </p:grpSpPr>
        <p:sp>
          <p:nvSpPr>
            <p:cNvPr id="288835"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6"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7"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8"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57" name="Rectangle 33"/>
          <p:cNvSpPr>
            <a:spLocks noChangeArrowheads="1"/>
          </p:cNvSpPr>
          <p:nvPr/>
        </p:nvSpPr>
        <p:spPr bwMode="auto">
          <a:xfrm>
            <a:off x="2438401" y="21113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0</a:t>
            </a:r>
          </a:p>
        </p:txBody>
      </p:sp>
      <p:grpSp>
        <p:nvGrpSpPr>
          <p:cNvPr id="4" name="Group 34"/>
          <p:cNvGrpSpPr>
            <a:grpSpLocks/>
          </p:cNvGrpSpPr>
          <p:nvPr/>
        </p:nvGrpSpPr>
        <p:grpSpPr bwMode="auto">
          <a:xfrm>
            <a:off x="3429001" y="2111376"/>
            <a:ext cx="614363" cy="2466975"/>
            <a:chOff x="1008" y="1584"/>
            <a:chExt cx="387" cy="1554"/>
          </a:xfrm>
        </p:grpSpPr>
        <p:sp>
          <p:nvSpPr>
            <p:cNvPr id="288831"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2"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3"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4"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63" name="Rectangle 39"/>
          <p:cNvSpPr>
            <a:spLocks noChangeArrowheads="1"/>
          </p:cNvSpPr>
          <p:nvPr/>
        </p:nvSpPr>
        <p:spPr bwMode="auto">
          <a:xfrm>
            <a:off x="3429001" y="2713038"/>
            <a:ext cx="614363"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5" name="Group 40"/>
          <p:cNvGrpSpPr>
            <a:grpSpLocks/>
          </p:cNvGrpSpPr>
          <p:nvPr/>
        </p:nvGrpSpPr>
        <p:grpSpPr bwMode="auto">
          <a:xfrm>
            <a:off x="6472238" y="2111376"/>
            <a:ext cx="614362" cy="2466975"/>
            <a:chOff x="2925" y="1584"/>
            <a:chExt cx="387" cy="1554"/>
          </a:xfrm>
        </p:grpSpPr>
        <p:sp>
          <p:nvSpPr>
            <p:cNvPr id="288827"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8"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29"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0"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grpSp>
        <p:nvGrpSpPr>
          <p:cNvPr id="6" name="Group 45"/>
          <p:cNvGrpSpPr>
            <a:grpSpLocks/>
          </p:cNvGrpSpPr>
          <p:nvPr/>
        </p:nvGrpSpPr>
        <p:grpSpPr bwMode="auto">
          <a:xfrm>
            <a:off x="7391401" y="2111376"/>
            <a:ext cx="614363" cy="2466975"/>
            <a:chOff x="3504" y="1584"/>
            <a:chExt cx="387" cy="1554"/>
          </a:xfrm>
        </p:grpSpPr>
        <p:sp>
          <p:nvSpPr>
            <p:cNvPr id="288823"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p>
          </p:txBody>
        </p:sp>
        <p:sp>
          <p:nvSpPr>
            <p:cNvPr id="288824"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5"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6"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grpSp>
      <p:grpSp>
        <p:nvGrpSpPr>
          <p:cNvPr id="7" name="Group 50"/>
          <p:cNvGrpSpPr>
            <a:grpSpLocks/>
          </p:cNvGrpSpPr>
          <p:nvPr/>
        </p:nvGrpSpPr>
        <p:grpSpPr bwMode="auto">
          <a:xfrm>
            <a:off x="9291638" y="2111376"/>
            <a:ext cx="614362" cy="2466975"/>
            <a:chOff x="4701" y="1584"/>
            <a:chExt cx="387" cy="1554"/>
          </a:xfrm>
        </p:grpSpPr>
        <p:sp>
          <p:nvSpPr>
            <p:cNvPr id="288819"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0"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21"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p>
          </p:txBody>
        </p:sp>
        <p:sp>
          <p:nvSpPr>
            <p:cNvPr id="288822"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sp>
        <p:nvSpPr>
          <p:cNvPr id="1255479" name="Rectangle 55"/>
          <p:cNvSpPr>
            <a:spLocks noChangeArrowheads="1"/>
          </p:cNvSpPr>
          <p:nvPr/>
        </p:nvSpPr>
        <p:spPr bwMode="auto">
          <a:xfrm>
            <a:off x="6472238" y="3954464"/>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80" name="Rectangle 56"/>
          <p:cNvSpPr>
            <a:spLocks noChangeArrowheads="1"/>
          </p:cNvSpPr>
          <p:nvPr/>
        </p:nvSpPr>
        <p:spPr bwMode="auto">
          <a:xfrm>
            <a:off x="7391401" y="21034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8" name="Group 57"/>
          <p:cNvGrpSpPr>
            <a:grpSpLocks/>
          </p:cNvGrpSpPr>
          <p:nvPr/>
        </p:nvGrpSpPr>
        <p:grpSpPr bwMode="auto">
          <a:xfrm>
            <a:off x="8382001" y="2111376"/>
            <a:ext cx="614363" cy="2466975"/>
            <a:chOff x="4128" y="1584"/>
            <a:chExt cx="387" cy="1554"/>
          </a:xfrm>
        </p:grpSpPr>
        <p:sp>
          <p:nvSpPr>
            <p:cNvPr id="288815"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6"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p>
          </p:txBody>
        </p:sp>
        <p:sp>
          <p:nvSpPr>
            <p:cNvPr id="288817"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18" name="Rectangle 61"/>
            <p:cNvSpPr>
              <a:spLocks noChangeArrowheads="1"/>
            </p:cNvSpPr>
            <p:nvPr/>
          </p:nvSpPr>
          <p:spPr bwMode="auto">
            <a:xfrm>
              <a:off x="4128" y="236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grpSp>
        <p:nvGrpSpPr>
          <p:cNvPr id="9" name="Group 62"/>
          <p:cNvGrpSpPr>
            <a:grpSpLocks/>
          </p:cNvGrpSpPr>
          <p:nvPr/>
        </p:nvGrpSpPr>
        <p:grpSpPr bwMode="auto">
          <a:xfrm>
            <a:off x="4414838" y="2111376"/>
            <a:ext cx="614362" cy="2466975"/>
            <a:chOff x="1629" y="1584"/>
            <a:chExt cx="387" cy="1554"/>
          </a:xfrm>
        </p:grpSpPr>
        <p:sp>
          <p:nvSpPr>
            <p:cNvPr id="288811"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2"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3"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4"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p>
          </p:txBody>
        </p:sp>
      </p:grpSp>
      <p:sp>
        <p:nvSpPr>
          <p:cNvPr id="1255491" name="Rectangle 67"/>
          <p:cNvSpPr>
            <a:spLocks noChangeArrowheads="1"/>
          </p:cNvSpPr>
          <p:nvPr/>
        </p:nvSpPr>
        <p:spPr bwMode="auto">
          <a:xfrm>
            <a:off x="4414838" y="2103439"/>
            <a:ext cx="614362"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nvGrpSpPr>
          <p:cNvPr id="10" name="Group 68"/>
          <p:cNvGrpSpPr>
            <a:grpSpLocks/>
          </p:cNvGrpSpPr>
          <p:nvPr/>
        </p:nvGrpSpPr>
        <p:grpSpPr bwMode="auto">
          <a:xfrm>
            <a:off x="5410201" y="2111376"/>
            <a:ext cx="614363" cy="2466975"/>
            <a:chOff x="2256" y="1584"/>
            <a:chExt cx="387" cy="1554"/>
          </a:xfrm>
        </p:grpSpPr>
        <p:sp>
          <p:nvSpPr>
            <p:cNvPr id="288807"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08"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09"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0"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sp>
        <p:nvSpPr>
          <p:cNvPr id="1255497" name="Rectangle 73"/>
          <p:cNvSpPr>
            <a:spLocks noChangeArrowheads="1"/>
          </p:cNvSpPr>
          <p:nvPr/>
        </p:nvSpPr>
        <p:spPr bwMode="auto">
          <a:xfrm>
            <a:off x="5410201" y="3330575"/>
            <a:ext cx="614363" cy="6604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8" name="Rectangle 74"/>
          <p:cNvSpPr>
            <a:spLocks noChangeArrowheads="1"/>
          </p:cNvSpPr>
          <p:nvPr/>
        </p:nvSpPr>
        <p:spPr bwMode="auto">
          <a:xfrm>
            <a:off x="8382001" y="27209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9" name="Rectangle 75"/>
          <p:cNvSpPr>
            <a:spLocks noChangeArrowheads="1"/>
          </p:cNvSpPr>
          <p:nvPr/>
        </p:nvSpPr>
        <p:spPr bwMode="auto">
          <a:xfrm>
            <a:off x="9296401" y="3322638"/>
            <a:ext cx="614363"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3</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Tree>
    <p:extLst>
      <p:ext uri="{BB962C8B-B14F-4D97-AF65-F5344CB8AC3E}">
        <p14:creationId xmlns:p14="http://schemas.microsoft.com/office/powerpoint/2010/main" val="26625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nodeType="withGroup">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55437"/>
                                        </p:tgtEl>
                                        <p:attrNameLst>
                                          <p:attrName>style.visibility</p:attrName>
                                        </p:attrNameLst>
                                      </p:cBhvr>
                                      <p:to>
                                        <p:strVal val="visible"/>
                                      </p:to>
                                    </p:set>
                                    <p:anim calcmode="lin" valueType="num">
                                      <p:cBhvr additive="base">
                                        <p:cTn id="22" dur="500" fill="hold"/>
                                        <p:tgtEl>
                                          <p:spTgt spid="1255437"/>
                                        </p:tgtEl>
                                        <p:attrNameLst>
                                          <p:attrName>ppt_x</p:attrName>
                                        </p:attrNameLst>
                                      </p:cBhvr>
                                      <p:tavLst>
                                        <p:tav tm="0">
                                          <p:val>
                                            <p:strVal val="#ppt_x"/>
                                          </p:val>
                                        </p:tav>
                                        <p:tav tm="100000">
                                          <p:val>
                                            <p:strVal val="#ppt_x"/>
                                          </p:val>
                                        </p:tav>
                                      </p:tavLst>
                                    </p:anim>
                                    <p:anim calcmode="lin" valueType="num">
                                      <p:cBhvr additive="base">
                                        <p:cTn id="23" dur="500" fill="hold"/>
                                        <p:tgtEl>
                                          <p:spTgt spid="1255437"/>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55457"/>
                                        </p:tgtEl>
                                        <p:attrNameLst>
                                          <p:attrName>style.visibility</p:attrName>
                                        </p:attrNameLst>
                                      </p:cBhvr>
                                      <p:to>
                                        <p:strVal val="visible"/>
                                      </p:to>
                                    </p:set>
                                    <p:anim calcmode="lin" valueType="num">
                                      <p:cBhvr additive="base">
                                        <p:cTn id="28" dur="500" fill="hold"/>
                                        <p:tgtEl>
                                          <p:spTgt spid="1255457"/>
                                        </p:tgtEl>
                                        <p:attrNameLst>
                                          <p:attrName>ppt_x</p:attrName>
                                        </p:attrNameLst>
                                      </p:cBhvr>
                                      <p:tavLst>
                                        <p:tav tm="0">
                                          <p:val>
                                            <p:strVal val="#ppt_x"/>
                                          </p:val>
                                        </p:tav>
                                        <p:tav tm="100000">
                                          <p:val>
                                            <p:strVal val="#ppt_x"/>
                                          </p:val>
                                        </p:tav>
                                      </p:tavLst>
                                    </p:anim>
                                    <p:anim calcmode="lin" valueType="num">
                                      <p:cBhvr additive="base">
                                        <p:cTn id="29" dur="500" fill="hold"/>
                                        <p:tgtEl>
                                          <p:spTgt spid="1255457"/>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5438"/>
                                        </p:tgtEl>
                                        <p:attrNameLst>
                                          <p:attrName>style.visibility</p:attrName>
                                        </p:attrNameLst>
                                      </p:cBhvr>
                                      <p:to>
                                        <p:strVal val="visible"/>
                                      </p:to>
                                    </p:set>
                                    <p:anim calcmode="lin" valueType="num">
                                      <p:cBhvr additive="base">
                                        <p:cTn id="39" dur="500" fill="hold"/>
                                        <p:tgtEl>
                                          <p:spTgt spid="1255438"/>
                                        </p:tgtEl>
                                        <p:attrNameLst>
                                          <p:attrName>ppt_x</p:attrName>
                                        </p:attrNameLst>
                                      </p:cBhvr>
                                      <p:tavLst>
                                        <p:tav tm="0">
                                          <p:val>
                                            <p:strVal val="#ppt_x"/>
                                          </p:val>
                                        </p:tav>
                                        <p:tav tm="100000">
                                          <p:val>
                                            <p:strVal val="#ppt_x"/>
                                          </p:val>
                                        </p:tav>
                                      </p:tavLst>
                                    </p:anim>
                                    <p:anim calcmode="lin" valueType="num">
                                      <p:cBhvr additive="base">
                                        <p:cTn id="40" dur="500" fill="hold"/>
                                        <p:tgtEl>
                                          <p:spTgt spid="125543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5463"/>
                                        </p:tgtEl>
                                        <p:attrNameLst>
                                          <p:attrName>style.visibility</p:attrName>
                                        </p:attrNameLst>
                                      </p:cBhvr>
                                      <p:to>
                                        <p:strVal val="visible"/>
                                      </p:to>
                                    </p:set>
                                    <p:anim calcmode="lin" valueType="num">
                                      <p:cBhvr additive="base">
                                        <p:cTn id="45" dur="500" fill="hold"/>
                                        <p:tgtEl>
                                          <p:spTgt spid="1255463"/>
                                        </p:tgtEl>
                                        <p:attrNameLst>
                                          <p:attrName>ppt_x</p:attrName>
                                        </p:attrNameLst>
                                      </p:cBhvr>
                                      <p:tavLst>
                                        <p:tav tm="0">
                                          <p:val>
                                            <p:strVal val="#ppt_x"/>
                                          </p:val>
                                        </p:tav>
                                        <p:tav tm="100000">
                                          <p:val>
                                            <p:strVal val="#ppt_x"/>
                                          </p:val>
                                        </p:tav>
                                      </p:tavLst>
                                    </p:anim>
                                    <p:anim calcmode="lin" valueType="num">
                                      <p:cBhvr additive="base">
                                        <p:cTn id="46" dur="500" fill="hold"/>
                                        <p:tgtEl>
                                          <p:spTgt spid="125546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55491"/>
                                        </p:tgtEl>
                                        <p:attrNameLst>
                                          <p:attrName>style.visibility</p:attrName>
                                        </p:attrNameLst>
                                      </p:cBhvr>
                                      <p:to>
                                        <p:strVal val="visible"/>
                                      </p:to>
                                    </p:set>
                                    <p:anim calcmode="lin" valueType="num">
                                      <p:cBhvr additive="base">
                                        <p:cTn id="56" dur="500" fill="hold"/>
                                        <p:tgtEl>
                                          <p:spTgt spid="1255491"/>
                                        </p:tgtEl>
                                        <p:attrNameLst>
                                          <p:attrName>ppt_x</p:attrName>
                                        </p:attrNameLst>
                                      </p:cBhvr>
                                      <p:tavLst>
                                        <p:tav tm="0">
                                          <p:val>
                                            <p:strVal val="#ppt_x"/>
                                          </p:val>
                                        </p:tav>
                                        <p:tav tm="100000">
                                          <p:val>
                                            <p:strVal val="#ppt_x"/>
                                          </p:val>
                                        </p:tav>
                                      </p:tavLst>
                                    </p:anim>
                                    <p:anim calcmode="lin" valueType="num">
                                      <p:cBhvr additive="base">
                                        <p:cTn id="57" dur="500" fill="hold"/>
                                        <p:tgtEl>
                                          <p:spTgt spid="1255491"/>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55439"/>
                                        </p:tgtEl>
                                        <p:attrNameLst>
                                          <p:attrName>style.visibility</p:attrName>
                                        </p:attrNameLst>
                                      </p:cBhvr>
                                      <p:to>
                                        <p:strVal val="visible"/>
                                      </p:to>
                                    </p:set>
                                    <p:anim calcmode="lin" valueType="num">
                                      <p:cBhvr additive="base">
                                        <p:cTn id="62" dur="500" fill="hold"/>
                                        <p:tgtEl>
                                          <p:spTgt spid="1255439"/>
                                        </p:tgtEl>
                                        <p:attrNameLst>
                                          <p:attrName>ppt_x</p:attrName>
                                        </p:attrNameLst>
                                      </p:cBhvr>
                                      <p:tavLst>
                                        <p:tav tm="0">
                                          <p:val>
                                            <p:strVal val="#ppt_x"/>
                                          </p:val>
                                        </p:tav>
                                        <p:tav tm="100000">
                                          <p:val>
                                            <p:strVal val="#ppt_x"/>
                                          </p:val>
                                        </p:tav>
                                      </p:tavLst>
                                    </p:anim>
                                    <p:anim calcmode="lin" valueType="num">
                                      <p:cBhvr additive="base">
                                        <p:cTn id="63" dur="500" fill="hold"/>
                                        <p:tgtEl>
                                          <p:spTgt spid="125543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up)">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55440"/>
                                        </p:tgtEl>
                                        <p:attrNameLst>
                                          <p:attrName>style.visibility</p:attrName>
                                        </p:attrNameLst>
                                      </p:cBhvr>
                                      <p:to>
                                        <p:strVal val="visible"/>
                                      </p:to>
                                    </p:set>
                                    <p:anim calcmode="lin" valueType="num">
                                      <p:cBhvr additive="base">
                                        <p:cTn id="73" dur="500" fill="hold"/>
                                        <p:tgtEl>
                                          <p:spTgt spid="1255440"/>
                                        </p:tgtEl>
                                        <p:attrNameLst>
                                          <p:attrName>ppt_x</p:attrName>
                                        </p:attrNameLst>
                                      </p:cBhvr>
                                      <p:tavLst>
                                        <p:tav tm="0">
                                          <p:val>
                                            <p:strVal val="#ppt_x"/>
                                          </p:val>
                                        </p:tav>
                                        <p:tav tm="100000">
                                          <p:val>
                                            <p:strVal val="#ppt_x"/>
                                          </p:val>
                                        </p:tav>
                                      </p:tavLst>
                                    </p:anim>
                                    <p:anim calcmode="lin" valueType="num">
                                      <p:cBhvr additive="base">
                                        <p:cTn id="74" dur="500" fill="hold"/>
                                        <p:tgtEl>
                                          <p:spTgt spid="1255440"/>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55497"/>
                                        </p:tgtEl>
                                        <p:attrNameLst>
                                          <p:attrName>style.visibility</p:attrName>
                                        </p:attrNameLst>
                                      </p:cBhvr>
                                      <p:to>
                                        <p:strVal val="visible"/>
                                      </p:to>
                                    </p:set>
                                    <p:anim calcmode="lin" valueType="num">
                                      <p:cBhvr additive="base">
                                        <p:cTn id="79" dur="500" fill="hold"/>
                                        <p:tgtEl>
                                          <p:spTgt spid="1255497"/>
                                        </p:tgtEl>
                                        <p:attrNameLst>
                                          <p:attrName>ppt_x</p:attrName>
                                        </p:attrNameLst>
                                      </p:cBhvr>
                                      <p:tavLst>
                                        <p:tav tm="0">
                                          <p:val>
                                            <p:strVal val="#ppt_x"/>
                                          </p:val>
                                        </p:tav>
                                        <p:tav tm="100000">
                                          <p:val>
                                            <p:strVal val="#ppt_x"/>
                                          </p:val>
                                        </p:tav>
                                      </p:tavLst>
                                    </p:anim>
                                    <p:anim calcmode="lin" valueType="num">
                                      <p:cBhvr additive="base">
                                        <p:cTn id="80" dur="500" fill="hold"/>
                                        <p:tgtEl>
                                          <p:spTgt spid="125549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up)">
                                      <p:cBhvr>
                                        <p:cTn id="85" dur="500"/>
                                        <p:tgtEl>
                                          <p:spTgt spid="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255441"/>
                                        </p:tgtEl>
                                        <p:attrNameLst>
                                          <p:attrName>style.visibility</p:attrName>
                                        </p:attrNameLst>
                                      </p:cBhvr>
                                      <p:to>
                                        <p:strVal val="visible"/>
                                      </p:to>
                                    </p:set>
                                    <p:anim calcmode="lin" valueType="num">
                                      <p:cBhvr additive="base">
                                        <p:cTn id="90" dur="500" fill="hold"/>
                                        <p:tgtEl>
                                          <p:spTgt spid="1255441"/>
                                        </p:tgtEl>
                                        <p:attrNameLst>
                                          <p:attrName>ppt_x</p:attrName>
                                        </p:attrNameLst>
                                      </p:cBhvr>
                                      <p:tavLst>
                                        <p:tav tm="0">
                                          <p:val>
                                            <p:strVal val="#ppt_x"/>
                                          </p:val>
                                        </p:tav>
                                        <p:tav tm="100000">
                                          <p:val>
                                            <p:strVal val="#ppt_x"/>
                                          </p:val>
                                        </p:tav>
                                      </p:tavLst>
                                    </p:anim>
                                    <p:anim calcmode="lin" valueType="num">
                                      <p:cBhvr additive="base">
                                        <p:cTn id="91" dur="500" fill="hold"/>
                                        <p:tgtEl>
                                          <p:spTgt spid="1255441"/>
                                        </p:tgtEl>
                                        <p:attrNameLst>
                                          <p:attrName>ppt_y</p:attrName>
                                        </p:attrNameLst>
                                      </p:cBhvr>
                                      <p:tavLst>
                                        <p:tav tm="0">
                                          <p:val>
                                            <p:strVal val="1+#ppt_h/2"/>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255479"/>
                                        </p:tgtEl>
                                        <p:attrNameLst>
                                          <p:attrName>style.visibility</p:attrName>
                                        </p:attrNameLst>
                                      </p:cBhvr>
                                      <p:to>
                                        <p:strVal val="visible"/>
                                      </p:to>
                                    </p:set>
                                    <p:anim calcmode="lin" valueType="num">
                                      <p:cBhvr additive="base">
                                        <p:cTn id="96" dur="500" fill="hold"/>
                                        <p:tgtEl>
                                          <p:spTgt spid="1255479"/>
                                        </p:tgtEl>
                                        <p:attrNameLst>
                                          <p:attrName>ppt_x</p:attrName>
                                        </p:attrNameLst>
                                      </p:cBhvr>
                                      <p:tavLst>
                                        <p:tav tm="0">
                                          <p:val>
                                            <p:strVal val="#ppt_x"/>
                                          </p:val>
                                        </p:tav>
                                        <p:tav tm="100000">
                                          <p:val>
                                            <p:strVal val="#ppt_x"/>
                                          </p:val>
                                        </p:tav>
                                      </p:tavLst>
                                    </p:anim>
                                    <p:anim calcmode="lin" valueType="num">
                                      <p:cBhvr additive="base">
                                        <p:cTn id="97" dur="500" fill="hold"/>
                                        <p:tgtEl>
                                          <p:spTgt spid="125547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up)">
                                      <p:cBhvr>
                                        <p:cTn id="102" dur="5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55442"/>
                                        </p:tgtEl>
                                        <p:attrNameLst>
                                          <p:attrName>style.visibility</p:attrName>
                                        </p:attrNameLst>
                                      </p:cBhvr>
                                      <p:to>
                                        <p:strVal val="visible"/>
                                      </p:to>
                                    </p:set>
                                    <p:anim calcmode="lin" valueType="num">
                                      <p:cBhvr additive="base">
                                        <p:cTn id="107" dur="500" fill="hold"/>
                                        <p:tgtEl>
                                          <p:spTgt spid="1255442"/>
                                        </p:tgtEl>
                                        <p:attrNameLst>
                                          <p:attrName>ppt_x</p:attrName>
                                        </p:attrNameLst>
                                      </p:cBhvr>
                                      <p:tavLst>
                                        <p:tav tm="0">
                                          <p:val>
                                            <p:strVal val="#ppt_x"/>
                                          </p:val>
                                        </p:tav>
                                        <p:tav tm="100000">
                                          <p:val>
                                            <p:strVal val="#ppt_x"/>
                                          </p:val>
                                        </p:tav>
                                      </p:tavLst>
                                    </p:anim>
                                    <p:anim calcmode="lin" valueType="num">
                                      <p:cBhvr additive="base">
                                        <p:cTn id="108" dur="500" fill="hold"/>
                                        <p:tgtEl>
                                          <p:spTgt spid="1255442"/>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255480"/>
                                        </p:tgtEl>
                                        <p:attrNameLst>
                                          <p:attrName>style.visibility</p:attrName>
                                        </p:attrNameLst>
                                      </p:cBhvr>
                                      <p:to>
                                        <p:strVal val="visible"/>
                                      </p:to>
                                    </p:set>
                                    <p:anim calcmode="lin" valueType="num">
                                      <p:cBhvr additive="base">
                                        <p:cTn id="113" dur="500" fill="hold"/>
                                        <p:tgtEl>
                                          <p:spTgt spid="1255480"/>
                                        </p:tgtEl>
                                        <p:attrNameLst>
                                          <p:attrName>ppt_x</p:attrName>
                                        </p:attrNameLst>
                                      </p:cBhvr>
                                      <p:tavLst>
                                        <p:tav tm="0">
                                          <p:val>
                                            <p:strVal val="#ppt_x"/>
                                          </p:val>
                                        </p:tav>
                                        <p:tav tm="100000">
                                          <p:val>
                                            <p:strVal val="#ppt_x"/>
                                          </p:val>
                                        </p:tav>
                                      </p:tavLst>
                                    </p:anim>
                                    <p:anim calcmode="lin" valueType="num">
                                      <p:cBhvr additive="base">
                                        <p:cTn id="114" dur="500" fill="hold"/>
                                        <p:tgtEl>
                                          <p:spTgt spid="125548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wipe(up)">
                                      <p:cBhvr>
                                        <p:cTn id="119" dur="500"/>
                                        <p:tgtEl>
                                          <p:spTgt spid="8"/>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1255443"/>
                                        </p:tgtEl>
                                        <p:attrNameLst>
                                          <p:attrName>style.visibility</p:attrName>
                                        </p:attrNameLst>
                                      </p:cBhvr>
                                      <p:to>
                                        <p:strVal val="visible"/>
                                      </p:to>
                                    </p:set>
                                    <p:anim calcmode="lin" valueType="num">
                                      <p:cBhvr additive="base">
                                        <p:cTn id="124" dur="500" fill="hold"/>
                                        <p:tgtEl>
                                          <p:spTgt spid="1255443"/>
                                        </p:tgtEl>
                                        <p:attrNameLst>
                                          <p:attrName>ppt_x</p:attrName>
                                        </p:attrNameLst>
                                      </p:cBhvr>
                                      <p:tavLst>
                                        <p:tav tm="0">
                                          <p:val>
                                            <p:strVal val="#ppt_x"/>
                                          </p:val>
                                        </p:tav>
                                        <p:tav tm="100000">
                                          <p:val>
                                            <p:strVal val="#ppt_x"/>
                                          </p:val>
                                        </p:tav>
                                      </p:tavLst>
                                    </p:anim>
                                    <p:anim calcmode="lin" valueType="num">
                                      <p:cBhvr additive="base">
                                        <p:cTn id="125" dur="500" fill="hold"/>
                                        <p:tgtEl>
                                          <p:spTgt spid="1255443"/>
                                        </p:tgtEl>
                                        <p:attrNameLst>
                                          <p:attrName>ppt_y</p:attrName>
                                        </p:attrNameLst>
                                      </p:cBhvr>
                                      <p:tavLst>
                                        <p:tav tm="0">
                                          <p:val>
                                            <p:strVal val="1+#ppt_h/2"/>
                                          </p:val>
                                        </p:tav>
                                        <p:tav tm="100000">
                                          <p:val>
                                            <p:strVal val="#ppt_y"/>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1255498"/>
                                        </p:tgtEl>
                                        <p:attrNameLst>
                                          <p:attrName>style.visibility</p:attrName>
                                        </p:attrNameLst>
                                      </p:cBhvr>
                                      <p:to>
                                        <p:strVal val="visible"/>
                                      </p:to>
                                    </p:set>
                                    <p:anim calcmode="lin" valueType="num">
                                      <p:cBhvr additive="base">
                                        <p:cTn id="130" dur="500" fill="hold"/>
                                        <p:tgtEl>
                                          <p:spTgt spid="1255498"/>
                                        </p:tgtEl>
                                        <p:attrNameLst>
                                          <p:attrName>ppt_x</p:attrName>
                                        </p:attrNameLst>
                                      </p:cBhvr>
                                      <p:tavLst>
                                        <p:tav tm="0">
                                          <p:val>
                                            <p:strVal val="#ppt_x"/>
                                          </p:val>
                                        </p:tav>
                                        <p:tav tm="100000">
                                          <p:val>
                                            <p:strVal val="#ppt_x"/>
                                          </p:val>
                                        </p:tav>
                                      </p:tavLst>
                                    </p:anim>
                                    <p:anim calcmode="lin" valueType="num">
                                      <p:cBhvr additive="base">
                                        <p:cTn id="131" dur="500" fill="hold"/>
                                        <p:tgtEl>
                                          <p:spTgt spid="1255498"/>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7"/>
                                        </p:tgtEl>
                                        <p:attrNameLst>
                                          <p:attrName>style.visibility</p:attrName>
                                        </p:attrNameLst>
                                      </p:cBhvr>
                                      <p:to>
                                        <p:strVal val="visible"/>
                                      </p:to>
                                    </p:set>
                                    <p:animEffect transition="in" filter="wipe(up)">
                                      <p:cBhvr>
                                        <p:cTn id="136" dur="500"/>
                                        <p:tgtEl>
                                          <p:spTgt spid="7"/>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255444"/>
                                        </p:tgtEl>
                                        <p:attrNameLst>
                                          <p:attrName>style.visibility</p:attrName>
                                        </p:attrNameLst>
                                      </p:cBhvr>
                                      <p:to>
                                        <p:strVal val="visible"/>
                                      </p:to>
                                    </p:set>
                                    <p:anim calcmode="lin" valueType="num">
                                      <p:cBhvr additive="base">
                                        <p:cTn id="141" dur="500" fill="hold"/>
                                        <p:tgtEl>
                                          <p:spTgt spid="1255444"/>
                                        </p:tgtEl>
                                        <p:attrNameLst>
                                          <p:attrName>ppt_x</p:attrName>
                                        </p:attrNameLst>
                                      </p:cBhvr>
                                      <p:tavLst>
                                        <p:tav tm="0">
                                          <p:val>
                                            <p:strVal val="#ppt_x"/>
                                          </p:val>
                                        </p:tav>
                                        <p:tav tm="100000">
                                          <p:val>
                                            <p:strVal val="#ppt_x"/>
                                          </p:val>
                                        </p:tav>
                                      </p:tavLst>
                                    </p:anim>
                                    <p:anim calcmode="lin" valueType="num">
                                      <p:cBhvr additive="base">
                                        <p:cTn id="142" dur="500" fill="hold"/>
                                        <p:tgtEl>
                                          <p:spTgt spid="1255444"/>
                                        </p:tgtEl>
                                        <p:attrNameLst>
                                          <p:attrName>ppt_y</p:attrName>
                                        </p:attrNameLst>
                                      </p:cBhvr>
                                      <p:tavLst>
                                        <p:tav tm="0">
                                          <p:val>
                                            <p:strVal val="1+#ppt_h/2"/>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5499"/>
                                        </p:tgtEl>
                                        <p:attrNameLst>
                                          <p:attrName>style.visibility</p:attrName>
                                        </p:attrNameLst>
                                      </p:cBhvr>
                                      <p:to>
                                        <p:strVal val="visible"/>
                                      </p:to>
                                    </p:set>
                                    <p:anim calcmode="lin" valueType="num">
                                      <p:cBhvr additive="base">
                                        <p:cTn id="147" dur="500" fill="hold"/>
                                        <p:tgtEl>
                                          <p:spTgt spid="1255499"/>
                                        </p:tgtEl>
                                        <p:attrNameLst>
                                          <p:attrName>ppt_x</p:attrName>
                                        </p:attrNameLst>
                                      </p:cBhvr>
                                      <p:tavLst>
                                        <p:tav tm="0">
                                          <p:val>
                                            <p:strVal val="#ppt_x"/>
                                          </p:val>
                                        </p:tav>
                                        <p:tav tm="100000">
                                          <p:val>
                                            <p:strVal val="#ppt_x"/>
                                          </p:val>
                                        </p:tav>
                                      </p:tavLst>
                                    </p:anim>
                                    <p:anim calcmode="lin" valueType="num">
                                      <p:cBhvr additive="base">
                                        <p:cTn id="148" dur="500" fill="hold"/>
                                        <p:tgtEl>
                                          <p:spTgt spid="1255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37" grpId="0"/>
      <p:bldP spid="1255438" grpId="0"/>
      <p:bldP spid="1255439" grpId="0"/>
      <p:bldP spid="1255440" grpId="0"/>
      <p:bldP spid="1255441" grpId="0"/>
      <p:bldP spid="1255442" grpId="0"/>
      <p:bldP spid="1255443" grpId="0"/>
      <p:bldP spid="1255444" grpId="0"/>
      <p:bldP spid="1255457" grpId="0" animBg="1"/>
      <p:bldP spid="1255463" grpId="0" animBg="1"/>
      <p:bldP spid="1255479" grpId="0" animBg="1"/>
      <p:bldP spid="1255480" grpId="0" animBg="1"/>
      <p:bldP spid="1255491" grpId="0" animBg="1"/>
      <p:bldP spid="1255497" grpId="0" animBg="1"/>
      <p:bldP spid="1255498" grpId="0" animBg="1"/>
      <p:bldP spid="125549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zh-CN" altLang="en-US" dirty="0"/>
              <a:t>最不经常使用算法</a:t>
            </a:r>
            <a:r>
              <a:rPr lang="en-US" altLang="zh-CN" dirty="0"/>
              <a:t>(LFU)</a:t>
            </a:r>
          </a:p>
        </p:txBody>
      </p:sp>
      <p:sp>
        <p:nvSpPr>
          <p:cNvPr id="1254488" name="Text Box 88"/>
          <p:cNvSpPr txBox="1">
            <a:spLocks noChangeArrowheads="1"/>
          </p:cNvSpPr>
          <p:nvPr/>
        </p:nvSpPr>
        <p:spPr bwMode="auto">
          <a:xfrm>
            <a:off x="2216150" y="47990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89" name="Text Box 89"/>
          <p:cNvSpPr txBox="1">
            <a:spLocks noChangeArrowheads="1"/>
          </p:cNvSpPr>
          <p:nvPr/>
        </p:nvSpPr>
        <p:spPr bwMode="auto">
          <a:xfrm>
            <a:off x="3054350" y="47990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0" name="Text Box 90"/>
          <p:cNvSpPr txBox="1">
            <a:spLocks noChangeArrowheads="1"/>
          </p:cNvSpPr>
          <p:nvPr/>
        </p:nvSpPr>
        <p:spPr bwMode="auto">
          <a:xfrm>
            <a:off x="3956050" y="4784725"/>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sp>
        <p:nvSpPr>
          <p:cNvPr id="1254491" name="Text Box 91"/>
          <p:cNvSpPr txBox="1">
            <a:spLocks noChangeArrowheads="1"/>
          </p:cNvSpPr>
          <p:nvPr/>
        </p:nvSpPr>
        <p:spPr bwMode="auto">
          <a:xfrm>
            <a:off x="4870450" y="48101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2" name="Text Box 92"/>
          <p:cNvSpPr txBox="1">
            <a:spLocks noChangeArrowheads="1"/>
          </p:cNvSpPr>
          <p:nvPr/>
        </p:nvSpPr>
        <p:spPr bwMode="auto">
          <a:xfrm>
            <a:off x="5835650" y="4784725"/>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sp>
        <p:nvSpPr>
          <p:cNvPr id="1254493" name="Text Box 93"/>
          <p:cNvSpPr txBox="1">
            <a:spLocks noChangeArrowheads="1"/>
          </p:cNvSpPr>
          <p:nvPr/>
        </p:nvSpPr>
        <p:spPr bwMode="auto">
          <a:xfrm>
            <a:off x="680085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4" name="Text Box 94"/>
          <p:cNvSpPr txBox="1">
            <a:spLocks noChangeArrowheads="1"/>
          </p:cNvSpPr>
          <p:nvPr/>
        </p:nvSpPr>
        <p:spPr bwMode="auto">
          <a:xfrm>
            <a:off x="8650288" y="4784725"/>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p>
        </p:txBody>
      </p:sp>
      <p:sp>
        <p:nvSpPr>
          <p:cNvPr id="1254495" name="Text Box 95"/>
          <p:cNvSpPr txBox="1">
            <a:spLocks noChangeArrowheads="1"/>
          </p:cNvSpPr>
          <p:nvPr/>
        </p:nvSpPr>
        <p:spPr bwMode="auto">
          <a:xfrm>
            <a:off x="9696450" y="4784725"/>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p>
        </p:txBody>
      </p:sp>
      <p:grpSp>
        <p:nvGrpSpPr>
          <p:cNvPr id="2" name="Group 98"/>
          <p:cNvGrpSpPr>
            <a:grpSpLocks/>
          </p:cNvGrpSpPr>
          <p:nvPr/>
        </p:nvGrpSpPr>
        <p:grpSpPr bwMode="auto">
          <a:xfrm>
            <a:off x="1703388" y="2276476"/>
            <a:ext cx="685800" cy="2181225"/>
            <a:chOff x="0" y="1689"/>
            <a:chExt cx="432" cy="1374"/>
          </a:xfrm>
        </p:grpSpPr>
        <p:sp>
          <p:nvSpPr>
            <p:cNvPr id="289870" name="Text Box 99"/>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0</a:t>
              </a:r>
            </a:p>
          </p:txBody>
        </p:sp>
        <p:sp>
          <p:nvSpPr>
            <p:cNvPr id="289871" name="Text Box 100"/>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72" name="Text Box 101"/>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73" name="Text Box 102"/>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p>
          </p:txBody>
        </p:sp>
      </p:grpSp>
      <p:grpSp>
        <p:nvGrpSpPr>
          <p:cNvPr id="3" name="Group 103"/>
          <p:cNvGrpSpPr>
            <a:grpSpLocks/>
          </p:cNvGrpSpPr>
          <p:nvPr/>
        </p:nvGrpSpPr>
        <p:grpSpPr bwMode="auto">
          <a:xfrm>
            <a:off x="2216151" y="2179639"/>
            <a:ext cx="614363" cy="2466975"/>
            <a:chOff x="384" y="1584"/>
            <a:chExt cx="387" cy="1554"/>
          </a:xfrm>
        </p:grpSpPr>
        <p:sp>
          <p:nvSpPr>
            <p:cNvPr id="289866" name="Rectangle 104"/>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7" name="Rectangle 105"/>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8" name="Rectangle 106"/>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9" name="Rectangle 107"/>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08" name="Rectangle 108"/>
          <p:cNvSpPr>
            <a:spLocks noChangeArrowheads="1"/>
          </p:cNvSpPr>
          <p:nvPr/>
        </p:nvSpPr>
        <p:spPr bwMode="auto">
          <a:xfrm>
            <a:off x="221615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0</a:t>
            </a:r>
          </a:p>
        </p:txBody>
      </p:sp>
      <p:grpSp>
        <p:nvGrpSpPr>
          <p:cNvPr id="4" name="Group 109"/>
          <p:cNvGrpSpPr>
            <a:grpSpLocks/>
          </p:cNvGrpSpPr>
          <p:nvPr/>
        </p:nvGrpSpPr>
        <p:grpSpPr bwMode="auto">
          <a:xfrm>
            <a:off x="3054351" y="2179639"/>
            <a:ext cx="614363" cy="2466975"/>
            <a:chOff x="1008" y="1584"/>
            <a:chExt cx="387" cy="1554"/>
          </a:xfrm>
        </p:grpSpPr>
        <p:sp>
          <p:nvSpPr>
            <p:cNvPr id="289862" name="Rectangle 110"/>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289863" name="Rectangle 111"/>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4" name="Rectangle 112"/>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5" name="Rectangle 113"/>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14" name="Rectangle 114"/>
          <p:cNvSpPr>
            <a:spLocks noChangeArrowheads="1"/>
          </p:cNvSpPr>
          <p:nvPr/>
        </p:nvSpPr>
        <p:spPr bwMode="auto">
          <a:xfrm>
            <a:off x="3054351" y="27924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grpSp>
        <p:nvGrpSpPr>
          <p:cNvPr id="5" name="Group 115"/>
          <p:cNvGrpSpPr>
            <a:grpSpLocks/>
          </p:cNvGrpSpPr>
          <p:nvPr/>
        </p:nvGrpSpPr>
        <p:grpSpPr bwMode="auto">
          <a:xfrm>
            <a:off x="5830888" y="2179639"/>
            <a:ext cx="614362" cy="2466975"/>
            <a:chOff x="2925" y="1584"/>
            <a:chExt cx="387" cy="1554"/>
          </a:xfrm>
        </p:grpSpPr>
        <p:sp>
          <p:nvSpPr>
            <p:cNvPr id="289858" name="Rectangle 116"/>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9" name="Rectangle 117"/>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289860" name="Rectangle 118"/>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289861" name="Rectangle 119"/>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Group 120"/>
          <p:cNvGrpSpPr>
            <a:grpSpLocks/>
          </p:cNvGrpSpPr>
          <p:nvPr/>
        </p:nvGrpSpPr>
        <p:grpSpPr bwMode="auto">
          <a:xfrm>
            <a:off x="6800851" y="2179639"/>
            <a:ext cx="614363" cy="2466975"/>
            <a:chOff x="3504" y="1584"/>
            <a:chExt cx="387" cy="1554"/>
          </a:xfrm>
        </p:grpSpPr>
        <p:sp>
          <p:nvSpPr>
            <p:cNvPr id="289854" name="Rectangle 121"/>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5" name="Rectangle 122"/>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6" name="Rectangle 123"/>
            <p:cNvSpPr>
              <a:spLocks noChangeArrowheads="1"/>
            </p:cNvSpPr>
            <p:nvPr/>
          </p:nvSpPr>
          <p:spPr bwMode="auto">
            <a:xfrm>
              <a:off x="3504" y="2354"/>
              <a:ext cx="387" cy="396"/>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289857" name="Rectangle 124"/>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Group 125"/>
          <p:cNvGrpSpPr>
            <a:grpSpLocks/>
          </p:cNvGrpSpPr>
          <p:nvPr/>
        </p:nvGrpSpPr>
        <p:grpSpPr bwMode="auto">
          <a:xfrm>
            <a:off x="9691688" y="2179639"/>
            <a:ext cx="614362" cy="2466975"/>
            <a:chOff x="4701" y="1584"/>
            <a:chExt cx="387" cy="1554"/>
          </a:xfrm>
        </p:grpSpPr>
        <p:sp>
          <p:nvSpPr>
            <p:cNvPr id="289850" name="Rectangle 126"/>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51" name="Rectangle 127"/>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2" name="Rectangle 128"/>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289853" name="Rectangle 129"/>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grpSp>
      <p:sp>
        <p:nvSpPr>
          <p:cNvPr id="1254530" name="Rectangle 130"/>
          <p:cNvSpPr>
            <a:spLocks noChangeArrowheads="1"/>
          </p:cNvSpPr>
          <p:nvPr/>
        </p:nvSpPr>
        <p:spPr bwMode="auto">
          <a:xfrm>
            <a:off x="5830888" y="2781301"/>
            <a:ext cx="614362" cy="646113"/>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254531" name="Rectangle 131"/>
          <p:cNvSpPr>
            <a:spLocks noChangeArrowheads="1"/>
          </p:cNvSpPr>
          <p:nvPr/>
        </p:nvSpPr>
        <p:spPr bwMode="auto">
          <a:xfrm>
            <a:off x="6800851" y="4008438"/>
            <a:ext cx="614363" cy="6461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grpSp>
        <p:nvGrpSpPr>
          <p:cNvPr id="8" name="Group 132"/>
          <p:cNvGrpSpPr>
            <a:grpSpLocks/>
          </p:cNvGrpSpPr>
          <p:nvPr/>
        </p:nvGrpSpPr>
        <p:grpSpPr bwMode="auto">
          <a:xfrm>
            <a:off x="8726488" y="2179639"/>
            <a:ext cx="614362" cy="2466975"/>
            <a:chOff x="4128" y="1584"/>
            <a:chExt cx="387" cy="1554"/>
          </a:xfrm>
        </p:grpSpPr>
        <p:sp>
          <p:nvSpPr>
            <p:cNvPr id="289846" name="Rectangle 133"/>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47" name="Rectangle 134"/>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48" name="Rectangle 135"/>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289849" name="Rectangle 136"/>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grpSp>
      <p:grpSp>
        <p:nvGrpSpPr>
          <p:cNvPr id="9" name="Group 137"/>
          <p:cNvGrpSpPr>
            <a:grpSpLocks/>
          </p:cNvGrpSpPr>
          <p:nvPr/>
        </p:nvGrpSpPr>
        <p:grpSpPr bwMode="auto">
          <a:xfrm>
            <a:off x="3951288" y="2179639"/>
            <a:ext cx="614362" cy="2466975"/>
            <a:chOff x="1629" y="1584"/>
            <a:chExt cx="387" cy="1554"/>
          </a:xfrm>
        </p:grpSpPr>
        <p:sp>
          <p:nvSpPr>
            <p:cNvPr id="289842" name="Rectangle 138"/>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289843" name="Rectangle 139"/>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4" name="Rectangle 140"/>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5" name="Rectangle 141"/>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grpSp>
      <p:sp>
        <p:nvSpPr>
          <p:cNvPr id="1254542" name="Rectangle 142"/>
          <p:cNvSpPr>
            <a:spLocks noChangeArrowheads="1"/>
          </p:cNvSpPr>
          <p:nvPr/>
        </p:nvSpPr>
        <p:spPr bwMode="auto">
          <a:xfrm>
            <a:off x="3951288" y="2171700"/>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grpSp>
        <p:nvGrpSpPr>
          <p:cNvPr id="10" name="Group 143"/>
          <p:cNvGrpSpPr>
            <a:grpSpLocks/>
          </p:cNvGrpSpPr>
          <p:nvPr/>
        </p:nvGrpSpPr>
        <p:grpSpPr bwMode="auto">
          <a:xfrm>
            <a:off x="4870451" y="2179639"/>
            <a:ext cx="614363" cy="2466975"/>
            <a:chOff x="2256" y="1584"/>
            <a:chExt cx="387" cy="1554"/>
          </a:xfrm>
        </p:grpSpPr>
        <p:sp>
          <p:nvSpPr>
            <p:cNvPr id="289838" name="Rectangle 144"/>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39" name="Rectangle 145"/>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0" name="Rectangle 146"/>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1" name="Rectangle 147"/>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48" name="Rectangle 148"/>
          <p:cNvSpPr>
            <a:spLocks noChangeArrowheads="1"/>
          </p:cNvSpPr>
          <p:nvPr/>
        </p:nvSpPr>
        <p:spPr bwMode="auto">
          <a:xfrm>
            <a:off x="4870451" y="3398839"/>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1254549" name="Rectangle 149"/>
          <p:cNvSpPr>
            <a:spLocks noChangeArrowheads="1"/>
          </p:cNvSpPr>
          <p:nvPr/>
        </p:nvSpPr>
        <p:spPr bwMode="auto">
          <a:xfrm>
            <a:off x="8726488" y="3398838"/>
            <a:ext cx="614362"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1254550" name="Rectangle 150"/>
          <p:cNvSpPr>
            <a:spLocks noChangeArrowheads="1"/>
          </p:cNvSpPr>
          <p:nvPr/>
        </p:nvSpPr>
        <p:spPr bwMode="auto">
          <a:xfrm>
            <a:off x="9691688" y="4029076"/>
            <a:ext cx="614361"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3</a:t>
            </a:r>
          </a:p>
        </p:txBody>
      </p:sp>
      <p:grpSp>
        <p:nvGrpSpPr>
          <p:cNvPr id="12" name="组合 11"/>
          <p:cNvGrpSpPr/>
          <p:nvPr/>
        </p:nvGrpSpPr>
        <p:grpSpPr>
          <a:xfrm>
            <a:off x="2241550" y="1341438"/>
            <a:ext cx="8007350" cy="838201"/>
            <a:chOff x="2241550" y="1341438"/>
            <a:chExt cx="8007350" cy="838201"/>
          </a:xfrm>
        </p:grpSpPr>
        <p:sp>
          <p:nvSpPr>
            <p:cNvPr id="1254480" name="Text Box 80"/>
            <p:cNvSpPr txBox="1">
              <a:spLocks noChangeArrowheads="1"/>
            </p:cNvSpPr>
            <p:nvPr/>
          </p:nvSpPr>
          <p:spPr bwMode="auto">
            <a:xfrm>
              <a:off x="22415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1254481" name="Text Box 81"/>
            <p:cNvSpPr txBox="1">
              <a:spLocks noChangeArrowheads="1"/>
            </p:cNvSpPr>
            <p:nvPr/>
          </p:nvSpPr>
          <p:spPr bwMode="auto">
            <a:xfrm>
              <a:off x="31178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1254482" name="Text Box 82"/>
            <p:cNvSpPr txBox="1">
              <a:spLocks noChangeArrowheads="1"/>
            </p:cNvSpPr>
            <p:nvPr/>
          </p:nvSpPr>
          <p:spPr bwMode="auto">
            <a:xfrm>
              <a:off x="39687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1254483" name="Text Box 83"/>
            <p:cNvSpPr txBox="1">
              <a:spLocks noChangeArrowheads="1"/>
            </p:cNvSpPr>
            <p:nvPr/>
          </p:nvSpPr>
          <p:spPr bwMode="auto">
            <a:xfrm>
              <a:off x="48704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1254484" name="Text Box 84"/>
            <p:cNvSpPr txBox="1">
              <a:spLocks noChangeArrowheads="1"/>
            </p:cNvSpPr>
            <p:nvPr/>
          </p:nvSpPr>
          <p:spPr bwMode="auto">
            <a:xfrm>
              <a:off x="58293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1254485" name="Text Box 85"/>
            <p:cNvSpPr txBox="1">
              <a:spLocks noChangeArrowheads="1"/>
            </p:cNvSpPr>
            <p:nvPr/>
          </p:nvSpPr>
          <p:spPr bwMode="auto">
            <a:xfrm>
              <a:off x="68199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1254486" name="Text Box 86"/>
            <p:cNvSpPr txBox="1">
              <a:spLocks noChangeArrowheads="1"/>
            </p:cNvSpPr>
            <p:nvPr/>
          </p:nvSpPr>
          <p:spPr bwMode="auto">
            <a:xfrm>
              <a:off x="8745538"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1254487" name="Text Box 87"/>
            <p:cNvSpPr txBox="1">
              <a:spLocks noChangeArrowheads="1"/>
            </p:cNvSpPr>
            <p:nvPr/>
          </p:nvSpPr>
          <p:spPr bwMode="auto">
            <a:xfrm>
              <a:off x="97155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p>
          </p:txBody>
        </p:sp>
        <p:sp>
          <p:nvSpPr>
            <p:cNvPr id="1254496" name="Line 96"/>
            <p:cNvSpPr>
              <a:spLocks noChangeShapeType="1"/>
            </p:cNvSpPr>
            <p:nvPr/>
          </p:nvSpPr>
          <p:spPr bwMode="auto">
            <a:xfrm>
              <a:off x="2597150" y="1722438"/>
              <a:ext cx="7391400" cy="0"/>
            </a:xfrm>
            <a:prstGeom prst="line">
              <a:avLst/>
            </a:prstGeom>
            <a:noFill/>
            <a:ln w="28575">
              <a:solidFill>
                <a:srgbClr val="33CC33"/>
              </a:solidFill>
              <a:round/>
              <a:headEnd/>
              <a:tailEnd type="triangle" w="med" len="med"/>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11" name="Text Box 97"/>
            <p:cNvSpPr txBox="1">
              <a:spLocks noChangeArrowheads="1"/>
            </p:cNvSpPr>
            <p:nvPr/>
          </p:nvSpPr>
          <p:spPr bwMode="auto">
            <a:xfrm>
              <a:off x="9683750" y="1341438"/>
              <a:ext cx="533400" cy="366712"/>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t</a:t>
              </a:r>
            </a:p>
          </p:txBody>
        </p:sp>
        <p:sp>
          <p:nvSpPr>
            <p:cNvPr id="1254551" name="Text Box 151"/>
            <p:cNvSpPr txBox="1">
              <a:spLocks noChangeArrowheads="1"/>
            </p:cNvSpPr>
            <p:nvPr/>
          </p:nvSpPr>
          <p:spPr bwMode="auto">
            <a:xfrm>
              <a:off x="7797800" y="1798638"/>
              <a:ext cx="533400" cy="366712"/>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grpSp>
      <p:sp>
        <p:nvSpPr>
          <p:cNvPr id="1254552" name="Text Box 152"/>
          <p:cNvSpPr txBox="1">
            <a:spLocks noChangeArrowheads="1"/>
          </p:cNvSpPr>
          <p:nvPr/>
        </p:nvSpPr>
        <p:spPr bwMode="auto">
          <a:xfrm>
            <a:off x="7689850" y="4770438"/>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grpSp>
        <p:nvGrpSpPr>
          <p:cNvPr id="11" name="Group 153"/>
          <p:cNvGrpSpPr>
            <a:grpSpLocks/>
          </p:cNvGrpSpPr>
          <p:nvPr/>
        </p:nvGrpSpPr>
        <p:grpSpPr bwMode="auto">
          <a:xfrm>
            <a:off x="7766051" y="2165352"/>
            <a:ext cx="614363" cy="2481263"/>
            <a:chOff x="4128" y="1584"/>
            <a:chExt cx="387" cy="1563"/>
          </a:xfrm>
        </p:grpSpPr>
        <p:sp>
          <p:nvSpPr>
            <p:cNvPr id="289834" name="Rectangle 154"/>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289835" name="Rectangle 155"/>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36" name="Rectangle 156"/>
            <p:cNvSpPr>
              <a:spLocks noChangeArrowheads="1"/>
            </p:cNvSpPr>
            <p:nvPr/>
          </p:nvSpPr>
          <p:spPr bwMode="auto">
            <a:xfrm>
              <a:off x="4128" y="2718"/>
              <a:ext cx="387" cy="42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289837" name="Rectangle 157"/>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grpSp>
      <p:sp>
        <p:nvSpPr>
          <p:cNvPr id="1254558" name="Rectangle 158"/>
          <p:cNvSpPr>
            <a:spLocks noChangeArrowheads="1"/>
          </p:cNvSpPr>
          <p:nvPr/>
        </p:nvSpPr>
        <p:spPr bwMode="auto">
          <a:xfrm>
            <a:off x="7766051" y="2165350"/>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Tree>
    <p:extLst>
      <p:ext uri="{BB962C8B-B14F-4D97-AF65-F5344CB8AC3E}">
        <p14:creationId xmlns:p14="http://schemas.microsoft.com/office/powerpoint/2010/main" val="4154892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4488"/>
                                        </p:tgtEl>
                                        <p:attrNameLst>
                                          <p:attrName>style.visibility</p:attrName>
                                        </p:attrNameLst>
                                      </p:cBhvr>
                                      <p:to>
                                        <p:strVal val="visible"/>
                                      </p:to>
                                    </p:set>
                                    <p:anim calcmode="lin" valueType="num">
                                      <p:cBhvr additive="base">
                                        <p:cTn id="23" dur="500" fill="hold"/>
                                        <p:tgtEl>
                                          <p:spTgt spid="1254488"/>
                                        </p:tgtEl>
                                        <p:attrNameLst>
                                          <p:attrName>ppt_x</p:attrName>
                                        </p:attrNameLst>
                                      </p:cBhvr>
                                      <p:tavLst>
                                        <p:tav tm="0">
                                          <p:val>
                                            <p:strVal val="#ppt_x"/>
                                          </p:val>
                                        </p:tav>
                                        <p:tav tm="100000">
                                          <p:val>
                                            <p:strVal val="#ppt_x"/>
                                          </p:val>
                                        </p:tav>
                                      </p:tavLst>
                                    </p:anim>
                                    <p:anim calcmode="lin" valueType="num">
                                      <p:cBhvr additive="base">
                                        <p:cTn id="24" dur="500" fill="hold"/>
                                        <p:tgtEl>
                                          <p:spTgt spid="125448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4508"/>
                                        </p:tgtEl>
                                        <p:attrNameLst>
                                          <p:attrName>style.visibility</p:attrName>
                                        </p:attrNameLst>
                                      </p:cBhvr>
                                      <p:to>
                                        <p:strVal val="visible"/>
                                      </p:to>
                                    </p:set>
                                    <p:anim calcmode="lin" valueType="num">
                                      <p:cBhvr additive="base">
                                        <p:cTn id="29" dur="500" fill="hold"/>
                                        <p:tgtEl>
                                          <p:spTgt spid="1254508"/>
                                        </p:tgtEl>
                                        <p:attrNameLst>
                                          <p:attrName>ppt_x</p:attrName>
                                        </p:attrNameLst>
                                      </p:cBhvr>
                                      <p:tavLst>
                                        <p:tav tm="0">
                                          <p:val>
                                            <p:strVal val="#ppt_x"/>
                                          </p:val>
                                        </p:tav>
                                        <p:tav tm="100000">
                                          <p:val>
                                            <p:strVal val="#ppt_x"/>
                                          </p:val>
                                        </p:tav>
                                      </p:tavLst>
                                    </p:anim>
                                    <p:anim calcmode="lin" valueType="num">
                                      <p:cBhvr additive="base">
                                        <p:cTn id="30" dur="500" fill="hold"/>
                                        <p:tgtEl>
                                          <p:spTgt spid="125450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4489"/>
                                        </p:tgtEl>
                                        <p:attrNameLst>
                                          <p:attrName>style.visibility</p:attrName>
                                        </p:attrNameLst>
                                      </p:cBhvr>
                                      <p:to>
                                        <p:strVal val="visible"/>
                                      </p:to>
                                    </p:set>
                                    <p:anim calcmode="lin" valueType="num">
                                      <p:cBhvr additive="base">
                                        <p:cTn id="40" dur="500" fill="hold"/>
                                        <p:tgtEl>
                                          <p:spTgt spid="1254489"/>
                                        </p:tgtEl>
                                        <p:attrNameLst>
                                          <p:attrName>ppt_x</p:attrName>
                                        </p:attrNameLst>
                                      </p:cBhvr>
                                      <p:tavLst>
                                        <p:tav tm="0">
                                          <p:val>
                                            <p:strVal val="#ppt_x"/>
                                          </p:val>
                                        </p:tav>
                                        <p:tav tm="100000">
                                          <p:val>
                                            <p:strVal val="#ppt_x"/>
                                          </p:val>
                                        </p:tav>
                                      </p:tavLst>
                                    </p:anim>
                                    <p:anim calcmode="lin" valueType="num">
                                      <p:cBhvr additive="base">
                                        <p:cTn id="41" dur="500" fill="hold"/>
                                        <p:tgtEl>
                                          <p:spTgt spid="1254489"/>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4514"/>
                                        </p:tgtEl>
                                        <p:attrNameLst>
                                          <p:attrName>style.visibility</p:attrName>
                                        </p:attrNameLst>
                                      </p:cBhvr>
                                      <p:to>
                                        <p:strVal val="visible"/>
                                      </p:to>
                                    </p:set>
                                    <p:anim calcmode="lin" valueType="num">
                                      <p:cBhvr additive="base">
                                        <p:cTn id="46" dur="500" fill="hold"/>
                                        <p:tgtEl>
                                          <p:spTgt spid="1254514"/>
                                        </p:tgtEl>
                                        <p:attrNameLst>
                                          <p:attrName>ppt_x</p:attrName>
                                        </p:attrNameLst>
                                      </p:cBhvr>
                                      <p:tavLst>
                                        <p:tav tm="0">
                                          <p:val>
                                            <p:strVal val="#ppt_x"/>
                                          </p:val>
                                        </p:tav>
                                        <p:tav tm="100000">
                                          <p:val>
                                            <p:strVal val="#ppt_x"/>
                                          </p:val>
                                        </p:tav>
                                      </p:tavLst>
                                    </p:anim>
                                    <p:anim calcmode="lin" valueType="num">
                                      <p:cBhvr additive="base">
                                        <p:cTn id="47" dur="500" fill="hold"/>
                                        <p:tgtEl>
                                          <p:spTgt spid="12545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4542"/>
                                        </p:tgtEl>
                                        <p:attrNameLst>
                                          <p:attrName>style.visibility</p:attrName>
                                        </p:attrNameLst>
                                      </p:cBhvr>
                                      <p:to>
                                        <p:strVal val="visible"/>
                                      </p:to>
                                    </p:set>
                                    <p:anim calcmode="lin" valueType="num">
                                      <p:cBhvr additive="base">
                                        <p:cTn id="57" dur="500" fill="hold"/>
                                        <p:tgtEl>
                                          <p:spTgt spid="1254542"/>
                                        </p:tgtEl>
                                        <p:attrNameLst>
                                          <p:attrName>ppt_x</p:attrName>
                                        </p:attrNameLst>
                                      </p:cBhvr>
                                      <p:tavLst>
                                        <p:tav tm="0">
                                          <p:val>
                                            <p:strVal val="#ppt_x"/>
                                          </p:val>
                                        </p:tav>
                                        <p:tav tm="100000">
                                          <p:val>
                                            <p:strVal val="#ppt_x"/>
                                          </p:val>
                                        </p:tav>
                                      </p:tavLst>
                                    </p:anim>
                                    <p:anim calcmode="lin" valueType="num">
                                      <p:cBhvr additive="base">
                                        <p:cTn id="58" dur="500" fill="hold"/>
                                        <p:tgtEl>
                                          <p:spTgt spid="1254542"/>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4490"/>
                                        </p:tgtEl>
                                        <p:attrNameLst>
                                          <p:attrName>style.visibility</p:attrName>
                                        </p:attrNameLst>
                                      </p:cBhvr>
                                      <p:to>
                                        <p:strVal val="visible"/>
                                      </p:to>
                                    </p:set>
                                    <p:anim calcmode="lin" valueType="num">
                                      <p:cBhvr additive="base">
                                        <p:cTn id="63" dur="500" fill="hold"/>
                                        <p:tgtEl>
                                          <p:spTgt spid="1254490"/>
                                        </p:tgtEl>
                                        <p:attrNameLst>
                                          <p:attrName>ppt_x</p:attrName>
                                        </p:attrNameLst>
                                      </p:cBhvr>
                                      <p:tavLst>
                                        <p:tav tm="0">
                                          <p:val>
                                            <p:strVal val="#ppt_x"/>
                                          </p:val>
                                        </p:tav>
                                        <p:tav tm="100000">
                                          <p:val>
                                            <p:strVal val="#ppt_x"/>
                                          </p:val>
                                        </p:tav>
                                      </p:tavLst>
                                    </p:anim>
                                    <p:anim calcmode="lin" valueType="num">
                                      <p:cBhvr additive="base">
                                        <p:cTn id="64" dur="500" fill="hold"/>
                                        <p:tgtEl>
                                          <p:spTgt spid="125449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4491"/>
                                        </p:tgtEl>
                                        <p:attrNameLst>
                                          <p:attrName>style.visibility</p:attrName>
                                        </p:attrNameLst>
                                      </p:cBhvr>
                                      <p:to>
                                        <p:strVal val="visible"/>
                                      </p:to>
                                    </p:set>
                                    <p:anim calcmode="lin" valueType="num">
                                      <p:cBhvr additive="base">
                                        <p:cTn id="74" dur="500" fill="hold"/>
                                        <p:tgtEl>
                                          <p:spTgt spid="1254491"/>
                                        </p:tgtEl>
                                        <p:attrNameLst>
                                          <p:attrName>ppt_x</p:attrName>
                                        </p:attrNameLst>
                                      </p:cBhvr>
                                      <p:tavLst>
                                        <p:tav tm="0">
                                          <p:val>
                                            <p:strVal val="#ppt_x"/>
                                          </p:val>
                                        </p:tav>
                                        <p:tav tm="100000">
                                          <p:val>
                                            <p:strVal val="#ppt_x"/>
                                          </p:val>
                                        </p:tav>
                                      </p:tavLst>
                                    </p:anim>
                                    <p:anim calcmode="lin" valueType="num">
                                      <p:cBhvr additive="base">
                                        <p:cTn id="75" dur="500" fill="hold"/>
                                        <p:tgtEl>
                                          <p:spTgt spid="1254491"/>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4548"/>
                                        </p:tgtEl>
                                        <p:attrNameLst>
                                          <p:attrName>style.visibility</p:attrName>
                                        </p:attrNameLst>
                                      </p:cBhvr>
                                      <p:to>
                                        <p:strVal val="visible"/>
                                      </p:to>
                                    </p:set>
                                    <p:anim calcmode="lin" valueType="num">
                                      <p:cBhvr additive="base">
                                        <p:cTn id="80" dur="500" fill="hold"/>
                                        <p:tgtEl>
                                          <p:spTgt spid="1254548"/>
                                        </p:tgtEl>
                                        <p:attrNameLst>
                                          <p:attrName>ppt_x</p:attrName>
                                        </p:attrNameLst>
                                      </p:cBhvr>
                                      <p:tavLst>
                                        <p:tav tm="0">
                                          <p:val>
                                            <p:strVal val="#ppt_x"/>
                                          </p:val>
                                        </p:tav>
                                        <p:tav tm="100000">
                                          <p:val>
                                            <p:strVal val="#ppt_x"/>
                                          </p:val>
                                        </p:tav>
                                      </p:tavLst>
                                    </p:anim>
                                    <p:anim calcmode="lin" valueType="num">
                                      <p:cBhvr additive="base">
                                        <p:cTn id="81" dur="500" fill="hold"/>
                                        <p:tgtEl>
                                          <p:spTgt spid="125454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4492"/>
                                        </p:tgtEl>
                                        <p:attrNameLst>
                                          <p:attrName>style.visibility</p:attrName>
                                        </p:attrNameLst>
                                      </p:cBhvr>
                                      <p:to>
                                        <p:strVal val="visible"/>
                                      </p:to>
                                    </p:set>
                                    <p:anim calcmode="lin" valueType="num">
                                      <p:cBhvr additive="base">
                                        <p:cTn id="91" dur="500" fill="hold"/>
                                        <p:tgtEl>
                                          <p:spTgt spid="1254492"/>
                                        </p:tgtEl>
                                        <p:attrNameLst>
                                          <p:attrName>ppt_x</p:attrName>
                                        </p:attrNameLst>
                                      </p:cBhvr>
                                      <p:tavLst>
                                        <p:tav tm="0">
                                          <p:val>
                                            <p:strVal val="#ppt_x"/>
                                          </p:val>
                                        </p:tav>
                                        <p:tav tm="100000">
                                          <p:val>
                                            <p:strVal val="#ppt_x"/>
                                          </p:val>
                                        </p:tav>
                                      </p:tavLst>
                                    </p:anim>
                                    <p:anim calcmode="lin" valueType="num">
                                      <p:cBhvr additive="base">
                                        <p:cTn id="92" dur="500" fill="hold"/>
                                        <p:tgtEl>
                                          <p:spTgt spid="1254492"/>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4530"/>
                                        </p:tgtEl>
                                        <p:attrNameLst>
                                          <p:attrName>style.visibility</p:attrName>
                                        </p:attrNameLst>
                                      </p:cBhvr>
                                      <p:to>
                                        <p:strVal val="visible"/>
                                      </p:to>
                                    </p:set>
                                    <p:anim calcmode="lin" valueType="num">
                                      <p:cBhvr additive="base">
                                        <p:cTn id="97" dur="500" fill="hold"/>
                                        <p:tgtEl>
                                          <p:spTgt spid="1254530"/>
                                        </p:tgtEl>
                                        <p:attrNameLst>
                                          <p:attrName>ppt_x</p:attrName>
                                        </p:attrNameLst>
                                      </p:cBhvr>
                                      <p:tavLst>
                                        <p:tav tm="0">
                                          <p:val>
                                            <p:strVal val="#ppt_x"/>
                                          </p:val>
                                        </p:tav>
                                        <p:tav tm="100000">
                                          <p:val>
                                            <p:strVal val="#ppt_x"/>
                                          </p:val>
                                        </p:tav>
                                      </p:tavLst>
                                    </p:anim>
                                    <p:anim calcmode="lin" valueType="num">
                                      <p:cBhvr additive="base">
                                        <p:cTn id="98" dur="500" fill="hold"/>
                                        <p:tgtEl>
                                          <p:spTgt spid="125453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4493"/>
                                        </p:tgtEl>
                                        <p:attrNameLst>
                                          <p:attrName>style.visibility</p:attrName>
                                        </p:attrNameLst>
                                      </p:cBhvr>
                                      <p:to>
                                        <p:strVal val="visible"/>
                                      </p:to>
                                    </p:set>
                                    <p:anim calcmode="lin" valueType="num">
                                      <p:cBhvr additive="base">
                                        <p:cTn id="108" dur="500" fill="hold"/>
                                        <p:tgtEl>
                                          <p:spTgt spid="1254493"/>
                                        </p:tgtEl>
                                        <p:attrNameLst>
                                          <p:attrName>ppt_x</p:attrName>
                                        </p:attrNameLst>
                                      </p:cBhvr>
                                      <p:tavLst>
                                        <p:tav tm="0">
                                          <p:val>
                                            <p:strVal val="#ppt_x"/>
                                          </p:val>
                                        </p:tav>
                                        <p:tav tm="100000">
                                          <p:val>
                                            <p:strVal val="#ppt_x"/>
                                          </p:val>
                                        </p:tav>
                                      </p:tavLst>
                                    </p:anim>
                                    <p:anim calcmode="lin" valueType="num">
                                      <p:cBhvr additive="base">
                                        <p:cTn id="109" dur="500" fill="hold"/>
                                        <p:tgtEl>
                                          <p:spTgt spid="1254493"/>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4531"/>
                                        </p:tgtEl>
                                        <p:attrNameLst>
                                          <p:attrName>style.visibility</p:attrName>
                                        </p:attrNameLst>
                                      </p:cBhvr>
                                      <p:to>
                                        <p:strVal val="visible"/>
                                      </p:to>
                                    </p:set>
                                    <p:anim calcmode="lin" valueType="num">
                                      <p:cBhvr additive="base">
                                        <p:cTn id="114" dur="500" fill="hold"/>
                                        <p:tgtEl>
                                          <p:spTgt spid="1254531"/>
                                        </p:tgtEl>
                                        <p:attrNameLst>
                                          <p:attrName>ppt_x</p:attrName>
                                        </p:attrNameLst>
                                      </p:cBhvr>
                                      <p:tavLst>
                                        <p:tav tm="0">
                                          <p:val>
                                            <p:strVal val="#ppt_x"/>
                                          </p:val>
                                        </p:tav>
                                        <p:tav tm="100000">
                                          <p:val>
                                            <p:strVal val="#ppt_x"/>
                                          </p:val>
                                        </p:tav>
                                      </p:tavLst>
                                    </p:anim>
                                    <p:anim calcmode="lin" valueType="num">
                                      <p:cBhvr additive="base">
                                        <p:cTn id="115" dur="500" fill="hold"/>
                                        <p:tgtEl>
                                          <p:spTgt spid="1254531"/>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wipe(up)">
                                      <p:cBhvr>
                                        <p:cTn id="120" dur="500"/>
                                        <p:tgtEl>
                                          <p:spTgt spid="11"/>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1254552"/>
                                        </p:tgtEl>
                                        <p:attrNameLst>
                                          <p:attrName>style.visibility</p:attrName>
                                        </p:attrNameLst>
                                      </p:cBhvr>
                                      <p:to>
                                        <p:strVal val="visible"/>
                                      </p:to>
                                    </p:set>
                                    <p:anim calcmode="lin" valueType="num">
                                      <p:cBhvr additive="base">
                                        <p:cTn id="125" dur="500" fill="hold"/>
                                        <p:tgtEl>
                                          <p:spTgt spid="1254552"/>
                                        </p:tgtEl>
                                        <p:attrNameLst>
                                          <p:attrName>ppt_x</p:attrName>
                                        </p:attrNameLst>
                                      </p:cBhvr>
                                      <p:tavLst>
                                        <p:tav tm="0">
                                          <p:val>
                                            <p:strVal val="#ppt_x"/>
                                          </p:val>
                                        </p:tav>
                                        <p:tav tm="100000">
                                          <p:val>
                                            <p:strVal val="#ppt_x"/>
                                          </p:val>
                                        </p:tav>
                                      </p:tavLst>
                                    </p:anim>
                                    <p:anim calcmode="lin" valueType="num">
                                      <p:cBhvr additive="base">
                                        <p:cTn id="126" dur="500" fill="hold"/>
                                        <p:tgtEl>
                                          <p:spTgt spid="1254552"/>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nodeType="clickEffect">
                                  <p:stCondLst>
                                    <p:cond delay="0"/>
                                  </p:stCondLst>
                                  <p:childTnLst>
                                    <p:set>
                                      <p:cBhvr>
                                        <p:cTn id="130" dur="1" fill="hold">
                                          <p:stCondLst>
                                            <p:cond delay="0"/>
                                          </p:stCondLst>
                                        </p:cTn>
                                        <p:tgtEl>
                                          <p:spTgt spid="1254558"/>
                                        </p:tgtEl>
                                        <p:attrNameLst>
                                          <p:attrName>style.visibility</p:attrName>
                                        </p:attrNameLst>
                                      </p:cBhvr>
                                      <p:to>
                                        <p:strVal val="visible"/>
                                      </p:to>
                                    </p:set>
                                    <p:anim calcmode="lin" valueType="num">
                                      <p:cBhvr additive="base">
                                        <p:cTn id="131" dur="500" fill="hold"/>
                                        <p:tgtEl>
                                          <p:spTgt spid="1254558"/>
                                        </p:tgtEl>
                                        <p:attrNameLst>
                                          <p:attrName>ppt_x</p:attrName>
                                        </p:attrNameLst>
                                      </p:cBhvr>
                                      <p:tavLst>
                                        <p:tav tm="0">
                                          <p:val>
                                            <p:strVal val="#ppt_x"/>
                                          </p:val>
                                        </p:tav>
                                        <p:tav tm="100000">
                                          <p:val>
                                            <p:strVal val="#ppt_x"/>
                                          </p:val>
                                        </p:tav>
                                      </p:tavLst>
                                    </p:anim>
                                    <p:anim calcmode="lin" valueType="num">
                                      <p:cBhvr additive="base">
                                        <p:cTn id="132" dur="500" fill="hold"/>
                                        <p:tgtEl>
                                          <p:spTgt spid="125455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up)">
                                      <p:cBhvr>
                                        <p:cTn id="137" dur="500"/>
                                        <p:tgtEl>
                                          <p:spTgt spid="8"/>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4494"/>
                                        </p:tgtEl>
                                        <p:attrNameLst>
                                          <p:attrName>style.visibility</p:attrName>
                                        </p:attrNameLst>
                                      </p:cBhvr>
                                      <p:to>
                                        <p:strVal val="visible"/>
                                      </p:to>
                                    </p:set>
                                    <p:anim calcmode="lin" valueType="num">
                                      <p:cBhvr additive="base">
                                        <p:cTn id="142" dur="500" fill="hold"/>
                                        <p:tgtEl>
                                          <p:spTgt spid="1254494"/>
                                        </p:tgtEl>
                                        <p:attrNameLst>
                                          <p:attrName>ppt_x</p:attrName>
                                        </p:attrNameLst>
                                      </p:cBhvr>
                                      <p:tavLst>
                                        <p:tav tm="0">
                                          <p:val>
                                            <p:strVal val="#ppt_x"/>
                                          </p:val>
                                        </p:tav>
                                        <p:tav tm="100000">
                                          <p:val>
                                            <p:strVal val="#ppt_x"/>
                                          </p:val>
                                        </p:tav>
                                      </p:tavLst>
                                    </p:anim>
                                    <p:anim calcmode="lin" valueType="num">
                                      <p:cBhvr additive="base">
                                        <p:cTn id="143" dur="500" fill="hold"/>
                                        <p:tgtEl>
                                          <p:spTgt spid="1254494"/>
                                        </p:tgtEl>
                                        <p:attrNameLst>
                                          <p:attrName>ppt_y</p:attrName>
                                        </p:attrNameLst>
                                      </p:cBhvr>
                                      <p:tavLst>
                                        <p:tav tm="0">
                                          <p:val>
                                            <p:strVal val="1+#ppt_h/2"/>
                                          </p:val>
                                        </p:tav>
                                        <p:tav tm="100000">
                                          <p:val>
                                            <p:strVal val="#ppt_y"/>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4549"/>
                                        </p:tgtEl>
                                        <p:attrNameLst>
                                          <p:attrName>style.visibility</p:attrName>
                                        </p:attrNameLst>
                                      </p:cBhvr>
                                      <p:to>
                                        <p:strVal val="visible"/>
                                      </p:to>
                                    </p:set>
                                    <p:anim calcmode="lin" valueType="num">
                                      <p:cBhvr additive="base">
                                        <p:cTn id="148" dur="500" fill="hold"/>
                                        <p:tgtEl>
                                          <p:spTgt spid="1254549"/>
                                        </p:tgtEl>
                                        <p:attrNameLst>
                                          <p:attrName>ppt_x</p:attrName>
                                        </p:attrNameLst>
                                      </p:cBhvr>
                                      <p:tavLst>
                                        <p:tav tm="0">
                                          <p:val>
                                            <p:strVal val="#ppt_x"/>
                                          </p:val>
                                        </p:tav>
                                        <p:tav tm="100000">
                                          <p:val>
                                            <p:strVal val="#ppt_x"/>
                                          </p:val>
                                        </p:tav>
                                      </p:tavLst>
                                    </p:anim>
                                    <p:anim calcmode="lin" valueType="num">
                                      <p:cBhvr additive="base">
                                        <p:cTn id="149" dur="500" fill="hold"/>
                                        <p:tgtEl>
                                          <p:spTgt spid="1254549"/>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wipe(up)">
                                      <p:cBhvr>
                                        <p:cTn id="154" dur="500"/>
                                        <p:tgtEl>
                                          <p:spTgt spid="7"/>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254495"/>
                                        </p:tgtEl>
                                        <p:attrNameLst>
                                          <p:attrName>style.visibility</p:attrName>
                                        </p:attrNameLst>
                                      </p:cBhvr>
                                      <p:to>
                                        <p:strVal val="visible"/>
                                      </p:to>
                                    </p:set>
                                    <p:anim calcmode="lin" valueType="num">
                                      <p:cBhvr additive="base">
                                        <p:cTn id="159" dur="500" fill="hold"/>
                                        <p:tgtEl>
                                          <p:spTgt spid="1254495"/>
                                        </p:tgtEl>
                                        <p:attrNameLst>
                                          <p:attrName>ppt_x</p:attrName>
                                        </p:attrNameLst>
                                      </p:cBhvr>
                                      <p:tavLst>
                                        <p:tav tm="0">
                                          <p:val>
                                            <p:strVal val="#ppt_x"/>
                                          </p:val>
                                        </p:tav>
                                        <p:tav tm="100000">
                                          <p:val>
                                            <p:strVal val="#ppt_x"/>
                                          </p:val>
                                        </p:tav>
                                      </p:tavLst>
                                    </p:anim>
                                    <p:anim calcmode="lin" valueType="num">
                                      <p:cBhvr additive="base">
                                        <p:cTn id="160" dur="500" fill="hold"/>
                                        <p:tgtEl>
                                          <p:spTgt spid="1254495"/>
                                        </p:tgtEl>
                                        <p:attrNameLst>
                                          <p:attrName>ppt_y</p:attrName>
                                        </p:attrNameLst>
                                      </p:cBhvr>
                                      <p:tavLst>
                                        <p:tav tm="0">
                                          <p:val>
                                            <p:strVal val="1+#ppt_h/2"/>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4550"/>
                                        </p:tgtEl>
                                        <p:attrNameLst>
                                          <p:attrName>style.visibility</p:attrName>
                                        </p:attrNameLst>
                                      </p:cBhvr>
                                      <p:to>
                                        <p:strVal val="visible"/>
                                      </p:to>
                                    </p:set>
                                    <p:anim calcmode="lin" valueType="num">
                                      <p:cBhvr additive="base">
                                        <p:cTn id="165" dur="500" fill="hold"/>
                                        <p:tgtEl>
                                          <p:spTgt spid="1254550"/>
                                        </p:tgtEl>
                                        <p:attrNameLst>
                                          <p:attrName>ppt_x</p:attrName>
                                        </p:attrNameLst>
                                      </p:cBhvr>
                                      <p:tavLst>
                                        <p:tav tm="0">
                                          <p:val>
                                            <p:strVal val="#ppt_x"/>
                                          </p:val>
                                        </p:tav>
                                        <p:tav tm="100000">
                                          <p:val>
                                            <p:strVal val="#ppt_x"/>
                                          </p:val>
                                        </p:tav>
                                      </p:tavLst>
                                    </p:anim>
                                    <p:anim calcmode="lin" valueType="num">
                                      <p:cBhvr additive="base">
                                        <p:cTn id="166" dur="500" fill="hold"/>
                                        <p:tgtEl>
                                          <p:spTgt spid="1254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88" grpId="0"/>
      <p:bldP spid="1254489" grpId="0"/>
      <p:bldP spid="1254490" grpId="0"/>
      <p:bldP spid="1254491" grpId="0"/>
      <p:bldP spid="1254492" grpId="0"/>
      <p:bldP spid="1254493" grpId="0"/>
      <p:bldP spid="1254494" grpId="0"/>
      <p:bldP spid="1254495" grpId="0"/>
      <p:bldP spid="1254508" grpId="0" animBg="1"/>
      <p:bldP spid="1254514" grpId="0" animBg="1"/>
      <p:bldP spid="1254530" grpId="0" animBg="1"/>
      <p:bldP spid="1254531" grpId="0" animBg="1"/>
      <p:bldP spid="1254542" grpId="0" animBg="1"/>
      <p:bldP spid="1254548" grpId="0" animBg="1"/>
      <p:bldP spid="1254549" grpId="0" animBg="1"/>
      <p:bldP spid="1254550"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pPr eaLnBrk="1" hangingPunct="1"/>
            <a:r>
              <a:rPr lang="zh-CN" altLang="en-US" dirty="0"/>
              <a:t>近期最久未使用算法</a:t>
            </a:r>
            <a:r>
              <a:rPr lang="en-US" altLang="zh-CN" dirty="0"/>
              <a:t>(LRU)</a:t>
            </a:r>
          </a:p>
        </p:txBody>
      </p:sp>
      <p:sp>
        <p:nvSpPr>
          <p:cNvPr id="1253389" name="Text Box 13"/>
          <p:cNvSpPr txBox="1">
            <a:spLocks noChangeArrowheads="1"/>
          </p:cNvSpPr>
          <p:nvPr/>
        </p:nvSpPr>
        <p:spPr bwMode="auto">
          <a:xfrm>
            <a:off x="2438400" y="4711700"/>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0" name="Text Box 14"/>
          <p:cNvSpPr txBox="1">
            <a:spLocks noChangeArrowheads="1"/>
          </p:cNvSpPr>
          <p:nvPr/>
        </p:nvSpPr>
        <p:spPr bwMode="auto">
          <a:xfrm>
            <a:off x="3429000" y="4711700"/>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1" name="Text Box 15"/>
          <p:cNvSpPr txBox="1">
            <a:spLocks noChangeArrowheads="1"/>
          </p:cNvSpPr>
          <p:nvPr/>
        </p:nvSpPr>
        <p:spPr bwMode="auto">
          <a:xfrm>
            <a:off x="4419600" y="4697413"/>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ea typeface="+mj-ea"/>
                <a:cs typeface="Times New Roman" panose="02020603050405020304" pitchFamily="18" charset="0"/>
              </a:rPr>
              <a:t>命中</a:t>
            </a:r>
          </a:p>
        </p:txBody>
      </p:sp>
      <p:sp>
        <p:nvSpPr>
          <p:cNvPr id="1253392" name="Text Box 16"/>
          <p:cNvSpPr txBox="1">
            <a:spLocks noChangeArrowheads="1"/>
          </p:cNvSpPr>
          <p:nvPr/>
        </p:nvSpPr>
        <p:spPr bwMode="auto">
          <a:xfrm>
            <a:off x="5410200" y="46974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3" name="Text Box 17"/>
          <p:cNvSpPr txBox="1">
            <a:spLocks noChangeArrowheads="1"/>
          </p:cNvSpPr>
          <p:nvPr/>
        </p:nvSpPr>
        <p:spPr bwMode="auto">
          <a:xfrm>
            <a:off x="6477000" y="46974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4" name="Text Box 18"/>
          <p:cNvSpPr txBox="1">
            <a:spLocks noChangeArrowheads="1"/>
          </p:cNvSpPr>
          <p:nvPr/>
        </p:nvSpPr>
        <p:spPr bwMode="auto">
          <a:xfrm>
            <a:off x="73914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3395" name="Text Box 19"/>
          <p:cNvSpPr txBox="1">
            <a:spLocks noChangeArrowheads="1"/>
          </p:cNvSpPr>
          <p:nvPr/>
        </p:nvSpPr>
        <p:spPr bwMode="auto">
          <a:xfrm>
            <a:off x="83058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3396" name="Text Box 20"/>
          <p:cNvSpPr txBox="1">
            <a:spLocks noChangeArrowheads="1"/>
          </p:cNvSpPr>
          <p:nvPr/>
        </p:nvSpPr>
        <p:spPr bwMode="auto">
          <a:xfrm>
            <a:off x="92964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2286000" y="1268413"/>
            <a:ext cx="7848600" cy="838201"/>
            <a:chOff x="2286000" y="1268413"/>
            <a:chExt cx="7848600" cy="838201"/>
          </a:xfrm>
        </p:grpSpPr>
        <p:sp>
          <p:nvSpPr>
            <p:cNvPr id="1253381" name="Text Box 5"/>
            <p:cNvSpPr txBox="1">
              <a:spLocks noChangeArrowheads="1"/>
            </p:cNvSpPr>
            <p:nvPr/>
          </p:nvSpPr>
          <p:spPr bwMode="auto">
            <a:xfrm>
              <a:off x="25146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3382" name="Text Box 6"/>
            <p:cNvSpPr txBox="1">
              <a:spLocks noChangeArrowheads="1"/>
            </p:cNvSpPr>
            <p:nvPr/>
          </p:nvSpPr>
          <p:spPr bwMode="auto">
            <a:xfrm>
              <a:off x="34544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3383" name="Text Box 7"/>
            <p:cNvSpPr txBox="1">
              <a:spLocks noChangeArrowheads="1"/>
            </p:cNvSpPr>
            <p:nvPr/>
          </p:nvSpPr>
          <p:spPr bwMode="auto">
            <a:xfrm>
              <a:off x="44704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3384" name="Text Box 8"/>
            <p:cNvSpPr txBox="1">
              <a:spLocks noChangeArrowheads="1"/>
            </p:cNvSpPr>
            <p:nvPr/>
          </p:nvSpPr>
          <p:spPr bwMode="auto">
            <a:xfrm>
              <a:off x="54229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3385" name="Text Box 9"/>
            <p:cNvSpPr txBox="1">
              <a:spLocks noChangeArrowheads="1"/>
            </p:cNvSpPr>
            <p:nvPr/>
          </p:nvSpPr>
          <p:spPr bwMode="auto">
            <a:xfrm>
              <a:off x="64706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3386" name="Text Box 10"/>
            <p:cNvSpPr txBox="1">
              <a:spLocks noChangeArrowheads="1"/>
            </p:cNvSpPr>
            <p:nvPr/>
          </p:nvSpPr>
          <p:spPr bwMode="auto">
            <a:xfrm>
              <a:off x="73977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3387" name="Text Box 11"/>
            <p:cNvSpPr txBox="1">
              <a:spLocks noChangeArrowheads="1"/>
            </p:cNvSpPr>
            <p:nvPr/>
          </p:nvSpPr>
          <p:spPr bwMode="auto">
            <a:xfrm>
              <a:off x="84010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4</a:t>
              </a:r>
            </a:p>
          </p:txBody>
        </p:sp>
        <p:sp>
          <p:nvSpPr>
            <p:cNvPr id="1253388" name="Text Box 12"/>
            <p:cNvSpPr txBox="1">
              <a:spLocks noChangeArrowheads="1"/>
            </p:cNvSpPr>
            <p:nvPr/>
          </p:nvSpPr>
          <p:spPr bwMode="auto">
            <a:xfrm>
              <a:off x="93027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sp>
          <p:nvSpPr>
            <p:cNvPr id="1253397" name="Line 21"/>
            <p:cNvSpPr>
              <a:spLocks noChangeShapeType="1"/>
            </p:cNvSpPr>
            <p:nvPr/>
          </p:nvSpPr>
          <p:spPr bwMode="auto">
            <a:xfrm>
              <a:off x="2286000" y="1649413"/>
              <a:ext cx="76200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1253398" name="Text Box 22"/>
            <p:cNvSpPr txBox="1">
              <a:spLocks noChangeArrowheads="1"/>
            </p:cNvSpPr>
            <p:nvPr/>
          </p:nvSpPr>
          <p:spPr bwMode="auto">
            <a:xfrm>
              <a:off x="9601200" y="126841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t</a:t>
              </a:r>
            </a:p>
          </p:txBody>
        </p:sp>
      </p:grpSp>
      <p:grpSp>
        <p:nvGrpSpPr>
          <p:cNvPr id="2" name="Group 23"/>
          <p:cNvGrpSpPr>
            <a:grpSpLocks/>
          </p:cNvGrpSpPr>
          <p:nvPr/>
        </p:nvGrpSpPr>
        <p:grpSpPr bwMode="auto">
          <a:xfrm>
            <a:off x="1828800" y="2273301"/>
            <a:ext cx="685800" cy="2181225"/>
            <a:chOff x="0" y="1689"/>
            <a:chExt cx="432" cy="1374"/>
          </a:xfrm>
        </p:grpSpPr>
        <p:sp>
          <p:nvSpPr>
            <p:cNvPr id="290886"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90887"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90888"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90889"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8"/>
          <p:cNvGrpSpPr>
            <a:grpSpLocks/>
          </p:cNvGrpSpPr>
          <p:nvPr/>
        </p:nvGrpSpPr>
        <p:grpSpPr bwMode="auto">
          <a:xfrm>
            <a:off x="2438401" y="2106614"/>
            <a:ext cx="614363" cy="2466975"/>
            <a:chOff x="384" y="1584"/>
            <a:chExt cx="387" cy="1554"/>
          </a:xfrm>
        </p:grpSpPr>
        <p:sp>
          <p:nvSpPr>
            <p:cNvPr id="290882"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3"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4"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5"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09" name="Rectangle 33"/>
          <p:cNvSpPr>
            <a:spLocks noChangeArrowheads="1"/>
          </p:cNvSpPr>
          <p:nvPr/>
        </p:nvSpPr>
        <p:spPr bwMode="auto">
          <a:xfrm>
            <a:off x="24384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0</a:t>
            </a:r>
          </a:p>
        </p:txBody>
      </p:sp>
      <p:grpSp>
        <p:nvGrpSpPr>
          <p:cNvPr id="4" name="Group 34"/>
          <p:cNvGrpSpPr>
            <a:grpSpLocks/>
          </p:cNvGrpSpPr>
          <p:nvPr/>
        </p:nvGrpSpPr>
        <p:grpSpPr bwMode="auto">
          <a:xfrm>
            <a:off x="3429001" y="2106614"/>
            <a:ext cx="614363" cy="2466975"/>
            <a:chOff x="1008" y="1584"/>
            <a:chExt cx="387" cy="1554"/>
          </a:xfrm>
        </p:grpSpPr>
        <p:sp>
          <p:nvSpPr>
            <p:cNvPr id="290878"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1</a:t>
              </a:r>
            </a:p>
          </p:txBody>
        </p:sp>
        <p:sp>
          <p:nvSpPr>
            <p:cNvPr id="290879"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0"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1"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15" name="Rectangle 39"/>
          <p:cNvSpPr>
            <a:spLocks noChangeArrowheads="1"/>
          </p:cNvSpPr>
          <p:nvPr/>
        </p:nvSpPr>
        <p:spPr bwMode="auto">
          <a:xfrm>
            <a:off x="3429001" y="271938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0</a:t>
            </a:r>
          </a:p>
        </p:txBody>
      </p:sp>
      <p:grpSp>
        <p:nvGrpSpPr>
          <p:cNvPr id="5" name="Group 40"/>
          <p:cNvGrpSpPr>
            <a:grpSpLocks/>
          </p:cNvGrpSpPr>
          <p:nvPr/>
        </p:nvGrpSpPr>
        <p:grpSpPr bwMode="auto">
          <a:xfrm>
            <a:off x="6472238" y="2106614"/>
            <a:ext cx="614362" cy="2466975"/>
            <a:chOff x="2925" y="1584"/>
            <a:chExt cx="387" cy="1554"/>
          </a:xfrm>
        </p:grpSpPr>
        <p:sp>
          <p:nvSpPr>
            <p:cNvPr id="290874"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2</a:t>
              </a:r>
            </a:p>
          </p:txBody>
        </p:sp>
        <p:sp>
          <p:nvSpPr>
            <p:cNvPr id="290875"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3</a:t>
              </a:r>
            </a:p>
          </p:txBody>
        </p:sp>
        <p:sp>
          <p:nvSpPr>
            <p:cNvPr id="290876"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1</a:t>
              </a:r>
            </a:p>
          </p:txBody>
        </p:sp>
        <p:sp>
          <p:nvSpPr>
            <p:cNvPr id="290877"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grpSp>
        <p:nvGrpSpPr>
          <p:cNvPr id="6" name="Group 45"/>
          <p:cNvGrpSpPr>
            <a:grpSpLocks/>
          </p:cNvGrpSpPr>
          <p:nvPr/>
        </p:nvGrpSpPr>
        <p:grpSpPr bwMode="auto">
          <a:xfrm>
            <a:off x="7391401" y="2106614"/>
            <a:ext cx="614363" cy="2466975"/>
            <a:chOff x="3504" y="1584"/>
            <a:chExt cx="387" cy="1554"/>
          </a:xfrm>
        </p:grpSpPr>
        <p:sp>
          <p:nvSpPr>
            <p:cNvPr id="290870"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3</a:t>
              </a:r>
            </a:p>
          </p:txBody>
        </p:sp>
        <p:sp>
          <p:nvSpPr>
            <p:cNvPr id="290871"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p>
          </p:txBody>
        </p:sp>
        <p:sp>
          <p:nvSpPr>
            <p:cNvPr id="290872"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2</a:t>
              </a:r>
            </a:p>
          </p:txBody>
        </p:sp>
        <p:sp>
          <p:nvSpPr>
            <p:cNvPr id="290873"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1</a:t>
              </a:r>
            </a:p>
          </p:txBody>
        </p:sp>
      </p:grpSp>
      <p:grpSp>
        <p:nvGrpSpPr>
          <p:cNvPr id="7" name="Group 50"/>
          <p:cNvGrpSpPr>
            <a:grpSpLocks/>
          </p:cNvGrpSpPr>
          <p:nvPr/>
        </p:nvGrpSpPr>
        <p:grpSpPr bwMode="auto">
          <a:xfrm>
            <a:off x="9291638" y="2106614"/>
            <a:ext cx="614362" cy="2466975"/>
            <a:chOff x="4701" y="1584"/>
            <a:chExt cx="387" cy="1554"/>
          </a:xfrm>
        </p:grpSpPr>
        <p:sp>
          <p:nvSpPr>
            <p:cNvPr id="290866"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1</a:t>
              </a:r>
            </a:p>
          </p:txBody>
        </p:sp>
        <p:sp>
          <p:nvSpPr>
            <p:cNvPr id="290867"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2</a:t>
              </a:r>
            </a:p>
          </p:txBody>
        </p:sp>
        <p:sp>
          <p:nvSpPr>
            <p:cNvPr id="290868"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p>
          </p:txBody>
        </p:sp>
        <p:sp>
          <p:nvSpPr>
            <p:cNvPr id="290869"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7</a:t>
              </a:r>
              <a:r>
                <a:rPr lang="en-US" altLang="zh-CN" b="1" baseline="50000" dirty="0">
                  <a:solidFill>
                    <a:srgbClr val="FF0000"/>
                  </a:solidFill>
                  <a:latin typeface="+mn-ea"/>
                  <a:cs typeface="Times New Roman" panose="02020603050405020304" pitchFamily="18" charset="0"/>
                </a:rPr>
                <a:t>3</a:t>
              </a:r>
            </a:p>
          </p:txBody>
        </p:sp>
      </p:grpSp>
      <p:sp>
        <p:nvSpPr>
          <p:cNvPr id="1253431" name="Rectangle 55"/>
          <p:cNvSpPr>
            <a:spLocks noChangeArrowheads="1"/>
          </p:cNvSpPr>
          <p:nvPr/>
        </p:nvSpPr>
        <p:spPr bwMode="auto">
          <a:xfrm>
            <a:off x="6472238" y="3948113"/>
            <a:ext cx="614362" cy="6334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0</a:t>
            </a:r>
          </a:p>
        </p:txBody>
      </p:sp>
      <p:sp>
        <p:nvSpPr>
          <p:cNvPr id="1253432" name="Rectangle 56"/>
          <p:cNvSpPr>
            <a:spLocks noChangeArrowheads="1"/>
          </p:cNvSpPr>
          <p:nvPr/>
        </p:nvSpPr>
        <p:spPr bwMode="auto">
          <a:xfrm>
            <a:off x="7391401" y="2716214"/>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0</a:t>
            </a:r>
          </a:p>
        </p:txBody>
      </p:sp>
      <p:grpSp>
        <p:nvGrpSpPr>
          <p:cNvPr id="8" name="Group 57"/>
          <p:cNvGrpSpPr>
            <a:grpSpLocks/>
          </p:cNvGrpSpPr>
          <p:nvPr/>
        </p:nvGrpSpPr>
        <p:grpSpPr bwMode="auto">
          <a:xfrm>
            <a:off x="8382001" y="2106614"/>
            <a:ext cx="614363" cy="2466975"/>
            <a:chOff x="4128" y="1584"/>
            <a:chExt cx="387" cy="1554"/>
          </a:xfrm>
        </p:grpSpPr>
        <p:sp>
          <p:nvSpPr>
            <p:cNvPr id="290862"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p>
          </p:txBody>
        </p:sp>
        <p:sp>
          <p:nvSpPr>
            <p:cNvPr id="290863"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1</a:t>
              </a:r>
            </a:p>
          </p:txBody>
        </p:sp>
        <p:sp>
          <p:nvSpPr>
            <p:cNvPr id="290864" name="Rectangle 60"/>
            <p:cNvSpPr>
              <a:spLocks noChangeArrowheads="1"/>
            </p:cNvSpPr>
            <p:nvPr/>
          </p:nvSpPr>
          <p:spPr bwMode="auto">
            <a:xfrm>
              <a:off x="4128" y="2740"/>
              <a:ext cx="387" cy="39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2</a:t>
              </a:r>
            </a:p>
          </p:txBody>
        </p:sp>
        <p:sp>
          <p:nvSpPr>
            <p:cNvPr id="290865" name="Rectangle 61"/>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r>
                <a:rPr lang="en-US" altLang="zh-CN" b="1" baseline="50000" dirty="0">
                  <a:solidFill>
                    <a:srgbClr val="FF0000"/>
                  </a:solidFill>
                  <a:latin typeface="+mn-ea"/>
                  <a:cs typeface="Times New Roman" panose="02020603050405020304" pitchFamily="18" charset="0"/>
                </a:rPr>
                <a:t>3</a:t>
              </a:r>
            </a:p>
          </p:txBody>
        </p:sp>
      </p:grpSp>
      <p:grpSp>
        <p:nvGrpSpPr>
          <p:cNvPr id="9" name="Group 62"/>
          <p:cNvGrpSpPr>
            <a:grpSpLocks/>
          </p:cNvGrpSpPr>
          <p:nvPr/>
        </p:nvGrpSpPr>
        <p:grpSpPr bwMode="auto">
          <a:xfrm>
            <a:off x="4414838" y="2106614"/>
            <a:ext cx="614362" cy="2466975"/>
            <a:chOff x="1629" y="1584"/>
            <a:chExt cx="387" cy="1554"/>
          </a:xfrm>
        </p:grpSpPr>
        <p:sp>
          <p:nvSpPr>
            <p:cNvPr id="290858"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1</a:t>
              </a:r>
            </a:p>
          </p:txBody>
        </p:sp>
        <p:sp>
          <p:nvSpPr>
            <p:cNvPr id="290859"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0"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1"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sp>
        <p:nvSpPr>
          <p:cNvPr id="1253443" name="Rectangle 67"/>
          <p:cNvSpPr>
            <a:spLocks noChangeArrowheads="1"/>
          </p:cNvSpPr>
          <p:nvPr/>
        </p:nvSpPr>
        <p:spPr bwMode="auto">
          <a:xfrm>
            <a:off x="4414838" y="2098675"/>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0</a:t>
            </a:r>
          </a:p>
        </p:txBody>
      </p:sp>
      <p:grpSp>
        <p:nvGrpSpPr>
          <p:cNvPr id="10" name="Group 68"/>
          <p:cNvGrpSpPr>
            <a:grpSpLocks/>
          </p:cNvGrpSpPr>
          <p:nvPr/>
        </p:nvGrpSpPr>
        <p:grpSpPr bwMode="auto">
          <a:xfrm>
            <a:off x="5410201" y="2106614"/>
            <a:ext cx="614363" cy="2466975"/>
            <a:chOff x="2256" y="1584"/>
            <a:chExt cx="387" cy="1554"/>
          </a:xfrm>
        </p:grpSpPr>
        <p:sp>
          <p:nvSpPr>
            <p:cNvPr id="290854"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latin typeface="+mn-ea"/>
                  <a:cs typeface="Times New Roman" panose="02020603050405020304" pitchFamily="18" charset="0"/>
                </a:rPr>
                <a:t>22</a:t>
              </a:r>
              <a:r>
                <a:rPr lang="en-US" altLang="zh-CN" b="1" baseline="50000" dirty="0">
                  <a:latin typeface="+mn-ea"/>
                  <a:cs typeface="Times New Roman" panose="02020603050405020304" pitchFamily="18" charset="0"/>
                </a:rPr>
                <a:t>1</a:t>
              </a:r>
            </a:p>
          </p:txBody>
        </p:sp>
        <p:sp>
          <p:nvSpPr>
            <p:cNvPr id="290855"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6"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7"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2</a:t>
              </a:r>
            </a:p>
          </p:txBody>
        </p:sp>
      </p:grpSp>
      <p:sp>
        <p:nvSpPr>
          <p:cNvPr id="1253449" name="Rectangle 73"/>
          <p:cNvSpPr>
            <a:spLocks noChangeArrowheads="1"/>
          </p:cNvSpPr>
          <p:nvPr/>
        </p:nvSpPr>
        <p:spPr bwMode="auto">
          <a:xfrm>
            <a:off x="5410201" y="3325814"/>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0</a:t>
            </a:r>
          </a:p>
        </p:txBody>
      </p:sp>
      <p:sp>
        <p:nvSpPr>
          <p:cNvPr id="1253450" name="Rectangle 74"/>
          <p:cNvSpPr>
            <a:spLocks noChangeArrowheads="1"/>
          </p:cNvSpPr>
          <p:nvPr/>
        </p:nvSpPr>
        <p:spPr bwMode="auto">
          <a:xfrm>
            <a:off x="83820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0</a:t>
            </a:r>
          </a:p>
        </p:txBody>
      </p:sp>
      <p:sp>
        <p:nvSpPr>
          <p:cNvPr id="1253451" name="Rectangle 75"/>
          <p:cNvSpPr>
            <a:spLocks noChangeArrowheads="1"/>
          </p:cNvSpPr>
          <p:nvPr/>
        </p:nvSpPr>
        <p:spPr bwMode="auto">
          <a:xfrm>
            <a:off x="9294812" y="3317875"/>
            <a:ext cx="611187"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3</a:t>
            </a:r>
            <a:r>
              <a:rPr lang="en-US" altLang="zh-CN" b="1" baseline="50000" dirty="0">
                <a:solidFill>
                  <a:srgbClr val="003300"/>
                </a:solidFill>
                <a:latin typeface="+mn-ea"/>
                <a:cs typeface="Times New Roman" panose="02020603050405020304" pitchFamily="18" charset="0"/>
              </a:rPr>
              <a:t>0</a:t>
            </a:r>
          </a:p>
        </p:txBody>
      </p:sp>
    </p:spTree>
    <p:extLst>
      <p:ext uri="{BB962C8B-B14F-4D97-AF65-F5344CB8AC3E}">
        <p14:creationId xmlns:p14="http://schemas.microsoft.com/office/powerpoint/2010/main" val="374509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3389"/>
                                        </p:tgtEl>
                                        <p:attrNameLst>
                                          <p:attrName>style.visibility</p:attrName>
                                        </p:attrNameLst>
                                      </p:cBhvr>
                                      <p:to>
                                        <p:strVal val="visible"/>
                                      </p:to>
                                    </p:set>
                                    <p:anim calcmode="lin" valueType="num">
                                      <p:cBhvr additive="base">
                                        <p:cTn id="23" dur="500" fill="hold"/>
                                        <p:tgtEl>
                                          <p:spTgt spid="1253389"/>
                                        </p:tgtEl>
                                        <p:attrNameLst>
                                          <p:attrName>ppt_x</p:attrName>
                                        </p:attrNameLst>
                                      </p:cBhvr>
                                      <p:tavLst>
                                        <p:tav tm="0">
                                          <p:val>
                                            <p:strVal val="#ppt_x"/>
                                          </p:val>
                                        </p:tav>
                                        <p:tav tm="100000">
                                          <p:val>
                                            <p:strVal val="#ppt_x"/>
                                          </p:val>
                                        </p:tav>
                                      </p:tavLst>
                                    </p:anim>
                                    <p:anim calcmode="lin" valueType="num">
                                      <p:cBhvr additive="base">
                                        <p:cTn id="24" dur="500" fill="hold"/>
                                        <p:tgtEl>
                                          <p:spTgt spid="125338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3409"/>
                                        </p:tgtEl>
                                        <p:attrNameLst>
                                          <p:attrName>style.visibility</p:attrName>
                                        </p:attrNameLst>
                                      </p:cBhvr>
                                      <p:to>
                                        <p:strVal val="visible"/>
                                      </p:to>
                                    </p:set>
                                    <p:anim calcmode="lin" valueType="num">
                                      <p:cBhvr additive="base">
                                        <p:cTn id="29" dur="500" fill="hold"/>
                                        <p:tgtEl>
                                          <p:spTgt spid="1253409"/>
                                        </p:tgtEl>
                                        <p:attrNameLst>
                                          <p:attrName>ppt_x</p:attrName>
                                        </p:attrNameLst>
                                      </p:cBhvr>
                                      <p:tavLst>
                                        <p:tav tm="0">
                                          <p:val>
                                            <p:strVal val="#ppt_x"/>
                                          </p:val>
                                        </p:tav>
                                        <p:tav tm="100000">
                                          <p:val>
                                            <p:strVal val="#ppt_x"/>
                                          </p:val>
                                        </p:tav>
                                      </p:tavLst>
                                    </p:anim>
                                    <p:anim calcmode="lin" valueType="num">
                                      <p:cBhvr additive="base">
                                        <p:cTn id="30" dur="500" fill="hold"/>
                                        <p:tgtEl>
                                          <p:spTgt spid="12534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3390"/>
                                        </p:tgtEl>
                                        <p:attrNameLst>
                                          <p:attrName>style.visibility</p:attrName>
                                        </p:attrNameLst>
                                      </p:cBhvr>
                                      <p:to>
                                        <p:strVal val="visible"/>
                                      </p:to>
                                    </p:set>
                                    <p:anim calcmode="lin" valueType="num">
                                      <p:cBhvr additive="base">
                                        <p:cTn id="40" dur="500" fill="hold"/>
                                        <p:tgtEl>
                                          <p:spTgt spid="1253390"/>
                                        </p:tgtEl>
                                        <p:attrNameLst>
                                          <p:attrName>ppt_x</p:attrName>
                                        </p:attrNameLst>
                                      </p:cBhvr>
                                      <p:tavLst>
                                        <p:tav tm="0">
                                          <p:val>
                                            <p:strVal val="#ppt_x"/>
                                          </p:val>
                                        </p:tav>
                                        <p:tav tm="100000">
                                          <p:val>
                                            <p:strVal val="#ppt_x"/>
                                          </p:val>
                                        </p:tav>
                                      </p:tavLst>
                                    </p:anim>
                                    <p:anim calcmode="lin" valueType="num">
                                      <p:cBhvr additive="base">
                                        <p:cTn id="41" dur="500" fill="hold"/>
                                        <p:tgtEl>
                                          <p:spTgt spid="1253390"/>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3415"/>
                                        </p:tgtEl>
                                        <p:attrNameLst>
                                          <p:attrName>style.visibility</p:attrName>
                                        </p:attrNameLst>
                                      </p:cBhvr>
                                      <p:to>
                                        <p:strVal val="visible"/>
                                      </p:to>
                                    </p:set>
                                    <p:anim calcmode="lin" valueType="num">
                                      <p:cBhvr additive="base">
                                        <p:cTn id="46" dur="500" fill="hold"/>
                                        <p:tgtEl>
                                          <p:spTgt spid="1253415"/>
                                        </p:tgtEl>
                                        <p:attrNameLst>
                                          <p:attrName>ppt_x</p:attrName>
                                        </p:attrNameLst>
                                      </p:cBhvr>
                                      <p:tavLst>
                                        <p:tav tm="0">
                                          <p:val>
                                            <p:strVal val="#ppt_x"/>
                                          </p:val>
                                        </p:tav>
                                        <p:tav tm="100000">
                                          <p:val>
                                            <p:strVal val="#ppt_x"/>
                                          </p:val>
                                        </p:tav>
                                      </p:tavLst>
                                    </p:anim>
                                    <p:anim calcmode="lin" valueType="num">
                                      <p:cBhvr additive="base">
                                        <p:cTn id="47" dur="500" fill="hold"/>
                                        <p:tgtEl>
                                          <p:spTgt spid="12534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3443"/>
                                        </p:tgtEl>
                                        <p:attrNameLst>
                                          <p:attrName>style.visibility</p:attrName>
                                        </p:attrNameLst>
                                      </p:cBhvr>
                                      <p:to>
                                        <p:strVal val="visible"/>
                                      </p:to>
                                    </p:set>
                                    <p:anim calcmode="lin" valueType="num">
                                      <p:cBhvr additive="base">
                                        <p:cTn id="57" dur="500" fill="hold"/>
                                        <p:tgtEl>
                                          <p:spTgt spid="1253443"/>
                                        </p:tgtEl>
                                        <p:attrNameLst>
                                          <p:attrName>ppt_x</p:attrName>
                                        </p:attrNameLst>
                                      </p:cBhvr>
                                      <p:tavLst>
                                        <p:tav tm="0">
                                          <p:val>
                                            <p:strVal val="#ppt_x"/>
                                          </p:val>
                                        </p:tav>
                                        <p:tav tm="100000">
                                          <p:val>
                                            <p:strVal val="#ppt_x"/>
                                          </p:val>
                                        </p:tav>
                                      </p:tavLst>
                                    </p:anim>
                                    <p:anim calcmode="lin" valueType="num">
                                      <p:cBhvr additive="base">
                                        <p:cTn id="58" dur="500" fill="hold"/>
                                        <p:tgtEl>
                                          <p:spTgt spid="1253443"/>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3391"/>
                                        </p:tgtEl>
                                        <p:attrNameLst>
                                          <p:attrName>style.visibility</p:attrName>
                                        </p:attrNameLst>
                                      </p:cBhvr>
                                      <p:to>
                                        <p:strVal val="visible"/>
                                      </p:to>
                                    </p:set>
                                    <p:anim calcmode="lin" valueType="num">
                                      <p:cBhvr additive="base">
                                        <p:cTn id="63" dur="500" fill="hold"/>
                                        <p:tgtEl>
                                          <p:spTgt spid="1253391"/>
                                        </p:tgtEl>
                                        <p:attrNameLst>
                                          <p:attrName>ppt_x</p:attrName>
                                        </p:attrNameLst>
                                      </p:cBhvr>
                                      <p:tavLst>
                                        <p:tav tm="0">
                                          <p:val>
                                            <p:strVal val="#ppt_x"/>
                                          </p:val>
                                        </p:tav>
                                        <p:tav tm="100000">
                                          <p:val>
                                            <p:strVal val="#ppt_x"/>
                                          </p:val>
                                        </p:tav>
                                      </p:tavLst>
                                    </p:anim>
                                    <p:anim calcmode="lin" valueType="num">
                                      <p:cBhvr additive="base">
                                        <p:cTn id="64" dur="500" fill="hold"/>
                                        <p:tgtEl>
                                          <p:spTgt spid="125339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3392"/>
                                        </p:tgtEl>
                                        <p:attrNameLst>
                                          <p:attrName>style.visibility</p:attrName>
                                        </p:attrNameLst>
                                      </p:cBhvr>
                                      <p:to>
                                        <p:strVal val="visible"/>
                                      </p:to>
                                    </p:set>
                                    <p:anim calcmode="lin" valueType="num">
                                      <p:cBhvr additive="base">
                                        <p:cTn id="74" dur="500" fill="hold"/>
                                        <p:tgtEl>
                                          <p:spTgt spid="1253392"/>
                                        </p:tgtEl>
                                        <p:attrNameLst>
                                          <p:attrName>ppt_x</p:attrName>
                                        </p:attrNameLst>
                                      </p:cBhvr>
                                      <p:tavLst>
                                        <p:tav tm="0">
                                          <p:val>
                                            <p:strVal val="#ppt_x"/>
                                          </p:val>
                                        </p:tav>
                                        <p:tav tm="100000">
                                          <p:val>
                                            <p:strVal val="#ppt_x"/>
                                          </p:val>
                                        </p:tav>
                                      </p:tavLst>
                                    </p:anim>
                                    <p:anim calcmode="lin" valueType="num">
                                      <p:cBhvr additive="base">
                                        <p:cTn id="75" dur="500" fill="hold"/>
                                        <p:tgtEl>
                                          <p:spTgt spid="1253392"/>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3449"/>
                                        </p:tgtEl>
                                        <p:attrNameLst>
                                          <p:attrName>style.visibility</p:attrName>
                                        </p:attrNameLst>
                                      </p:cBhvr>
                                      <p:to>
                                        <p:strVal val="visible"/>
                                      </p:to>
                                    </p:set>
                                    <p:anim calcmode="lin" valueType="num">
                                      <p:cBhvr additive="base">
                                        <p:cTn id="80" dur="500" fill="hold"/>
                                        <p:tgtEl>
                                          <p:spTgt spid="1253449"/>
                                        </p:tgtEl>
                                        <p:attrNameLst>
                                          <p:attrName>ppt_x</p:attrName>
                                        </p:attrNameLst>
                                      </p:cBhvr>
                                      <p:tavLst>
                                        <p:tav tm="0">
                                          <p:val>
                                            <p:strVal val="#ppt_x"/>
                                          </p:val>
                                        </p:tav>
                                        <p:tav tm="100000">
                                          <p:val>
                                            <p:strVal val="#ppt_x"/>
                                          </p:val>
                                        </p:tav>
                                      </p:tavLst>
                                    </p:anim>
                                    <p:anim calcmode="lin" valueType="num">
                                      <p:cBhvr additive="base">
                                        <p:cTn id="81" dur="500" fill="hold"/>
                                        <p:tgtEl>
                                          <p:spTgt spid="125344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3393"/>
                                        </p:tgtEl>
                                        <p:attrNameLst>
                                          <p:attrName>style.visibility</p:attrName>
                                        </p:attrNameLst>
                                      </p:cBhvr>
                                      <p:to>
                                        <p:strVal val="visible"/>
                                      </p:to>
                                    </p:set>
                                    <p:anim calcmode="lin" valueType="num">
                                      <p:cBhvr additive="base">
                                        <p:cTn id="91" dur="500" fill="hold"/>
                                        <p:tgtEl>
                                          <p:spTgt spid="1253393"/>
                                        </p:tgtEl>
                                        <p:attrNameLst>
                                          <p:attrName>ppt_x</p:attrName>
                                        </p:attrNameLst>
                                      </p:cBhvr>
                                      <p:tavLst>
                                        <p:tav tm="0">
                                          <p:val>
                                            <p:strVal val="#ppt_x"/>
                                          </p:val>
                                        </p:tav>
                                        <p:tav tm="100000">
                                          <p:val>
                                            <p:strVal val="#ppt_x"/>
                                          </p:val>
                                        </p:tav>
                                      </p:tavLst>
                                    </p:anim>
                                    <p:anim calcmode="lin" valueType="num">
                                      <p:cBhvr additive="base">
                                        <p:cTn id="92" dur="500" fill="hold"/>
                                        <p:tgtEl>
                                          <p:spTgt spid="1253393"/>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3431"/>
                                        </p:tgtEl>
                                        <p:attrNameLst>
                                          <p:attrName>style.visibility</p:attrName>
                                        </p:attrNameLst>
                                      </p:cBhvr>
                                      <p:to>
                                        <p:strVal val="visible"/>
                                      </p:to>
                                    </p:set>
                                    <p:anim calcmode="lin" valueType="num">
                                      <p:cBhvr additive="base">
                                        <p:cTn id="97" dur="500" fill="hold"/>
                                        <p:tgtEl>
                                          <p:spTgt spid="1253431"/>
                                        </p:tgtEl>
                                        <p:attrNameLst>
                                          <p:attrName>ppt_x</p:attrName>
                                        </p:attrNameLst>
                                      </p:cBhvr>
                                      <p:tavLst>
                                        <p:tav tm="0">
                                          <p:val>
                                            <p:strVal val="#ppt_x"/>
                                          </p:val>
                                        </p:tav>
                                        <p:tav tm="100000">
                                          <p:val>
                                            <p:strVal val="#ppt_x"/>
                                          </p:val>
                                        </p:tav>
                                      </p:tavLst>
                                    </p:anim>
                                    <p:anim calcmode="lin" valueType="num">
                                      <p:cBhvr additive="base">
                                        <p:cTn id="98" dur="500" fill="hold"/>
                                        <p:tgtEl>
                                          <p:spTgt spid="125343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3394"/>
                                        </p:tgtEl>
                                        <p:attrNameLst>
                                          <p:attrName>style.visibility</p:attrName>
                                        </p:attrNameLst>
                                      </p:cBhvr>
                                      <p:to>
                                        <p:strVal val="visible"/>
                                      </p:to>
                                    </p:set>
                                    <p:anim calcmode="lin" valueType="num">
                                      <p:cBhvr additive="base">
                                        <p:cTn id="108" dur="500" fill="hold"/>
                                        <p:tgtEl>
                                          <p:spTgt spid="1253394"/>
                                        </p:tgtEl>
                                        <p:attrNameLst>
                                          <p:attrName>ppt_x</p:attrName>
                                        </p:attrNameLst>
                                      </p:cBhvr>
                                      <p:tavLst>
                                        <p:tav tm="0">
                                          <p:val>
                                            <p:strVal val="#ppt_x"/>
                                          </p:val>
                                        </p:tav>
                                        <p:tav tm="100000">
                                          <p:val>
                                            <p:strVal val="#ppt_x"/>
                                          </p:val>
                                        </p:tav>
                                      </p:tavLst>
                                    </p:anim>
                                    <p:anim calcmode="lin" valueType="num">
                                      <p:cBhvr additive="base">
                                        <p:cTn id="109" dur="500" fill="hold"/>
                                        <p:tgtEl>
                                          <p:spTgt spid="1253394"/>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3432"/>
                                        </p:tgtEl>
                                        <p:attrNameLst>
                                          <p:attrName>style.visibility</p:attrName>
                                        </p:attrNameLst>
                                      </p:cBhvr>
                                      <p:to>
                                        <p:strVal val="visible"/>
                                      </p:to>
                                    </p:set>
                                    <p:anim calcmode="lin" valueType="num">
                                      <p:cBhvr additive="base">
                                        <p:cTn id="114" dur="500" fill="hold"/>
                                        <p:tgtEl>
                                          <p:spTgt spid="1253432"/>
                                        </p:tgtEl>
                                        <p:attrNameLst>
                                          <p:attrName>ppt_x</p:attrName>
                                        </p:attrNameLst>
                                      </p:cBhvr>
                                      <p:tavLst>
                                        <p:tav tm="0">
                                          <p:val>
                                            <p:strVal val="#ppt_x"/>
                                          </p:val>
                                        </p:tav>
                                        <p:tav tm="100000">
                                          <p:val>
                                            <p:strVal val="#ppt_x"/>
                                          </p:val>
                                        </p:tav>
                                      </p:tavLst>
                                    </p:anim>
                                    <p:anim calcmode="lin" valueType="num">
                                      <p:cBhvr additive="base">
                                        <p:cTn id="115" dur="500" fill="hold"/>
                                        <p:tgtEl>
                                          <p:spTgt spid="1253432"/>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wipe(up)">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53395"/>
                                        </p:tgtEl>
                                        <p:attrNameLst>
                                          <p:attrName>style.visibility</p:attrName>
                                        </p:attrNameLst>
                                      </p:cBhvr>
                                      <p:to>
                                        <p:strVal val="visible"/>
                                      </p:to>
                                    </p:set>
                                    <p:anim calcmode="lin" valueType="num">
                                      <p:cBhvr additive="base">
                                        <p:cTn id="125" dur="500" fill="hold"/>
                                        <p:tgtEl>
                                          <p:spTgt spid="1253395"/>
                                        </p:tgtEl>
                                        <p:attrNameLst>
                                          <p:attrName>ppt_x</p:attrName>
                                        </p:attrNameLst>
                                      </p:cBhvr>
                                      <p:tavLst>
                                        <p:tav tm="0">
                                          <p:val>
                                            <p:strVal val="#ppt_x"/>
                                          </p:val>
                                        </p:tav>
                                        <p:tav tm="100000">
                                          <p:val>
                                            <p:strVal val="#ppt_x"/>
                                          </p:val>
                                        </p:tav>
                                      </p:tavLst>
                                    </p:anim>
                                    <p:anim calcmode="lin" valueType="num">
                                      <p:cBhvr additive="base">
                                        <p:cTn id="126" dur="500" fill="hold"/>
                                        <p:tgtEl>
                                          <p:spTgt spid="1253395"/>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253450"/>
                                        </p:tgtEl>
                                        <p:attrNameLst>
                                          <p:attrName>style.visibility</p:attrName>
                                        </p:attrNameLst>
                                      </p:cBhvr>
                                      <p:to>
                                        <p:strVal val="visible"/>
                                      </p:to>
                                    </p:set>
                                    <p:anim calcmode="lin" valueType="num">
                                      <p:cBhvr additive="base">
                                        <p:cTn id="131" dur="500" fill="hold"/>
                                        <p:tgtEl>
                                          <p:spTgt spid="1253450"/>
                                        </p:tgtEl>
                                        <p:attrNameLst>
                                          <p:attrName>ppt_x</p:attrName>
                                        </p:attrNameLst>
                                      </p:cBhvr>
                                      <p:tavLst>
                                        <p:tav tm="0">
                                          <p:val>
                                            <p:strVal val="#ppt_x"/>
                                          </p:val>
                                        </p:tav>
                                        <p:tav tm="100000">
                                          <p:val>
                                            <p:strVal val="#ppt_x"/>
                                          </p:val>
                                        </p:tav>
                                      </p:tavLst>
                                    </p:anim>
                                    <p:anim calcmode="lin" valueType="num">
                                      <p:cBhvr additive="base">
                                        <p:cTn id="132" dur="500" fill="hold"/>
                                        <p:tgtEl>
                                          <p:spTgt spid="1253450"/>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7"/>
                                        </p:tgtEl>
                                        <p:attrNameLst>
                                          <p:attrName>style.visibility</p:attrName>
                                        </p:attrNameLst>
                                      </p:cBhvr>
                                      <p:to>
                                        <p:strVal val="visible"/>
                                      </p:to>
                                    </p:set>
                                    <p:animEffect transition="in" filter="wipe(up)">
                                      <p:cBhvr>
                                        <p:cTn id="137" dur="500"/>
                                        <p:tgtEl>
                                          <p:spTgt spid="7"/>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3396"/>
                                        </p:tgtEl>
                                        <p:attrNameLst>
                                          <p:attrName>style.visibility</p:attrName>
                                        </p:attrNameLst>
                                      </p:cBhvr>
                                      <p:to>
                                        <p:strVal val="visible"/>
                                      </p:to>
                                    </p:set>
                                    <p:anim calcmode="lin" valueType="num">
                                      <p:cBhvr additive="base">
                                        <p:cTn id="142" dur="500" fill="hold"/>
                                        <p:tgtEl>
                                          <p:spTgt spid="1253396"/>
                                        </p:tgtEl>
                                        <p:attrNameLst>
                                          <p:attrName>ppt_x</p:attrName>
                                        </p:attrNameLst>
                                      </p:cBhvr>
                                      <p:tavLst>
                                        <p:tav tm="0">
                                          <p:val>
                                            <p:strVal val="#ppt_x"/>
                                          </p:val>
                                        </p:tav>
                                        <p:tav tm="100000">
                                          <p:val>
                                            <p:strVal val="#ppt_x"/>
                                          </p:val>
                                        </p:tav>
                                      </p:tavLst>
                                    </p:anim>
                                    <p:anim calcmode="lin" valueType="num">
                                      <p:cBhvr additive="base">
                                        <p:cTn id="143" dur="500" fill="hold"/>
                                        <p:tgtEl>
                                          <p:spTgt spid="1253396"/>
                                        </p:tgtEl>
                                        <p:attrNameLst>
                                          <p:attrName>ppt_y</p:attrName>
                                        </p:attrNameLst>
                                      </p:cBhvr>
                                      <p:tavLst>
                                        <p:tav tm="0">
                                          <p:val>
                                            <p:strVal val="1+#ppt_h/2"/>
                                          </p:val>
                                        </p:tav>
                                        <p:tav tm="100000">
                                          <p:val>
                                            <p:strVal val="#ppt_y"/>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3451"/>
                                        </p:tgtEl>
                                        <p:attrNameLst>
                                          <p:attrName>style.visibility</p:attrName>
                                        </p:attrNameLst>
                                      </p:cBhvr>
                                      <p:to>
                                        <p:strVal val="visible"/>
                                      </p:to>
                                    </p:set>
                                    <p:anim calcmode="lin" valueType="num">
                                      <p:cBhvr additive="base">
                                        <p:cTn id="148" dur="500" fill="hold"/>
                                        <p:tgtEl>
                                          <p:spTgt spid="1253451"/>
                                        </p:tgtEl>
                                        <p:attrNameLst>
                                          <p:attrName>ppt_x</p:attrName>
                                        </p:attrNameLst>
                                      </p:cBhvr>
                                      <p:tavLst>
                                        <p:tav tm="0">
                                          <p:val>
                                            <p:strVal val="#ppt_x"/>
                                          </p:val>
                                        </p:tav>
                                        <p:tav tm="100000">
                                          <p:val>
                                            <p:strVal val="#ppt_x"/>
                                          </p:val>
                                        </p:tav>
                                      </p:tavLst>
                                    </p:anim>
                                    <p:anim calcmode="lin" valueType="num">
                                      <p:cBhvr additive="base">
                                        <p:cTn id="149" dur="500" fill="hold"/>
                                        <p:tgtEl>
                                          <p:spTgt spid="1253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9" grpId="0"/>
      <p:bldP spid="1253390" grpId="0"/>
      <p:bldP spid="1253391" grpId="0"/>
      <p:bldP spid="1253392" grpId="0"/>
      <p:bldP spid="1253393" grpId="0"/>
      <p:bldP spid="1253394" grpId="0"/>
      <p:bldP spid="1253395" grpId="0"/>
      <p:bldP spid="1253396" grpId="0"/>
      <p:bldP spid="1253409" grpId="0" animBg="1"/>
      <p:bldP spid="1253415" grpId="0" animBg="1"/>
      <p:bldP spid="1253431" grpId="0" animBg="1"/>
      <p:bldP spid="1253432" grpId="0" animBg="1"/>
      <p:bldP spid="1253443" grpId="0" animBg="1"/>
      <p:bldP spid="1253449" grpId="0" animBg="1"/>
      <p:bldP spid="1253450" grpId="0" animBg="1"/>
      <p:bldP spid="1253451"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LRU</a:t>
            </a:r>
            <a:r>
              <a:rPr lang="zh-CN" altLang="en-US" dirty="0"/>
              <a:t>算法软件实现</a:t>
            </a:r>
          </a:p>
        </p:txBody>
      </p:sp>
      <p:sp>
        <p:nvSpPr>
          <p:cNvPr id="3" name="内容占位符 2"/>
          <p:cNvSpPr>
            <a:spLocks noGrp="1"/>
          </p:cNvSpPr>
          <p:nvPr>
            <p:ph idx="1"/>
          </p:nvPr>
        </p:nvSpPr>
        <p:spPr/>
        <p:txBody>
          <a:bodyPr/>
          <a:lstStyle/>
          <a:p>
            <a:r>
              <a:rPr lang="en-US" altLang="zh-CN" b="1" dirty="0"/>
              <a:t>FIFIO  LFU  LRU </a:t>
            </a:r>
            <a:r>
              <a:rPr lang="zh-CN" altLang="en-US" b="1" dirty="0"/>
              <a:t>随机调度   </a:t>
            </a:r>
          </a:p>
          <a:p>
            <a:r>
              <a:rPr lang="zh-CN" altLang="en-US" b="1" dirty="0"/>
              <a:t>硬件实现</a:t>
            </a:r>
          </a:p>
          <a:p>
            <a:pPr lvl="1"/>
            <a:r>
              <a:rPr lang="zh-CN" altLang="en-US" sz="2400" dirty="0"/>
              <a:t>成本？</a:t>
            </a:r>
          </a:p>
          <a:p>
            <a:r>
              <a:rPr lang="en-US" altLang="zh-CN" b="1" dirty="0"/>
              <a:t>LRU</a:t>
            </a:r>
            <a:r>
              <a:rPr lang="zh-CN" altLang="en-US" b="1" dirty="0"/>
              <a:t>算法软件实现？？？</a:t>
            </a:r>
          </a:p>
          <a:p>
            <a:pPr lvl="1"/>
            <a:r>
              <a:rPr lang="zh-CN" altLang="en-US" sz="2400" dirty="0"/>
              <a:t>查找效率如何优化？</a:t>
            </a:r>
          </a:p>
          <a:p>
            <a:endParaRPr lang="zh-CN" altLang="en-US" dirty="0"/>
          </a:p>
          <a:p>
            <a:endParaRPr lang="zh-CN" altLang="en-US" dirty="0"/>
          </a:p>
        </p:txBody>
      </p:sp>
    </p:spTree>
    <p:extLst>
      <p:ext uri="{BB962C8B-B14F-4D97-AF65-F5344CB8AC3E}">
        <p14:creationId xmlns:p14="http://schemas.microsoft.com/office/powerpoint/2010/main" val="2514131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zh-CN" altLang="en-US"/>
              <a:t>先进先出策略下的替换颠簸</a:t>
            </a:r>
          </a:p>
        </p:txBody>
      </p:sp>
      <p:sp>
        <p:nvSpPr>
          <p:cNvPr id="1252364" name="Text Box 12"/>
          <p:cNvSpPr txBox="1">
            <a:spLocks noChangeArrowheads="1"/>
          </p:cNvSpPr>
          <p:nvPr/>
        </p:nvSpPr>
        <p:spPr bwMode="auto">
          <a:xfrm>
            <a:off x="240030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5" name="Text Box 13"/>
          <p:cNvSpPr txBox="1">
            <a:spLocks noChangeArrowheads="1"/>
          </p:cNvSpPr>
          <p:nvPr/>
        </p:nvSpPr>
        <p:spPr bwMode="auto">
          <a:xfrm>
            <a:off x="335280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6" name="Text Box 14"/>
          <p:cNvSpPr txBox="1">
            <a:spLocks noChangeArrowheads="1"/>
          </p:cNvSpPr>
          <p:nvPr/>
        </p:nvSpPr>
        <p:spPr bwMode="auto">
          <a:xfrm>
            <a:off x="4343400" y="4770438"/>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7" name="Text Box 15"/>
          <p:cNvSpPr txBox="1">
            <a:spLocks noChangeArrowheads="1"/>
          </p:cNvSpPr>
          <p:nvPr/>
        </p:nvSpPr>
        <p:spPr bwMode="auto">
          <a:xfrm>
            <a:off x="5334000" y="4770438"/>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8" name="Text Box 16"/>
          <p:cNvSpPr txBox="1">
            <a:spLocks noChangeArrowheads="1"/>
          </p:cNvSpPr>
          <p:nvPr/>
        </p:nvSpPr>
        <p:spPr bwMode="auto">
          <a:xfrm>
            <a:off x="63754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69" name="Text Box 17"/>
          <p:cNvSpPr txBox="1">
            <a:spLocks noChangeArrowheads="1"/>
          </p:cNvSpPr>
          <p:nvPr/>
        </p:nvSpPr>
        <p:spPr bwMode="auto">
          <a:xfrm>
            <a:off x="72898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70" name="Text Box 18"/>
          <p:cNvSpPr txBox="1">
            <a:spLocks noChangeArrowheads="1"/>
          </p:cNvSpPr>
          <p:nvPr/>
        </p:nvSpPr>
        <p:spPr bwMode="auto">
          <a:xfrm>
            <a:off x="82042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71" name="Text Box 19"/>
          <p:cNvSpPr txBox="1">
            <a:spLocks noChangeArrowheads="1"/>
          </p:cNvSpPr>
          <p:nvPr/>
        </p:nvSpPr>
        <p:spPr bwMode="auto">
          <a:xfrm>
            <a:off x="92329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2476500" y="1341438"/>
            <a:ext cx="7556500" cy="838201"/>
            <a:chOff x="2476500" y="1341438"/>
            <a:chExt cx="7556500" cy="838201"/>
          </a:xfrm>
        </p:grpSpPr>
        <p:sp>
          <p:nvSpPr>
            <p:cNvPr id="1252356" name="Text Box 4"/>
            <p:cNvSpPr txBox="1">
              <a:spLocks noChangeArrowheads="1"/>
            </p:cNvSpPr>
            <p:nvPr/>
          </p:nvSpPr>
          <p:spPr bwMode="auto">
            <a:xfrm>
              <a:off x="24765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2357" name="Text Box 5"/>
            <p:cNvSpPr txBox="1">
              <a:spLocks noChangeArrowheads="1"/>
            </p:cNvSpPr>
            <p:nvPr/>
          </p:nvSpPr>
          <p:spPr bwMode="auto">
            <a:xfrm>
              <a:off x="33782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2358" name="Text Box 6"/>
            <p:cNvSpPr txBox="1">
              <a:spLocks noChangeArrowheads="1"/>
            </p:cNvSpPr>
            <p:nvPr/>
          </p:nvSpPr>
          <p:spPr bwMode="auto">
            <a:xfrm>
              <a:off x="43815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2359" name="Text Box 7"/>
            <p:cNvSpPr txBox="1">
              <a:spLocks noChangeArrowheads="1"/>
            </p:cNvSpPr>
            <p:nvPr/>
          </p:nvSpPr>
          <p:spPr bwMode="auto">
            <a:xfrm>
              <a:off x="53340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2360" name="Text Box 8"/>
            <p:cNvSpPr txBox="1">
              <a:spLocks noChangeArrowheads="1"/>
            </p:cNvSpPr>
            <p:nvPr/>
          </p:nvSpPr>
          <p:spPr bwMode="auto">
            <a:xfrm>
              <a:off x="63690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2361" name="Text Box 9"/>
            <p:cNvSpPr txBox="1">
              <a:spLocks noChangeArrowheads="1"/>
            </p:cNvSpPr>
            <p:nvPr/>
          </p:nvSpPr>
          <p:spPr bwMode="auto">
            <a:xfrm>
              <a:off x="73342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2362" name="Text Box 10"/>
            <p:cNvSpPr txBox="1">
              <a:spLocks noChangeArrowheads="1"/>
            </p:cNvSpPr>
            <p:nvPr/>
          </p:nvSpPr>
          <p:spPr bwMode="auto">
            <a:xfrm>
              <a:off x="83248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2363" name="Text Box 11"/>
            <p:cNvSpPr txBox="1">
              <a:spLocks noChangeArrowheads="1"/>
            </p:cNvSpPr>
            <p:nvPr/>
          </p:nvSpPr>
          <p:spPr bwMode="auto">
            <a:xfrm>
              <a:off x="92646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2372" name="Line 20"/>
            <p:cNvSpPr>
              <a:spLocks noChangeShapeType="1"/>
            </p:cNvSpPr>
            <p:nvPr/>
          </p:nvSpPr>
          <p:spPr bwMode="auto">
            <a:xfrm>
              <a:off x="2476500" y="1722438"/>
              <a:ext cx="73914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292883" name="Text Box 21"/>
            <p:cNvSpPr txBox="1">
              <a:spLocks noChangeArrowheads="1"/>
            </p:cNvSpPr>
            <p:nvPr/>
          </p:nvSpPr>
          <p:spPr bwMode="auto">
            <a:xfrm>
              <a:off x="9499600" y="1341438"/>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t</a:t>
              </a:r>
            </a:p>
          </p:txBody>
        </p:sp>
      </p:grpSp>
      <p:grpSp>
        <p:nvGrpSpPr>
          <p:cNvPr id="2" name="Group 22"/>
          <p:cNvGrpSpPr>
            <a:grpSpLocks/>
          </p:cNvGrpSpPr>
          <p:nvPr/>
        </p:nvGrpSpPr>
        <p:grpSpPr bwMode="auto">
          <a:xfrm>
            <a:off x="1790700" y="2346326"/>
            <a:ext cx="685800" cy="2181225"/>
            <a:chOff x="0" y="1689"/>
            <a:chExt cx="432" cy="1374"/>
          </a:xfrm>
        </p:grpSpPr>
        <p:sp>
          <p:nvSpPr>
            <p:cNvPr id="292934" name="Text Box 23"/>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92935" name="Text Box 24"/>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92936" name="Text Box 25"/>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92937" name="Text Box 26"/>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7"/>
          <p:cNvGrpSpPr>
            <a:grpSpLocks/>
          </p:cNvGrpSpPr>
          <p:nvPr/>
        </p:nvGrpSpPr>
        <p:grpSpPr bwMode="auto">
          <a:xfrm>
            <a:off x="2400301" y="2179639"/>
            <a:ext cx="614363" cy="2466975"/>
            <a:chOff x="384" y="1584"/>
            <a:chExt cx="387" cy="1554"/>
          </a:xfrm>
        </p:grpSpPr>
        <p:sp>
          <p:nvSpPr>
            <p:cNvPr id="292930" name="Rectangle 28"/>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1" name="Rectangle 29"/>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2" name="Rectangle 30"/>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3" name="Rectangle 31"/>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84" name="Rectangle 32"/>
          <p:cNvSpPr>
            <a:spLocks noChangeArrowheads="1"/>
          </p:cNvSpPr>
          <p:nvPr/>
        </p:nvSpPr>
        <p:spPr bwMode="auto">
          <a:xfrm>
            <a:off x="240030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a:t>
            </a:r>
          </a:p>
        </p:txBody>
      </p:sp>
      <p:grpSp>
        <p:nvGrpSpPr>
          <p:cNvPr id="4" name="Group 33"/>
          <p:cNvGrpSpPr>
            <a:grpSpLocks/>
          </p:cNvGrpSpPr>
          <p:nvPr/>
        </p:nvGrpSpPr>
        <p:grpSpPr bwMode="auto">
          <a:xfrm>
            <a:off x="3352801" y="2179639"/>
            <a:ext cx="614363" cy="2466975"/>
            <a:chOff x="1008" y="1584"/>
            <a:chExt cx="387" cy="1554"/>
          </a:xfrm>
        </p:grpSpPr>
        <p:sp>
          <p:nvSpPr>
            <p:cNvPr id="292926" name="Rectangle 34"/>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27" name="Rectangle 35"/>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8" name="Rectangle 36"/>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9" name="Rectangle 37"/>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90" name="Rectangle 38"/>
          <p:cNvSpPr>
            <a:spLocks noChangeArrowheads="1"/>
          </p:cNvSpPr>
          <p:nvPr/>
        </p:nvSpPr>
        <p:spPr bwMode="auto">
          <a:xfrm>
            <a:off x="3352801" y="2797176"/>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grpSp>
        <p:nvGrpSpPr>
          <p:cNvPr id="5" name="Group 39"/>
          <p:cNvGrpSpPr>
            <a:grpSpLocks/>
          </p:cNvGrpSpPr>
          <p:nvPr/>
        </p:nvGrpSpPr>
        <p:grpSpPr bwMode="auto">
          <a:xfrm>
            <a:off x="6370638" y="2179639"/>
            <a:ext cx="614362" cy="2466975"/>
            <a:chOff x="2925" y="1584"/>
            <a:chExt cx="387" cy="1554"/>
          </a:xfrm>
        </p:grpSpPr>
        <p:sp>
          <p:nvSpPr>
            <p:cNvPr id="292922" name="Rectangle 40"/>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23" name="Rectangle 41"/>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24" name="Rectangle 42"/>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25" name="Rectangle 43"/>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grpSp>
        <p:nvGrpSpPr>
          <p:cNvPr id="6" name="Group 44"/>
          <p:cNvGrpSpPr>
            <a:grpSpLocks/>
          </p:cNvGrpSpPr>
          <p:nvPr/>
        </p:nvGrpSpPr>
        <p:grpSpPr bwMode="auto">
          <a:xfrm>
            <a:off x="7289801" y="2179639"/>
            <a:ext cx="614363" cy="2466975"/>
            <a:chOff x="3504" y="1584"/>
            <a:chExt cx="387" cy="1554"/>
          </a:xfrm>
        </p:grpSpPr>
        <p:sp>
          <p:nvSpPr>
            <p:cNvPr id="292918" name="Rectangle 45"/>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9" name="Rectangle 46"/>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20" name="Rectangle 47"/>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21" name="Rectangle 48"/>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grpSp>
        <p:nvGrpSpPr>
          <p:cNvPr id="7" name="Group 49"/>
          <p:cNvGrpSpPr>
            <a:grpSpLocks/>
          </p:cNvGrpSpPr>
          <p:nvPr/>
        </p:nvGrpSpPr>
        <p:grpSpPr bwMode="auto">
          <a:xfrm>
            <a:off x="9228138" y="2179639"/>
            <a:ext cx="614362" cy="2466975"/>
            <a:chOff x="4701" y="1584"/>
            <a:chExt cx="387" cy="1554"/>
          </a:xfrm>
        </p:grpSpPr>
        <p:sp>
          <p:nvSpPr>
            <p:cNvPr id="292914" name="Rectangle 50"/>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5" name="Rectangle 51"/>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16" name="Rectangle 52"/>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17" name="Rectangle 53"/>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sp>
        <p:nvSpPr>
          <p:cNvPr id="1252406" name="Rectangle 54"/>
          <p:cNvSpPr>
            <a:spLocks noChangeArrowheads="1"/>
          </p:cNvSpPr>
          <p:nvPr/>
        </p:nvSpPr>
        <p:spPr bwMode="auto">
          <a:xfrm>
            <a:off x="6370639" y="2179639"/>
            <a:ext cx="617537" cy="617537"/>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1252407" name="Rectangle 55"/>
          <p:cNvSpPr>
            <a:spLocks noChangeArrowheads="1"/>
          </p:cNvSpPr>
          <p:nvPr/>
        </p:nvSpPr>
        <p:spPr bwMode="auto">
          <a:xfrm>
            <a:off x="7289801" y="2789239"/>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nvGrpSpPr>
          <p:cNvPr id="8" name="Group 56"/>
          <p:cNvGrpSpPr>
            <a:grpSpLocks/>
          </p:cNvGrpSpPr>
          <p:nvPr/>
        </p:nvGrpSpPr>
        <p:grpSpPr bwMode="auto">
          <a:xfrm>
            <a:off x="8280401" y="2179639"/>
            <a:ext cx="614363" cy="2466975"/>
            <a:chOff x="4128" y="1584"/>
            <a:chExt cx="387" cy="1554"/>
          </a:xfrm>
        </p:grpSpPr>
        <p:sp>
          <p:nvSpPr>
            <p:cNvPr id="292910" name="Rectangle 57"/>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1" name="Rectangle 58"/>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12" name="Rectangle 59"/>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sp>
          <p:nvSpPr>
            <p:cNvPr id="292913" name="Rectangle 60"/>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grpSp>
      <p:grpSp>
        <p:nvGrpSpPr>
          <p:cNvPr id="9" name="Group 61"/>
          <p:cNvGrpSpPr>
            <a:grpSpLocks/>
          </p:cNvGrpSpPr>
          <p:nvPr/>
        </p:nvGrpSpPr>
        <p:grpSpPr bwMode="auto">
          <a:xfrm>
            <a:off x="4338638" y="2179639"/>
            <a:ext cx="614362" cy="2466975"/>
            <a:chOff x="1629" y="1584"/>
            <a:chExt cx="387" cy="1554"/>
          </a:xfrm>
        </p:grpSpPr>
        <p:sp>
          <p:nvSpPr>
            <p:cNvPr id="292906" name="Rectangle 62"/>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07" name="Rectangle 63"/>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8" name="Rectangle 64"/>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9" name="Rectangle 65"/>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sp>
        <p:nvSpPr>
          <p:cNvPr id="1252418" name="Rectangle 66"/>
          <p:cNvSpPr>
            <a:spLocks noChangeArrowheads="1"/>
          </p:cNvSpPr>
          <p:nvPr/>
        </p:nvSpPr>
        <p:spPr bwMode="auto">
          <a:xfrm>
            <a:off x="4338638" y="3400426"/>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grpSp>
        <p:nvGrpSpPr>
          <p:cNvPr id="10" name="Group 67"/>
          <p:cNvGrpSpPr>
            <a:grpSpLocks/>
          </p:cNvGrpSpPr>
          <p:nvPr/>
        </p:nvGrpSpPr>
        <p:grpSpPr bwMode="auto">
          <a:xfrm>
            <a:off x="5334001" y="2179639"/>
            <a:ext cx="614363" cy="2466975"/>
            <a:chOff x="2256" y="1584"/>
            <a:chExt cx="387" cy="1554"/>
          </a:xfrm>
        </p:grpSpPr>
        <p:sp>
          <p:nvSpPr>
            <p:cNvPr id="292902" name="Rectangle 68"/>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03" name="Rectangle 69"/>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04" name="Rectangle 70"/>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5" name="Rectangle 71"/>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grpSp>
      <p:sp>
        <p:nvSpPr>
          <p:cNvPr id="1252424" name="Rectangle 72"/>
          <p:cNvSpPr>
            <a:spLocks noChangeArrowheads="1"/>
          </p:cNvSpPr>
          <p:nvPr/>
        </p:nvSpPr>
        <p:spPr bwMode="auto">
          <a:xfrm>
            <a:off x="5334001" y="4030663"/>
            <a:ext cx="614363" cy="61595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sp>
        <p:nvSpPr>
          <p:cNvPr id="1252425" name="Rectangle 73"/>
          <p:cNvSpPr>
            <a:spLocks noChangeArrowheads="1"/>
          </p:cNvSpPr>
          <p:nvPr/>
        </p:nvSpPr>
        <p:spPr bwMode="auto">
          <a:xfrm>
            <a:off x="8280401" y="3405188"/>
            <a:ext cx="614363" cy="62706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1252426" name="Rectangle 74"/>
          <p:cNvSpPr>
            <a:spLocks noChangeArrowheads="1"/>
          </p:cNvSpPr>
          <p:nvPr/>
        </p:nvSpPr>
        <p:spPr bwMode="auto">
          <a:xfrm>
            <a:off x="9223375" y="4022726"/>
            <a:ext cx="623888"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Tree>
    <p:extLst>
      <p:ext uri="{BB962C8B-B14F-4D97-AF65-F5344CB8AC3E}">
        <p14:creationId xmlns:p14="http://schemas.microsoft.com/office/powerpoint/2010/main" val="94919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52367"/>
                                        </p:tgtEl>
                                        <p:attrNameLst>
                                          <p:attrName>style.visibility</p:attrName>
                                        </p:attrNameLst>
                                      </p:cBhvr>
                                      <p:to>
                                        <p:strVal val="visible"/>
                                      </p:to>
                                    </p:set>
                                    <p:anim calcmode="lin" valueType="num">
                                      <p:cBhvr additive="base">
                                        <p:cTn id="12" dur="500" fill="hold"/>
                                        <p:tgtEl>
                                          <p:spTgt spid="1252367"/>
                                        </p:tgtEl>
                                        <p:attrNameLst>
                                          <p:attrName>ppt_x</p:attrName>
                                        </p:attrNameLst>
                                      </p:cBhvr>
                                      <p:tavLst>
                                        <p:tav tm="0">
                                          <p:val>
                                            <p:strVal val="#ppt_x"/>
                                          </p:val>
                                        </p:tav>
                                        <p:tav tm="100000">
                                          <p:val>
                                            <p:strVal val="#ppt_x"/>
                                          </p:val>
                                        </p:tav>
                                      </p:tavLst>
                                    </p:anim>
                                    <p:anim calcmode="lin" valueType="num">
                                      <p:cBhvr additive="base">
                                        <p:cTn id="13" dur="500" fill="hold"/>
                                        <p:tgtEl>
                                          <p:spTgt spid="125236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52424"/>
                                        </p:tgtEl>
                                        <p:attrNameLst>
                                          <p:attrName>style.visibility</p:attrName>
                                        </p:attrNameLst>
                                      </p:cBhvr>
                                      <p:to>
                                        <p:strVal val="visible"/>
                                      </p:to>
                                    </p:set>
                                    <p:anim calcmode="lin" valueType="num">
                                      <p:cBhvr additive="base">
                                        <p:cTn id="18" dur="500" fill="hold"/>
                                        <p:tgtEl>
                                          <p:spTgt spid="1252424"/>
                                        </p:tgtEl>
                                        <p:attrNameLst>
                                          <p:attrName>ppt_x</p:attrName>
                                        </p:attrNameLst>
                                      </p:cBhvr>
                                      <p:tavLst>
                                        <p:tav tm="0">
                                          <p:val>
                                            <p:strVal val="#ppt_x"/>
                                          </p:val>
                                        </p:tav>
                                        <p:tav tm="100000">
                                          <p:val>
                                            <p:strVal val="#ppt_x"/>
                                          </p:val>
                                        </p:tav>
                                      </p:tavLst>
                                    </p:anim>
                                    <p:anim calcmode="lin" valueType="num">
                                      <p:cBhvr additive="base">
                                        <p:cTn id="19" dur="500" fill="hold"/>
                                        <p:tgtEl>
                                          <p:spTgt spid="12524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2368"/>
                                        </p:tgtEl>
                                        <p:attrNameLst>
                                          <p:attrName>style.visibility</p:attrName>
                                        </p:attrNameLst>
                                      </p:cBhvr>
                                      <p:to>
                                        <p:strVal val="visible"/>
                                      </p:to>
                                    </p:set>
                                    <p:anim calcmode="lin" valueType="num">
                                      <p:cBhvr additive="base">
                                        <p:cTn id="29" dur="500" fill="hold"/>
                                        <p:tgtEl>
                                          <p:spTgt spid="1252368"/>
                                        </p:tgtEl>
                                        <p:attrNameLst>
                                          <p:attrName>ppt_x</p:attrName>
                                        </p:attrNameLst>
                                      </p:cBhvr>
                                      <p:tavLst>
                                        <p:tav tm="0">
                                          <p:val>
                                            <p:strVal val="#ppt_x"/>
                                          </p:val>
                                        </p:tav>
                                        <p:tav tm="100000">
                                          <p:val>
                                            <p:strVal val="#ppt_x"/>
                                          </p:val>
                                        </p:tav>
                                      </p:tavLst>
                                    </p:anim>
                                    <p:anim calcmode="lin" valueType="num">
                                      <p:cBhvr additive="base">
                                        <p:cTn id="30" dur="500" fill="hold"/>
                                        <p:tgtEl>
                                          <p:spTgt spid="125236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52406"/>
                                        </p:tgtEl>
                                        <p:attrNameLst>
                                          <p:attrName>style.visibility</p:attrName>
                                        </p:attrNameLst>
                                      </p:cBhvr>
                                      <p:to>
                                        <p:strVal val="visible"/>
                                      </p:to>
                                    </p:set>
                                    <p:anim calcmode="lin" valueType="num">
                                      <p:cBhvr additive="base">
                                        <p:cTn id="35" dur="500" fill="hold"/>
                                        <p:tgtEl>
                                          <p:spTgt spid="1252406"/>
                                        </p:tgtEl>
                                        <p:attrNameLst>
                                          <p:attrName>ppt_x</p:attrName>
                                        </p:attrNameLst>
                                      </p:cBhvr>
                                      <p:tavLst>
                                        <p:tav tm="0">
                                          <p:val>
                                            <p:strVal val="#ppt_x"/>
                                          </p:val>
                                        </p:tav>
                                        <p:tav tm="100000">
                                          <p:val>
                                            <p:strVal val="#ppt_x"/>
                                          </p:val>
                                        </p:tav>
                                      </p:tavLst>
                                    </p:anim>
                                    <p:anim calcmode="lin" valueType="num">
                                      <p:cBhvr additive="base">
                                        <p:cTn id="36" dur="500" fill="hold"/>
                                        <p:tgtEl>
                                          <p:spTgt spid="125240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2369"/>
                                        </p:tgtEl>
                                        <p:attrNameLst>
                                          <p:attrName>style.visibility</p:attrName>
                                        </p:attrNameLst>
                                      </p:cBhvr>
                                      <p:to>
                                        <p:strVal val="visible"/>
                                      </p:to>
                                    </p:set>
                                    <p:anim calcmode="lin" valueType="num">
                                      <p:cBhvr additive="base">
                                        <p:cTn id="46" dur="500" fill="hold"/>
                                        <p:tgtEl>
                                          <p:spTgt spid="1252369"/>
                                        </p:tgtEl>
                                        <p:attrNameLst>
                                          <p:attrName>ppt_x</p:attrName>
                                        </p:attrNameLst>
                                      </p:cBhvr>
                                      <p:tavLst>
                                        <p:tav tm="0">
                                          <p:val>
                                            <p:strVal val="#ppt_x"/>
                                          </p:val>
                                        </p:tav>
                                        <p:tav tm="100000">
                                          <p:val>
                                            <p:strVal val="#ppt_x"/>
                                          </p:val>
                                        </p:tav>
                                      </p:tavLst>
                                    </p:anim>
                                    <p:anim calcmode="lin" valueType="num">
                                      <p:cBhvr additive="base">
                                        <p:cTn id="47" dur="500" fill="hold"/>
                                        <p:tgtEl>
                                          <p:spTgt spid="1252369"/>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52407"/>
                                        </p:tgtEl>
                                        <p:attrNameLst>
                                          <p:attrName>style.visibility</p:attrName>
                                        </p:attrNameLst>
                                      </p:cBhvr>
                                      <p:to>
                                        <p:strVal val="visible"/>
                                      </p:to>
                                    </p:set>
                                    <p:anim calcmode="lin" valueType="num">
                                      <p:cBhvr additive="base">
                                        <p:cTn id="52" dur="500" fill="hold"/>
                                        <p:tgtEl>
                                          <p:spTgt spid="1252407"/>
                                        </p:tgtEl>
                                        <p:attrNameLst>
                                          <p:attrName>ppt_x</p:attrName>
                                        </p:attrNameLst>
                                      </p:cBhvr>
                                      <p:tavLst>
                                        <p:tav tm="0">
                                          <p:val>
                                            <p:strVal val="#ppt_x"/>
                                          </p:val>
                                        </p:tav>
                                        <p:tav tm="100000">
                                          <p:val>
                                            <p:strVal val="#ppt_x"/>
                                          </p:val>
                                        </p:tav>
                                      </p:tavLst>
                                    </p:anim>
                                    <p:anim calcmode="lin" valueType="num">
                                      <p:cBhvr additive="base">
                                        <p:cTn id="53" dur="500" fill="hold"/>
                                        <p:tgtEl>
                                          <p:spTgt spid="125240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2370"/>
                                        </p:tgtEl>
                                        <p:attrNameLst>
                                          <p:attrName>style.visibility</p:attrName>
                                        </p:attrNameLst>
                                      </p:cBhvr>
                                      <p:to>
                                        <p:strVal val="visible"/>
                                      </p:to>
                                    </p:set>
                                    <p:anim calcmode="lin" valueType="num">
                                      <p:cBhvr additive="base">
                                        <p:cTn id="63" dur="500" fill="hold"/>
                                        <p:tgtEl>
                                          <p:spTgt spid="1252370"/>
                                        </p:tgtEl>
                                        <p:attrNameLst>
                                          <p:attrName>ppt_x</p:attrName>
                                        </p:attrNameLst>
                                      </p:cBhvr>
                                      <p:tavLst>
                                        <p:tav tm="0">
                                          <p:val>
                                            <p:strVal val="#ppt_x"/>
                                          </p:val>
                                        </p:tav>
                                        <p:tav tm="100000">
                                          <p:val>
                                            <p:strVal val="#ppt_x"/>
                                          </p:val>
                                        </p:tav>
                                      </p:tavLst>
                                    </p:anim>
                                    <p:anim calcmode="lin" valueType="num">
                                      <p:cBhvr additive="base">
                                        <p:cTn id="64" dur="500" fill="hold"/>
                                        <p:tgtEl>
                                          <p:spTgt spid="1252370"/>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52425"/>
                                        </p:tgtEl>
                                        <p:attrNameLst>
                                          <p:attrName>style.visibility</p:attrName>
                                        </p:attrNameLst>
                                      </p:cBhvr>
                                      <p:to>
                                        <p:strVal val="visible"/>
                                      </p:to>
                                    </p:set>
                                    <p:anim calcmode="lin" valueType="num">
                                      <p:cBhvr additive="base">
                                        <p:cTn id="69" dur="500" fill="hold"/>
                                        <p:tgtEl>
                                          <p:spTgt spid="1252425"/>
                                        </p:tgtEl>
                                        <p:attrNameLst>
                                          <p:attrName>ppt_x</p:attrName>
                                        </p:attrNameLst>
                                      </p:cBhvr>
                                      <p:tavLst>
                                        <p:tav tm="0">
                                          <p:val>
                                            <p:strVal val="#ppt_x"/>
                                          </p:val>
                                        </p:tav>
                                        <p:tav tm="100000">
                                          <p:val>
                                            <p:strVal val="#ppt_x"/>
                                          </p:val>
                                        </p:tav>
                                      </p:tavLst>
                                    </p:anim>
                                    <p:anim calcmode="lin" valueType="num">
                                      <p:cBhvr additive="base">
                                        <p:cTn id="70" dur="500" fill="hold"/>
                                        <p:tgtEl>
                                          <p:spTgt spid="12524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2371"/>
                                        </p:tgtEl>
                                        <p:attrNameLst>
                                          <p:attrName>style.visibility</p:attrName>
                                        </p:attrNameLst>
                                      </p:cBhvr>
                                      <p:to>
                                        <p:strVal val="visible"/>
                                      </p:to>
                                    </p:set>
                                    <p:anim calcmode="lin" valueType="num">
                                      <p:cBhvr additive="base">
                                        <p:cTn id="80" dur="500" fill="hold"/>
                                        <p:tgtEl>
                                          <p:spTgt spid="1252371"/>
                                        </p:tgtEl>
                                        <p:attrNameLst>
                                          <p:attrName>ppt_x</p:attrName>
                                        </p:attrNameLst>
                                      </p:cBhvr>
                                      <p:tavLst>
                                        <p:tav tm="0">
                                          <p:val>
                                            <p:strVal val="#ppt_x"/>
                                          </p:val>
                                        </p:tav>
                                        <p:tav tm="100000">
                                          <p:val>
                                            <p:strVal val="#ppt_x"/>
                                          </p:val>
                                        </p:tav>
                                      </p:tavLst>
                                    </p:anim>
                                    <p:anim calcmode="lin" valueType="num">
                                      <p:cBhvr additive="base">
                                        <p:cTn id="81" dur="500" fill="hold"/>
                                        <p:tgtEl>
                                          <p:spTgt spid="1252371"/>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252426"/>
                                        </p:tgtEl>
                                        <p:attrNameLst>
                                          <p:attrName>style.visibility</p:attrName>
                                        </p:attrNameLst>
                                      </p:cBhvr>
                                      <p:to>
                                        <p:strVal val="visible"/>
                                      </p:to>
                                    </p:set>
                                    <p:anim calcmode="lin" valueType="num">
                                      <p:cBhvr additive="base">
                                        <p:cTn id="86" dur="500" fill="hold"/>
                                        <p:tgtEl>
                                          <p:spTgt spid="1252426"/>
                                        </p:tgtEl>
                                        <p:attrNameLst>
                                          <p:attrName>ppt_x</p:attrName>
                                        </p:attrNameLst>
                                      </p:cBhvr>
                                      <p:tavLst>
                                        <p:tav tm="0">
                                          <p:val>
                                            <p:strVal val="#ppt_x"/>
                                          </p:val>
                                        </p:tav>
                                        <p:tav tm="100000">
                                          <p:val>
                                            <p:strVal val="#ppt_x"/>
                                          </p:val>
                                        </p:tav>
                                      </p:tavLst>
                                    </p:anim>
                                    <p:anim calcmode="lin" valueType="num">
                                      <p:cBhvr additive="base">
                                        <p:cTn id="87" dur="500" fill="hold"/>
                                        <p:tgtEl>
                                          <p:spTgt spid="125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67" grpId="0"/>
      <p:bldP spid="1252368" grpId="0"/>
      <p:bldP spid="1252369" grpId="0"/>
      <p:bldP spid="1252370" grpId="0"/>
      <p:bldP spid="1252371" grpId="0"/>
      <p:bldP spid="1252406" grpId="0" animBg="1"/>
      <p:bldP spid="1252407" grpId="0" animBg="1"/>
      <p:bldP spid="1252424" grpId="0" animBg="1"/>
      <p:bldP spid="1252425" grpId="0" animBg="1"/>
      <p:bldP spid="1252426" grpId="0" animBg="1"/>
    </p:bld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p>
        </p:txBody>
      </p:sp>
      <p:sp>
        <p:nvSpPr>
          <p:cNvPr id="3" name="内容占位符 2"/>
          <p:cNvSpPr>
            <a:spLocks noGrp="1"/>
          </p:cNvSpPr>
          <p:nvPr>
            <p:ph idx="1"/>
          </p:nvPr>
        </p:nvSpPr>
        <p:spPr/>
        <p:txBody>
          <a:bodyPr>
            <a:normAutofit/>
          </a:bodyPr>
          <a:lstStyle/>
          <a:p>
            <a:r>
              <a:rPr lang="zh-CN" altLang="en-US" b="1" dirty="0">
                <a:latin typeface="华文新魏" pitchFamily="2" charset="-122"/>
              </a:rPr>
              <a:t>数据查找     </a:t>
            </a:r>
            <a:r>
              <a:rPr lang="en-US" altLang="zh-CN" b="1" dirty="0">
                <a:latin typeface="Courier New" panose="02070309020205020404" pitchFamily="49" charset="0"/>
                <a:cs typeface="Courier New" panose="02070309020205020404" pitchFamily="49" charset="0"/>
              </a:rPr>
              <a:t>Data Identification</a:t>
            </a:r>
          </a:p>
          <a:p>
            <a:pPr lvl="1"/>
            <a:r>
              <a:rPr lang="zh-CN" altLang="en-US" sz="2200" dirty="0">
                <a:solidFill>
                  <a:schemeClr val="tx1"/>
                </a:solidFill>
                <a:latin typeface="华文新魏" pitchFamily="2" charset="-122"/>
              </a:rPr>
              <a:t>如何判断数据在</a:t>
            </a:r>
            <a:r>
              <a:rPr lang="en-US" altLang="zh-CN" sz="2200" dirty="0">
                <a:solidFill>
                  <a:schemeClr val="tx1"/>
                </a:solidFill>
                <a:latin typeface="华文新魏" pitchFamily="2" charset="-122"/>
              </a:rPr>
              <a:t>cache</a:t>
            </a:r>
            <a:r>
              <a:rPr lang="zh-CN" altLang="en-US" sz="2200" dirty="0">
                <a:solidFill>
                  <a:schemeClr val="tx1"/>
                </a:solidFill>
                <a:latin typeface="华文新魏" pitchFamily="2" charset="-122"/>
              </a:rPr>
              <a:t>中</a:t>
            </a:r>
          </a:p>
          <a:p>
            <a:r>
              <a:rPr lang="zh-CN" altLang="en-US" b="1" dirty="0">
                <a:latin typeface="华文新魏" pitchFamily="2" charset="-122"/>
              </a:rPr>
              <a:t>地址映射</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Address Mapping</a:t>
            </a:r>
          </a:p>
          <a:p>
            <a:pPr lvl="1"/>
            <a:r>
              <a:rPr lang="zh-CN" altLang="en-US" dirty="0">
                <a:solidFill>
                  <a:schemeClr val="tx1"/>
                </a:solidFill>
                <a:latin typeface="华文新魏" pitchFamily="2" charset="-122"/>
              </a:rPr>
              <a:t>主存数据如何放置到</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行</a:t>
            </a:r>
            <a:r>
              <a:rPr lang="en-US" altLang="zh-CN" dirty="0">
                <a:solidFill>
                  <a:schemeClr val="tx1"/>
                </a:solidFill>
                <a:latin typeface="华文新魏" pitchFamily="2" charset="-122"/>
              </a:rPr>
              <a:t>/</a:t>
            </a:r>
            <a:r>
              <a:rPr lang="zh-CN" altLang="en-US" dirty="0">
                <a:solidFill>
                  <a:schemeClr val="tx1"/>
                </a:solidFill>
                <a:latin typeface="华文新魏" pitchFamily="2" charset="-122"/>
              </a:rPr>
              <a:t>槽中</a:t>
            </a:r>
          </a:p>
          <a:p>
            <a:r>
              <a:rPr lang="zh-CN" altLang="en-US" b="1" dirty="0">
                <a:latin typeface="华文新魏" pitchFamily="2" charset="-122"/>
              </a:rPr>
              <a:t>替换策略</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Placement Policy</a:t>
            </a:r>
          </a:p>
          <a:p>
            <a:pPr lvl="1"/>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满后如何处理</a:t>
            </a:r>
          </a:p>
          <a:p>
            <a:r>
              <a:rPr lang="zh-CN" altLang="en-US" b="1" dirty="0">
                <a:solidFill>
                  <a:srgbClr val="C00000"/>
                </a:solidFill>
                <a:latin typeface="华文新魏" pitchFamily="2" charset="-122"/>
              </a:rPr>
              <a:t>写入策略   </a:t>
            </a:r>
            <a:r>
              <a:rPr lang="en-US" altLang="zh-CN" b="1" dirty="0">
                <a:solidFill>
                  <a:srgbClr val="C00000"/>
                </a:solidFill>
                <a:latin typeface="Courier New" panose="02070309020205020404" pitchFamily="49" charset="0"/>
                <a:cs typeface="Courier New" panose="02070309020205020404" pitchFamily="49" charset="0"/>
              </a:rPr>
              <a:t>Write Policy</a:t>
            </a:r>
          </a:p>
          <a:p>
            <a:pPr lvl="1"/>
            <a:r>
              <a:rPr lang="zh-CN" altLang="en-US" dirty="0">
                <a:solidFill>
                  <a:schemeClr val="tx1"/>
                </a:solidFill>
                <a:latin typeface="华文新魏" pitchFamily="2" charset="-122"/>
              </a:rPr>
              <a:t>如何保证</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与</a:t>
            </a:r>
            <a:r>
              <a:rPr lang="en-US" altLang="zh-CN" dirty="0">
                <a:solidFill>
                  <a:schemeClr val="tx1"/>
                </a:solidFill>
                <a:latin typeface="华文新魏" pitchFamily="2" charset="-122"/>
              </a:rPr>
              <a:t>memory</a:t>
            </a:r>
            <a:r>
              <a:rPr lang="zh-CN" altLang="en-US" dirty="0">
                <a:solidFill>
                  <a:schemeClr val="tx1"/>
                </a:solidFill>
                <a:latin typeface="华文新魏" pitchFamily="2" charset="-122"/>
              </a:rPr>
              <a:t>的一致性</a:t>
            </a:r>
          </a:p>
          <a:p>
            <a:endParaRPr lang="zh-CN" altLang="en-US" dirty="0"/>
          </a:p>
        </p:txBody>
      </p:sp>
    </p:spTree>
    <p:extLst>
      <p:ext uri="{BB962C8B-B14F-4D97-AF65-F5344CB8AC3E}">
        <p14:creationId xmlns:p14="http://schemas.microsoft.com/office/powerpoint/2010/main" val="2543901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写入策略</a:t>
            </a:r>
          </a:p>
        </p:txBody>
      </p:sp>
      <p:sp>
        <p:nvSpPr>
          <p:cNvPr id="3" name="内容占位符 2"/>
          <p:cNvSpPr>
            <a:spLocks noGrp="1"/>
          </p:cNvSpPr>
          <p:nvPr>
            <p:ph idx="1"/>
          </p:nvPr>
        </p:nvSpPr>
        <p:spPr/>
        <p:txBody>
          <a:bodyPr/>
          <a:lstStyle/>
          <a:p>
            <a:r>
              <a:rPr lang="zh-CN" altLang="en-US" b="1" dirty="0"/>
              <a:t>写回法</a:t>
            </a:r>
            <a:r>
              <a:rPr lang="en-US" altLang="zh-CN" dirty="0"/>
              <a:t>(write back)</a:t>
            </a:r>
          </a:p>
          <a:p>
            <a:r>
              <a:rPr lang="zh-CN" altLang="en-US" b="1" dirty="0"/>
              <a:t>写穿法 </a:t>
            </a:r>
            <a:r>
              <a:rPr lang="en-US" altLang="zh-CN" dirty="0"/>
              <a:t>(write through)</a:t>
            </a:r>
          </a:p>
          <a:p>
            <a:r>
              <a:rPr lang="zh-CN" altLang="en-US" b="1" dirty="0"/>
              <a:t>写分配</a:t>
            </a:r>
            <a:r>
              <a:rPr lang="zh-CN" altLang="en-US" dirty="0"/>
              <a:t>（</a:t>
            </a:r>
            <a:r>
              <a:rPr lang="en-US" altLang="zh-CN" dirty="0"/>
              <a:t>write-allocate</a:t>
            </a:r>
            <a:r>
              <a:rPr lang="zh-CN" altLang="en-US" dirty="0"/>
              <a:t>）</a:t>
            </a:r>
            <a:endParaRPr lang="en-US" altLang="zh-CN" dirty="0"/>
          </a:p>
          <a:p>
            <a:r>
              <a:rPr lang="zh-CN" altLang="en-US" b="1" dirty="0"/>
              <a:t>写不分配</a:t>
            </a:r>
            <a:r>
              <a:rPr lang="zh-CN" altLang="en-US" dirty="0"/>
              <a:t>（</a:t>
            </a:r>
            <a:r>
              <a:rPr lang="en-US" altLang="zh-CN" dirty="0"/>
              <a:t>not-write-allocate</a:t>
            </a:r>
            <a:r>
              <a:rPr lang="zh-CN" altLang="en-US" dirty="0"/>
              <a:t>）</a:t>
            </a:r>
            <a:endParaRPr lang="en-US" altLang="zh-CN" dirty="0"/>
          </a:p>
          <a:p>
            <a:endParaRPr lang="en-US" altLang="zh-CN" dirty="0"/>
          </a:p>
          <a:p>
            <a:endParaRPr lang="en-US" altLang="zh-CN" dirty="0"/>
          </a:p>
          <a:p>
            <a:endParaRPr lang="zh-CN" altLang="en-US" dirty="0"/>
          </a:p>
        </p:txBody>
      </p:sp>
      <p:grpSp>
        <p:nvGrpSpPr>
          <p:cNvPr id="4" name="Group 2"/>
          <p:cNvGrpSpPr>
            <a:grpSpLocks/>
          </p:cNvGrpSpPr>
          <p:nvPr/>
        </p:nvGrpSpPr>
        <p:grpSpPr bwMode="auto">
          <a:xfrm>
            <a:off x="5715000" y="5383214"/>
            <a:ext cx="4419600" cy="636587"/>
            <a:chOff x="1296" y="3103"/>
            <a:chExt cx="2784" cy="401"/>
          </a:xfrm>
        </p:grpSpPr>
        <p:sp>
          <p:nvSpPr>
            <p:cNvPr id="5" name="AutoShape 3"/>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6" name="Rectangle 4"/>
            <p:cNvSpPr>
              <a:spLocks noChangeArrowheads="1"/>
            </p:cNvSpPr>
            <p:nvPr/>
          </p:nvSpPr>
          <p:spPr bwMode="auto">
            <a:xfrm>
              <a:off x="2112" y="3166"/>
              <a:ext cx="1152" cy="290"/>
            </a:xfrm>
            <a:prstGeom prst="rect">
              <a:avLst/>
            </a:prstGeom>
            <a:noFill/>
            <a:ln w="9525">
              <a:noFill/>
              <a:miter lim="800000"/>
              <a:headEnd/>
              <a:tailEnd/>
            </a:ln>
          </p:spPr>
          <p:txBody>
            <a:bodyPr lIns="12700" tIns="12700" rIns="12700" bIns="12700"/>
            <a:lstStyle/>
            <a:p>
              <a:pPr algn="ctr"/>
              <a:r>
                <a:rPr lang="zh-CN" altLang="en-US">
                  <a:solidFill>
                    <a:srgbClr val="66FF33"/>
                  </a:solidFill>
                  <a:latin typeface="+mn-ea"/>
                </a:rPr>
                <a:t>磁带，光盘</a:t>
              </a:r>
            </a:p>
          </p:txBody>
        </p:sp>
      </p:grpSp>
      <p:grpSp>
        <p:nvGrpSpPr>
          <p:cNvPr id="7" name="Group 5"/>
          <p:cNvGrpSpPr>
            <a:grpSpLocks/>
          </p:cNvGrpSpPr>
          <p:nvPr/>
        </p:nvGrpSpPr>
        <p:grpSpPr bwMode="auto">
          <a:xfrm>
            <a:off x="5981700" y="4789489"/>
            <a:ext cx="3886200" cy="593725"/>
            <a:chOff x="1464" y="2748"/>
            <a:chExt cx="2448" cy="374"/>
          </a:xfrm>
        </p:grpSpPr>
        <p:sp>
          <p:nvSpPr>
            <p:cNvPr id="8" name="AutoShape 6"/>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9" name="Rectangle 7"/>
            <p:cNvSpPr>
              <a:spLocks noChangeArrowheads="1"/>
            </p:cNvSpPr>
            <p:nvPr/>
          </p:nvSpPr>
          <p:spPr bwMode="auto">
            <a:xfrm>
              <a:off x="2112" y="2832"/>
              <a:ext cx="1152" cy="290"/>
            </a:xfrm>
            <a:prstGeom prst="rect">
              <a:avLst/>
            </a:prstGeom>
            <a:noFill/>
            <a:ln w="9525">
              <a:noFill/>
              <a:miter lim="800000"/>
              <a:headEnd/>
              <a:tailEnd/>
            </a:ln>
          </p:spPr>
          <p:txBody>
            <a:bodyPr lIns="12700" tIns="12700" rIns="12700" bIns="12700"/>
            <a:lstStyle/>
            <a:p>
              <a:pPr algn="ctr"/>
              <a:r>
                <a:rPr lang="zh-CN" altLang="en-US">
                  <a:latin typeface="+mn-ea"/>
                </a:rPr>
                <a:t>磁盘</a:t>
              </a:r>
            </a:p>
          </p:txBody>
        </p:sp>
      </p:grpSp>
      <p:grpSp>
        <p:nvGrpSpPr>
          <p:cNvPr id="10" name="Group 8"/>
          <p:cNvGrpSpPr>
            <a:grpSpLocks/>
          </p:cNvGrpSpPr>
          <p:nvPr/>
        </p:nvGrpSpPr>
        <p:grpSpPr bwMode="auto">
          <a:xfrm>
            <a:off x="6384925" y="3668714"/>
            <a:ext cx="3079750" cy="574675"/>
            <a:chOff x="1718" y="2040"/>
            <a:chExt cx="1940" cy="362"/>
          </a:xfrm>
        </p:grpSpPr>
        <p:sp>
          <p:nvSpPr>
            <p:cNvPr id="11" name="AutoShape 9"/>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12" name="Rectangle 10"/>
            <p:cNvSpPr>
              <a:spLocks noChangeArrowheads="1"/>
            </p:cNvSpPr>
            <p:nvPr/>
          </p:nvSpPr>
          <p:spPr bwMode="auto">
            <a:xfrm>
              <a:off x="2160" y="2112"/>
              <a:ext cx="1152" cy="290"/>
            </a:xfrm>
            <a:prstGeom prst="rect">
              <a:avLst/>
            </a:prstGeom>
            <a:noFill/>
            <a:ln w="9525">
              <a:noFill/>
              <a:miter lim="800000"/>
              <a:headEnd/>
              <a:tailEnd/>
            </a:ln>
          </p:spPr>
          <p:txBody>
            <a:bodyPr lIns="12700" tIns="12700" rIns="12700" bIns="12700"/>
            <a:lstStyle/>
            <a:p>
              <a:pPr algn="ctr"/>
              <a:r>
                <a:rPr lang="en-US" altLang="zh-CN">
                  <a:latin typeface="+mn-ea"/>
                </a:rPr>
                <a:t>Cache</a:t>
              </a:r>
              <a:r>
                <a:rPr lang="zh-CN" altLang="en-US" dirty="0">
                  <a:latin typeface="+mn-ea"/>
                </a:rPr>
                <a:t>高速缓存</a:t>
              </a:r>
              <a:endParaRPr lang="zh-CN" altLang="en-US" sz="1600" dirty="0">
                <a:latin typeface="+mn-ea"/>
              </a:endParaRPr>
            </a:p>
          </p:txBody>
        </p:sp>
      </p:grpSp>
      <p:grpSp>
        <p:nvGrpSpPr>
          <p:cNvPr id="13" name="Group 11"/>
          <p:cNvGrpSpPr>
            <a:grpSpLocks/>
          </p:cNvGrpSpPr>
          <p:nvPr/>
        </p:nvGrpSpPr>
        <p:grpSpPr bwMode="auto">
          <a:xfrm>
            <a:off x="6184900" y="4243389"/>
            <a:ext cx="3479800" cy="606425"/>
            <a:chOff x="1592" y="2402"/>
            <a:chExt cx="2192" cy="382"/>
          </a:xfrm>
        </p:grpSpPr>
        <p:sp>
          <p:nvSpPr>
            <p:cNvPr id="14" name="AutoShape 12"/>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wrap="none" anchor="ctr"/>
            <a:lstStyle/>
            <a:p>
              <a:pPr algn="ctr"/>
              <a:endParaRPr lang="zh-CN" altLang="en-US">
                <a:latin typeface="+mn-ea"/>
              </a:endParaRPr>
            </a:p>
          </p:txBody>
        </p:sp>
        <p:sp>
          <p:nvSpPr>
            <p:cNvPr id="15" name="Rectangle 13"/>
            <p:cNvSpPr>
              <a:spLocks noChangeArrowheads="1"/>
            </p:cNvSpPr>
            <p:nvPr/>
          </p:nvSpPr>
          <p:spPr bwMode="auto">
            <a:xfrm>
              <a:off x="2160" y="2494"/>
              <a:ext cx="1152" cy="290"/>
            </a:xfrm>
            <a:prstGeom prst="rect">
              <a:avLst/>
            </a:prstGeom>
            <a:noFill/>
            <a:ln w="9525">
              <a:noFill/>
              <a:miter lim="800000"/>
              <a:headEnd/>
              <a:tailEnd/>
            </a:ln>
          </p:spPr>
          <p:txBody>
            <a:bodyPr lIns="12700" tIns="12700" rIns="12700" bIns="12700"/>
            <a:lstStyle/>
            <a:p>
              <a:pPr algn="ctr"/>
              <a:endParaRPr lang="zh-CN" altLang="zh-CN">
                <a:latin typeface="+mn-ea"/>
              </a:endParaRPr>
            </a:p>
          </p:txBody>
        </p:sp>
        <p:sp>
          <p:nvSpPr>
            <p:cNvPr id="16" name="Rectangle 14"/>
            <p:cNvSpPr>
              <a:spLocks noChangeArrowheads="1"/>
            </p:cNvSpPr>
            <p:nvPr/>
          </p:nvSpPr>
          <p:spPr bwMode="auto">
            <a:xfrm>
              <a:off x="2160" y="2448"/>
              <a:ext cx="1152" cy="290"/>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mn-ea"/>
                </a:rPr>
                <a:t>主存</a:t>
              </a:r>
            </a:p>
          </p:txBody>
        </p:sp>
      </p:grpSp>
      <p:grpSp>
        <p:nvGrpSpPr>
          <p:cNvPr id="17" name="Group 15"/>
          <p:cNvGrpSpPr>
            <a:grpSpLocks/>
          </p:cNvGrpSpPr>
          <p:nvPr/>
        </p:nvGrpSpPr>
        <p:grpSpPr bwMode="auto">
          <a:xfrm>
            <a:off x="6584950" y="3097214"/>
            <a:ext cx="2679700" cy="536575"/>
            <a:chOff x="1844" y="1680"/>
            <a:chExt cx="1688" cy="338"/>
          </a:xfrm>
        </p:grpSpPr>
        <p:sp>
          <p:nvSpPr>
            <p:cNvPr id="18" name="AutoShape 16"/>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19" name="Rectangle 17"/>
            <p:cNvSpPr>
              <a:spLocks noChangeArrowheads="1"/>
            </p:cNvSpPr>
            <p:nvPr/>
          </p:nvSpPr>
          <p:spPr bwMode="auto">
            <a:xfrm>
              <a:off x="2160" y="1728"/>
              <a:ext cx="1152" cy="290"/>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mn-ea"/>
                </a:rPr>
                <a:t>CPU</a:t>
              </a:r>
              <a:r>
                <a:rPr lang="zh-CN" altLang="en-US" dirty="0">
                  <a:solidFill>
                    <a:srgbClr val="003300"/>
                  </a:solidFill>
                  <a:latin typeface="+mn-ea"/>
                </a:rPr>
                <a:t>寄存器</a:t>
              </a:r>
            </a:p>
          </p:txBody>
        </p:sp>
      </p:grpSp>
      <p:sp>
        <p:nvSpPr>
          <p:cNvPr id="20" name="Line 18"/>
          <p:cNvSpPr>
            <a:spLocks noChangeShapeType="1"/>
          </p:cNvSpPr>
          <p:nvPr/>
        </p:nvSpPr>
        <p:spPr bwMode="auto">
          <a:xfrm>
            <a:off x="7848600" y="2209800"/>
            <a:ext cx="0" cy="2438400"/>
          </a:xfrm>
          <a:prstGeom prst="line">
            <a:avLst/>
          </a:prstGeom>
          <a:noFill/>
          <a:ln w="76200">
            <a:solidFill>
              <a:srgbClr val="33CC33"/>
            </a:solidFill>
            <a:round/>
            <a:headEnd/>
            <a:tailEnd type="triangle" w="med" len="med"/>
          </a:ln>
        </p:spPr>
        <p:txBody>
          <a:bodyPr/>
          <a:lstStyle/>
          <a:p>
            <a:pPr algn="ctr"/>
            <a:endParaRPr lang="zh-CN" altLang="en-US">
              <a:latin typeface="+mn-ea"/>
            </a:endParaRPr>
          </a:p>
        </p:txBody>
      </p:sp>
      <p:sp>
        <p:nvSpPr>
          <p:cNvPr id="21" name="Line 20"/>
          <p:cNvSpPr>
            <a:spLocks noChangeShapeType="1"/>
          </p:cNvSpPr>
          <p:nvPr/>
        </p:nvSpPr>
        <p:spPr bwMode="auto">
          <a:xfrm>
            <a:off x="8077200" y="2209800"/>
            <a:ext cx="0" cy="2819400"/>
          </a:xfrm>
          <a:prstGeom prst="line">
            <a:avLst/>
          </a:prstGeom>
          <a:noFill/>
          <a:ln w="76200">
            <a:solidFill>
              <a:srgbClr val="33CC33"/>
            </a:solidFill>
            <a:round/>
            <a:headEnd/>
            <a:tailEnd type="triangle" w="med" len="med"/>
          </a:ln>
        </p:spPr>
        <p:txBody>
          <a:bodyPr/>
          <a:lstStyle/>
          <a:p>
            <a:pPr algn="ctr"/>
            <a:endParaRPr lang="zh-CN" altLang="en-US">
              <a:latin typeface="+mn-ea"/>
            </a:endParaRPr>
          </a:p>
        </p:txBody>
      </p:sp>
      <p:sp>
        <p:nvSpPr>
          <p:cNvPr id="22" name="Line 21"/>
          <p:cNvSpPr>
            <a:spLocks noChangeShapeType="1"/>
          </p:cNvSpPr>
          <p:nvPr/>
        </p:nvSpPr>
        <p:spPr bwMode="auto">
          <a:xfrm>
            <a:off x="7620000" y="2209800"/>
            <a:ext cx="0" cy="1752600"/>
          </a:xfrm>
          <a:prstGeom prst="line">
            <a:avLst/>
          </a:prstGeom>
          <a:noFill/>
          <a:ln w="76200">
            <a:solidFill>
              <a:srgbClr val="33CC33"/>
            </a:solidFill>
            <a:round/>
            <a:headEnd/>
            <a:tailEnd type="triangle" w="med" len="med"/>
          </a:ln>
        </p:spPr>
        <p:txBody>
          <a:bodyPr/>
          <a:lstStyle/>
          <a:p>
            <a:pPr algn="ctr"/>
            <a:endParaRPr lang="zh-CN" altLang="en-US">
              <a:latin typeface="+mn-ea"/>
            </a:endParaRPr>
          </a:p>
        </p:txBody>
      </p:sp>
    </p:spTree>
    <p:extLst>
      <p:ext uri="{BB962C8B-B14F-4D97-AF65-F5344CB8AC3E}">
        <p14:creationId xmlns:p14="http://schemas.microsoft.com/office/powerpoint/2010/main" val="6329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ppt_x"/>
                                          </p:val>
                                        </p:tav>
                                        <p:tav tm="100000">
                                          <p:val>
                                            <p:strVal val="#ppt_x"/>
                                          </p:val>
                                        </p:tav>
                                      </p:tavLst>
                                    </p:anim>
                                    <p:anim calcmode="lin" valueType="num">
                                      <p:cBhvr>
                                        <p:cTn id="8" dur="500" fill="hold"/>
                                        <p:tgtEl>
                                          <p:spTgt spid="22"/>
                                        </p:tgtEl>
                                        <p:attrNameLst>
                                          <p:attrName>ppt_y</p:attrName>
                                        </p:attrNameLst>
                                      </p:cBhvr>
                                      <p:tavLst>
                                        <p:tav tm="0">
                                          <p:val>
                                            <p:strVal val="#ppt_y-#ppt_h/2"/>
                                          </p:val>
                                        </p:tav>
                                        <p:tav tm="100000">
                                          <p:val>
                                            <p:strVal val="#ppt_y"/>
                                          </p:val>
                                        </p:tav>
                                      </p:tavLst>
                                    </p:anim>
                                    <p:anim calcmode="lin" valueType="num">
                                      <p:cBhvr>
                                        <p:cTn id="9" dur="500" fill="hold"/>
                                        <p:tgtEl>
                                          <p:spTgt spid="22"/>
                                        </p:tgtEl>
                                        <p:attrNameLst>
                                          <p:attrName>ppt_w</p:attrName>
                                        </p:attrNameLst>
                                      </p:cBhvr>
                                      <p:tavLst>
                                        <p:tav tm="0">
                                          <p:val>
                                            <p:strVal val="#ppt_w"/>
                                          </p:val>
                                        </p:tav>
                                        <p:tav tm="100000">
                                          <p:val>
                                            <p:strVal val="#ppt_w"/>
                                          </p:val>
                                        </p:tav>
                                      </p:tavLst>
                                    </p:anim>
                                    <p:anim calcmode="lin" valueType="num">
                                      <p:cBhvr>
                                        <p:cTn id="10"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22"/>
                                        </p:tgtEl>
                                        <p:attrNameLst>
                                          <p:attrName>ppt_x</p:attrName>
                                        </p:attrNameLst>
                                      </p:cBhvr>
                                      <p:tavLst>
                                        <p:tav tm="0">
                                          <p:val>
                                            <p:strVal val="ppt_x"/>
                                          </p:val>
                                        </p:tav>
                                        <p:tav tm="100000">
                                          <p:val>
                                            <p:strVal val="ppt_x"/>
                                          </p:val>
                                        </p:tav>
                                      </p:tavLst>
                                    </p:anim>
                                    <p:anim calcmode="lin" valueType="num">
                                      <p:cBhvr additive="base">
                                        <p:cTn id="15" dur="500"/>
                                        <p:tgtEl>
                                          <p:spTgt spid="22"/>
                                        </p:tgtEl>
                                        <p:attrNameLst>
                                          <p:attrName>ppt_y</p:attrName>
                                        </p:attrNameLst>
                                      </p:cBhvr>
                                      <p:tavLst>
                                        <p:tav tm="0">
                                          <p:val>
                                            <p:strVal val="ppt_y"/>
                                          </p:val>
                                        </p:tav>
                                        <p:tav tm="100000">
                                          <p:val>
                                            <p:strVal val="1+ppt_h/2"/>
                                          </p:val>
                                        </p:tav>
                                      </p:tavLst>
                                    </p:anim>
                                    <p:set>
                                      <p:cBhvr>
                                        <p:cTn id="16" dur="1" fill="hold">
                                          <p:stCondLst>
                                            <p:cond delay="4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100000">
                                          <p:val>
                                            <p:strVal val="#ppt_x"/>
                                          </p:val>
                                        </p:tav>
                                      </p:tavLst>
                                    </p:anim>
                                    <p:anim calcmode="lin" valueType="num">
                                      <p:cBhvr>
                                        <p:cTn id="22" dur="500" fill="hold"/>
                                        <p:tgtEl>
                                          <p:spTgt spid="20"/>
                                        </p:tgtEl>
                                        <p:attrNameLst>
                                          <p:attrName>ppt_y</p:attrName>
                                        </p:attrNameLst>
                                      </p:cBhvr>
                                      <p:tavLst>
                                        <p:tav tm="0">
                                          <p:val>
                                            <p:strVal val="#ppt_y-#ppt_h/2"/>
                                          </p:val>
                                        </p:tav>
                                        <p:tav tm="100000">
                                          <p:val>
                                            <p:strVal val="#ppt_y"/>
                                          </p:val>
                                        </p:tav>
                                      </p:tavLst>
                                    </p:anim>
                                    <p:anim calcmode="lin" valueType="num">
                                      <p:cBhvr>
                                        <p:cTn id="23" dur="500" fill="hold"/>
                                        <p:tgtEl>
                                          <p:spTgt spid="20"/>
                                        </p:tgtEl>
                                        <p:attrNameLst>
                                          <p:attrName>ppt_w</p:attrName>
                                        </p:attrNameLst>
                                      </p:cBhvr>
                                      <p:tavLst>
                                        <p:tav tm="0">
                                          <p:val>
                                            <p:strVal val="#ppt_w"/>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grpId="1" nodeType="clickEffect">
                                  <p:stCondLst>
                                    <p:cond delay="0"/>
                                  </p:stCondLst>
                                  <p:childTnLst>
                                    <p:animEffect transition="out" filter="box(in)">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ppt_x</p:attrName>
                                        </p:attrNameLst>
                                      </p:cBhvr>
                                      <p:tavLst>
                                        <p:tav tm="0">
                                          <p:val>
                                            <p:strVal val="#ppt_x"/>
                                          </p:val>
                                        </p:tav>
                                        <p:tav tm="100000">
                                          <p:val>
                                            <p:strVal val="#ppt_x"/>
                                          </p:val>
                                        </p:tav>
                                      </p:tavLst>
                                    </p:anim>
                                    <p:anim calcmode="lin" valueType="num">
                                      <p:cBhvr>
                                        <p:cTn id="35" dur="500" fill="hold"/>
                                        <p:tgtEl>
                                          <p:spTgt spid="21"/>
                                        </p:tgtEl>
                                        <p:attrNameLst>
                                          <p:attrName>ppt_y</p:attrName>
                                        </p:attrNameLst>
                                      </p:cBhvr>
                                      <p:tavLst>
                                        <p:tav tm="0">
                                          <p:val>
                                            <p:strVal val="#ppt_y-#ppt_h/2"/>
                                          </p:val>
                                        </p:tav>
                                        <p:tav tm="100000">
                                          <p:val>
                                            <p:strVal val="#ppt_y"/>
                                          </p:val>
                                        </p:tav>
                                      </p:tavLst>
                                    </p:anim>
                                    <p:anim calcmode="lin" valueType="num">
                                      <p:cBhvr>
                                        <p:cTn id="36" dur="500" fill="hold"/>
                                        <p:tgtEl>
                                          <p:spTgt spid="21"/>
                                        </p:tgtEl>
                                        <p:attrNameLst>
                                          <p:attrName>ppt_w</p:attrName>
                                        </p:attrNameLst>
                                      </p:cBhvr>
                                      <p:tavLst>
                                        <p:tav tm="0">
                                          <p:val>
                                            <p:strVal val="#ppt_w"/>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2"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ppt_h/2"/>
                                          </p:val>
                                        </p:tav>
                                        <p:tav tm="100000">
                                          <p:val>
                                            <p:strVal val="#ppt_y"/>
                                          </p:val>
                                        </p:tav>
                                      </p:tavLst>
                                    </p:anim>
                                    <p:anim calcmode="lin" valueType="num">
                                      <p:cBhvr>
                                        <p:cTn id="49" dur="500" fill="hold"/>
                                        <p:tgtEl>
                                          <p:spTgt spid="20"/>
                                        </p:tgtEl>
                                        <p:attrNameLst>
                                          <p:attrName>ppt_w</p:attrName>
                                        </p:attrNameLst>
                                      </p:cBhvr>
                                      <p:tavLst>
                                        <p:tav tm="0">
                                          <p:val>
                                            <p:strVal val="#ppt_w"/>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nodeType="clickEffect">
                                  <p:stCondLst>
                                    <p:cond delay="0"/>
                                  </p:stCondLst>
                                  <p:childTnLst>
                                    <p:animMotion origin="layout" path="M 0.0 3.33333E-6 L -0.49167 0.00277 " pathEditMode="relative" rAng="0" ptsTypes="AA">
                                      <p:cBhvr>
                                        <p:cTn id="54" dur="2000" fill="hold"/>
                                        <p:tgtEl>
                                          <p:spTgt spid="7"/>
                                        </p:tgtEl>
                                        <p:attrNameLst>
                                          <p:attrName>ppt_x</p:attrName>
                                          <p:attrName>ppt_y</p:attrName>
                                        </p:attrNameLst>
                                      </p:cBhvr>
                                      <p:rCtr x="-2458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21" grpId="1" animBg="1"/>
      <p:bldP spid="22" grpId="0" animBg="1"/>
      <p:bldP spid="22" grpId="1"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对存储系统性能的影响</a:t>
            </a:r>
          </a:p>
        </p:txBody>
      </p:sp>
      <p:sp>
        <p:nvSpPr>
          <p:cNvPr id="3" name="内容占位符 2"/>
          <p:cNvSpPr>
            <a:spLocks noGrp="1"/>
          </p:cNvSpPr>
          <p:nvPr>
            <p:ph idx="1"/>
          </p:nvPr>
        </p:nvSpPr>
        <p:spPr/>
        <p:txBody>
          <a:bodyPr>
            <a:normAutofit fontScale="85000" lnSpcReduction="20000"/>
          </a:bodyPr>
          <a:lstStyle/>
          <a:p>
            <a:r>
              <a:rPr lang="zh-CN" altLang="en-US" sz="3100" b="1" dirty="0"/>
              <a:t>读优化</a:t>
            </a:r>
          </a:p>
          <a:p>
            <a:pPr lvl="1"/>
            <a:r>
              <a:rPr lang="zh-CN" altLang="en-US" sz="2600" dirty="0"/>
              <a:t>时间局部性</a:t>
            </a:r>
          </a:p>
          <a:p>
            <a:pPr lvl="2"/>
            <a:r>
              <a:rPr lang="zh-CN" altLang="en-US" sz="2600" dirty="0"/>
              <a:t>将刚访问的数据调度到</a:t>
            </a:r>
            <a:r>
              <a:rPr lang="en-US" altLang="zh-CN" sz="2600" dirty="0"/>
              <a:t>cache</a:t>
            </a:r>
            <a:r>
              <a:rPr lang="zh-CN" altLang="en-US" sz="2600" dirty="0"/>
              <a:t>中、利用淘汰算法将不经常使用的数据淘汰</a:t>
            </a:r>
          </a:p>
          <a:p>
            <a:pPr lvl="1"/>
            <a:r>
              <a:rPr lang="zh-CN" altLang="en-US" sz="2600" dirty="0"/>
              <a:t>空间局部性</a:t>
            </a:r>
          </a:p>
          <a:p>
            <a:pPr lvl="2"/>
            <a:r>
              <a:rPr lang="zh-CN" altLang="en-US" sz="2600" dirty="0"/>
              <a:t>大块预读，相邻的数据被调度到</a:t>
            </a:r>
            <a:r>
              <a:rPr lang="en-US" altLang="zh-CN" sz="2600" dirty="0"/>
              <a:t>cache</a:t>
            </a:r>
            <a:r>
              <a:rPr lang="zh-CN" altLang="en-US" sz="2600" dirty="0"/>
              <a:t>中</a:t>
            </a:r>
          </a:p>
          <a:p>
            <a:r>
              <a:rPr lang="zh-CN" altLang="en-US" sz="3100" b="1" dirty="0"/>
              <a:t>写优化</a:t>
            </a:r>
            <a:endParaRPr lang="en-US" altLang="zh-CN" sz="3100" b="1" dirty="0"/>
          </a:p>
          <a:p>
            <a:pPr lvl="1"/>
            <a:r>
              <a:rPr lang="zh-CN" altLang="en-US" sz="2500" dirty="0"/>
              <a:t>写回策略提升突发写性能</a:t>
            </a:r>
          </a:p>
          <a:p>
            <a:r>
              <a:rPr lang="zh-CN" altLang="en-US" sz="3300" b="1" dirty="0"/>
              <a:t>负面影响</a:t>
            </a:r>
          </a:p>
          <a:p>
            <a:pPr lvl="1"/>
            <a:r>
              <a:rPr lang="zh-CN" altLang="en-US" sz="2600" dirty="0"/>
              <a:t>写回策略引起不一致性</a:t>
            </a:r>
          </a:p>
          <a:p>
            <a:pPr lvl="1"/>
            <a:r>
              <a:rPr lang="zh-CN" altLang="en-US" sz="2600" dirty="0"/>
              <a:t>缓冲区满后，写性能降低</a:t>
            </a:r>
          </a:p>
          <a:p>
            <a:endParaRPr lang="zh-CN" altLang="en-US" dirty="0"/>
          </a:p>
          <a:p>
            <a:endParaRPr lang="zh-CN" altLang="en-US" dirty="0"/>
          </a:p>
          <a:p>
            <a:pPr lvl="1"/>
            <a:endParaRPr lang="zh-CN" altLang="en-US" dirty="0"/>
          </a:p>
          <a:p>
            <a:pPr marL="457200" lvl="1" indent="0">
              <a:buNone/>
            </a:pPr>
            <a:endParaRPr lang="zh-CN" altLang="en-US" dirty="0"/>
          </a:p>
          <a:p>
            <a:endParaRPr lang="zh-CN" altLang="en-US" dirty="0"/>
          </a:p>
        </p:txBody>
      </p:sp>
    </p:spTree>
    <p:extLst>
      <p:ext uri="{BB962C8B-B14F-4D97-AF65-F5344CB8AC3E}">
        <p14:creationId xmlns:p14="http://schemas.microsoft.com/office/powerpoint/2010/main" val="17797098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命中率</a:t>
            </a:r>
          </a:p>
        </p:txBody>
      </p:sp>
      <p:sp>
        <p:nvSpPr>
          <p:cNvPr id="3" name="内容占位符 2"/>
          <p:cNvSpPr>
            <a:spLocks noGrp="1"/>
          </p:cNvSpPr>
          <p:nvPr>
            <p:ph idx="1"/>
          </p:nvPr>
        </p:nvSpPr>
        <p:spPr/>
        <p:txBody>
          <a:bodyPr>
            <a:normAutofit fontScale="92500" lnSpcReduction="10000"/>
          </a:bodyPr>
          <a:lstStyle/>
          <a:p>
            <a:r>
              <a:rPr lang="zh-CN" altLang="en-US" b="1" dirty="0">
                <a:latin typeface="+mn-ea"/>
                <a:ea typeface="+mn-ea"/>
              </a:rPr>
              <a:t>命中率</a:t>
            </a:r>
            <a:endParaRPr lang="en-US" altLang="zh-CN" dirty="0">
              <a:latin typeface="+mn-ea"/>
              <a:ea typeface="+mn-ea"/>
            </a:endParaRPr>
          </a:p>
          <a:p>
            <a:pPr lvl="1"/>
            <a:r>
              <a:rPr lang="en-US" altLang="zh-CN" sz="2100" dirty="0" err="1">
                <a:latin typeface="+mn-ea"/>
                <a:ea typeface="+mn-ea"/>
              </a:rPr>
              <a:t>N</a:t>
            </a:r>
            <a:r>
              <a:rPr lang="en-US" altLang="zh-CN" sz="2100" baseline="-25000" dirty="0" err="1">
                <a:latin typeface="+mn-ea"/>
                <a:ea typeface="+mn-ea"/>
              </a:rPr>
              <a:t>c</a:t>
            </a:r>
            <a:r>
              <a:rPr lang="zh-CN" altLang="en-US" sz="2100" dirty="0">
                <a:latin typeface="+mn-ea"/>
                <a:ea typeface="+mn-ea"/>
              </a:rPr>
              <a:t>表示</a:t>
            </a:r>
            <a:r>
              <a:rPr lang="en-US" altLang="zh-CN" sz="2100" dirty="0">
                <a:latin typeface="+mn-ea"/>
                <a:ea typeface="+mn-ea"/>
              </a:rPr>
              <a:t>cache</a:t>
            </a:r>
            <a:r>
              <a:rPr lang="zh-CN" altLang="en-US" sz="2100" dirty="0">
                <a:latin typeface="+mn-ea"/>
                <a:ea typeface="+mn-ea"/>
              </a:rPr>
              <a:t>完成存取访问的总次数</a:t>
            </a:r>
          </a:p>
          <a:p>
            <a:pPr lvl="1"/>
            <a:r>
              <a:rPr lang="en-US" altLang="zh-CN" dirty="0">
                <a:latin typeface="+mn-ea"/>
                <a:ea typeface="+mn-ea"/>
              </a:rPr>
              <a:t>N</a:t>
            </a:r>
            <a:r>
              <a:rPr lang="en-US" altLang="zh-CN" baseline="-25000" dirty="0">
                <a:latin typeface="+mn-ea"/>
                <a:ea typeface="+mn-ea"/>
              </a:rPr>
              <a:t>m</a:t>
            </a:r>
            <a:r>
              <a:rPr lang="zh-CN" altLang="en-US" dirty="0">
                <a:latin typeface="+mn-ea"/>
                <a:ea typeface="+mn-ea"/>
              </a:rPr>
              <a:t>表示主存完成存取访问的总次数</a:t>
            </a:r>
          </a:p>
          <a:p>
            <a:r>
              <a:rPr lang="en-US" altLang="zh-CN" b="1" dirty="0">
                <a:latin typeface="+mn-ea"/>
                <a:ea typeface="+mn-ea"/>
              </a:rPr>
              <a:t>t</a:t>
            </a:r>
            <a:r>
              <a:rPr lang="en-US" altLang="zh-CN" b="1" baseline="-25000" dirty="0">
                <a:latin typeface="+mn-ea"/>
                <a:ea typeface="+mn-ea"/>
              </a:rPr>
              <a:t>a</a:t>
            </a:r>
            <a:r>
              <a:rPr lang="zh-CN" altLang="en-US" b="1" dirty="0">
                <a:latin typeface="+mn-ea"/>
                <a:ea typeface="+mn-ea"/>
              </a:rPr>
              <a:t>平均访问时间</a:t>
            </a:r>
            <a:endParaRPr lang="en-US" altLang="zh-CN" sz="2900" baseline="-25000" dirty="0">
              <a:solidFill>
                <a:srgbClr val="FF0000"/>
              </a:solidFill>
              <a:latin typeface="+mn-ea"/>
              <a:ea typeface="+mn-ea"/>
            </a:endParaRPr>
          </a:p>
          <a:p>
            <a:pPr lvl="1"/>
            <a:r>
              <a:rPr lang="en-US" altLang="zh-CN" sz="2200" dirty="0" err="1">
                <a:latin typeface="+mn-ea"/>
                <a:ea typeface="+mn-ea"/>
              </a:rPr>
              <a:t>t</a:t>
            </a:r>
            <a:r>
              <a:rPr lang="en-US" altLang="zh-CN" sz="2200" baseline="-25000" dirty="0" err="1">
                <a:latin typeface="+mn-ea"/>
                <a:ea typeface="+mn-ea"/>
              </a:rPr>
              <a:t>c</a:t>
            </a:r>
            <a:r>
              <a:rPr lang="zh-CN" altLang="en-US" sz="2200" dirty="0">
                <a:latin typeface="+mn-ea"/>
                <a:ea typeface="+mn-ea"/>
              </a:rPr>
              <a:t>表示命中</a:t>
            </a:r>
            <a:r>
              <a:rPr lang="en-US" altLang="zh-CN" sz="2200" dirty="0">
                <a:latin typeface="+mn-ea"/>
                <a:ea typeface="+mn-ea"/>
              </a:rPr>
              <a:t>cache</a:t>
            </a:r>
            <a:r>
              <a:rPr lang="zh-CN" altLang="en-US" sz="2200" dirty="0">
                <a:latin typeface="+mn-ea"/>
                <a:ea typeface="+mn-ea"/>
              </a:rPr>
              <a:t>时的访问时间</a:t>
            </a:r>
          </a:p>
          <a:p>
            <a:pPr lvl="1"/>
            <a:r>
              <a:rPr lang="en-US" altLang="zh-CN" sz="2200" dirty="0">
                <a:latin typeface="+mn-ea"/>
                <a:ea typeface="+mn-ea"/>
              </a:rPr>
              <a:t>t</a:t>
            </a:r>
            <a:r>
              <a:rPr lang="en-US" altLang="zh-CN" sz="2200" baseline="-25000" dirty="0">
                <a:latin typeface="+mn-ea"/>
                <a:ea typeface="+mn-ea"/>
              </a:rPr>
              <a:t>m</a:t>
            </a:r>
            <a:r>
              <a:rPr lang="zh-CN" altLang="en-US" sz="2200" dirty="0">
                <a:latin typeface="+mn-ea"/>
                <a:ea typeface="+mn-ea"/>
              </a:rPr>
              <a:t>表示命中主存时的访问时间</a:t>
            </a:r>
          </a:p>
          <a:p>
            <a:pPr>
              <a:defRPr/>
            </a:pPr>
            <a:r>
              <a:rPr lang="zh-CN" altLang="en-US" b="1" dirty="0">
                <a:latin typeface="+mn-ea"/>
                <a:ea typeface="+mn-ea"/>
              </a:rPr>
              <a:t>访问效率</a:t>
            </a:r>
            <a:r>
              <a:rPr lang="en-US" altLang="zh-CN" dirty="0">
                <a:latin typeface="+mn-ea"/>
                <a:ea typeface="+mn-ea"/>
              </a:rPr>
              <a:t>=</a:t>
            </a:r>
            <a:r>
              <a:rPr lang="en-US" altLang="zh-CN" sz="2800" dirty="0" err="1">
                <a:latin typeface="+mn-ea"/>
                <a:ea typeface="+mn-ea"/>
              </a:rPr>
              <a:t>t</a:t>
            </a:r>
            <a:r>
              <a:rPr lang="en-US" altLang="zh-CN" sz="2800" baseline="-25000" dirty="0" err="1">
                <a:latin typeface="+mn-ea"/>
                <a:ea typeface="+mn-ea"/>
              </a:rPr>
              <a:t>c</a:t>
            </a:r>
            <a:r>
              <a:rPr lang="en-US" altLang="zh-CN" sz="2800" dirty="0">
                <a:latin typeface="+mn-ea"/>
                <a:ea typeface="+mn-ea"/>
              </a:rPr>
              <a:t>/ t</a:t>
            </a:r>
            <a:r>
              <a:rPr lang="en-US" altLang="zh-CN" sz="2800" baseline="-25000" dirty="0">
                <a:latin typeface="+mn-ea"/>
                <a:ea typeface="+mn-ea"/>
              </a:rPr>
              <a:t>a</a:t>
            </a:r>
            <a:r>
              <a:rPr lang="zh-CN" altLang="en-US" dirty="0">
                <a:latin typeface="+mn-ea"/>
                <a:ea typeface="+mn-ea"/>
              </a:rPr>
              <a:t> </a:t>
            </a:r>
            <a:endParaRPr lang="en-US" altLang="zh-CN" dirty="0">
              <a:latin typeface="+mn-ea"/>
              <a:ea typeface="+mn-ea"/>
            </a:endParaRPr>
          </a:p>
          <a:p>
            <a:pPr>
              <a:defRPr/>
            </a:pPr>
            <a:r>
              <a:rPr lang="zh-CN" altLang="en-US" dirty="0">
                <a:latin typeface="+mn-ea"/>
              </a:rPr>
              <a:t>影响命中率的几个因素</a:t>
            </a:r>
          </a:p>
          <a:p>
            <a:pPr lvl="1">
              <a:defRPr/>
            </a:pPr>
            <a:r>
              <a:rPr lang="zh-CN" altLang="en-US" sz="2200" dirty="0">
                <a:latin typeface="+mn-ea"/>
              </a:rPr>
              <a:t> 程序行为（局部性）    </a:t>
            </a:r>
            <a:r>
              <a:rPr lang="en-US" altLang="zh-CN" sz="2200" dirty="0">
                <a:latin typeface="+mn-ea"/>
              </a:rPr>
              <a:t>cache</a:t>
            </a:r>
            <a:r>
              <a:rPr lang="zh-CN" altLang="en-US" sz="2200" dirty="0">
                <a:latin typeface="+mn-ea"/>
              </a:rPr>
              <a:t>容量</a:t>
            </a:r>
          </a:p>
          <a:p>
            <a:pPr lvl="1">
              <a:defRPr/>
            </a:pPr>
            <a:r>
              <a:rPr lang="zh-CN" altLang="en-US" sz="2200" dirty="0">
                <a:latin typeface="+mn-ea"/>
              </a:rPr>
              <a:t> 组织方式                     块大小</a:t>
            </a:r>
          </a:p>
          <a:p>
            <a:pPr>
              <a:defRPr/>
            </a:pPr>
            <a:endParaRPr lang="zh-CN" altLang="en-US" dirty="0">
              <a:latin typeface="+mn-ea"/>
              <a:ea typeface="+mn-ea"/>
            </a:endParaRPr>
          </a:p>
          <a:p>
            <a:pPr lvl="1">
              <a:lnSpc>
                <a:spcPct val="110000"/>
              </a:lnSpc>
            </a:pPr>
            <a:endParaRPr lang="zh-CN" altLang="en-US" sz="2200" dirty="0">
              <a:latin typeface="华文新魏" pitchFamily="2" charset="-122"/>
            </a:endParaRPr>
          </a:p>
          <a:p>
            <a:pPr lvl="2">
              <a:lnSpc>
                <a:spcPct val="110000"/>
              </a:lnSpc>
              <a:buNone/>
            </a:pPr>
            <a:endParaRPr lang="zh-CN" altLang="en-US" sz="2900" baseline="-25000" dirty="0">
              <a:solidFill>
                <a:srgbClr val="FF0000"/>
              </a:solidFill>
              <a:latin typeface="华文新魏" pitchFamily="2" charset="-122"/>
            </a:endParaRPr>
          </a:p>
          <a:p>
            <a:pPr lvl="2">
              <a:lnSpc>
                <a:spcPct val="110000"/>
              </a:lnSpc>
              <a:buNone/>
            </a:pPr>
            <a:endParaRPr lang="zh-CN" altLang="en-US" sz="2900" baseline="-25000" dirty="0">
              <a:solidFill>
                <a:schemeClr val="accent2"/>
              </a:solidFill>
              <a:latin typeface="华文新魏" pitchFamily="2" charset="-122"/>
            </a:endParaRPr>
          </a:p>
          <a:p>
            <a:pPr lvl="2">
              <a:lnSpc>
                <a:spcPct val="110000"/>
              </a:lnSpc>
              <a:buNone/>
            </a:pPr>
            <a:endParaRPr lang="zh-CN" altLang="en-US" sz="3300" dirty="0">
              <a:solidFill>
                <a:schemeClr val="accent2"/>
              </a:solidFill>
            </a:endParaRPr>
          </a:p>
          <a:p>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6054029" y="1421725"/>
                <a:ext cx="2364045" cy="97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𝒉</m:t>
                      </m:r>
                      <m:r>
                        <a:rPr lang="en-US" altLang="zh-CN" sz="2800" b="1" i="1">
                          <a:solidFill>
                            <a:schemeClr val="tx1"/>
                          </a:solidFill>
                          <a:latin typeface="Cambria Math" panose="02040503050406030204" pitchFamily="18" charset="0"/>
                        </a:rPr>
                        <m:t>=</m:t>
                      </m:r>
                      <m:f>
                        <m:fPr>
                          <m:ctrlPr>
                            <a:rPr lang="en-US" altLang="zh-CN" sz="2800" b="1" i="1">
                              <a:solidFill>
                                <a:schemeClr val="tx1"/>
                              </a:solidFill>
                              <a:latin typeface="Cambria Math" panose="02040503050406030204" pitchFamily="18" charset="0"/>
                            </a:rPr>
                          </m:ctrlPr>
                        </m:fPr>
                        <m:num>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num>
                        <m:den>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𝒎</m:t>
                              </m:r>
                            </m:sub>
                          </m:sSub>
                        </m:den>
                      </m:f>
                    </m:oMath>
                  </m:oMathPara>
                </a14:m>
                <a:endParaRPr lang="zh-CN" altLang="en-US" sz="2800" i="1"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054029" y="1421725"/>
                <a:ext cx="2364045" cy="97148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054029" y="3238056"/>
                <a:ext cx="3617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𝒂</m:t>
                          </m:r>
                        </m:sub>
                      </m:sSub>
                      <m:r>
                        <a:rPr lang="en-US" altLang="zh-CN" sz="2800" b="1" i="1">
                          <a:solidFill>
                            <a:schemeClr val="tx1"/>
                          </a:solidFill>
                          <a:latin typeface="Cambria Math" panose="02040503050406030204" pitchFamily="18" charset="0"/>
                        </a:rPr>
                        <m:t>=</m:t>
                      </m:r>
                      <m:r>
                        <a:rPr lang="en-US" altLang="zh-CN" sz="2800" b="1" i="1">
                          <a:solidFill>
                            <a:schemeClr val="tx1"/>
                          </a:solidFill>
                          <a:latin typeface="Cambria Math" panose="02040503050406030204" pitchFamily="18" charset="0"/>
                        </a:rPr>
                        <m:t>𝒉</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𝟏</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𝒉</m:t>
                      </m:r>
                      <m:r>
                        <a:rPr lang="en-US" altLang="zh-CN" sz="2800" b="1" i="1" smtClean="0">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smtClean="0">
                              <a:solidFill>
                                <a:schemeClr val="tx1"/>
                              </a:solidFill>
                              <a:latin typeface="Cambria Math" panose="02040503050406030204" pitchFamily="18" charset="0"/>
                            </a:rPr>
                            <m:t>𝒎</m:t>
                          </m:r>
                        </m:sub>
                      </m:sSub>
                    </m:oMath>
                  </m:oMathPara>
                </a14:m>
                <a:endParaRPr lang="zh-CN" altLang="en-US" sz="2800" i="1" dirty="0">
                  <a:solidFill>
                    <a:schemeClr val="tx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054029" y="3238056"/>
                <a:ext cx="3617272" cy="52322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33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charset="0"/>
              </a:rPr>
              <a:t>半导体存储器如何存储数据？</a:t>
            </a:r>
            <a:endParaRPr lang="zh-CN" altLang="en-US" dirty="0"/>
          </a:p>
        </p:txBody>
      </p:sp>
      <p:pic>
        <p:nvPicPr>
          <p:cNvPr id="8" name="Picture 5"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845106">
            <a:off x="6358282" y="1175065"/>
            <a:ext cx="4674621" cy="3681881"/>
          </a:xfrm>
          <a:prstGeom prst="rect">
            <a:avLst/>
          </a:prstGeom>
          <a:noFill/>
          <a:ln w="9525">
            <a:noFill/>
            <a:miter lim="800000"/>
            <a:headEnd/>
            <a:tailEnd/>
          </a:ln>
        </p:spPr>
      </p:pic>
      <p:pic>
        <p:nvPicPr>
          <p:cNvPr id="9" name="Picture 11"/>
          <p:cNvPicPr>
            <a:picLocks noChangeAspect="1" noChangeArrowheads="1"/>
          </p:cNvPicPr>
          <p:nvPr/>
        </p:nvPicPr>
        <p:blipFill>
          <a:blip r:embed="rId3" cstate="print"/>
          <a:srcRect/>
          <a:stretch>
            <a:fillRect/>
          </a:stretch>
        </p:blipFill>
        <p:spPr bwMode="auto">
          <a:xfrm>
            <a:off x="1600538" y="1862835"/>
            <a:ext cx="3889880" cy="2172747"/>
          </a:xfrm>
          <a:prstGeom prst="rect">
            <a:avLst/>
          </a:prstGeom>
          <a:noFill/>
          <a:ln w="19050" algn="ctr">
            <a:noFill/>
            <a:miter lim="800000"/>
            <a:headEnd/>
            <a:tailEnd/>
          </a:ln>
        </p:spPr>
      </p:pic>
      <p:sp>
        <p:nvSpPr>
          <p:cNvPr id="10" name="Rectangle 106"/>
          <p:cNvSpPr>
            <a:spLocks noChangeArrowheads="1"/>
          </p:cNvSpPr>
          <p:nvPr/>
        </p:nvSpPr>
        <p:spPr bwMode="auto">
          <a:xfrm>
            <a:off x="2480348" y="4187982"/>
            <a:ext cx="2596020" cy="355600"/>
          </a:xfrm>
          <a:prstGeom prst="rect">
            <a:avLst/>
          </a:prstGeom>
          <a:noFill/>
          <a:ln w="12700">
            <a:noFill/>
            <a:miter lim="800000"/>
            <a:headEnd/>
            <a:tailEnd/>
          </a:ln>
        </p:spPr>
        <p:txBody>
          <a:bodyPr lIns="12700" tIns="12700" rIns="12700" bIns="12700"/>
          <a:lstStyle/>
          <a:p>
            <a:pPr algn="just"/>
            <a:r>
              <a:rPr lang="en-US" altLang="zh-CN" sz="2000" b="1" dirty="0">
                <a:solidFill>
                  <a:srgbClr val="0000FF"/>
                </a:solidFill>
                <a:latin typeface="+mn-ea"/>
              </a:rPr>
              <a:t>SRAM</a:t>
            </a:r>
            <a:r>
              <a:rPr lang="zh-CN" altLang="en-US" sz="2000" b="1" dirty="0">
                <a:solidFill>
                  <a:srgbClr val="0000FF"/>
                </a:solidFill>
                <a:latin typeface="+mn-ea"/>
              </a:rPr>
              <a:t>（</a:t>
            </a:r>
            <a:r>
              <a:rPr lang="en-US" altLang="zh-CN" sz="2000" b="1" dirty="0">
                <a:solidFill>
                  <a:srgbClr val="0000FF"/>
                </a:solidFill>
                <a:latin typeface="+mn-ea"/>
              </a:rPr>
              <a:t>CPU</a:t>
            </a:r>
            <a:r>
              <a:rPr lang="zh-CN" altLang="en-US" sz="2000" b="1" dirty="0">
                <a:solidFill>
                  <a:srgbClr val="0000FF"/>
                </a:solidFill>
                <a:latin typeface="+mn-ea"/>
              </a:rPr>
              <a:t>缓存）</a:t>
            </a:r>
          </a:p>
        </p:txBody>
      </p:sp>
      <p:sp>
        <p:nvSpPr>
          <p:cNvPr id="11" name="Rectangle 106"/>
          <p:cNvSpPr>
            <a:spLocks noChangeArrowheads="1"/>
          </p:cNvSpPr>
          <p:nvPr/>
        </p:nvSpPr>
        <p:spPr bwMode="auto">
          <a:xfrm>
            <a:off x="7756061" y="4215027"/>
            <a:ext cx="2100727" cy="241300"/>
          </a:xfrm>
          <a:prstGeom prst="rect">
            <a:avLst/>
          </a:prstGeom>
          <a:noFill/>
          <a:ln w="12700">
            <a:noFill/>
            <a:miter lim="800000"/>
            <a:headEnd/>
            <a:tailEnd/>
          </a:ln>
        </p:spPr>
        <p:txBody>
          <a:bodyPr lIns="12700" tIns="12700" rIns="12700" bIns="12700"/>
          <a:lstStyle/>
          <a:p>
            <a:pPr algn="just"/>
            <a:r>
              <a:rPr lang="en-US" altLang="zh-CN" sz="2000" b="1" dirty="0">
                <a:solidFill>
                  <a:srgbClr val="0000FF"/>
                </a:solidFill>
                <a:latin typeface="+mn-ea"/>
              </a:rPr>
              <a:t>DRAM </a:t>
            </a:r>
            <a:r>
              <a:rPr lang="zh-CN" altLang="en-US" sz="2000" b="1" dirty="0">
                <a:solidFill>
                  <a:srgbClr val="0000FF"/>
                </a:solidFill>
                <a:latin typeface="+mn-ea"/>
              </a:rPr>
              <a:t>内存条</a:t>
            </a:r>
          </a:p>
        </p:txBody>
      </p:sp>
      <p:sp>
        <p:nvSpPr>
          <p:cNvPr id="12" name="Rectangle 3"/>
          <p:cNvSpPr txBox="1">
            <a:spLocks noChangeArrowheads="1"/>
          </p:cNvSpPr>
          <p:nvPr/>
        </p:nvSpPr>
        <p:spPr bwMode="auto">
          <a:xfrm>
            <a:off x="2014659" y="5342356"/>
            <a:ext cx="8001000" cy="901700"/>
          </a:xfrm>
          <a:prstGeom prst="rect">
            <a:avLst/>
          </a:prstGeom>
          <a:noFill/>
          <a:ln w="9525">
            <a:noFill/>
            <a:miter lim="800000"/>
            <a:headEnd/>
            <a:tailEnd/>
          </a:ln>
        </p:spPr>
        <p:txBody>
          <a:bodyPr/>
          <a:lstStyle/>
          <a:p>
            <a:pPr algn="ctr">
              <a:lnSpc>
                <a:spcPct val="120000"/>
              </a:lnSpc>
              <a:spcBef>
                <a:spcPct val="20000"/>
              </a:spcBef>
              <a:buClr>
                <a:schemeClr val="accent2"/>
              </a:buClr>
              <a:buFont typeface="Wingdings" pitchFamily="2" charset="2"/>
              <a:buNone/>
              <a:defRPr/>
            </a:pPr>
            <a:r>
              <a:rPr lang="zh-CN" altLang="en-US" sz="2800" b="1" dirty="0">
                <a:latin typeface="Verdana" pitchFamily="34" charset="0"/>
              </a:rPr>
              <a:t>二者为什么存在性能、容量、价格差异</a:t>
            </a:r>
            <a:r>
              <a:rPr lang="en-US" altLang="zh-CN" sz="2800" b="1" dirty="0">
                <a:latin typeface="Verdana" pitchFamily="34" charset="0"/>
              </a:rPr>
              <a:t>?</a:t>
            </a:r>
          </a:p>
        </p:txBody>
      </p:sp>
      <p:pic>
        <p:nvPicPr>
          <p:cNvPr id="13" name="Picture 4" descr="j0433797[1]"/>
          <p:cNvPicPr>
            <a:picLocks noChangeAspect="1" noChangeArrowheads="1"/>
          </p:cNvPicPr>
          <p:nvPr/>
        </p:nvPicPr>
        <p:blipFill>
          <a:blip r:embed="rId4" cstate="print"/>
          <a:srcRect/>
          <a:stretch>
            <a:fillRect/>
          </a:stretch>
        </p:blipFill>
        <p:spPr bwMode="auto">
          <a:xfrm>
            <a:off x="9310688" y="285750"/>
            <a:ext cx="1092200" cy="1092200"/>
          </a:xfrm>
          <a:prstGeom prst="rect">
            <a:avLst/>
          </a:prstGeom>
          <a:noFill/>
          <a:ln w="9525">
            <a:noFill/>
            <a:miter lim="800000"/>
            <a:headEnd/>
            <a:tailEnd/>
          </a:ln>
        </p:spPr>
      </p:pic>
    </p:spTree>
    <p:extLst>
      <p:ext uri="{BB962C8B-B14F-4D97-AF65-F5344CB8AC3E}">
        <p14:creationId xmlns:p14="http://schemas.microsoft.com/office/powerpoint/2010/main" val="21991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52" name="Rectangle 5"/>
          <p:cNvSpPr>
            <a:spLocks noGrp="1" noChangeArrowheads="1"/>
          </p:cNvSpPr>
          <p:nvPr>
            <p:ph type="title"/>
          </p:nvPr>
        </p:nvSpPr>
        <p:spPr/>
        <p:txBody>
          <a:bodyPr/>
          <a:lstStyle/>
          <a:p>
            <a:pPr eaLnBrk="1" hangingPunct="1"/>
            <a:r>
              <a:rPr lang="en-US" altLang="zh-CN" dirty="0">
                <a:latin typeface="+mn-ea"/>
                <a:ea typeface="+mn-ea"/>
              </a:rPr>
              <a:t>cache</a:t>
            </a:r>
            <a:r>
              <a:rPr lang="zh-CN" altLang="en-US" dirty="0">
                <a:latin typeface="+mn-ea"/>
                <a:ea typeface="+mn-ea"/>
              </a:rPr>
              <a:t>的命中率与</a:t>
            </a:r>
            <a:r>
              <a:rPr lang="en-US" altLang="zh-CN" dirty="0">
                <a:latin typeface="+mn-ea"/>
                <a:ea typeface="+mn-ea"/>
              </a:rPr>
              <a:t>cache</a:t>
            </a:r>
            <a:r>
              <a:rPr lang="zh-CN" altLang="en-US" dirty="0">
                <a:latin typeface="+mn-ea"/>
                <a:ea typeface="+mn-ea"/>
              </a:rPr>
              <a:t>容量的关系</a:t>
            </a:r>
          </a:p>
        </p:txBody>
      </p:sp>
      <p:graphicFrame>
        <p:nvGraphicFramePr>
          <p:cNvPr id="120951" name="Object 119"/>
          <p:cNvGraphicFramePr>
            <a:graphicFrameLocks noGrp="1" noChangeAspect="1"/>
          </p:cNvGraphicFramePr>
          <p:nvPr>
            <p:ph idx="1"/>
            <p:extLst/>
          </p:nvPr>
        </p:nvGraphicFramePr>
        <p:xfrm>
          <a:off x="2927350" y="1847850"/>
          <a:ext cx="6270625" cy="3041650"/>
        </p:xfrm>
        <a:graphic>
          <a:graphicData uri="http://schemas.openxmlformats.org/presentationml/2006/ole">
            <mc:AlternateContent xmlns:mc="http://schemas.openxmlformats.org/markup-compatibility/2006">
              <mc:Choice xmlns:v="urn:schemas-microsoft-com:vml" Requires="v">
                <p:oleObj spid="_x0000_s1308" name="Picture" r:id="rId3" imgW="2743200" imgH="1330560" progId="Word.Picture.8">
                  <p:embed/>
                </p:oleObj>
              </mc:Choice>
              <mc:Fallback>
                <p:oleObj name="Picture" r:id="rId3" imgW="2743200" imgH="1330560" progId="Word.Picture.8">
                  <p:embed/>
                  <p:pic>
                    <p:nvPicPr>
                      <p:cNvPr id="120951" name="Object 119"/>
                      <p:cNvPicPr>
                        <a:picLocks noGrp="1" noChangeAspect="1" noChangeArrowheads="1"/>
                      </p:cNvPicPr>
                      <p:nvPr/>
                    </p:nvPicPr>
                    <p:blipFill>
                      <a:blip r:embed="rId4"/>
                      <a:srcRect/>
                      <a:stretch>
                        <a:fillRect/>
                      </a:stretch>
                    </p:blipFill>
                    <p:spPr bwMode="auto">
                      <a:xfrm>
                        <a:off x="2927350" y="1847850"/>
                        <a:ext cx="6270625" cy="3041650"/>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549398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rPr>
              <a:t>块容量与命中率    </a:t>
            </a:r>
            <a:r>
              <a:rPr lang="en-US" altLang="zh-CN" dirty="0"/>
              <a:t>Is bigger always better?</a:t>
            </a:r>
            <a:endParaRPr lang="zh-CN" altLang="en-US" dirty="0"/>
          </a:p>
        </p:txBody>
      </p:sp>
      <p:sp>
        <p:nvSpPr>
          <p:cNvPr id="3" name="内容占位符 2"/>
          <p:cNvSpPr>
            <a:spLocks noGrp="1"/>
          </p:cNvSpPr>
          <p:nvPr>
            <p:ph idx="1"/>
          </p:nvPr>
        </p:nvSpPr>
        <p:spPr/>
        <p:txBody>
          <a:bodyPr/>
          <a:lstStyle/>
          <a:p>
            <a:r>
              <a:rPr lang="zh-CN" altLang="en-US" sz="2800" dirty="0"/>
              <a:t>块越大，块数量越少</a:t>
            </a:r>
            <a:endParaRPr lang="en-US" altLang="zh-CN" sz="2800" dirty="0"/>
          </a:p>
          <a:p>
            <a:pPr lvl="1"/>
            <a:r>
              <a:rPr lang="zh-CN" altLang="en-US" sz="2400" dirty="0"/>
              <a:t>空间局部性越好</a:t>
            </a:r>
          </a:p>
          <a:p>
            <a:pPr lvl="1"/>
            <a:r>
              <a:rPr lang="zh-CN" altLang="en-US" sz="2400" dirty="0"/>
              <a:t>时间局部性不佳</a:t>
            </a:r>
          </a:p>
          <a:p>
            <a:pPr lvl="2"/>
            <a:r>
              <a:rPr lang="zh-CN" altLang="en-US" sz="2400" dirty="0"/>
              <a:t>缺失率提升</a:t>
            </a:r>
          </a:p>
          <a:p>
            <a:pPr lvl="2"/>
            <a:r>
              <a:rPr lang="zh-CN" altLang="en-US" sz="2400" dirty="0"/>
              <a:t>极端例子</a:t>
            </a:r>
            <a:endParaRPr lang="en-US" altLang="zh-CN" sz="2400" dirty="0"/>
          </a:p>
          <a:p>
            <a:pPr marL="914400" lvl="2" indent="0">
              <a:buNone/>
            </a:pPr>
            <a:r>
              <a:rPr lang="zh-CN" altLang="en-US" sz="2400" dirty="0"/>
              <a:t>   一个</a:t>
            </a:r>
            <a:r>
              <a:rPr lang="en-US" altLang="zh-CN" sz="2400" dirty="0"/>
              <a:t>cache</a:t>
            </a:r>
            <a:r>
              <a:rPr lang="zh-CN" altLang="en-US" sz="2400" dirty="0"/>
              <a:t>只有一块</a:t>
            </a:r>
          </a:p>
          <a:p>
            <a:endParaRPr lang="zh-CN" altLang="en-US" dirty="0"/>
          </a:p>
        </p:txBody>
      </p:sp>
      <p:graphicFrame>
        <p:nvGraphicFramePr>
          <p:cNvPr id="5" name="Object 63"/>
          <p:cNvGraphicFramePr>
            <a:graphicFrameLocks noGrp="1" noChangeAspect="1"/>
          </p:cNvGraphicFramePr>
          <p:nvPr>
            <p:extLst>
              <p:ext uri="{D42A27DB-BD31-4B8C-83A1-F6EECF244321}">
                <p14:modId xmlns:p14="http://schemas.microsoft.com/office/powerpoint/2010/main" val="1198728448"/>
              </p:ext>
            </p:extLst>
          </p:nvPr>
        </p:nvGraphicFramePr>
        <p:xfrm>
          <a:off x="5114925" y="2498725"/>
          <a:ext cx="6205538" cy="3886200"/>
        </p:xfrm>
        <a:graphic>
          <a:graphicData uri="http://schemas.openxmlformats.org/presentationml/2006/ole">
            <mc:AlternateContent xmlns:mc="http://schemas.openxmlformats.org/markup-compatibility/2006">
              <mc:Choice xmlns:v="urn:schemas-microsoft-com:vml" Requires="v">
                <p:oleObj spid="_x0000_s2333" name="Picture" r:id="rId3" imgW="2743200" imgH="1528560" progId="Word.Picture.8">
                  <p:embed/>
                </p:oleObj>
              </mc:Choice>
              <mc:Fallback>
                <p:oleObj name="Picture" r:id="rId3" imgW="2743200" imgH="1528560" progId="Word.Picture.8">
                  <p:embed/>
                  <p:pic>
                    <p:nvPicPr>
                      <p:cNvPr id="5" name="Object 63"/>
                      <p:cNvPicPr>
                        <a:picLocks noGrp="1" noChangeAspect="1" noChangeArrowheads="1"/>
                      </p:cNvPicPr>
                      <p:nvPr/>
                    </p:nvPicPr>
                    <p:blipFill>
                      <a:blip r:embed="rId4"/>
                      <a:srcRect/>
                      <a:stretch>
                        <a:fillRect/>
                      </a:stretch>
                    </p:blipFill>
                    <p:spPr bwMode="auto">
                      <a:xfrm>
                        <a:off x="5114925" y="2498725"/>
                        <a:ext cx="6205538" cy="3886200"/>
                      </a:xfrm>
                      <a:prstGeom prst="rect">
                        <a:avLst/>
                      </a:prstGeom>
                      <a:solidFill>
                        <a:schemeClr val="tx2">
                          <a:alpha val="0"/>
                        </a:schemeClr>
                      </a:solidFill>
                    </p:spPr>
                  </p:pic>
                </p:oleObj>
              </mc:Fallback>
            </mc:AlternateContent>
          </a:graphicData>
        </a:graphic>
      </p:graphicFrame>
    </p:spTree>
    <p:extLst>
      <p:ext uri="{BB962C8B-B14F-4D97-AF65-F5344CB8AC3E}">
        <p14:creationId xmlns:p14="http://schemas.microsoft.com/office/powerpoint/2010/main" val="14462523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000" name="Rectangle 2"/>
          <p:cNvSpPr>
            <a:spLocks noGrp="1" noChangeArrowheads="1"/>
          </p:cNvSpPr>
          <p:nvPr>
            <p:ph type="title"/>
          </p:nvPr>
        </p:nvSpPr>
        <p:spPr/>
        <p:txBody>
          <a:bodyPr/>
          <a:lstStyle/>
          <a:p>
            <a:pPr eaLnBrk="1" hangingPunct="1"/>
            <a:r>
              <a:rPr lang="zh-CN" altLang="en-US">
                <a:latin typeface="Times New Roman" pitchFamily="18" charset="0"/>
              </a:rPr>
              <a:t>地址</a:t>
            </a:r>
            <a:r>
              <a:rPr lang="zh-CN" altLang="en-US"/>
              <a:t>映射</a:t>
            </a:r>
            <a:r>
              <a:rPr lang="zh-CN" altLang="en-US">
                <a:latin typeface="Times New Roman" pitchFamily="18" charset="0"/>
              </a:rPr>
              <a:t>与命中率</a:t>
            </a:r>
          </a:p>
        </p:txBody>
      </p:sp>
      <p:graphicFrame>
        <p:nvGraphicFramePr>
          <p:cNvPr id="122999" name="Object 119"/>
          <p:cNvGraphicFramePr>
            <a:graphicFrameLocks noGrp="1" noChangeAspect="1"/>
          </p:cNvGraphicFramePr>
          <p:nvPr>
            <p:ph idx="1"/>
            <p:extLst>
              <p:ext uri="{D42A27DB-BD31-4B8C-83A1-F6EECF244321}">
                <p14:modId xmlns:p14="http://schemas.microsoft.com/office/powerpoint/2010/main" val="2749561146"/>
              </p:ext>
            </p:extLst>
          </p:nvPr>
        </p:nvGraphicFramePr>
        <p:xfrm>
          <a:off x="2534611" y="1537075"/>
          <a:ext cx="7519604" cy="4190249"/>
        </p:xfrm>
        <a:graphic>
          <a:graphicData uri="http://schemas.openxmlformats.org/presentationml/2006/ole">
            <mc:AlternateContent xmlns:mc="http://schemas.openxmlformats.org/markup-compatibility/2006">
              <mc:Choice xmlns:v="urn:schemas-microsoft-com:vml" Requires="v">
                <p:oleObj spid="_x0000_s3357" name="图片" r:id="rId3" imgW="2749296" imgH="1525524" progId="Word.Picture.8">
                  <p:embed/>
                </p:oleObj>
              </mc:Choice>
              <mc:Fallback>
                <p:oleObj name="图片" r:id="rId3" imgW="2749296" imgH="1525524" progId="Word.Picture.8">
                  <p:embed/>
                  <p:pic>
                    <p:nvPicPr>
                      <p:cNvPr id="122999" name="Object 11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611" y="1537075"/>
                        <a:ext cx="7519604" cy="4190249"/>
                      </a:xfrm>
                      <a:prstGeom prst="rect">
                        <a:avLst/>
                      </a:prstGeom>
                      <a:solidFill>
                        <a:schemeClr val="tx2">
                          <a:alpha val="0"/>
                        </a:schemeClr>
                      </a:solidFill>
                      <a:ln>
                        <a:noFill/>
                      </a:ln>
                      <a:effectLst/>
                      <a:extLst/>
                    </p:spPr>
                  </p:pic>
                </p:oleObj>
              </mc:Fallback>
            </mc:AlternateContent>
          </a:graphicData>
        </a:graphic>
      </p:graphicFrame>
    </p:spTree>
    <p:extLst>
      <p:ext uri="{BB962C8B-B14F-4D97-AF65-F5344CB8AC3E}">
        <p14:creationId xmlns:p14="http://schemas.microsoft.com/office/powerpoint/2010/main" val="3366437289"/>
      </p:ext>
    </p:extLst>
  </p:cSld>
  <p:clrMapOvr>
    <a:masterClrMapping/>
  </p:clrMapOvr>
  <p:transition>
    <p:random/>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endParaRPr lang="zh-CN" altLang="en-US" dirty="0"/>
          </a:p>
        </p:txBody>
      </p:sp>
      <p:sp>
        <p:nvSpPr>
          <p:cNvPr id="3" name="内容占位符 2"/>
          <p:cNvSpPr>
            <a:spLocks noGrp="1"/>
          </p:cNvSpPr>
          <p:nvPr>
            <p:ph idx="1"/>
          </p:nvPr>
        </p:nvSpPr>
        <p:spPr/>
        <p:txBody>
          <a:bodyPr/>
          <a:lstStyle/>
          <a:p>
            <a:r>
              <a:rPr lang="zh-CN" altLang="en-US" b="1" dirty="0"/>
              <a:t>某计算机字长</a:t>
            </a:r>
            <a:r>
              <a:rPr lang="en-US" altLang="zh-CN" b="1" dirty="0"/>
              <a:t>32</a:t>
            </a:r>
            <a:r>
              <a:rPr lang="zh-CN" altLang="en-US" b="1" dirty="0"/>
              <a:t>位，采用直接映射</a:t>
            </a:r>
            <a:r>
              <a:rPr lang="en-US" altLang="zh-CN" b="1" dirty="0"/>
              <a:t>cache,</a:t>
            </a:r>
            <a:r>
              <a:rPr lang="zh-CN" altLang="en-US" b="1" dirty="0"/>
              <a:t>主存容量</a:t>
            </a:r>
            <a:r>
              <a:rPr lang="en-US" altLang="zh-CN" b="1" dirty="0"/>
              <a:t>4MB</a:t>
            </a:r>
            <a:r>
              <a:rPr lang="zh-CN" altLang="en-US" b="1" dirty="0"/>
              <a:t>，</a:t>
            </a:r>
            <a:r>
              <a:rPr lang="en-US" altLang="zh-CN" b="1" dirty="0"/>
              <a:t>Cache</a:t>
            </a:r>
            <a:r>
              <a:rPr lang="zh-CN" altLang="en-US" b="1" dirty="0"/>
              <a:t>数据存储体容量为</a:t>
            </a:r>
            <a:r>
              <a:rPr lang="en-US" altLang="zh-CN" b="1" dirty="0"/>
              <a:t>4KB</a:t>
            </a:r>
            <a:r>
              <a:rPr lang="zh-CN" altLang="en-US" b="1" dirty="0"/>
              <a:t>，字块长度为</a:t>
            </a:r>
            <a:r>
              <a:rPr lang="en-US" altLang="zh-CN" b="1" dirty="0"/>
              <a:t>8</a:t>
            </a:r>
            <a:r>
              <a:rPr lang="zh-CN" altLang="en-US" b="1" dirty="0"/>
              <a:t>个字。</a:t>
            </a:r>
          </a:p>
          <a:p>
            <a:pPr marL="914400" lvl="1" indent="-457200">
              <a:buFont typeface="微软雅黑" charset="-122"/>
              <a:buAutoNum type="arabicPeriod"/>
            </a:pPr>
            <a:r>
              <a:rPr lang="zh-CN" altLang="en-US" sz="2200" dirty="0"/>
              <a:t>画出直接映射方式下主存地址划分情况。</a:t>
            </a:r>
          </a:p>
          <a:p>
            <a:pPr marL="914400" lvl="1" indent="-457200">
              <a:buFont typeface="微软雅黑" charset="-122"/>
              <a:buAutoNum type="arabicPeriod"/>
            </a:pPr>
            <a:r>
              <a:rPr lang="zh-CN" altLang="en-US" sz="2200" dirty="0"/>
              <a:t>设</a:t>
            </a:r>
            <a:r>
              <a:rPr lang="en-US" altLang="zh-CN" sz="2200" dirty="0"/>
              <a:t>cache</a:t>
            </a:r>
            <a:r>
              <a:rPr lang="zh-CN" altLang="en-US" sz="2200" dirty="0"/>
              <a:t>初始状态为空，若</a:t>
            </a:r>
            <a:r>
              <a:rPr lang="en-US" altLang="zh-CN" sz="2200" dirty="0"/>
              <a:t>CPU</a:t>
            </a:r>
            <a:r>
              <a:rPr lang="zh-CN" altLang="en-US" sz="2200" dirty="0"/>
              <a:t>顺序访问</a:t>
            </a:r>
            <a:r>
              <a:rPr lang="en-US" altLang="zh-CN" sz="2200" dirty="0"/>
              <a:t>0-99</a:t>
            </a:r>
            <a:r>
              <a:rPr lang="zh-CN" altLang="en-US" sz="2200" dirty="0"/>
              <a:t>号单元，并从中读出</a:t>
            </a:r>
            <a:r>
              <a:rPr lang="en-US" altLang="zh-CN" sz="2200" dirty="0"/>
              <a:t>100</a:t>
            </a:r>
            <a:r>
              <a:rPr lang="zh-CN" altLang="en-US" sz="2200" dirty="0"/>
              <a:t>个字，假设主存一次读一个字，并重复此顺序</a:t>
            </a:r>
            <a:r>
              <a:rPr lang="en-US" altLang="zh-CN" sz="2200" dirty="0"/>
              <a:t>10</a:t>
            </a:r>
            <a:r>
              <a:rPr lang="zh-CN" altLang="en-US" sz="2200" dirty="0"/>
              <a:t>次，请计算</a:t>
            </a:r>
            <a:r>
              <a:rPr lang="en-US" altLang="zh-CN" sz="2200" dirty="0"/>
              <a:t>cache</a:t>
            </a:r>
            <a:r>
              <a:rPr lang="zh-CN" altLang="en-US" sz="2200" dirty="0"/>
              <a:t>命中率。</a:t>
            </a:r>
          </a:p>
          <a:p>
            <a:pPr marL="914400" lvl="1" indent="-457200">
              <a:buFont typeface="微软雅黑" charset="-122"/>
              <a:buAutoNum type="arabicPeriod"/>
            </a:pPr>
            <a:r>
              <a:rPr lang="zh-CN" altLang="en-US" sz="2200" dirty="0"/>
              <a:t>如果</a:t>
            </a:r>
            <a:r>
              <a:rPr lang="en-US" altLang="zh-CN" sz="2200" dirty="0"/>
              <a:t>cache</a:t>
            </a:r>
            <a:r>
              <a:rPr lang="zh-CN" altLang="en-US" sz="2200" dirty="0"/>
              <a:t>的存取时间是</a:t>
            </a:r>
            <a:r>
              <a:rPr lang="en-US" altLang="zh-CN" sz="2200" dirty="0"/>
              <a:t>2ns</a:t>
            </a:r>
            <a:r>
              <a:rPr lang="zh-CN" altLang="en-US" sz="2200" dirty="0"/>
              <a:t>，主存访问时间是</a:t>
            </a:r>
            <a:r>
              <a:rPr lang="en-US" altLang="zh-CN" sz="2200" dirty="0"/>
              <a:t>20ns</a:t>
            </a:r>
            <a:r>
              <a:rPr lang="zh-CN" altLang="en-US" sz="2200" dirty="0"/>
              <a:t>，平均访问时间是多少。</a:t>
            </a:r>
          </a:p>
          <a:p>
            <a:pPr marL="914400" lvl="1" indent="-457200">
              <a:buFont typeface="微软雅黑" charset="-122"/>
              <a:buAutoNum type="arabicPeriod"/>
            </a:pPr>
            <a:r>
              <a:rPr lang="en-US" altLang="zh-CN" sz="2200" dirty="0"/>
              <a:t>cache-</a:t>
            </a:r>
            <a:r>
              <a:rPr lang="zh-CN" altLang="en-US" sz="2200" dirty="0"/>
              <a:t>主存系统访问效率。</a:t>
            </a:r>
          </a:p>
          <a:p>
            <a:pPr marL="0" indent="0">
              <a:buNone/>
            </a:pPr>
            <a:endParaRPr lang="zh-CN" altLang="en-US" dirty="0"/>
          </a:p>
          <a:p>
            <a:endParaRPr lang="zh-CN" altLang="en-US" dirty="0"/>
          </a:p>
        </p:txBody>
      </p:sp>
    </p:spTree>
    <p:extLst>
      <p:ext uri="{BB962C8B-B14F-4D97-AF65-F5344CB8AC3E}">
        <p14:creationId xmlns:p14="http://schemas.microsoft.com/office/powerpoint/2010/main" val="8122850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2</a:t>
            </a:r>
            <a:endParaRPr lang="zh-CN" altLang="en-US" dirty="0"/>
          </a:p>
        </p:txBody>
      </p:sp>
      <p:sp>
        <p:nvSpPr>
          <p:cNvPr id="3" name="内容占位符 2"/>
          <p:cNvSpPr>
            <a:spLocks noGrp="1"/>
          </p:cNvSpPr>
          <p:nvPr>
            <p:ph idx="1"/>
          </p:nvPr>
        </p:nvSpPr>
        <p:spPr>
          <a:xfrm>
            <a:off x="487822" y="813688"/>
            <a:ext cx="11256503" cy="5637024"/>
          </a:xfrm>
        </p:spPr>
        <p:txBody>
          <a:bodyPr>
            <a:normAutofit lnSpcReduction="10000"/>
          </a:bodyPr>
          <a:lstStyle/>
          <a:p>
            <a:r>
              <a:rPr lang="zh-CN" altLang="en-US" sz="2200" dirty="0">
                <a:latin typeface="+mn-ea"/>
              </a:rPr>
              <a:t>主存地址空间大小为</a:t>
            </a:r>
            <a:r>
              <a:rPr lang="en-US" altLang="zh-CN" sz="2200" dirty="0">
                <a:latin typeface="+mn-ea"/>
              </a:rPr>
              <a:t>256MB</a:t>
            </a:r>
            <a:r>
              <a:rPr lang="zh-CN" altLang="en-US" sz="2200" dirty="0">
                <a:latin typeface="+mn-ea"/>
              </a:rPr>
              <a:t>，按字节编址。指令数据</a:t>
            </a:r>
            <a:r>
              <a:rPr lang="en-US" altLang="zh-CN" sz="2200" dirty="0">
                <a:latin typeface="+mn-ea"/>
              </a:rPr>
              <a:t>Cache</a:t>
            </a:r>
            <a:r>
              <a:rPr lang="zh-CN" altLang="en-US" sz="2200" dirty="0">
                <a:latin typeface="+mn-ea"/>
              </a:rPr>
              <a:t>，均有</a:t>
            </a:r>
            <a:r>
              <a:rPr lang="en-US" altLang="zh-CN" sz="2200" dirty="0">
                <a:latin typeface="+mn-ea"/>
              </a:rPr>
              <a:t>8</a:t>
            </a:r>
            <a:r>
              <a:rPr lang="zh-CN" altLang="en-US" sz="2200" dirty="0">
                <a:latin typeface="+mn-ea"/>
              </a:rPr>
              <a:t>行，</a:t>
            </a:r>
            <a:r>
              <a:rPr lang="en-US" altLang="zh-CN" sz="2200" dirty="0">
                <a:latin typeface="+mn-ea"/>
              </a:rPr>
              <a:t>Cache</a:t>
            </a:r>
            <a:r>
              <a:rPr lang="zh-CN" altLang="en-US" sz="2200" dirty="0">
                <a:latin typeface="+mn-ea"/>
              </a:rPr>
              <a:t>行大小为</a:t>
            </a:r>
            <a:r>
              <a:rPr lang="en-US" altLang="zh-CN" sz="2200" dirty="0">
                <a:latin typeface="+mn-ea"/>
              </a:rPr>
              <a:t>64B</a:t>
            </a:r>
            <a:r>
              <a:rPr lang="zh-CN" altLang="en-US" sz="2200" dirty="0">
                <a:latin typeface="+mn-ea"/>
              </a:rPr>
              <a:t>，数据</a:t>
            </a:r>
            <a:r>
              <a:rPr lang="en-US" altLang="zh-CN" sz="2200" dirty="0">
                <a:latin typeface="+mn-ea"/>
              </a:rPr>
              <a:t>Cache</a:t>
            </a:r>
            <a:r>
              <a:rPr lang="zh-CN" altLang="en-US" sz="2200" dirty="0">
                <a:latin typeface="+mn-ea"/>
              </a:rPr>
              <a:t>直接相联。现有两功能相同的程序</a:t>
            </a:r>
            <a:r>
              <a:rPr lang="en-US" altLang="zh-CN" sz="2200" dirty="0">
                <a:latin typeface="+mn-ea"/>
              </a:rPr>
              <a:t>A</a:t>
            </a:r>
            <a:r>
              <a:rPr lang="zh-CN" altLang="en-US" sz="2200" dirty="0">
                <a:latin typeface="+mn-ea"/>
              </a:rPr>
              <a:t>，</a:t>
            </a:r>
            <a:r>
              <a:rPr lang="en-US" altLang="zh-CN" sz="2200" dirty="0">
                <a:latin typeface="+mn-ea"/>
              </a:rPr>
              <a:t>B</a:t>
            </a:r>
            <a:r>
              <a:rPr lang="zh-CN" altLang="en-US" sz="2200" dirty="0">
                <a:latin typeface="+mn-ea"/>
              </a:rPr>
              <a:t>，其伪代码如下所示：</a:t>
            </a:r>
            <a:endParaRPr lang="en-US" altLang="zh-CN" sz="2200" baseline="30000" dirty="0">
              <a:latin typeface="+mn-ea"/>
            </a:endParaRPr>
          </a:p>
          <a:p>
            <a:pPr>
              <a:spcBef>
                <a:spcPct val="20000"/>
              </a:spcBef>
              <a:defRPr/>
            </a:pPr>
            <a:r>
              <a:rPr lang="zh-CN" altLang="en-US" sz="2200" dirty="0">
                <a:latin typeface="+mn-ea"/>
              </a:rPr>
              <a:t>假定</a:t>
            </a:r>
            <a:r>
              <a:rPr lang="en-US" altLang="zh-CN" sz="2200" dirty="0" err="1">
                <a:latin typeface="+mn-ea"/>
              </a:rPr>
              <a:t>int</a:t>
            </a:r>
            <a:r>
              <a:rPr lang="zh-CN" altLang="en-US" sz="2200" dirty="0">
                <a:latin typeface="+mn-ea"/>
              </a:rPr>
              <a:t>型数据为</a:t>
            </a:r>
            <a:r>
              <a:rPr lang="en-US" altLang="zh-CN" sz="2200" dirty="0">
                <a:latin typeface="+mn-ea"/>
              </a:rPr>
              <a:t>32</a:t>
            </a:r>
            <a:r>
              <a:rPr lang="zh-CN" altLang="en-US" sz="2200" dirty="0">
                <a:latin typeface="+mn-ea"/>
              </a:rPr>
              <a:t>位补码，程序编译时</a:t>
            </a:r>
            <a:r>
              <a:rPr lang="en-US" altLang="zh-CN" sz="2200" dirty="0" err="1">
                <a:latin typeface="+mn-ea"/>
              </a:rPr>
              <a:t>i,j,sum</a:t>
            </a:r>
            <a:r>
              <a:rPr lang="zh-CN" altLang="en-US" sz="2200" dirty="0">
                <a:latin typeface="+mn-ea"/>
              </a:rPr>
              <a:t>均分配在寄存器中，数组</a:t>
            </a:r>
            <a:r>
              <a:rPr lang="en-US" altLang="zh-CN" sz="2200" dirty="0">
                <a:latin typeface="+mn-ea"/>
              </a:rPr>
              <a:t>a</a:t>
            </a:r>
            <a:r>
              <a:rPr lang="zh-CN" altLang="en-US" sz="2200" dirty="0">
                <a:latin typeface="+mn-ea"/>
              </a:rPr>
              <a:t>按行优先方式存放，首地址为</a:t>
            </a:r>
            <a:r>
              <a:rPr lang="en-US" altLang="zh-CN" sz="2200" dirty="0">
                <a:latin typeface="+mn-ea"/>
              </a:rPr>
              <a:t>320</a:t>
            </a:r>
            <a:r>
              <a:rPr lang="zh-CN" altLang="en-US" sz="2200" dirty="0">
                <a:latin typeface="+mn-ea"/>
              </a:rPr>
              <a:t>（十进制）。</a:t>
            </a:r>
            <a:endParaRPr lang="en-US" altLang="zh-CN" sz="2200" dirty="0">
              <a:latin typeface="+mn-ea"/>
            </a:endParaRPr>
          </a:p>
          <a:p>
            <a:pPr>
              <a:spcBef>
                <a:spcPct val="20000"/>
              </a:spcBef>
              <a:defRPr/>
            </a:pPr>
            <a:endParaRPr lang="en-US" altLang="zh-CN" sz="2200" dirty="0">
              <a:latin typeface="+mn-ea"/>
            </a:endParaRPr>
          </a:p>
          <a:p>
            <a:pPr>
              <a:spcBef>
                <a:spcPct val="20000"/>
              </a:spcBef>
              <a:defRPr/>
            </a:pPr>
            <a:endParaRPr lang="en-US" altLang="zh-CN" sz="2200" dirty="0">
              <a:latin typeface="+mn-ea"/>
            </a:endParaRPr>
          </a:p>
          <a:p>
            <a:pPr marL="457200" lvl="1" indent="0">
              <a:spcBef>
                <a:spcPct val="20000"/>
              </a:spcBef>
              <a:buNone/>
              <a:defRPr/>
            </a:pPr>
            <a:endParaRPr lang="en-US" altLang="zh-CN" sz="1900" b="1" dirty="0">
              <a:latin typeface="+mn-ea"/>
            </a:endParaRPr>
          </a:p>
          <a:p>
            <a:pPr marL="457200" lvl="1" indent="0">
              <a:spcBef>
                <a:spcPct val="20000"/>
              </a:spcBef>
              <a:buNone/>
              <a:defRPr/>
            </a:pPr>
            <a:endParaRPr lang="en-US" altLang="zh-CN" b="1" dirty="0">
              <a:latin typeface="+mn-ea"/>
            </a:endParaRPr>
          </a:p>
          <a:p>
            <a:pPr marL="457200" lvl="1" indent="0">
              <a:spcBef>
                <a:spcPct val="20000"/>
              </a:spcBef>
              <a:buNone/>
              <a:defRPr/>
            </a:pPr>
            <a:r>
              <a:rPr lang="en-US" altLang="zh-CN" b="1" dirty="0">
                <a:latin typeface="+mn-ea"/>
              </a:rPr>
              <a:t>1</a:t>
            </a:r>
            <a:r>
              <a:rPr lang="zh-CN" altLang="en-US" b="1" dirty="0">
                <a:latin typeface="+mn-ea"/>
              </a:rPr>
              <a:t>）若不考虑用于</a:t>
            </a:r>
            <a:r>
              <a:rPr lang="en-US" altLang="zh-CN" b="1" dirty="0">
                <a:latin typeface="+mn-ea"/>
              </a:rPr>
              <a:t>Cache</a:t>
            </a:r>
            <a:r>
              <a:rPr lang="zh-CN" altLang="en-US" b="1" dirty="0">
                <a:latin typeface="+mn-ea"/>
              </a:rPr>
              <a:t>一致性维护和替换算法的控制位，数据</a:t>
            </a:r>
            <a:r>
              <a:rPr lang="en-US" altLang="zh-CN" b="1" dirty="0">
                <a:latin typeface="+mn-ea"/>
              </a:rPr>
              <a:t>cache</a:t>
            </a:r>
            <a:r>
              <a:rPr lang="zh-CN" altLang="en-US" b="1" dirty="0">
                <a:latin typeface="+mn-ea"/>
              </a:rPr>
              <a:t>的总容量是多少？</a:t>
            </a:r>
            <a:endParaRPr lang="en-US" altLang="zh-CN" b="1" dirty="0">
              <a:latin typeface="+mn-ea"/>
            </a:endParaRPr>
          </a:p>
          <a:p>
            <a:pPr marL="457200" lvl="1" indent="0">
              <a:spcBef>
                <a:spcPct val="20000"/>
              </a:spcBef>
              <a:buNone/>
              <a:defRPr/>
            </a:pPr>
            <a:r>
              <a:rPr lang="en-US" altLang="zh-CN" b="1" dirty="0">
                <a:latin typeface="+mn-ea"/>
              </a:rPr>
              <a:t>2</a:t>
            </a:r>
            <a:r>
              <a:rPr lang="zh-CN" altLang="en-US" b="1" dirty="0">
                <a:latin typeface="+mn-ea"/>
              </a:rPr>
              <a:t>）数组元素</a:t>
            </a:r>
            <a:r>
              <a:rPr lang="en-US" altLang="zh-CN" b="1" dirty="0">
                <a:latin typeface="+mn-ea"/>
              </a:rPr>
              <a:t>a[0][31],a[1][1]</a:t>
            </a:r>
            <a:r>
              <a:rPr lang="zh-CN" altLang="en-US" b="1" dirty="0">
                <a:latin typeface="+mn-ea"/>
              </a:rPr>
              <a:t>所在主存块对应的</a:t>
            </a:r>
            <a:r>
              <a:rPr lang="en-US" altLang="zh-CN" b="1" dirty="0">
                <a:latin typeface="+mn-ea"/>
              </a:rPr>
              <a:t>cache</a:t>
            </a:r>
            <a:r>
              <a:rPr lang="zh-CN" altLang="en-US" b="1" dirty="0">
                <a:latin typeface="+mn-ea"/>
              </a:rPr>
              <a:t>行分别是多少，行号从零开始。</a:t>
            </a:r>
            <a:endParaRPr lang="en-US" altLang="zh-CN" b="1" dirty="0">
              <a:latin typeface="+mn-ea"/>
            </a:endParaRPr>
          </a:p>
          <a:p>
            <a:pPr marL="457200" lvl="1" indent="0">
              <a:spcBef>
                <a:spcPct val="20000"/>
              </a:spcBef>
              <a:buNone/>
              <a:defRPr/>
            </a:pPr>
            <a:r>
              <a:rPr lang="en-US" altLang="zh-CN" b="1" dirty="0">
                <a:latin typeface="+mn-ea"/>
              </a:rPr>
              <a:t>(3)</a:t>
            </a:r>
            <a:r>
              <a:rPr lang="zh-CN" altLang="en-US" b="1" dirty="0">
                <a:latin typeface="+mn-ea"/>
              </a:rPr>
              <a:t>程序</a:t>
            </a:r>
            <a:r>
              <a:rPr lang="en-US" altLang="zh-CN" b="1" dirty="0">
                <a:latin typeface="+mn-ea"/>
              </a:rPr>
              <a:t>A</a:t>
            </a:r>
            <a:r>
              <a:rPr lang="zh-CN" altLang="en-US" b="1" dirty="0">
                <a:latin typeface="+mn-ea"/>
              </a:rPr>
              <a:t>，</a:t>
            </a:r>
            <a:r>
              <a:rPr lang="en-US" altLang="zh-CN" b="1" dirty="0">
                <a:latin typeface="+mn-ea"/>
              </a:rPr>
              <a:t>B</a:t>
            </a:r>
            <a:r>
              <a:rPr lang="zh-CN" altLang="en-US" b="1" dirty="0">
                <a:latin typeface="+mn-ea"/>
              </a:rPr>
              <a:t>的数据访问命中率各是多少？那个程序的执行时间更短</a:t>
            </a:r>
            <a:r>
              <a:rPr lang="en-US" altLang="zh-CN" b="1" dirty="0">
                <a:latin typeface="+mn-ea"/>
              </a:rPr>
              <a:t>?</a:t>
            </a:r>
          </a:p>
          <a:p>
            <a:endParaRPr lang="zh-CN" altLang="en-US" baseline="30000" dirty="0">
              <a:latin typeface="+mn-ea"/>
            </a:endParaRPr>
          </a:p>
          <a:p>
            <a:endParaRPr lang="zh-CN" altLang="en-US" dirty="0"/>
          </a:p>
        </p:txBody>
      </p:sp>
      <p:sp>
        <p:nvSpPr>
          <p:cNvPr id="4" name="Text Box 4"/>
          <p:cNvSpPr txBox="1">
            <a:spLocks noChangeArrowheads="1"/>
          </p:cNvSpPr>
          <p:nvPr/>
        </p:nvSpPr>
        <p:spPr bwMode="auto">
          <a:xfrm>
            <a:off x="1227221" y="3025691"/>
            <a:ext cx="4260767" cy="1644818"/>
          </a:xfrm>
          <a:prstGeom prst="rect">
            <a:avLst/>
          </a:prstGeom>
          <a:solidFill>
            <a:srgbClr val="99FF66"/>
          </a:solidFill>
          <a:ln>
            <a:headEnd/>
            <a:tailEnd/>
          </a:ln>
        </p:spPr>
        <p:style>
          <a:lnRef idx="1">
            <a:schemeClr val="accent3"/>
          </a:lnRef>
          <a:fillRef idx="2">
            <a:schemeClr val="accent3"/>
          </a:fillRef>
          <a:effectRef idx="1">
            <a:schemeClr val="accent3"/>
          </a:effectRef>
          <a:fontRef idx="minor">
            <a:schemeClr val="dk1"/>
          </a:fontRef>
        </p:style>
        <p:txBody>
          <a:bodyPr anchor="ctr" anchorCtr="0">
            <a:noAutofit/>
          </a:bodyPr>
          <a:lstStyle/>
          <a:p>
            <a:pPr eaLnBrk="0" hangingPunct="0">
              <a:lnSpc>
                <a:spcPct val="150000"/>
              </a:lnSpc>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endParaRPr lang="en-US" altLang="zh-CN" b="1" dirty="0">
              <a:latin typeface="Courier New" pitchFamily="49" charset="0"/>
              <a:ea typeface="宋体" pitchFamily="2" charset="-122"/>
            </a:endParaRPr>
          </a:p>
          <a:p>
            <a:pPr eaLnBrk="0" hangingPunct="0">
              <a:lnSpc>
                <a:spcPct val="150000"/>
              </a:lnSpc>
              <a:defRPr/>
            </a:pPr>
            <a:r>
              <a:rPr lang="en-US" b="1" dirty="0">
                <a:latin typeface="Courier New" pitchFamily="49" charset="0"/>
                <a:ea typeface="宋体" pitchFamily="2" charset="-122"/>
              </a:rPr>
              <a:t>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lnSpc>
                <a:spcPct val="150000"/>
              </a:lnSpc>
              <a:defRPr/>
            </a:pPr>
            <a:r>
              <a:rPr lang="en-US" b="1" dirty="0">
                <a:solidFill>
                  <a:srgbClr val="0000FF"/>
                </a:solidFill>
                <a:latin typeface="Courier New" pitchFamily="49" charset="0"/>
                <a:ea typeface="宋体" pitchFamily="2" charset="-122"/>
              </a:rPr>
              <a:t> for (j = 0; j &lt; 256; j++)</a:t>
            </a:r>
          </a:p>
          <a:p>
            <a:pPr eaLnBrk="0" hangingPunct="0">
              <a:lnSpc>
                <a:spcPct val="150000"/>
              </a:lnSpc>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5" name="Text Box 5"/>
          <p:cNvSpPr txBox="1">
            <a:spLocks noChangeArrowheads="1"/>
          </p:cNvSpPr>
          <p:nvPr/>
        </p:nvSpPr>
        <p:spPr bwMode="auto">
          <a:xfrm>
            <a:off x="6618497" y="3025691"/>
            <a:ext cx="4043363" cy="1644818"/>
          </a:xfrm>
          <a:prstGeom prst="rect">
            <a:avLst/>
          </a:prstGeom>
          <a:solidFill>
            <a:srgbClr val="FFFF00"/>
          </a:solidFill>
          <a:ln>
            <a:headEnd/>
            <a:tailEnd/>
          </a:ln>
        </p:spPr>
        <p:style>
          <a:lnRef idx="1">
            <a:schemeClr val="accent6"/>
          </a:lnRef>
          <a:fillRef idx="2">
            <a:schemeClr val="accent6"/>
          </a:fillRef>
          <a:effectRef idx="1">
            <a:schemeClr val="accent6"/>
          </a:effectRef>
          <a:fontRef idx="minor">
            <a:schemeClr val="dk1"/>
          </a:fontRef>
        </p:style>
        <p:txBody>
          <a:bodyPr wrap="none" anchor="ctr" anchorCtr="0">
            <a:noAutofit/>
          </a:bodyPr>
          <a:lstStyle/>
          <a:p>
            <a:pPr eaLnBrk="0" hangingPunct="0">
              <a:lnSpc>
                <a:spcPct val="150000"/>
              </a:lnSpc>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p>
          <a:p>
            <a:pPr eaLnBrk="0" hangingPunct="0">
              <a:lnSpc>
                <a:spcPct val="150000"/>
              </a:lnSpc>
              <a:defRPr/>
            </a:pPr>
            <a:r>
              <a:rPr lang="en-US" b="1" dirty="0">
                <a:solidFill>
                  <a:srgbClr val="0000FF"/>
                </a:solidFill>
                <a:latin typeface="Courier New" pitchFamily="49" charset="0"/>
                <a:ea typeface="宋体" pitchFamily="2" charset="-122"/>
              </a:rPr>
              <a:t>for (j = 0; j &lt; 256; j++)</a:t>
            </a:r>
          </a:p>
          <a:p>
            <a:pPr eaLnBrk="0" hangingPunct="0">
              <a:lnSpc>
                <a:spcPct val="150000"/>
              </a:lnSpc>
              <a:defRPr/>
            </a:pPr>
            <a:r>
              <a:rPr lang="en-US" altLang="zh-CN" b="1" dirty="0">
                <a:latin typeface="Courier New" pitchFamily="49" charset="0"/>
                <a:ea typeface="宋体" pitchFamily="2" charset="-122"/>
              </a:rPr>
              <a:t> </a:t>
            </a:r>
            <a:r>
              <a:rPr lang="en-US" b="1" dirty="0">
                <a:latin typeface="Courier New" pitchFamily="49" charset="0"/>
                <a:ea typeface="宋体" pitchFamily="2" charset="-122"/>
              </a:rPr>
              <a:t> 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lnSpc>
                <a:spcPct val="150000"/>
              </a:lnSpc>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6" name="矩形 5"/>
          <p:cNvSpPr/>
          <p:nvPr/>
        </p:nvSpPr>
        <p:spPr>
          <a:xfrm>
            <a:off x="5487988" y="3386139"/>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A</a:t>
            </a:r>
            <a:endParaRPr lang="zh-CN" altLang="en-US" b="1" dirty="0">
              <a:latin typeface="Arial" pitchFamily="34" charset="0"/>
            </a:endParaRPr>
          </a:p>
        </p:txBody>
      </p:sp>
      <p:sp>
        <p:nvSpPr>
          <p:cNvPr id="7" name="矩形 6"/>
          <p:cNvSpPr/>
          <p:nvPr/>
        </p:nvSpPr>
        <p:spPr>
          <a:xfrm>
            <a:off x="10661860" y="3386138"/>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B</a:t>
            </a:r>
            <a:endParaRPr lang="zh-CN" altLang="en-US" b="1" dirty="0">
              <a:latin typeface="Arial" pitchFamily="34" charset="0"/>
            </a:endParaRPr>
          </a:p>
        </p:txBody>
      </p:sp>
    </p:spTree>
    <p:extLst>
      <p:ext uri="{BB962C8B-B14F-4D97-AF65-F5344CB8AC3E}">
        <p14:creationId xmlns:p14="http://schemas.microsoft.com/office/powerpoint/2010/main" val="19135823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solidFill>
                  <a:srgbClr val="C00000"/>
                </a:solidFill>
                <a:effectLst>
                  <a:outerShdw blurRad="38100" dist="38100" dir="2700000" algn="tl">
                    <a:srgbClr val="000000">
                      <a:alpha val="43137"/>
                    </a:srgbClr>
                  </a:outerShdw>
                </a:effectLst>
                <a:latin typeface="+mn-lt"/>
              </a:rPr>
              <a:t>4.2.9 cache</a:t>
            </a:r>
            <a:r>
              <a:rPr lang="zh-CN" altLang="en-US" b="1" dirty="0">
                <a:solidFill>
                  <a:srgbClr val="C00000"/>
                </a:solidFill>
                <a:effectLst>
                  <a:outerShdw blurRad="38100" dist="38100" dir="2700000" algn="tl">
                    <a:srgbClr val="000000">
                      <a:alpha val="43137"/>
                    </a:srgbClr>
                  </a:outerShdw>
                </a:effectLst>
                <a:latin typeface="+mn-lt"/>
              </a:rPr>
              <a:t>应用</a:t>
            </a:r>
            <a:endParaRPr lang="en-US" altLang="zh-CN" b="1" dirty="0">
              <a:solidFill>
                <a:srgbClr val="C00000"/>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9303078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cache</a:t>
            </a:r>
            <a:r>
              <a:rPr lang="zh-CN" altLang="en-US"/>
              <a:t>实际应用</a:t>
            </a:r>
          </a:p>
        </p:txBody>
      </p:sp>
      <p:grpSp>
        <p:nvGrpSpPr>
          <p:cNvPr id="133" name="组合 132"/>
          <p:cNvGrpSpPr/>
          <p:nvPr/>
        </p:nvGrpSpPr>
        <p:grpSpPr>
          <a:xfrm>
            <a:off x="487822" y="1778982"/>
            <a:ext cx="11471149" cy="3443257"/>
            <a:chOff x="1216574" y="1768823"/>
            <a:chExt cx="9052443" cy="2717242"/>
          </a:xfrm>
        </p:grpSpPr>
        <p:sp>
          <p:nvSpPr>
            <p:cNvPr id="69" name="矩形 68"/>
            <p:cNvSpPr/>
            <p:nvPr/>
          </p:nvSpPr>
          <p:spPr>
            <a:xfrm>
              <a:off x="1490790" y="3610614"/>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70" name="矩形 69"/>
            <p:cNvSpPr/>
            <p:nvPr/>
          </p:nvSpPr>
          <p:spPr>
            <a:xfrm>
              <a:off x="1480645" y="3132274"/>
              <a:ext cx="553090"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矩形 70"/>
            <p:cNvSpPr/>
            <p:nvPr/>
          </p:nvSpPr>
          <p:spPr>
            <a:xfrm>
              <a:off x="1490790" y="2580631"/>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cxnSp>
          <p:nvCxnSpPr>
            <p:cNvPr id="72" name="直接箭头连接符 71"/>
            <p:cNvCxnSpPr>
              <a:stCxn id="82" idx="2"/>
            </p:cNvCxnSpPr>
            <p:nvPr/>
          </p:nvCxnSpPr>
          <p:spPr>
            <a:xfrm>
              <a:off x="4442867" y="2707471"/>
              <a:ext cx="0" cy="231309"/>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箭头连接符 72"/>
            <p:cNvCxnSpPr>
              <a:stCxn id="70" idx="2"/>
              <a:endCxn id="69" idx="0"/>
            </p:cNvCxnSpPr>
            <p:nvPr/>
          </p:nvCxnSpPr>
          <p:spPr>
            <a:xfrm>
              <a:off x="1757190" y="3368908"/>
              <a:ext cx="0" cy="241706"/>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4" name="矩形 73"/>
            <p:cNvSpPr/>
            <p:nvPr/>
          </p:nvSpPr>
          <p:spPr>
            <a:xfrm>
              <a:off x="2909683" y="2408871"/>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75" name="矩形 74"/>
            <p:cNvSpPr/>
            <p:nvPr/>
          </p:nvSpPr>
          <p:spPr>
            <a:xfrm>
              <a:off x="2472013" y="2942520"/>
              <a:ext cx="56950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矩形 75"/>
            <p:cNvSpPr/>
            <p:nvPr/>
          </p:nvSpPr>
          <p:spPr>
            <a:xfrm>
              <a:off x="3303417" y="2942520"/>
              <a:ext cx="576239"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矩形 76"/>
            <p:cNvSpPr/>
            <p:nvPr/>
          </p:nvSpPr>
          <p:spPr>
            <a:xfrm>
              <a:off x="2902063" y="3615276"/>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cxnSp>
          <p:nvCxnSpPr>
            <p:cNvPr id="78" name="直接箭头连接符 77"/>
            <p:cNvCxnSpPr>
              <a:endCxn id="98" idx="1"/>
            </p:cNvCxnSpPr>
            <p:nvPr/>
          </p:nvCxnSpPr>
          <p:spPr>
            <a:xfrm flipH="1">
              <a:off x="6355091" y="2912633"/>
              <a:ext cx="179919" cy="445118"/>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9" name="矩形 78"/>
            <p:cNvSpPr/>
            <p:nvPr/>
          </p:nvSpPr>
          <p:spPr>
            <a:xfrm>
              <a:off x="4178369" y="1928419"/>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0" name="矩形 79"/>
            <p:cNvSpPr/>
            <p:nvPr/>
          </p:nvSpPr>
          <p:spPr>
            <a:xfrm>
              <a:off x="4669607" y="3611903"/>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1" name="矩形 80"/>
            <p:cNvSpPr/>
            <p:nvPr/>
          </p:nvSpPr>
          <p:spPr>
            <a:xfrm>
              <a:off x="5113343" y="1928419"/>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2" name="矩形 81"/>
            <p:cNvSpPr/>
            <p:nvPr/>
          </p:nvSpPr>
          <p:spPr>
            <a:xfrm>
              <a:off x="4178369" y="2470837"/>
              <a:ext cx="528996"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3" name="直接箭头连接符 82"/>
            <p:cNvCxnSpPr/>
            <p:nvPr/>
          </p:nvCxnSpPr>
          <p:spPr>
            <a:xfrm>
              <a:off x="4444769" y="2218764"/>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p:nvPr/>
          </p:nvCxnSpPr>
          <p:spPr>
            <a:xfrm>
              <a:off x="5378682" y="2218764"/>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120" idx="2"/>
              <a:endCxn id="117" idx="0"/>
            </p:cNvCxnSpPr>
            <p:nvPr/>
          </p:nvCxnSpPr>
          <p:spPr>
            <a:xfrm>
              <a:off x="9074913" y="2302536"/>
              <a:ext cx="1" cy="28159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6" name="矩形 85"/>
            <p:cNvSpPr/>
            <p:nvPr/>
          </p:nvSpPr>
          <p:spPr>
            <a:xfrm>
              <a:off x="4435648" y="3128749"/>
              <a:ext cx="1020843"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ache </a:t>
              </a: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L2</a:t>
              </a: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600" b="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矩形 86"/>
            <p:cNvSpPr/>
            <p:nvPr/>
          </p:nvSpPr>
          <p:spPr>
            <a:xfrm>
              <a:off x="5120755" y="2470837"/>
              <a:ext cx="525388"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8" name="直接连接符 87"/>
            <p:cNvCxnSpPr/>
            <p:nvPr/>
          </p:nvCxnSpPr>
          <p:spPr>
            <a:xfrm>
              <a:off x="4457944" y="2939147"/>
              <a:ext cx="908050"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箭头连接符 88"/>
            <p:cNvCxnSpPr/>
            <p:nvPr/>
          </p:nvCxnSpPr>
          <p:spPr>
            <a:xfrm>
              <a:off x="5378682" y="2707471"/>
              <a:ext cx="0" cy="22558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箭头连接符 89"/>
            <p:cNvCxnSpPr/>
            <p:nvPr/>
          </p:nvCxnSpPr>
          <p:spPr>
            <a:xfrm flipV="1">
              <a:off x="4929219" y="2938780"/>
              <a:ext cx="0" cy="17492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箭头连接符 90"/>
            <p:cNvCxnSpPr/>
            <p:nvPr/>
          </p:nvCxnSpPr>
          <p:spPr>
            <a:xfrm>
              <a:off x="4936007" y="3359830"/>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92" name="组合 91"/>
            <p:cNvGrpSpPr/>
            <p:nvPr/>
          </p:nvGrpSpPr>
          <p:grpSpPr>
            <a:xfrm>
              <a:off x="6250616" y="2072527"/>
              <a:ext cx="1173284" cy="840535"/>
              <a:chOff x="2937455" y="4102940"/>
              <a:chExt cx="1173284" cy="840535"/>
            </a:xfrm>
          </p:grpSpPr>
          <p:sp>
            <p:nvSpPr>
              <p:cNvPr id="93" name="矩形 92"/>
              <p:cNvSpPr/>
              <p:nvPr/>
            </p:nvSpPr>
            <p:spPr>
              <a:xfrm>
                <a:off x="2937455" y="4334267"/>
                <a:ext cx="1173284"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94" name="矩形 93"/>
              <p:cNvSpPr/>
              <p:nvPr/>
            </p:nvSpPr>
            <p:spPr>
              <a:xfrm>
                <a:off x="3059581" y="4355179"/>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操作系统</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95" name="矩形 94"/>
              <p:cNvSpPr/>
              <p:nvPr/>
            </p:nvSpPr>
            <p:spPr>
              <a:xfrm>
                <a:off x="3013176" y="4632982"/>
                <a:ext cx="1021842"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Buffer cache</a:t>
                </a:r>
                <a:endParaRPr lang="zh-CN" altLang="en-US" sz="2400" dirty="0"/>
              </a:p>
            </p:txBody>
          </p:sp>
          <p:sp>
            <p:nvSpPr>
              <p:cNvPr id="96" name="矩形 95"/>
              <p:cNvSpPr/>
              <p:nvPr/>
            </p:nvSpPr>
            <p:spPr>
              <a:xfrm>
                <a:off x="3254399" y="4102940"/>
                <a:ext cx="554135"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grpSp>
          <p:nvGrpSpPr>
            <p:cNvPr id="97" name="组合 96"/>
            <p:cNvGrpSpPr/>
            <p:nvPr/>
          </p:nvGrpSpPr>
          <p:grpSpPr>
            <a:xfrm>
              <a:off x="6006172" y="3357751"/>
              <a:ext cx="697838" cy="781050"/>
              <a:chOff x="2854936" y="5388164"/>
              <a:chExt cx="697838" cy="781050"/>
            </a:xfrm>
          </p:grpSpPr>
          <p:sp>
            <p:nvSpPr>
              <p:cNvPr id="98" name="圆柱形 97"/>
              <p:cNvSpPr/>
              <p:nvPr/>
            </p:nvSpPr>
            <p:spPr>
              <a:xfrm>
                <a:off x="2854936" y="5388164"/>
                <a:ext cx="697838" cy="781050"/>
              </a:xfrm>
              <a:prstGeom prst="can">
                <a:avLst>
                  <a:gd name="adj" fmla="val 15446"/>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9" name="矩形 98"/>
              <p:cNvSpPr/>
              <p:nvPr/>
            </p:nvSpPr>
            <p:spPr>
              <a:xfrm>
                <a:off x="2942172" y="5571911"/>
                <a:ext cx="52336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0" name="矩形 99"/>
              <p:cNvSpPr/>
              <p:nvPr/>
            </p:nvSpPr>
            <p:spPr>
              <a:xfrm>
                <a:off x="2863249" y="5876290"/>
                <a:ext cx="68121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硬盘</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grpSp>
          <p:nvGrpSpPr>
            <p:cNvPr id="101" name="组合 100"/>
            <p:cNvGrpSpPr/>
            <p:nvPr/>
          </p:nvGrpSpPr>
          <p:grpSpPr>
            <a:xfrm>
              <a:off x="6971383" y="3368557"/>
              <a:ext cx="697838" cy="781050"/>
              <a:chOff x="2854936" y="5388164"/>
              <a:chExt cx="697838" cy="781050"/>
            </a:xfrm>
          </p:grpSpPr>
          <p:sp>
            <p:nvSpPr>
              <p:cNvPr id="102" name="圆柱形 101"/>
              <p:cNvSpPr/>
              <p:nvPr/>
            </p:nvSpPr>
            <p:spPr>
              <a:xfrm>
                <a:off x="2854936" y="5388164"/>
                <a:ext cx="697838" cy="781050"/>
              </a:xfrm>
              <a:prstGeom prst="can">
                <a:avLst>
                  <a:gd name="adj" fmla="val 15446"/>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矩形 102"/>
              <p:cNvSpPr/>
              <p:nvPr/>
            </p:nvSpPr>
            <p:spPr>
              <a:xfrm>
                <a:off x="2942172" y="5571911"/>
                <a:ext cx="52336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矩形 103"/>
              <p:cNvSpPr/>
              <p:nvPr/>
            </p:nvSpPr>
            <p:spPr>
              <a:xfrm>
                <a:off x="2863249" y="5876290"/>
                <a:ext cx="68121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硬盘</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cxnSp>
          <p:nvCxnSpPr>
            <p:cNvPr id="105" name="直接箭头连接符 104"/>
            <p:cNvCxnSpPr>
              <a:endCxn id="102" idx="1"/>
            </p:cNvCxnSpPr>
            <p:nvPr/>
          </p:nvCxnSpPr>
          <p:spPr>
            <a:xfrm>
              <a:off x="7165316" y="2916947"/>
              <a:ext cx="154986" cy="451610"/>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8197612" y="3524039"/>
              <a:ext cx="689205" cy="609208"/>
              <a:chOff x="3068850" y="4334267"/>
              <a:chExt cx="929033" cy="609208"/>
            </a:xfrm>
          </p:grpSpPr>
          <p:sp>
            <p:nvSpPr>
              <p:cNvPr id="107" name="矩形 106"/>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8" name="矩形 107"/>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浏览器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9" name="矩形 108"/>
              <p:cNvSpPr/>
              <p:nvPr/>
            </p:nvSpPr>
            <p:spPr>
              <a:xfrm>
                <a:off x="3191431" y="4412012"/>
                <a:ext cx="70486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grpSp>
          <p:nvGrpSpPr>
            <p:cNvPr id="110" name="组合 109"/>
            <p:cNvGrpSpPr/>
            <p:nvPr/>
          </p:nvGrpSpPr>
          <p:grpSpPr>
            <a:xfrm>
              <a:off x="9289259" y="3524289"/>
              <a:ext cx="689205" cy="609208"/>
              <a:chOff x="3068850" y="4334267"/>
              <a:chExt cx="929033" cy="609208"/>
            </a:xfrm>
          </p:grpSpPr>
          <p:sp>
            <p:nvSpPr>
              <p:cNvPr id="111" name="矩形 110"/>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2" name="矩形 111"/>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浏览器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3" name="矩形 112"/>
              <p:cNvSpPr/>
              <p:nvPr/>
            </p:nvSpPr>
            <p:spPr>
              <a:xfrm>
                <a:off x="3191431" y="4412012"/>
                <a:ext cx="70486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cxnSp>
          <p:nvCxnSpPr>
            <p:cNvPr id="114" name="直接箭头连接符 113"/>
            <p:cNvCxnSpPr>
              <a:endCxn id="107" idx="0"/>
            </p:cNvCxnSpPr>
            <p:nvPr/>
          </p:nvCxnSpPr>
          <p:spPr>
            <a:xfrm flipH="1">
              <a:off x="8542215" y="3179154"/>
              <a:ext cx="196185" cy="344885"/>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箭头连接符 114"/>
            <p:cNvCxnSpPr>
              <a:endCxn id="111" idx="0"/>
            </p:cNvCxnSpPr>
            <p:nvPr/>
          </p:nvCxnSpPr>
          <p:spPr>
            <a:xfrm>
              <a:off x="9405083" y="3184076"/>
              <a:ext cx="228779" cy="34021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6" name="组合 115"/>
            <p:cNvGrpSpPr/>
            <p:nvPr/>
          </p:nvGrpSpPr>
          <p:grpSpPr>
            <a:xfrm>
              <a:off x="8442448" y="2584129"/>
              <a:ext cx="1264931" cy="609208"/>
              <a:chOff x="3068850" y="4334267"/>
              <a:chExt cx="929033" cy="609208"/>
            </a:xfrm>
          </p:grpSpPr>
          <p:sp>
            <p:nvSpPr>
              <p:cNvPr id="117" name="矩形 116"/>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8" name="矩形 117"/>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Web Proxy</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9" name="矩形 118"/>
              <p:cNvSpPr/>
              <p:nvPr/>
            </p:nvSpPr>
            <p:spPr>
              <a:xfrm>
                <a:off x="3142563" y="4412012"/>
                <a:ext cx="78475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sp>
          <p:nvSpPr>
            <p:cNvPr id="120" name="矩形 119"/>
            <p:cNvSpPr/>
            <p:nvPr/>
          </p:nvSpPr>
          <p:spPr>
            <a:xfrm>
              <a:off x="8808513" y="1768823"/>
              <a:ext cx="532800" cy="533713"/>
            </a:xfrm>
            <a:prstGeom prst="rect">
              <a:avLst/>
            </a:prstGeom>
            <a:solidFill>
              <a:schemeClr val="bg1"/>
            </a:solidFill>
            <a:ln w="19050" cap="flat" cmpd="sng" algn="ctr">
              <a:solidFill>
                <a:srgbClr val="333333"/>
              </a:solidFill>
              <a:prstDash val="solid"/>
            </a:ln>
            <a:effectLst/>
          </p:spPr>
          <p:txBody>
            <a:bodyPr lIns="0" r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WEB</a:t>
              </a:r>
            </a:p>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服务器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21" name="矩形 120"/>
            <p:cNvSpPr/>
            <p:nvPr/>
          </p:nvSpPr>
          <p:spPr>
            <a:xfrm>
              <a:off x="1216574" y="4244363"/>
              <a:ext cx="1081062" cy="236758"/>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统一</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 name="矩形 121"/>
            <p:cNvSpPr/>
            <p:nvPr/>
          </p:nvSpPr>
          <p:spPr>
            <a:xfrm>
              <a:off x="2417894" y="4244362"/>
              <a:ext cx="1413978"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分离</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3" name="矩形 122"/>
            <p:cNvSpPr/>
            <p:nvPr/>
          </p:nvSpPr>
          <p:spPr>
            <a:xfrm>
              <a:off x="4219587" y="4244362"/>
              <a:ext cx="1413978"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多级</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矩形 123"/>
            <p:cNvSpPr/>
            <p:nvPr/>
          </p:nvSpPr>
          <p:spPr>
            <a:xfrm>
              <a:off x="5717510" y="4239417"/>
              <a:ext cx="2480102"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Buffer </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和硬盘缓存芯片</a:t>
              </a:r>
              <a:endPar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5" name="直接箭头连接符 124"/>
            <p:cNvCxnSpPr/>
            <p:nvPr/>
          </p:nvCxnSpPr>
          <p:spPr>
            <a:xfrm>
              <a:off x="2756765" y="3180720"/>
              <a:ext cx="0" cy="215761"/>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2762568" y="3396848"/>
              <a:ext cx="823912"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箭头连接符 126"/>
            <p:cNvCxnSpPr/>
            <p:nvPr/>
          </p:nvCxnSpPr>
          <p:spPr>
            <a:xfrm>
              <a:off x="3585958" y="3165172"/>
              <a:ext cx="0" cy="22558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箭头连接符 127"/>
            <p:cNvCxnSpPr/>
            <p:nvPr/>
          </p:nvCxnSpPr>
          <p:spPr>
            <a:xfrm flipV="1">
              <a:off x="3176083" y="3395980"/>
              <a:ext cx="0" cy="22345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9" name="直接箭头连接符 128"/>
            <p:cNvCxnSpPr>
              <a:stCxn id="71" idx="2"/>
              <a:endCxn id="70" idx="0"/>
            </p:cNvCxnSpPr>
            <p:nvPr/>
          </p:nvCxnSpPr>
          <p:spPr>
            <a:xfrm>
              <a:off x="1757190" y="2882604"/>
              <a:ext cx="0" cy="249670"/>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0" name="肘形连接符 129"/>
            <p:cNvCxnSpPr>
              <a:stCxn id="74" idx="1"/>
              <a:endCxn id="75" idx="0"/>
            </p:cNvCxnSpPr>
            <p:nvPr/>
          </p:nvCxnSpPr>
          <p:spPr>
            <a:xfrm rot="10800000" flipV="1">
              <a:off x="2756765" y="2559858"/>
              <a:ext cx="152918" cy="382662"/>
            </a:xfrm>
            <a:prstGeom prst="bentConnector2">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1" name="肘形连接符 130"/>
            <p:cNvCxnSpPr>
              <a:stCxn id="74" idx="3"/>
              <a:endCxn id="76" idx="0"/>
            </p:cNvCxnSpPr>
            <p:nvPr/>
          </p:nvCxnSpPr>
          <p:spPr>
            <a:xfrm>
              <a:off x="3442483" y="2559858"/>
              <a:ext cx="149054" cy="382662"/>
            </a:xfrm>
            <a:prstGeom prst="bentConnector2">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2" name="矩形 131"/>
            <p:cNvSpPr/>
            <p:nvPr/>
          </p:nvSpPr>
          <p:spPr>
            <a:xfrm>
              <a:off x="7999277" y="4239417"/>
              <a:ext cx="226974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 WEB </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2050623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块设备缓存</a:t>
            </a:r>
          </a:p>
        </p:txBody>
      </p:sp>
      <p:sp>
        <p:nvSpPr>
          <p:cNvPr id="3" name="内容占位符 2"/>
          <p:cNvSpPr>
            <a:spLocks noGrp="1"/>
          </p:cNvSpPr>
          <p:nvPr>
            <p:ph idx="1"/>
          </p:nvPr>
        </p:nvSpPr>
        <p:spPr/>
        <p:txBody>
          <a:bodyPr/>
          <a:lstStyle/>
          <a:p>
            <a:pPr>
              <a:lnSpc>
                <a:spcPct val="125000"/>
              </a:lnSpc>
            </a:pPr>
            <a:r>
              <a:rPr lang="en-US" altLang="zh-CN" dirty="0"/>
              <a:t>OS</a:t>
            </a:r>
            <a:r>
              <a:rPr lang="zh-CN" altLang="en-US" dirty="0"/>
              <a:t>为优化磁盘等慢速块设备在内存中设置缓存</a:t>
            </a:r>
          </a:p>
          <a:p>
            <a:pPr>
              <a:lnSpc>
                <a:spcPct val="125000"/>
              </a:lnSpc>
            </a:pPr>
            <a:r>
              <a:rPr lang="zh-CN" altLang="en-US" dirty="0"/>
              <a:t>将常用数据存放在高速缓存中，提高磁盘访问速度</a:t>
            </a:r>
          </a:p>
          <a:p>
            <a:pPr>
              <a:lnSpc>
                <a:spcPct val="125000"/>
              </a:lnSpc>
            </a:pPr>
            <a:r>
              <a:rPr lang="zh-CN" altLang="en-US" dirty="0"/>
              <a:t>通过预读等提高命中率的方式可减少读访问时间</a:t>
            </a:r>
          </a:p>
          <a:p>
            <a:pPr>
              <a:lnSpc>
                <a:spcPct val="125000"/>
              </a:lnSpc>
            </a:pPr>
            <a:r>
              <a:rPr lang="zh-CN" altLang="en-US" dirty="0"/>
              <a:t>通过写回策略减少写访问时间</a:t>
            </a:r>
          </a:p>
          <a:p>
            <a:pPr lvl="1"/>
            <a:r>
              <a:rPr lang="en-US" altLang="zh-CN" dirty="0"/>
              <a:t>CPU</a:t>
            </a:r>
            <a:r>
              <a:rPr lang="zh-CN" altLang="en-US" dirty="0"/>
              <a:t>将数据写入</a:t>
            </a:r>
            <a:r>
              <a:rPr lang="en-US" altLang="zh-CN" dirty="0"/>
              <a:t>cache</a:t>
            </a:r>
            <a:r>
              <a:rPr lang="zh-CN" altLang="en-US" dirty="0"/>
              <a:t>即完成写操作</a:t>
            </a:r>
          </a:p>
          <a:p>
            <a:pPr lvl="1"/>
            <a:r>
              <a:rPr lang="zh-CN" altLang="en-US" dirty="0"/>
              <a:t>提升突发写性能</a:t>
            </a:r>
          </a:p>
          <a:p>
            <a:pPr lvl="1"/>
            <a:r>
              <a:rPr lang="zh-CN" altLang="en-US" dirty="0"/>
              <a:t>仅写入</a:t>
            </a:r>
            <a:r>
              <a:rPr lang="en-US" altLang="zh-CN" dirty="0"/>
              <a:t>cache</a:t>
            </a:r>
            <a:r>
              <a:rPr lang="zh-CN" altLang="en-US" dirty="0"/>
              <a:t>的数据称为脏数据</a:t>
            </a:r>
          </a:p>
          <a:p>
            <a:pPr lvl="1"/>
            <a:r>
              <a:rPr lang="zh-CN" altLang="en-US" dirty="0"/>
              <a:t>操作系统定时将脏数据写入磁盘保证数据一致性</a:t>
            </a:r>
          </a:p>
          <a:p>
            <a:pPr lvl="1"/>
            <a:r>
              <a:rPr lang="zh-CN" altLang="en-US" dirty="0"/>
              <a:t>当系统中存在脏数据，磁盘断电</a:t>
            </a:r>
            <a:r>
              <a:rPr lang="en-US" altLang="zh-CN" sz="1600" dirty="0"/>
              <a:t>???</a:t>
            </a:r>
          </a:p>
          <a:p>
            <a:pPr lvl="1">
              <a:lnSpc>
                <a:spcPct val="125000"/>
              </a:lnSpc>
            </a:pPr>
            <a:endParaRPr lang="zh-CN" altLang="en-US" dirty="0"/>
          </a:p>
          <a:p>
            <a:pPr>
              <a:lnSpc>
                <a:spcPct val="125000"/>
              </a:lnSpc>
            </a:pPr>
            <a:endParaRPr lang="zh-CN" altLang="en-US" dirty="0"/>
          </a:p>
          <a:p>
            <a:endParaRPr lang="zh-CN" altLang="en-US" dirty="0"/>
          </a:p>
        </p:txBody>
      </p:sp>
    </p:spTree>
    <p:extLst>
      <p:ext uri="{BB962C8B-B14F-4D97-AF65-F5344CB8AC3E}">
        <p14:creationId xmlns:p14="http://schemas.microsoft.com/office/powerpoint/2010/main" val="20476103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硬盘缓存</a:t>
            </a:r>
          </a:p>
        </p:txBody>
      </p:sp>
      <p:sp>
        <p:nvSpPr>
          <p:cNvPr id="3" name="内容占位符 2"/>
          <p:cNvSpPr>
            <a:spLocks noGrp="1"/>
          </p:cNvSpPr>
          <p:nvPr>
            <p:ph idx="1"/>
          </p:nvPr>
        </p:nvSpPr>
        <p:spPr/>
        <p:txBody>
          <a:bodyPr/>
          <a:lstStyle/>
          <a:p>
            <a:r>
              <a:rPr lang="zh-CN" altLang="en-US" dirty="0"/>
              <a:t>硬盘缓存是硬盘上内存芯片</a:t>
            </a:r>
          </a:p>
          <a:p>
            <a:pPr lvl="1"/>
            <a:r>
              <a:rPr lang="zh-CN" altLang="en-US" sz="2400" dirty="0"/>
              <a:t>预读硬盘数据，写缓冲</a:t>
            </a:r>
            <a:r>
              <a:rPr lang="en-US" altLang="zh-CN" sz="2400" dirty="0"/>
              <a:t>CPU</a:t>
            </a:r>
            <a:r>
              <a:rPr lang="zh-CN" altLang="en-US" sz="2400" dirty="0"/>
              <a:t>数据</a:t>
            </a:r>
          </a:p>
          <a:p>
            <a:pPr lvl="1"/>
            <a:r>
              <a:rPr lang="zh-CN" altLang="en-US" sz="2400" dirty="0"/>
              <a:t>临时存储最近访问的硬盘数据</a:t>
            </a:r>
          </a:p>
          <a:p>
            <a:r>
              <a:rPr lang="zh-CN" altLang="en-US" dirty="0"/>
              <a:t>缓解硬盘与</a:t>
            </a:r>
            <a:r>
              <a:rPr lang="en-US" altLang="zh-CN" dirty="0"/>
              <a:t>CPU</a:t>
            </a:r>
            <a:r>
              <a:rPr lang="zh-CN" altLang="en-US" dirty="0"/>
              <a:t>、内存的速度不匹配</a:t>
            </a:r>
          </a:p>
          <a:p>
            <a:r>
              <a:rPr lang="zh-CN" altLang="en-US" dirty="0"/>
              <a:t>缓存容量越大，硬盘访问速度越快</a:t>
            </a:r>
          </a:p>
          <a:p>
            <a:pPr lvl="1"/>
            <a:r>
              <a:rPr lang="zh-CN" altLang="en-US" sz="2400" dirty="0"/>
              <a:t>副作用？</a:t>
            </a:r>
          </a:p>
          <a:p>
            <a:endParaRPr lang="zh-CN" altLang="en-US" dirty="0"/>
          </a:p>
        </p:txBody>
      </p:sp>
      <p:pic>
        <p:nvPicPr>
          <p:cNvPr id="4" name="Picture 3" descr="200212010105"/>
          <p:cNvPicPr>
            <a:picLocks noChangeAspect="1" noChangeArrowheads="1"/>
          </p:cNvPicPr>
          <p:nvPr/>
        </p:nvPicPr>
        <p:blipFill rotWithShape="1">
          <a:blip r:embed="rId2" cstate="print"/>
          <a:srcRect t="13992"/>
          <a:stretch/>
        </p:blipFill>
        <p:spPr bwMode="auto">
          <a:xfrm>
            <a:off x="7517115" y="1052513"/>
            <a:ext cx="3727398" cy="2296695"/>
          </a:xfrm>
          <a:prstGeom prst="rect">
            <a:avLst/>
          </a:prstGeom>
          <a:noFill/>
          <a:effectLst>
            <a:outerShdw blurRad="50800" dist="38100" dir="5400000" algn="t" rotWithShape="0">
              <a:prstClr val="black">
                <a:alpha val="40000"/>
              </a:prstClr>
            </a:outerShdw>
          </a:effectLst>
        </p:spPr>
      </p:pic>
      <p:pic>
        <p:nvPicPr>
          <p:cNvPr id="5" name="图片 4"/>
          <p:cNvPicPr>
            <a:picLocks noChangeAspect="1"/>
          </p:cNvPicPr>
          <p:nvPr/>
        </p:nvPicPr>
        <p:blipFill rotWithShape="1">
          <a:blip r:embed="rId3"/>
          <a:srcRect b="55448"/>
          <a:stretch/>
        </p:blipFill>
        <p:spPr>
          <a:xfrm>
            <a:off x="6879219" y="3566965"/>
            <a:ext cx="4495303" cy="2670323"/>
          </a:xfrm>
          <a:prstGeom prst="rect">
            <a:avLst/>
          </a:prstGeom>
          <a:no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148001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cache </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rPr>
              <a:t>www.cache.edu.cn</a:t>
            </a:r>
            <a:r>
              <a:rPr lang="zh-CN" altLang="en-US" b="1" dirty="0"/>
              <a:t> </a:t>
            </a:r>
            <a:r>
              <a:rPr lang="en-US" altLang="zh-CN" b="1" dirty="0"/>
              <a:t>proxy.edu.cn</a:t>
            </a:r>
            <a:r>
              <a:rPr lang="zh-CN" altLang="en-US" dirty="0"/>
              <a:t> </a:t>
            </a:r>
            <a:r>
              <a:rPr lang="en-US" altLang="zh-CN" dirty="0"/>
              <a:t>:3128</a:t>
            </a:r>
          </a:p>
          <a:p>
            <a:r>
              <a:rPr lang="zh-CN" altLang="en-US" dirty="0"/>
              <a:t>将用户常访问的</a:t>
            </a:r>
            <a:r>
              <a:rPr lang="en-US" altLang="zh-CN" dirty="0"/>
              <a:t>web</a:t>
            </a:r>
            <a:r>
              <a:rPr lang="zh-CN" altLang="en-US" dirty="0"/>
              <a:t>内容暂存在离用户近的地方</a:t>
            </a:r>
          </a:p>
          <a:p>
            <a:r>
              <a:rPr lang="zh-CN" altLang="en-US" dirty="0"/>
              <a:t>其他用户再次访问这些内容时可以快速获得信息，缩短了响应时间，从而提高访问速度和降低国际通信费用。</a:t>
            </a:r>
          </a:p>
          <a:p>
            <a:r>
              <a:rPr lang="zh-CN" altLang="en-US" dirty="0"/>
              <a:t>应有机制保障用户每次访问的数据不会过时</a:t>
            </a:r>
          </a:p>
          <a:p>
            <a:pPr>
              <a:lnSpc>
                <a:spcPct val="130000"/>
              </a:lnSpc>
            </a:pPr>
            <a:endParaRPr lang="zh-CN" altLang="en-US" sz="2800" dirty="0"/>
          </a:p>
          <a:p>
            <a:endParaRPr lang="zh-CN" altLang="en-US" dirty="0"/>
          </a:p>
        </p:txBody>
      </p:sp>
    </p:spTree>
    <p:extLst>
      <p:ext uri="{BB962C8B-B14F-4D97-AF65-F5344CB8AC3E}">
        <p14:creationId xmlns:p14="http://schemas.microsoft.com/office/powerpoint/2010/main" val="2957369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随机存取存储器（</a:t>
            </a:r>
            <a:r>
              <a:rPr lang="en-US" altLang="zh-CN" dirty="0"/>
              <a:t>Random Access Memory</a:t>
            </a:r>
            <a:r>
              <a:rPr lang="zh-CN" altLang="en-US" dirty="0"/>
              <a:t>）</a:t>
            </a:r>
          </a:p>
        </p:txBody>
      </p:sp>
      <p:sp>
        <p:nvSpPr>
          <p:cNvPr id="3" name="内容占位符 2"/>
          <p:cNvSpPr>
            <a:spLocks noGrp="1"/>
          </p:cNvSpPr>
          <p:nvPr>
            <p:ph idx="1"/>
          </p:nvPr>
        </p:nvSpPr>
        <p:spPr/>
        <p:txBody>
          <a:bodyPr/>
          <a:lstStyle/>
          <a:p>
            <a:r>
              <a:rPr lang="zh-CN" altLang="en-US" b="1" dirty="0">
                <a:solidFill>
                  <a:srgbClr val="1387B7"/>
                </a:solidFill>
              </a:rPr>
              <a:t>静态</a:t>
            </a:r>
            <a:r>
              <a:rPr lang="en-US" altLang="zh-CN" dirty="0"/>
              <a:t>MOS</a:t>
            </a:r>
            <a:r>
              <a:rPr lang="zh-CN" altLang="en-US" dirty="0"/>
              <a:t>存储器</a:t>
            </a:r>
          </a:p>
          <a:p>
            <a:pPr lvl="1"/>
            <a:r>
              <a:rPr lang="en-US" altLang="zh-CN" sz="2400" dirty="0"/>
              <a:t>SRAM</a:t>
            </a:r>
          </a:p>
          <a:p>
            <a:r>
              <a:rPr lang="zh-CN" altLang="en-US" b="1" dirty="0">
                <a:solidFill>
                  <a:srgbClr val="1387B7"/>
                </a:solidFill>
              </a:rPr>
              <a:t>动态</a:t>
            </a:r>
            <a:r>
              <a:rPr lang="en-US" altLang="zh-CN" dirty="0"/>
              <a:t>MOS</a:t>
            </a:r>
            <a:r>
              <a:rPr lang="zh-CN" altLang="en-US" dirty="0"/>
              <a:t>存储器</a:t>
            </a:r>
          </a:p>
          <a:p>
            <a:pPr lvl="1"/>
            <a:r>
              <a:rPr lang="en-US" altLang="zh-CN" sz="2400" dirty="0"/>
              <a:t>DRAM</a:t>
            </a:r>
          </a:p>
          <a:p>
            <a:endParaRPr lang="zh-CN" altLang="en-US" dirty="0"/>
          </a:p>
        </p:txBody>
      </p:sp>
    </p:spTree>
    <p:extLst>
      <p:ext uri="{BB962C8B-B14F-4D97-AF65-F5344CB8AC3E}">
        <p14:creationId xmlns:p14="http://schemas.microsoft.com/office/powerpoint/2010/main" val="3153070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Pentium cache hierarchy</a:t>
            </a:r>
            <a:endParaRPr lang="zh-CN" altLang="en-US" dirty="0"/>
          </a:p>
        </p:txBody>
      </p:sp>
      <p:sp>
        <p:nvSpPr>
          <p:cNvPr id="4" name="Rectangle 15"/>
          <p:cNvSpPr>
            <a:spLocks noChangeArrowheads="1"/>
          </p:cNvSpPr>
          <p:nvPr/>
        </p:nvSpPr>
        <p:spPr bwMode="auto">
          <a:xfrm>
            <a:off x="1978061" y="1559844"/>
            <a:ext cx="4364866" cy="4243137"/>
          </a:xfrm>
          <a:prstGeom prst="rect">
            <a:avLst/>
          </a:prstGeom>
          <a:solidFill>
            <a:srgbClr val="CCFF66"/>
          </a:solidFill>
          <a:ln w="25400">
            <a:solidFill>
              <a:schemeClr val="tx1"/>
            </a:solidFill>
            <a:miter lim="800000"/>
            <a:headEnd/>
            <a:tailEnd/>
          </a:ln>
        </p:spPr>
        <p:txBody>
          <a:bodyPr wrap="none" lIns="90487" tIns="44450" rIns="90487" bIns="44450" anchor="b"/>
          <a:lstStyle/>
          <a:p>
            <a:pPr algn="ctr" eaLnBrk="0" hangingPunct="0"/>
            <a:r>
              <a:rPr lang="en-US" altLang="zh-CN" b="1">
                <a:latin typeface="Helvetica"/>
                <a:ea typeface="宋体" charset="-122"/>
              </a:rPr>
              <a:t>Processor Chip</a:t>
            </a:r>
            <a:endParaRPr lang="en-US" altLang="zh-CN" b="1" dirty="0">
              <a:latin typeface="Helvetica"/>
              <a:ea typeface="宋体" charset="-122"/>
            </a:endParaRPr>
          </a:p>
        </p:txBody>
      </p:sp>
      <p:sp>
        <p:nvSpPr>
          <p:cNvPr id="5" name="Rectangle 16"/>
          <p:cNvSpPr>
            <a:spLocks noChangeArrowheads="1"/>
          </p:cNvSpPr>
          <p:nvPr/>
        </p:nvSpPr>
        <p:spPr bwMode="auto">
          <a:xfrm>
            <a:off x="3751831" y="1977202"/>
            <a:ext cx="2052009" cy="1738991"/>
          </a:xfrm>
          <a:prstGeom prst="rect">
            <a:avLst/>
          </a:prstGeom>
          <a:solidFill>
            <a:srgbClr val="FFCC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latin typeface="Helvetica" pitchFamily="34" charset="0"/>
                <a:ea typeface="宋体" pitchFamily="2" charset="-122"/>
              </a:rPr>
              <a:t>L1 Data</a:t>
            </a:r>
          </a:p>
          <a:p>
            <a:pPr algn="ctr" eaLnBrk="0" hangingPunct="0">
              <a:defRPr/>
            </a:pPr>
            <a:r>
              <a:rPr lang="en-US" altLang="zh-CN" b="1">
                <a:latin typeface="Helvetica" pitchFamily="34" charset="0"/>
                <a:ea typeface="宋体" pitchFamily="2" charset="-122"/>
              </a:rPr>
              <a:t>1 cycle latency</a:t>
            </a:r>
          </a:p>
          <a:p>
            <a:pPr algn="ctr" eaLnBrk="0" hangingPunct="0">
              <a:defRPr/>
            </a:pPr>
            <a:r>
              <a:rPr lang="en-US" altLang="zh-CN" b="1">
                <a:latin typeface="Helvetica" pitchFamily="34" charset="0"/>
                <a:ea typeface="宋体" pitchFamily="2" charset="-122"/>
              </a:rPr>
              <a:t>16KB</a:t>
            </a:r>
          </a:p>
          <a:p>
            <a:pPr algn="ctr" eaLnBrk="0" hangingPunct="0">
              <a:defRPr/>
            </a:pPr>
            <a:r>
              <a:rPr lang="en-US" altLang="zh-CN" b="1">
                <a:latin typeface="Helvetica" pitchFamily="34" charset="0"/>
                <a:ea typeface="宋体" pitchFamily="2" charset="-122"/>
              </a:rPr>
              <a:t>4-way assoc</a:t>
            </a:r>
          </a:p>
          <a:p>
            <a:pPr algn="ctr" eaLnBrk="0" hangingPunct="0">
              <a:defRPr/>
            </a:pPr>
            <a:r>
              <a:rPr lang="en-US" altLang="zh-CN" b="1">
                <a:latin typeface="Helvetica" pitchFamily="34" charset="0"/>
                <a:ea typeface="宋体" pitchFamily="2" charset="-122"/>
              </a:rPr>
              <a:t>Write-through</a:t>
            </a:r>
          </a:p>
          <a:p>
            <a:pPr algn="ctr" eaLnBrk="0" hangingPunct="0">
              <a:defRPr/>
            </a:pPr>
            <a:r>
              <a:rPr lang="en-US" altLang="zh-CN" b="1">
                <a:latin typeface="Helvetica" pitchFamily="34" charset="0"/>
                <a:ea typeface="宋体" pitchFamily="2" charset="-122"/>
              </a:rPr>
              <a:t>32B lines</a:t>
            </a:r>
          </a:p>
        </p:txBody>
      </p:sp>
      <p:sp>
        <p:nvSpPr>
          <p:cNvPr id="6" name="Rectangle 17"/>
          <p:cNvSpPr>
            <a:spLocks noChangeArrowheads="1"/>
          </p:cNvSpPr>
          <p:nvPr/>
        </p:nvSpPr>
        <p:spPr bwMode="auto">
          <a:xfrm>
            <a:off x="3438813" y="4168330"/>
            <a:ext cx="2052009" cy="1112954"/>
          </a:xfrm>
          <a:prstGeom prst="rect">
            <a:avLst/>
          </a:prstGeom>
          <a:solidFill>
            <a:schemeClr val="hlink"/>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dirty="0">
                <a:solidFill>
                  <a:srgbClr val="CCFF66"/>
                </a:solidFill>
                <a:latin typeface="Helvetica" pitchFamily="34" charset="0"/>
                <a:ea typeface="宋体" pitchFamily="2" charset="-122"/>
              </a:rPr>
              <a:t>L1 Instruction</a:t>
            </a:r>
          </a:p>
          <a:p>
            <a:pPr algn="ctr" eaLnBrk="0" hangingPunct="0">
              <a:defRPr/>
            </a:pPr>
            <a:r>
              <a:rPr lang="en-US" altLang="zh-CN" b="1" dirty="0">
                <a:solidFill>
                  <a:srgbClr val="CCFF66"/>
                </a:solidFill>
                <a:latin typeface="Helvetica" pitchFamily="34" charset="0"/>
                <a:ea typeface="宋体" pitchFamily="2" charset="-122"/>
              </a:rPr>
              <a:t>16KB, 4-way</a:t>
            </a:r>
          </a:p>
          <a:p>
            <a:pPr algn="ctr" eaLnBrk="0" hangingPunct="0">
              <a:defRPr/>
            </a:pPr>
            <a:r>
              <a:rPr lang="en-US" altLang="zh-CN" b="1" dirty="0">
                <a:solidFill>
                  <a:srgbClr val="CCFF66"/>
                </a:solidFill>
                <a:latin typeface="Helvetica" pitchFamily="34" charset="0"/>
                <a:ea typeface="宋体" pitchFamily="2" charset="-122"/>
              </a:rPr>
              <a:t>32B lines</a:t>
            </a:r>
          </a:p>
        </p:txBody>
      </p:sp>
      <p:sp>
        <p:nvSpPr>
          <p:cNvPr id="7" name="Rectangle 18"/>
          <p:cNvSpPr>
            <a:spLocks noChangeArrowheads="1"/>
          </p:cNvSpPr>
          <p:nvPr/>
        </p:nvSpPr>
        <p:spPr bwMode="auto">
          <a:xfrm>
            <a:off x="2186740" y="2290220"/>
            <a:ext cx="799936" cy="1738991"/>
          </a:xfrm>
          <a:prstGeom prst="rect">
            <a:avLst/>
          </a:prstGeom>
          <a:solidFill>
            <a:srgbClr val="D60093"/>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CCFF66"/>
                </a:solidFill>
                <a:latin typeface="Helvetica" pitchFamily="34" charset="0"/>
                <a:ea typeface="宋体" pitchFamily="2" charset="-122"/>
              </a:rPr>
              <a:t>Regs.</a:t>
            </a:r>
          </a:p>
        </p:txBody>
      </p:sp>
      <p:sp>
        <p:nvSpPr>
          <p:cNvPr id="8" name="Line 19"/>
          <p:cNvSpPr>
            <a:spLocks noChangeShapeType="1"/>
          </p:cNvSpPr>
          <p:nvPr/>
        </p:nvSpPr>
        <p:spPr bwMode="auto">
          <a:xfrm>
            <a:off x="3021455" y="2585848"/>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9" name="Line 20"/>
          <p:cNvSpPr>
            <a:spLocks noChangeShapeType="1"/>
          </p:cNvSpPr>
          <p:nvPr/>
        </p:nvSpPr>
        <p:spPr bwMode="auto">
          <a:xfrm>
            <a:off x="3021455" y="3211885"/>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0" name="Rectangle 21"/>
          <p:cNvSpPr>
            <a:spLocks noChangeArrowheads="1"/>
          </p:cNvSpPr>
          <p:nvPr/>
        </p:nvSpPr>
        <p:spPr bwMode="auto">
          <a:xfrm>
            <a:off x="6655946" y="2185881"/>
            <a:ext cx="1738991" cy="3199743"/>
          </a:xfrm>
          <a:prstGeom prst="rect">
            <a:avLst/>
          </a:prstGeom>
          <a:solidFill>
            <a:srgbClr val="FFCC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lnSpc>
                <a:spcPct val="150000"/>
              </a:lnSpc>
              <a:defRPr/>
            </a:pPr>
            <a:r>
              <a:rPr lang="en-US" altLang="zh-CN" b="1" dirty="0">
                <a:solidFill>
                  <a:srgbClr val="C00000"/>
                </a:solidFill>
                <a:latin typeface="Helvetica" pitchFamily="34" charset="0"/>
                <a:ea typeface="宋体" pitchFamily="2" charset="-122"/>
              </a:rPr>
              <a:t>L2 Unified</a:t>
            </a:r>
          </a:p>
          <a:p>
            <a:pPr algn="ctr" eaLnBrk="0" hangingPunct="0">
              <a:lnSpc>
                <a:spcPct val="150000"/>
              </a:lnSpc>
              <a:defRPr/>
            </a:pPr>
            <a:r>
              <a:rPr lang="en-US" altLang="zh-CN" dirty="0">
                <a:latin typeface="Helvetica" pitchFamily="34" charset="0"/>
                <a:ea typeface="宋体" pitchFamily="2" charset="-122"/>
              </a:rPr>
              <a:t>128KB--2 MB</a:t>
            </a:r>
          </a:p>
          <a:p>
            <a:pPr algn="ctr" eaLnBrk="0" hangingPunct="0">
              <a:lnSpc>
                <a:spcPct val="150000"/>
              </a:lnSpc>
              <a:defRPr/>
            </a:pPr>
            <a:r>
              <a:rPr lang="en-US" altLang="zh-CN" dirty="0">
                <a:latin typeface="Helvetica" pitchFamily="34" charset="0"/>
                <a:ea typeface="宋体" pitchFamily="2" charset="-122"/>
              </a:rPr>
              <a:t>4-way </a:t>
            </a:r>
            <a:r>
              <a:rPr lang="en-US" altLang="zh-CN" dirty="0" err="1">
                <a:latin typeface="Helvetica" pitchFamily="34" charset="0"/>
                <a:ea typeface="宋体" pitchFamily="2" charset="-122"/>
              </a:rPr>
              <a:t>assoc</a:t>
            </a:r>
            <a:endParaRPr lang="en-US" altLang="zh-CN" dirty="0">
              <a:latin typeface="Helvetica" pitchFamily="34" charset="0"/>
              <a:ea typeface="宋体" pitchFamily="2" charset="-122"/>
            </a:endParaRPr>
          </a:p>
          <a:p>
            <a:pPr algn="ctr" eaLnBrk="0" hangingPunct="0">
              <a:lnSpc>
                <a:spcPct val="150000"/>
              </a:lnSpc>
              <a:defRPr/>
            </a:pPr>
            <a:r>
              <a:rPr lang="en-US" altLang="zh-CN" dirty="0">
                <a:latin typeface="Helvetica" pitchFamily="34" charset="0"/>
                <a:ea typeface="宋体" pitchFamily="2" charset="-122"/>
              </a:rPr>
              <a:t>Write-back</a:t>
            </a:r>
          </a:p>
          <a:p>
            <a:pPr algn="ctr" eaLnBrk="0" hangingPunct="0">
              <a:lnSpc>
                <a:spcPct val="150000"/>
              </a:lnSpc>
              <a:defRPr/>
            </a:pPr>
            <a:r>
              <a:rPr lang="en-US" altLang="zh-CN" dirty="0">
                <a:latin typeface="Helvetica" pitchFamily="34" charset="0"/>
                <a:ea typeface="宋体" pitchFamily="2" charset="-122"/>
              </a:rPr>
              <a:t>Write allocate</a:t>
            </a:r>
          </a:p>
          <a:p>
            <a:pPr algn="ctr" eaLnBrk="0" hangingPunct="0">
              <a:lnSpc>
                <a:spcPct val="150000"/>
              </a:lnSpc>
              <a:defRPr/>
            </a:pPr>
            <a:r>
              <a:rPr lang="en-US" altLang="zh-CN" dirty="0">
                <a:latin typeface="Helvetica" pitchFamily="34" charset="0"/>
                <a:ea typeface="宋体" pitchFamily="2" charset="-122"/>
              </a:rPr>
              <a:t>32B lines</a:t>
            </a:r>
          </a:p>
        </p:txBody>
      </p:sp>
      <p:sp>
        <p:nvSpPr>
          <p:cNvPr id="11" name="Rectangle 22"/>
          <p:cNvSpPr>
            <a:spLocks noChangeArrowheads="1"/>
          </p:cNvSpPr>
          <p:nvPr/>
        </p:nvSpPr>
        <p:spPr bwMode="auto">
          <a:xfrm>
            <a:off x="9264431" y="2185881"/>
            <a:ext cx="1738991" cy="3199743"/>
          </a:xfrm>
          <a:prstGeom prst="rect">
            <a:avLst/>
          </a:prstGeom>
          <a:solidFill>
            <a:srgbClr val="CC99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99FFCC"/>
                </a:solidFill>
                <a:latin typeface="Helvetica" pitchFamily="34" charset="0"/>
                <a:ea typeface="宋体" pitchFamily="2" charset="-122"/>
              </a:rPr>
              <a:t>Main</a:t>
            </a:r>
          </a:p>
          <a:p>
            <a:pPr algn="ctr" eaLnBrk="0" hangingPunct="0">
              <a:defRPr/>
            </a:pPr>
            <a:r>
              <a:rPr lang="en-US" altLang="zh-CN" b="1">
                <a:solidFill>
                  <a:srgbClr val="99FFCC"/>
                </a:solidFill>
                <a:latin typeface="Helvetica" pitchFamily="34" charset="0"/>
                <a:ea typeface="宋体" pitchFamily="2" charset="-122"/>
              </a:rPr>
              <a:t>Memory</a:t>
            </a:r>
          </a:p>
          <a:p>
            <a:pPr algn="ctr" eaLnBrk="0" hangingPunct="0">
              <a:defRPr/>
            </a:pPr>
            <a:r>
              <a:rPr lang="en-US" altLang="zh-CN" b="1">
                <a:solidFill>
                  <a:srgbClr val="99FFCC"/>
                </a:solidFill>
                <a:latin typeface="Helvetica" pitchFamily="34" charset="0"/>
                <a:ea typeface="宋体" pitchFamily="2" charset="-122"/>
              </a:rPr>
              <a:t>Up to 4GB</a:t>
            </a:r>
          </a:p>
        </p:txBody>
      </p:sp>
      <p:sp>
        <p:nvSpPr>
          <p:cNvPr id="12" name="Line 23"/>
          <p:cNvSpPr>
            <a:spLocks noChangeShapeType="1"/>
          </p:cNvSpPr>
          <p:nvPr/>
        </p:nvSpPr>
        <p:spPr bwMode="auto">
          <a:xfrm>
            <a:off x="5838620" y="3003206"/>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3" name="Line 24"/>
          <p:cNvSpPr>
            <a:spLocks noChangeShapeType="1"/>
          </p:cNvSpPr>
          <p:nvPr/>
        </p:nvSpPr>
        <p:spPr bwMode="auto">
          <a:xfrm>
            <a:off x="5525602" y="4776977"/>
            <a:ext cx="1112954" cy="0"/>
          </a:xfrm>
          <a:prstGeom prst="line">
            <a:avLst/>
          </a:prstGeom>
          <a:noFill/>
          <a:ln w="25400">
            <a:solidFill>
              <a:schemeClr val="tx1"/>
            </a:solidFill>
            <a:round/>
            <a:headEnd type="triangle" w="med" len="med"/>
            <a:tailEnd/>
          </a:ln>
        </p:spPr>
        <p:txBody>
          <a:bodyPr wrap="none" anchor="ctr"/>
          <a:lstStyle/>
          <a:p>
            <a:endParaRPr lang="zh-CN" altLang="en-US" sz="2400"/>
          </a:p>
        </p:txBody>
      </p:sp>
      <p:sp>
        <p:nvSpPr>
          <p:cNvPr id="14" name="Line 25"/>
          <p:cNvSpPr>
            <a:spLocks noChangeShapeType="1"/>
          </p:cNvSpPr>
          <p:nvPr/>
        </p:nvSpPr>
        <p:spPr bwMode="auto">
          <a:xfrm>
            <a:off x="8429716" y="3733582"/>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Tree>
    <p:extLst>
      <p:ext uri="{BB962C8B-B14F-4D97-AF65-F5344CB8AC3E}">
        <p14:creationId xmlns:p14="http://schemas.microsoft.com/office/powerpoint/2010/main" val="23251500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Itanium® 3</a:t>
            </a:r>
            <a:r>
              <a:rPr lang="zh-CN" altLang="en-US" dirty="0"/>
              <a:t>级</a:t>
            </a:r>
            <a:r>
              <a:rPr lang="en-US" altLang="zh-CN" dirty="0"/>
              <a:t>Cache</a:t>
            </a:r>
            <a:endParaRPr lang="zh-CN" altLang="en-US" dirty="0"/>
          </a:p>
        </p:txBody>
      </p:sp>
      <p:pic>
        <p:nvPicPr>
          <p:cNvPr id="4" name="Picture 2" descr="Fig06-11"/>
          <p:cNvPicPr>
            <a:picLocks noGrp="1" noChangeAspect="1" noChangeArrowheads="1"/>
          </p:cNvPicPr>
          <p:nvPr>
            <p:ph idx="1"/>
          </p:nvPr>
        </p:nvPicPr>
        <p:blipFill>
          <a:blip r:embed="rId2" cstate="print">
            <a:clrChange>
              <a:clrFrom>
                <a:srgbClr val="FFFFFF"/>
              </a:clrFrom>
              <a:clrTo>
                <a:srgbClr val="FFFFFF">
                  <a:alpha val="0"/>
                </a:srgbClr>
              </a:clrTo>
            </a:clrChange>
          </a:blip>
          <a:srcRect/>
          <a:stretch>
            <a:fillRect/>
          </a:stretch>
        </p:blipFill>
        <p:spPr bwMode="auto">
          <a:xfrm>
            <a:off x="2416889" y="1214521"/>
            <a:ext cx="7797922" cy="5339782"/>
          </a:xfrm>
          <a:prstGeom prst="rect">
            <a:avLst/>
          </a:prstGeom>
          <a:noFill/>
          <a:ln w="9525">
            <a:noFill/>
            <a:miter lim="800000"/>
            <a:headEnd/>
            <a:tailEnd/>
          </a:ln>
        </p:spPr>
      </p:pic>
    </p:spTree>
    <p:extLst>
      <p:ext uri="{BB962C8B-B14F-4D97-AF65-F5344CB8AC3E}">
        <p14:creationId xmlns:p14="http://schemas.microsoft.com/office/powerpoint/2010/main" val="1970363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noChangeArrowheads="1"/>
          </p:cNvSpPr>
          <p:nvPr>
            <p:ph type="title"/>
          </p:nvPr>
        </p:nvSpPr>
        <p:spPr/>
        <p:txBody>
          <a:bodyPr/>
          <a:lstStyle/>
          <a:p>
            <a:r>
              <a:rPr lang="en-US" altLang="zh-CN" dirty="0">
                <a:ea typeface="宋体" charset="-122"/>
              </a:rPr>
              <a:t>IBM Power4 , 1999</a:t>
            </a:r>
          </a:p>
        </p:txBody>
      </p:sp>
      <p:pic>
        <p:nvPicPr>
          <p:cNvPr id="314370" name="Picture 3"/>
          <p:cNvPicPr>
            <a:picLocks noGrp="1" noChangeAspect="1" noChangeArrowheads="1"/>
          </p:cNvPicPr>
          <p:nvPr>
            <p:ph type="body" idx="1"/>
          </p:nvPr>
        </p:nvPicPr>
        <p:blipFill>
          <a:blip r:embed="rId2" cstate="print">
            <a:clrChange>
              <a:clrFrom>
                <a:srgbClr val="FFFFFF"/>
              </a:clrFrom>
              <a:clrTo>
                <a:srgbClr val="FFFFFF">
                  <a:alpha val="0"/>
                </a:srgbClr>
              </a:clrTo>
            </a:clrChange>
          </a:blip>
          <a:srcRect/>
          <a:stretch>
            <a:fillRect/>
          </a:stretch>
        </p:blipFill>
        <p:spPr>
          <a:xfrm>
            <a:off x="2182236" y="1235868"/>
            <a:ext cx="9000810" cy="4801395"/>
          </a:xfrm>
        </p:spPr>
      </p:pic>
    </p:spTree>
    <p:extLst>
      <p:ext uri="{BB962C8B-B14F-4D97-AF65-F5344CB8AC3E}">
        <p14:creationId xmlns:p14="http://schemas.microsoft.com/office/powerpoint/2010/main" val="12369294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ChangeArrowheads="1"/>
          </p:cNvSpPr>
          <p:nvPr>
            <p:ph type="title"/>
          </p:nvPr>
        </p:nvSpPr>
        <p:spPr/>
        <p:txBody>
          <a:bodyPr/>
          <a:lstStyle/>
          <a:p>
            <a:pPr eaLnBrk="1" hangingPunct="1"/>
            <a:r>
              <a:rPr lang="en-US" altLang="zh-CN"/>
              <a:t>But What About More </a:t>
            </a:r>
            <a:r>
              <a:rPr lang="en-US" altLang="zh-CN">
                <a:latin typeface="Arial" charset="0"/>
              </a:rPr>
              <a:t>“</a:t>
            </a:r>
            <a:r>
              <a:rPr lang="en-US" altLang="zh-CN"/>
              <a:t>Typical</a:t>
            </a:r>
            <a:r>
              <a:rPr lang="en-US" altLang="zh-CN">
                <a:latin typeface="Arial" charset="0"/>
              </a:rPr>
              <a:t>”</a:t>
            </a:r>
            <a:r>
              <a:rPr lang="en-US" altLang="zh-CN"/>
              <a:t> Processors</a:t>
            </a:r>
          </a:p>
        </p:txBody>
      </p:sp>
      <p:pic>
        <p:nvPicPr>
          <p:cNvPr id="315394" name="Picture 3" descr="Dothan die: With Dothan, the 2-MB L2 cache takes up more than half of the die surface..."/>
          <p:cNvPicPr>
            <a:picLocks noChangeAspect="1" noChangeArrowheads="1"/>
          </p:cNvPicPr>
          <p:nvPr/>
        </p:nvPicPr>
        <p:blipFill>
          <a:blip r:embed="rId2" cstate="print"/>
          <a:srcRect/>
          <a:stretch>
            <a:fillRect/>
          </a:stretch>
        </p:blipFill>
        <p:spPr bwMode="auto">
          <a:xfrm>
            <a:off x="2197100" y="1412876"/>
            <a:ext cx="7696200" cy="4302125"/>
          </a:xfrm>
          <a:prstGeom prst="rect">
            <a:avLst/>
          </a:prstGeom>
          <a:noFill/>
          <a:ln w="9525">
            <a:noFill/>
            <a:miter lim="800000"/>
            <a:headEnd/>
            <a:tailEnd/>
          </a:ln>
        </p:spPr>
      </p:pic>
      <p:sp>
        <p:nvSpPr>
          <p:cNvPr id="315395" name="Text Box 4"/>
          <p:cNvSpPr txBox="1">
            <a:spLocks noChangeArrowheads="1"/>
          </p:cNvSpPr>
          <p:nvPr/>
        </p:nvSpPr>
        <p:spPr bwMode="auto">
          <a:xfrm>
            <a:off x="2492375" y="5948363"/>
            <a:ext cx="7105650" cy="366712"/>
          </a:xfrm>
          <a:prstGeom prst="rect">
            <a:avLst/>
          </a:prstGeom>
          <a:noFill/>
          <a:ln w="9525">
            <a:noFill/>
            <a:miter lim="800000"/>
            <a:headEnd/>
            <a:tailEnd/>
          </a:ln>
        </p:spPr>
        <p:txBody>
          <a:bodyPr wrap="none">
            <a:spAutoFit/>
          </a:bodyPr>
          <a:lstStyle/>
          <a:p>
            <a:pPr eaLnBrk="0" hangingPunct="0"/>
            <a:r>
              <a:rPr lang="en-US" altLang="zh-CN">
                <a:ea typeface="宋体" charset="-122"/>
              </a:rPr>
              <a:t>Intel 90 nm – Pentium M Processor (2 MB cache) – Tom’s Hardware</a:t>
            </a:r>
          </a:p>
        </p:txBody>
      </p:sp>
    </p:spTree>
    <p:extLst>
      <p:ext uri="{BB962C8B-B14F-4D97-AF65-F5344CB8AC3E}">
        <p14:creationId xmlns:p14="http://schemas.microsoft.com/office/powerpoint/2010/main" val="62454480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dirty="0"/>
              <a:t>Intel Pentium 4, 2.2 GHz Processor</a:t>
            </a:r>
            <a:endParaRPr lang="zh-CN" altLang="en-US" dirty="0"/>
          </a:p>
        </p:txBody>
      </p:sp>
      <p:graphicFrame>
        <p:nvGraphicFramePr>
          <p:cNvPr id="3" name="表格 2">
            <a:extLst>
              <a:ext uri="{FF2B5EF4-FFF2-40B4-BE49-F238E27FC236}">
                <a16:creationId xmlns:a16="http://schemas.microsoft.com/office/drawing/2014/main" id="{192E789D-0A22-4AB5-BB9D-B09548DC83D1}"/>
              </a:ext>
            </a:extLst>
          </p:cNvPr>
          <p:cNvGraphicFramePr>
            <a:graphicFrameLocks noGrp="1"/>
          </p:cNvGraphicFramePr>
          <p:nvPr>
            <p:extLst>
              <p:ext uri="{D42A27DB-BD31-4B8C-83A1-F6EECF244321}">
                <p14:modId xmlns:p14="http://schemas.microsoft.com/office/powerpoint/2010/main" val="1218781638"/>
              </p:ext>
            </p:extLst>
          </p:nvPr>
        </p:nvGraphicFramePr>
        <p:xfrm>
          <a:off x="777766" y="1373189"/>
          <a:ext cx="10872950" cy="4657396"/>
        </p:xfrm>
        <a:graphic>
          <a:graphicData uri="http://schemas.openxmlformats.org/drawingml/2006/table">
            <a:tbl>
              <a:tblPr firstRow="1" bandRow="1">
                <a:tableStyleId>{5C22544A-7EE6-4342-B048-85BDC9FD1C3A}</a:tableStyleId>
              </a:tblPr>
              <a:tblGrid>
                <a:gridCol w="3138948">
                  <a:extLst>
                    <a:ext uri="{9D8B030D-6E8A-4147-A177-3AD203B41FA5}">
                      <a16:colId xmlns:a16="http://schemas.microsoft.com/office/drawing/2014/main" val="3336068800"/>
                    </a:ext>
                  </a:extLst>
                </a:gridCol>
                <a:gridCol w="3254832">
                  <a:extLst>
                    <a:ext uri="{9D8B030D-6E8A-4147-A177-3AD203B41FA5}">
                      <a16:colId xmlns:a16="http://schemas.microsoft.com/office/drawing/2014/main" val="3097168481"/>
                    </a:ext>
                  </a:extLst>
                </a:gridCol>
                <a:gridCol w="4479170">
                  <a:extLst>
                    <a:ext uri="{9D8B030D-6E8A-4147-A177-3AD203B41FA5}">
                      <a16:colId xmlns:a16="http://schemas.microsoft.com/office/drawing/2014/main" val="2630229495"/>
                    </a:ext>
                  </a:extLst>
                </a:gridCol>
              </a:tblGrid>
              <a:tr h="520601">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300" b="0" i="0" u="none" strike="noStrike" cap="none" normalizeH="0" baseline="0" dirty="0">
                          <a:ln>
                            <a:noFill/>
                          </a:ln>
                          <a:solidFill>
                            <a:schemeClr val="tx1"/>
                          </a:solidFill>
                          <a:effectLst/>
                          <a:latin typeface="Verdana" pitchFamily="34" charset="0"/>
                          <a:ea typeface="华文新魏" pitchFamily="2" charset="-122"/>
                        </a:rPr>
                        <a:t>Component</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300" b="0" i="0" u="none" strike="noStrike" cap="none" normalizeH="0" baseline="0" dirty="0">
                          <a:ln>
                            <a:noFill/>
                          </a:ln>
                          <a:solidFill>
                            <a:schemeClr val="tx1"/>
                          </a:solidFill>
                          <a:effectLst/>
                          <a:latin typeface="Verdana" pitchFamily="34" charset="0"/>
                          <a:ea typeface="华文新魏" pitchFamily="2" charset="-122"/>
                        </a:rPr>
                        <a:t>Access Speed</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300" b="0" i="0" u="none" strike="noStrike" cap="none" normalizeH="0" baseline="0" dirty="0">
                          <a:ln>
                            <a:noFill/>
                          </a:ln>
                          <a:solidFill>
                            <a:schemeClr val="tx1"/>
                          </a:solidFill>
                          <a:effectLst/>
                          <a:latin typeface="Verdana" pitchFamily="34" charset="0"/>
                          <a:ea typeface="华文新魏" pitchFamily="2" charset="-122"/>
                        </a:rPr>
                        <a:t>Size of Component</a:t>
                      </a:r>
                    </a:p>
                  </a:txBody>
                  <a:tcPr marL="112340" marR="112340" marT="58426" marB="58426" anchor="ctr" anchorCtr="1" horzOverflow="overflow"/>
                </a:tc>
                <a:extLst>
                  <a:ext uri="{0D108BD9-81ED-4DB2-BD59-A6C34878D82A}">
                    <a16:rowId xmlns:a16="http://schemas.microsoft.com/office/drawing/2014/main" val="1912243197"/>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Registers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1 cycle = 0.5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32 </a:t>
                      </a:r>
                      <a:r>
                        <a:rPr kumimoji="0" lang="zh-CN" altLang="en-US" sz="2000" b="0" i="0" u="none" strike="noStrike" cap="none" normalizeH="0" baseline="0" dirty="0">
                          <a:ln>
                            <a:noFill/>
                          </a:ln>
                          <a:solidFill>
                            <a:schemeClr val="tx1"/>
                          </a:solidFill>
                          <a:effectLst/>
                          <a:latin typeface="+mn-ea"/>
                          <a:ea typeface="+mn-ea"/>
                        </a:rPr>
                        <a:t>寄存器</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extLst>
                  <a:ext uri="{0D108BD9-81ED-4DB2-BD59-A6C34878D82A}">
                    <a16:rowId xmlns:a16="http://schemas.microsoft.com/office/drawing/2014/main" val="760289017"/>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L1 Cache</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3 cycles =1.5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a:ln>
                            <a:noFill/>
                          </a:ln>
                          <a:solidFill>
                            <a:schemeClr val="tx1"/>
                          </a:solidFill>
                          <a:effectLst/>
                          <a:latin typeface="+mn-ea"/>
                          <a:ea typeface="+mn-ea"/>
                        </a:rPr>
                        <a:t>指令数据</a:t>
                      </a:r>
                      <a:r>
                        <a:rPr kumimoji="0" lang="en-US" altLang="zh-CN" sz="2000" b="0" i="0" u="none" strike="noStrike" cap="none" normalizeH="0" baseline="0" dirty="0">
                          <a:ln>
                            <a:noFill/>
                          </a:ln>
                          <a:solidFill>
                            <a:schemeClr val="tx1"/>
                          </a:solidFill>
                          <a:effectLst/>
                          <a:latin typeface="+mn-ea"/>
                          <a:ea typeface="+mn-ea"/>
                        </a:rPr>
                        <a:t>cache</a:t>
                      </a:r>
                      <a:r>
                        <a:rPr kumimoji="0" lang="zh-CN" altLang="en-US" sz="2000" b="0" i="0" u="none" strike="noStrike" cap="none" normalizeH="0" baseline="0" dirty="0">
                          <a:ln>
                            <a:noFill/>
                          </a:ln>
                          <a:solidFill>
                            <a:schemeClr val="tx1"/>
                          </a:solidFill>
                          <a:effectLst/>
                          <a:latin typeface="+mn-ea"/>
                          <a:ea typeface="+mn-ea"/>
                        </a:rPr>
                        <a:t>分离，各</a:t>
                      </a:r>
                      <a:r>
                        <a:rPr kumimoji="0" lang="en-US" altLang="zh-CN" sz="2000" b="0" i="0" u="none" strike="noStrike" cap="none" normalizeH="0" baseline="0" dirty="0">
                          <a:ln>
                            <a:noFill/>
                          </a:ln>
                          <a:solidFill>
                            <a:schemeClr val="tx1"/>
                          </a:solidFill>
                          <a:effectLst/>
                          <a:latin typeface="+mn-ea"/>
                          <a:ea typeface="+mn-ea"/>
                        </a:rPr>
                        <a:t> 8 KB </a:t>
                      </a:r>
                    </a:p>
                  </a:txBody>
                  <a:tcPr marL="112340" marR="112340" marT="58426" marB="58426" anchor="ctr" anchorCtr="1" horzOverflow="overflow"/>
                </a:tc>
                <a:extLst>
                  <a:ext uri="{0D108BD9-81ED-4DB2-BD59-A6C34878D82A}">
                    <a16:rowId xmlns:a16="http://schemas.microsoft.com/office/drawing/2014/main" val="3336111016"/>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chemeClr val="tx1"/>
                          </a:solidFill>
                          <a:effectLst/>
                          <a:latin typeface="Verdana" pitchFamily="34" charset="0"/>
                          <a:ea typeface="华文新魏" pitchFamily="2" charset="-122"/>
                        </a:rPr>
                        <a:t>L2 Cache</a:t>
                      </a:r>
                      <a:endParaRPr kumimoji="0" lang="en-US" altLang="zh-CN" sz="2000" b="0" i="0" u="none" strike="noStrike" cap="none" normalizeH="0" baseline="0" dirty="0">
                        <a:ln>
                          <a:noFill/>
                        </a:ln>
                        <a:solidFill>
                          <a:schemeClr val="tx1"/>
                        </a:solidFill>
                        <a:effectLst/>
                        <a:latin typeface="Verdana" pitchFamily="34" charset="0"/>
                        <a:ea typeface="华文新魏"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20 cycles =10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256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extLst>
                  <a:ext uri="{0D108BD9-81ED-4DB2-BD59-A6C34878D82A}">
                    <a16:rowId xmlns:a16="http://schemas.microsoft.com/office/drawing/2014/main" val="3654285119"/>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L3 Cache</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30 cycles =15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512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extLst>
                  <a:ext uri="{0D108BD9-81ED-4DB2-BD59-A6C34878D82A}">
                    <a16:rowId xmlns:a16="http://schemas.microsoft.com/office/drawing/2014/main" val="4264219981"/>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chemeClr val="tx1"/>
                          </a:solidFill>
                          <a:effectLst/>
                          <a:latin typeface="Verdana" pitchFamily="34" charset="0"/>
                          <a:ea typeface="华文新魏" pitchFamily="2" charset="-122"/>
                        </a:rPr>
                        <a:t>Memory</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400 cycles =200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16 Gigabytes</a:t>
                      </a:r>
                    </a:p>
                  </a:txBody>
                  <a:tcPr marL="112340" marR="112340" marT="58426" marB="58426" anchor="ctr" anchorCtr="1" horzOverflow="overflow"/>
                </a:tc>
                <a:extLst>
                  <a:ext uri="{0D108BD9-81ED-4DB2-BD59-A6C34878D82A}">
                    <a16:rowId xmlns:a16="http://schemas.microsoft.com/office/drawing/2014/main" val="1942551394"/>
                  </a:ext>
                </a:extLst>
              </a:tr>
            </a:tbl>
          </a:graphicData>
        </a:graphic>
      </p:graphicFrame>
      <p:pic>
        <p:nvPicPr>
          <p:cNvPr id="4" name="Picture 4" descr="j0312558">
            <a:extLst>
              <a:ext uri="{FF2B5EF4-FFF2-40B4-BE49-F238E27FC236}">
                <a16:creationId xmlns:a16="http://schemas.microsoft.com/office/drawing/2014/main" id="{E307D44B-30B2-4FAE-8ACD-B0697181CBC8}"/>
              </a:ext>
            </a:extLst>
          </p:cNvPr>
          <p:cNvPicPr>
            <a:picLocks noChangeAspect="1" noChangeArrowheads="1"/>
          </p:cNvPicPr>
          <p:nvPr/>
        </p:nvPicPr>
        <p:blipFill>
          <a:blip r:embed="rId2" cstate="print"/>
          <a:srcRect/>
          <a:stretch>
            <a:fillRect/>
          </a:stretch>
        </p:blipFill>
        <p:spPr bwMode="auto">
          <a:xfrm flipH="1">
            <a:off x="10668000" y="195263"/>
            <a:ext cx="3048000" cy="2108200"/>
          </a:xfrm>
          <a:prstGeom prst="rect">
            <a:avLst/>
          </a:prstGeom>
          <a:noFill/>
          <a:ln w="9525">
            <a:noFill/>
            <a:miter lim="800000"/>
            <a:headEnd/>
            <a:tailEnd/>
          </a:ln>
        </p:spPr>
      </p:pic>
    </p:spTree>
    <p:extLst>
      <p:ext uri="{BB962C8B-B14F-4D97-AF65-F5344CB8AC3E}">
        <p14:creationId xmlns:p14="http://schemas.microsoft.com/office/powerpoint/2010/main" val="25645881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of caching in the hierarchy</a:t>
            </a:r>
            <a:endParaRPr lang="zh-CN" altLang="en-US" dirty="0"/>
          </a:p>
        </p:txBody>
      </p:sp>
      <p:grpSp>
        <p:nvGrpSpPr>
          <p:cNvPr id="4" name="Group 3"/>
          <p:cNvGrpSpPr>
            <a:grpSpLocks/>
          </p:cNvGrpSpPr>
          <p:nvPr/>
        </p:nvGrpSpPr>
        <p:grpSpPr bwMode="auto">
          <a:xfrm>
            <a:off x="1093530" y="1277937"/>
            <a:ext cx="10004939" cy="4957763"/>
            <a:chOff x="0" y="624"/>
            <a:chExt cx="5664" cy="3123"/>
          </a:xfrm>
        </p:grpSpPr>
        <p:sp>
          <p:nvSpPr>
            <p:cNvPr id="5" name="Rectangle 4"/>
            <p:cNvSpPr>
              <a:spLocks noChangeArrowheads="1"/>
            </p:cNvSpPr>
            <p:nvPr/>
          </p:nvSpPr>
          <p:spPr bwMode="auto">
            <a:xfrm>
              <a:off x="4752" y="124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6" name="Rectangle 5"/>
            <p:cNvSpPr>
              <a:spLocks noChangeArrowheads="1"/>
            </p:cNvSpPr>
            <p:nvPr/>
          </p:nvSpPr>
          <p:spPr bwMode="auto">
            <a:xfrm>
              <a:off x="3648" y="124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0</a:t>
              </a:r>
            </a:p>
          </p:txBody>
        </p:sp>
        <p:sp>
          <p:nvSpPr>
            <p:cNvPr id="7" name="Rectangle 6"/>
            <p:cNvSpPr>
              <a:spLocks noChangeArrowheads="1"/>
            </p:cNvSpPr>
            <p:nvPr/>
          </p:nvSpPr>
          <p:spPr bwMode="auto">
            <a:xfrm>
              <a:off x="2352" y="124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On-Chip </a:t>
              </a:r>
              <a:r>
                <a:rPr lang="en-US" altLang="zh-CN" sz="1500" dirty="0">
                  <a:latin typeface="Verdana" pitchFamily="34" charset="0"/>
                </a:rPr>
                <a:t>TLB</a:t>
              </a:r>
            </a:p>
          </p:txBody>
        </p:sp>
        <p:sp>
          <p:nvSpPr>
            <p:cNvPr id="8" name="Rectangle 7"/>
            <p:cNvSpPr>
              <a:spLocks noChangeArrowheads="1"/>
            </p:cNvSpPr>
            <p:nvPr/>
          </p:nvSpPr>
          <p:spPr bwMode="auto">
            <a:xfrm>
              <a:off x="1152" y="124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Address translations</a:t>
              </a:r>
            </a:p>
          </p:txBody>
        </p:sp>
        <p:sp>
          <p:nvSpPr>
            <p:cNvPr id="9" name="Rectangle 8"/>
            <p:cNvSpPr>
              <a:spLocks noChangeArrowheads="1"/>
            </p:cNvSpPr>
            <p:nvPr/>
          </p:nvSpPr>
          <p:spPr bwMode="auto">
            <a:xfrm>
              <a:off x="0" y="124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TLB</a:t>
              </a:r>
            </a:p>
          </p:txBody>
        </p:sp>
        <p:sp>
          <p:nvSpPr>
            <p:cNvPr id="10" name="Rectangle 9"/>
            <p:cNvSpPr>
              <a:spLocks noChangeArrowheads="1"/>
            </p:cNvSpPr>
            <p:nvPr/>
          </p:nvSpPr>
          <p:spPr bwMode="auto">
            <a:xfrm>
              <a:off x="4752" y="3009"/>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browser</a:t>
              </a:r>
            </a:p>
          </p:txBody>
        </p:sp>
        <p:sp>
          <p:nvSpPr>
            <p:cNvPr id="11" name="Rectangle 10"/>
            <p:cNvSpPr>
              <a:spLocks noChangeArrowheads="1"/>
            </p:cNvSpPr>
            <p:nvPr/>
          </p:nvSpPr>
          <p:spPr bwMode="auto">
            <a:xfrm>
              <a:off x="3648" y="3009"/>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a:t>
              </a:r>
            </a:p>
          </p:txBody>
        </p:sp>
        <p:sp>
          <p:nvSpPr>
            <p:cNvPr id="12" name="Rectangle 11"/>
            <p:cNvSpPr>
              <a:spLocks noChangeArrowheads="1"/>
            </p:cNvSpPr>
            <p:nvPr/>
          </p:nvSpPr>
          <p:spPr bwMode="auto">
            <a:xfrm>
              <a:off x="2352" y="3009"/>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Local disk</a:t>
              </a:r>
            </a:p>
          </p:txBody>
        </p:sp>
        <p:sp>
          <p:nvSpPr>
            <p:cNvPr id="13" name="Rectangle 12"/>
            <p:cNvSpPr>
              <a:spLocks noChangeArrowheads="1"/>
            </p:cNvSpPr>
            <p:nvPr/>
          </p:nvSpPr>
          <p:spPr bwMode="auto">
            <a:xfrm>
              <a:off x="1152" y="3009"/>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pages</a:t>
              </a:r>
            </a:p>
          </p:txBody>
        </p:sp>
        <p:sp>
          <p:nvSpPr>
            <p:cNvPr id="14" name="Rectangle 13"/>
            <p:cNvSpPr>
              <a:spLocks noChangeArrowheads="1"/>
            </p:cNvSpPr>
            <p:nvPr/>
          </p:nvSpPr>
          <p:spPr bwMode="auto">
            <a:xfrm>
              <a:off x="0" y="3009"/>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Browser cache</a:t>
              </a:r>
            </a:p>
          </p:txBody>
        </p:sp>
        <p:sp>
          <p:nvSpPr>
            <p:cNvPr id="15" name="Rectangle 14"/>
            <p:cNvSpPr>
              <a:spLocks noChangeArrowheads="1"/>
            </p:cNvSpPr>
            <p:nvPr/>
          </p:nvSpPr>
          <p:spPr bwMode="auto">
            <a:xfrm>
              <a:off x="0" y="337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cache</a:t>
              </a:r>
            </a:p>
          </p:txBody>
        </p:sp>
        <p:sp>
          <p:nvSpPr>
            <p:cNvPr id="16" name="Rectangle 15"/>
            <p:cNvSpPr>
              <a:spLocks noChangeArrowheads="1"/>
            </p:cNvSpPr>
            <p:nvPr/>
          </p:nvSpPr>
          <p:spPr bwMode="auto">
            <a:xfrm>
              <a:off x="0" y="2640"/>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Network buffer cache</a:t>
              </a:r>
            </a:p>
          </p:txBody>
        </p:sp>
        <p:sp>
          <p:nvSpPr>
            <p:cNvPr id="17" name="Rectangle 16"/>
            <p:cNvSpPr>
              <a:spLocks noChangeArrowheads="1"/>
            </p:cNvSpPr>
            <p:nvPr/>
          </p:nvSpPr>
          <p:spPr bwMode="auto">
            <a:xfrm>
              <a:off x="0" y="2412"/>
              <a:ext cx="1152"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Buffer cache</a:t>
              </a:r>
            </a:p>
          </p:txBody>
        </p:sp>
        <p:sp>
          <p:nvSpPr>
            <p:cNvPr id="18" name="Rectangle 17"/>
            <p:cNvSpPr>
              <a:spLocks noChangeArrowheads="1"/>
            </p:cNvSpPr>
            <p:nvPr/>
          </p:nvSpPr>
          <p:spPr bwMode="auto">
            <a:xfrm>
              <a:off x="0" y="2043"/>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Virtual Memory</a:t>
              </a:r>
            </a:p>
          </p:txBody>
        </p:sp>
        <p:sp>
          <p:nvSpPr>
            <p:cNvPr id="19" name="Rectangle 18"/>
            <p:cNvSpPr>
              <a:spLocks noChangeArrowheads="1"/>
            </p:cNvSpPr>
            <p:nvPr/>
          </p:nvSpPr>
          <p:spPr bwMode="auto">
            <a:xfrm>
              <a:off x="0" y="1830"/>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L2 cache</a:t>
              </a:r>
            </a:p>
          </p:txBody>
        </p:sp>
        <p:sp>
          <p:nvSpPr>
            <p:cNvPr id="20" name="Rectangle 19"/>
            <p:cNvSpPr>
              <a:spLocks noChangeArrowheads="1"/>
            </p:cNvSpPr>
            <p:nvPr/>
          </p:nvSpPr>
          <p:spPr bwMode="auto">
            <a:xfrm>
              <a:off x="0" y="1617"/>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L1 cache</a:t>
              </a:r>
            </a:p>
          </p:txBody>
        </p:sp>
        <p:sp>
          <p:nvSpPr>
            <p:cNvPr id="21" name="Rectangle 20"/>
            <p:cNvSpPr>
              <a:spLocks noChangeArrowheads="1"/>
            </p:cNvSpPr>
            <p:nvPr/>
          </p:nvSpPr>
          <p:spPr bwMode="auto">
            <a:xfrm>
              <a:off x="0" y="1027"/>
              <a:ext cx="1152"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dirty="0">
                  <a:latin typeface="Verdana" pitchFamily="34" charset="0"/>
                </a:rPr>
                <a:t>Registers</a:t>
              </a:r>
            </a:p>
          </p:txBody>
        </p:sp>
        <p:sp>
          <p:nvSpPr>
            <p:cNvPr id="22" name="Rectangle 21"/>
            <p:cNvSpPr>
              <a:spLocks noChangeArrowheads="1"/>
            </p:cNvSpPr>
            <p:nvPr/>
          </p:nvSpPr>
          <p:spPr bwMode="auto">
            <a:xfrm>
              <a:off x="0" y="624"/>
              <a:ext cx="115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dirty="0">
                  <a:latin typeface="Verdana" pitchFamily="34" charset="0"/>
                </a:rPr>
                <a:t>Cache Type</a:t>
              </a:r>
            </a:p>
          </p:txBody>
        </p:sp>
        <p:sp>
          <p:nvSpPr>
            <p:cNvPr id="23" name="Rectangle 22"/>
            <p:cNvSpPr>
              <a:spLocks noChangeArrowheads="1"/>
            </p:cNvSpPr>
            <p:nvPr/>
          </p:nvSpPr>
          <p:spPr bwMode="auto">
            <a:xfrm>
              <a:off x="1152" y="337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pages</a:t>
              </a:r>
            </a:p>
          </p:txBody>
        </p:sp>
        <p:sp>
          <p:nvSpPr>
            <p:cNvPr id="24" name="Rectangle 23"/>
            <p:cNvSpPr>
              <a:spLocks noChangeArrowheads="1"/>
            </p:cNvSpPr>
            <p:nvPr/>
          </p:nvSpPr>
          <p:spPr bwMode="auto">
            <a:xfrm>
              <a:off x="1152" y="2640"/>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Parts of files</a:t>
              </a:r>
            </a:p>
          </p:txBody>
        </p:sp>
        <p:sp>
          <p:nvSpPr>
            <p:cNvPr id="25" name="Rectangle 24"/>
            <p:cNvSpPr>
              <a:spLocks noChangeArrowheads="1"/>
            </p:cNvSpPr>
            <p:nvPr/>
          </p:nvSpPr>
          <p:spPr bwMode="auto">
            <a:xfrm>
              <a:off x="1152" y="2412"/>
              <a:ext cx="1200"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Parts of files</a:t>
              </a:r>
            </a:p>
          </p:txBody>
        </p:sp>
        <p:sp>
          <p:nvSpPr>
            <p:cNvPr id="26" name="Rectangle 25"/>
            <p:cNvSpPr>
              <a:spLocks noChangeArrowheads="1"/>
            </p:cNvSpPr>
            <p:nvPr/>
          </p:nvSpPr>
          <p:spPr bwMode="auto">
            <a:xfrm>
              <a:off x="1152" y="2043"/>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dirty="0">
                  <a:latin typeface="Verdana" pitchFamily="34" charset="0"/>
                </a:rPr>
                <a:t>4-KB page</a:t>
              </a:r>
            </a:p>
          </p:txBody>
        </p:sp>
        <p:sp>
          <p:nvSpPr>
            <p:cNvPr id="27" name="Rectangle 26"/>
            <p:cNvSpPr>
              <a:spLocks noChangeArrowheads="1"/>
            </p:cNvSpPr>
            <p:nvPr/>
          </p:nvSpPr>
          <p:spPr bwMode="auto">
            <a:xfrm>
              <a:off x="1152" y="1830"/>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32-byte block</a:t>
              </a:r>
            </a:p>
          </p:txBody>
        </p:sp>
        <p:sp>
          <p:nvSpPr>
            <p:cNvPr id="28" name="Rectangle 27"/>
            <p:cNvSpPr>
              <a:spLocks noChangeArrowheads="1"/>
            </p:cNvSpPr>
            <p:nvPr/>
          </p:nvSpPr>
          <p:spPr bwMode="auto">
            <a:xfrm>
              <a:off x="1152" y="1617"/>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32-byte block</a:t>
              </a:r>
            </a:p>
          </p:txBody>
        </p:sp>
        <p:sp>
          <p:nvSpPr>
            <p:cNvPr id="29" name="Rectangle 28"/>
            <p:cNvSpPr>
              <a:spLocks noChangeArrowheads="1"/>
            </p:cNvSpPr>
            <p:nvPr/>
          </p:nvSpPr>
          <p:spPr bwMode="auto">
            <a:xfrm>
              <a:off x="1152" y="1027"/>
              <a:ext cx="1200"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4-byte word</a:t>
              </a:r>
            </a:p>
          </p:txBody>
        </p:sp>
        <p:sp>
          <p:nvSpPr>
            <p:cNvPr id="30" name="Rectangle 29"/>
            <p:cNvSpPr>
              <a:spLocks noChangeArrowheads="1"/>
            </p:cNvSpPr>
            <p:nvPr/>
          </p:nvSpPr>
          <p:spPr bwMode="auto">
            <a:xfrm>
              <a:off x="1152" y="624"/>
              <a:ext cx="1200"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a:latin typeface="Verdana" pitchFamily="34" charset="0"/>
                </a:rPr>
                <a:t>What Cached</a:t>
              </a:r>
              <a:endParaRPr lang="en-US" altLang="zh-CN" sz="1600" b="1" dirty="0">
                <a:latin typeface="Verdana" pitchFamily="34" charset="0"/>
              </a:endParaRPr>
            </a:p>
          </p:txBody>
        </p:sp>
        <p:sp>
          <p:nvSpPr>
            <p:cNvPr id="31" name="Rectangle 30"/>
            <p:cNvSpPr>
              <a:spLocks noChangeArrowheads="1"/>
            </p:cNvSpPr>
            <p:nvPr/>
          </p:nvSpPr>
          <p:spPr bwMode="auto">
            <a:xfrm>
              <a:off x="4752" y="337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proxy server</a:t>
              </a:r>
            </a:p>
          </p:txBody>
        </p:sp>
        <p:sp>
          <p:nvSpPr>
            <p:cNvPr id="32" name="Rectangle 31"/>
            <p:cNvSpPr>
              <a:spLocks noChangeArrowheads="1"/>
            </p:cNvSpPr>
            <p:nvPr/>
          </p:nvSpPr>
          <p:spPr bwMode="auto">
            <a:xfrm>
              <a:off x="3648" y="337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1,000,000,000</a:t>
              </a:r>
            </a:p>
          </p:txBody>
        </p:sp>
        <p:sp>
          <p:nvSpPr>
            <p:cNvPr id="33" name="Rectangle 32"/>
            <p:cNvSpPr>
              <a:spLocks noChangeArrowheads="1"/>
            </p:cNvSpPr>
            <p:nvPr/>
          </p:nvSpPr>
          <p:spPr bwMode="auto">
            <a:xfrm>
              <a:off x="2352" y="337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Remote server disks</a:t>
              </a:r>
            </a:p>
          </p:txBody>
        </p:sp>
        <p:sp>
          <p:nvSpPr>
            <p:cNvPr id="34" name="Rectangle 33"/>
            <p:cNvSpPr>
              <a:spLocks noChangeArrowheads="1"/>
            </p:cNvSpPr>
            <p:nvPr/>
          </p:nvSpPr>
          <p:spPr bwMode="auto">
            <a:xfrm>
              <a:off x="4752" y="2412"/>
              <a:ext cx="912"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OS</a:t>
              </a:r>
            </a:p>
          </p:txBody>
        </p:sp>
        <p:sp>
          <p:nvSpPr>
            <p:cNvPr id="35" name="Rectangle 34"/>
            <p:cNvSpPr>
              <a:spLocks noChangeArrowheads="1"/>
            </p:cNvSpPr>
            <p:nvPr/>
          </p:nvSpPr>
          <p:spPr bwMode="auto">
            <a:xfrm>
              <a:off x="3648" y="2412"/>
              <a:ext cx="1104" cy="228"/>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a:t>
              </a:r>
            </a:p>
          </p:txBody>
        </p:sp>
        <p:sp>
          <p:nvSpPr>
            <p:cNvPr id="36" name="Rectangle 35"/>
            <p:cNvSpPr>
              <a:spLocks noChangeArrowheads="1"/>
            </p:cNvSpPr>
            <p:nvPr/>
          </p:nvSpPr>
          <p:spPr bwMode="auto">
            <a:xfrm>
              <a:off x="2352" y="2412"/>
              <a:ext cx="1296"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Main memory</a:t>
              </a:r>
            </a:p>
          </p:txBody>
        </p:sp>
        <p:sp>
          <p:nvSpPr>
            <p:cNvPr id="37" name="Rectangle 36"/>
            <p:cNvSpPr>
              <a:spLocks noChangeArrowheads="1"/>
            </p:cNvSpPr>
            <p:nvPr/>
          </p:nvSpPr>
          <p:spPr bwMode="auto">
            <a:xfrm>
              <a:off x="4752" y="1617"/>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38" name="Rectangle 37"/>
            <p:cNvSpPr>
              <a:spLocks noChangeArrowheads="1"/>
            </p:cNvSpPr>
            <p:nvPr/>
          </p:nvSpPr>
          <p:spPr bwMode="auto">
            <a:xfrm>
              <a:off x="3648" y="1617"/>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a:t>
              </a:r>
            </a:p>
          </p:txBody>
        </p:sp>
        <p:sp>
          <p:nvSpPr>
            <p:cNvPr id="39" name="Rectangle 38"/>
            <p:cNvSpPr>
              <a:spLocks noChangeArrowheads="1"/>
            </p:cNvSpPr>
            <p:nvPr/>
          </p:nvSpPr>
          <p:spPr bwMode="auto">
            <a:xfrm>
              <a:off x="2352" y="1617"/>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On-Chip </a:t>
              </a:r>
              <a:r>
                <a:rPr lang="en-US" altLang="zh-CN" sz="1500" dirty="0">
                  <a:latin typeface="Verdana" pitchFamily="34" charset="0"/>
                </a:rPr>
                <a:t>L1</a:t>
              </a:r>
            </a:p>
          </p:txBody>
        </p:sp>
        <p:sp>
          <p:nvSpPr>
            <p:cNvPr id="40" name="Rectangle 39"/>
            <p:cNvSpPr>
              <a:spLocks noChangeArrowheads="1"/>
            </p:cNvSpPr>
            <p:nvPr/>
          </p:nvSpPr>
          <p:spPr bwMode="auto">
            <a:xfrm>
              <a:off x="4752" y="1830"/>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41" name="Rectangle 40"/>
            <p:cNvSpPr>
              <a:spLocks noChangeArrowheads="1"/>
            </p:cNvSpPr>
            <p:nvPr/>
          </p:nvSpPr>
          <p:spPr bwMode="auto">
            <a:xfrm>
              <a:off x="3648" y="1830"/>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a:t>
              </a:r>
            </a:p>
          </p:txBody>
        </p:sp>
        <p:sp>
          <p:nvSpPr>
            <p:cNvPr id="42" name="Rectangle 41"/>
            <p:cNvSpPr>
              <a:spLocks noChangeArrowheads="1"/>
            </p:cNvSpPr>
            <p:nvPr/>
          </p:nvSpPr>
          <p:spPr bwMode="auto">
            <a:xfrm>
              <a:off x="2352" y="1830"/>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Off-Chip </a:t>
              </a:r>
              <a:r>
                <a:rPr lang="en-US" altLang="zh-CN" sz="1500" dirty="0">
                  <a:latin typeface="Verdana" pitchFamily="34" charset="0"/>
                </a:rPr>
                <a:t>L2</a:t>
              </a:r>
            </a:p>
          </p:txBody>
        </p:sp>
        <p:sp>
          <p:nvSpPr>
            <p:cNvPr id="43" name="Rectangle 42"/>
            <p:cNvSpPr>
              <a:spLocks noChangeArrowheads="1"/>
            </p:cNvSpPr>
            <p:nvPr/>
          </p:nvSpPr>
          <p:spPr bwMode="auto">
            <a:xfrm>
              <a:off x="4752" y="2640"/>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AFS/NFS client</a:t>
              </a:r>
            </a:p>
          </p:txBody>
        </p:sp>
        <p:sp>
          <p:nvSpPr>
            <p:cNvPr id="44" name="Rectangle 43"/>
            <p:cNvSpPr>
              <a:spLocks noChangeArrowheads="1"/>
            </p:cNvSpPr>
            <p:nvPr/>
          </p:nvSpPr>
          <p:spPr bwMode="auto">
            <a:xfrm>
              <a:off x="3648" y="2640"/>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a:t>
              </a:r>
            </a:p>
          </p:txBody>
        </p:sp>
        <p:sp>
          <p:nvSpPr>
            <p:cNvPr id="45" name="Rectangle 44"/>
            <p:cNvSpPr>
              <a:spLocks noChangeArrowheads="1"/>
            </p:cNvSpPr>
            <p:nvPr/>
          </p:nvSpPr>
          <p:spPr bwMode="auto">
            <a:xfrm>
              <a:off x="2352" y="2640"/>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Local disk</a:t>
              </a:r>
            </a:p>
          </p:txBody>
        </p:sp>
        <p:sp>
          <p:nvSpPr>
            <p:cNvPr id="46" name="Rectangle 45"/>
            <p:cNvSpPr>
              <a:spLocks noChangeArrowheads="1"/>
            </p:cNvSpPr>
            <p:nvPr/>
          </p:nvSpPr>
          <p:spPr bwMode="auto">
            <a:xfrm>
              <a:off x="4752" y="2043"/>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Hardware+OS</a:t>
              </a:r>
            </a:p>
          </p:txBody>
        </p:sp>
        <p:sp>
          <p:nvSpPr>
            <p:cNvPr id="47" name="Rectangle 46"/>
            <p:cNvSpPr>
              <a:spLocks noChangeArrowheads="1"/>
            </p:cNvSpPr>
            <p:nvPr/>
          </p:nvSpPr>
          <p:spPr bwMode="auto">
            <a:xfrm>
              <a:off x="3648" y="2043"/>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a:t>
              </a:r>
            </a:p>
          </p:txBody>
        </p:sp>
        <p:sp>
          <p:nvSpPr>
            <p:cNvPr id="48" name="Rectangle 47"/>
            <p:cNvSpPr>
              <a:spLocks noChangeArrowheads="1"/>
            </p:cNvSpPr>
            <p:nvPr/>
          </p:nvSpPr>
          <p:spPr bwMode="auto">
            <a:xfrm>
              <a:off x="2352" y="2043"/>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Main memory</a:t>
              </a:r>
            </a:p>
          </p:txBody>
        </p:sp>
        <p:sp>
          <p:nvSpPr>
            <p:cNvPr id="49" name="Rectangle 48"/>
            <p:cNvSpPr>
              <a:spLocks noChangeArrowheads="1"/>
            </p:cNvSpPr>
            <p:nvPr/>
          </p:nvSpPr>
          <p:spPr bwMode="auto">
            <a:xfrm>
              <a:off x="4752" y="1027"/>
              <a:ext cx="912"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Compiler</a:t>
              </a:r>
              <a:endParaRPr lang="en-US" altLang="zh-CN" sz="1500" dirty="0">
                <a:latin typeface="Verdana" pitchFamily="34" charset="0"/>
              </a:endParaRPr>
            </a:p>
          </p:txBody>
        </p:sp>
        <p:sp>
          <p:nvSpPr>
            <p:cNvPr id="50" name="Rectangle 49"/>
            <p:cNvSpPr>
              <a:spLocks noChangeArrowheads="1"/>
            </p:cNvSpPr>
            <p:nvPr/>
          </p:nvSpPr>
          <p:spPr bwMode="auto">
            <a:xfrm>
              <a:off x="3648" y="1027"/>
              <a:ext cx="1104" cy="221"/>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0</a:t>
              </a:r>
            </a:p>
          </p:txBody>
        </p:sp>
        <p:sp>
          <p:nvSpPr>
            <p:cNvPr id="51" name="Rectangle 50"/>
            <p:cNvSpPr>
              <a:spLocks noChangeArrowheads="1"/>
            </p:cNvSpPr>
            <p:nvPr/>
          </p:nvSpPr>
          <p:spPr bwMode="auto">
            <a:xfrm>
              <a:off x="2352" y="1027"/>
              <a:ext cx="1296"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 CPU </a:t>
              </a:r>
              <a:r>
                <a:rPr lang="en-US" altLang="zh-CN" sz="1500" dirty="0">
                  <a:latin typeface="Verdana" pitchFamily="34" charset="0"/>
                </a:rPr>
                <a:t>registers</a:t>
              </a:r>
            </a:p>
          </p:txBody>
        </p:sp>
        <p:sp>
          <p:nvSpPr>
            <p:cNvPr id="52" name="Rectangle 51"/>
            <p:cNvSpPr>
              <a:spLocks noChangeArrowheads="1"/>
            </p:cNvSpPr>
            <p:nvPr/>
          </p:nvSpPr>
          <p:spPr bwMode="auto">
            <a:xfrm>
              <a:off x="4752" y="624"/>
              <a:ext cx="91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400" b="1">
                  <a:latin typeface="Verdana" pitchFamily="34" charset="0"/>
                </a:rPr>
                <a:t>Managed</a:t>
              </a:r>
              <a:r>
                <a:rPr lang="en-US" altLang="zh-CN" sz="1600" b="1">
                  <a:latin typeface="Verdana" pitchFamily="34" charset="0"/>
                </a:rPr>
                <a:t> By</a:t>
              </a:r>
            </a:p>
          </p:txBody>
        </p:sp>
        <p:sp>
          <p:nvSpPr>
            <p:cNvPr id="53" name="Rectangle 52"/>
            <p:cNvSpPr>
              <a:spLocks noChangeArrowheads="1"/>
            </p:cNvSpPr>
            <p:nvPr/>
          </p:nvSpPr>
          <p:spPr bwMode="auto">
            <a:xfrm>
              <a:off x="3648" y="624"/>
              <a:ext cx="1104"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400" b="1" dirty="0">
                  <a:latin typeface="Verdana" pitchFamily="34" charset="0"/>
                </a:rPr>
                <a:t>Latency (cycles)</a:t>
              </a:r>
            </a:p>
          </p:txBody>
        </p:sp>
        <p:sp>
          <p:nvSpPr>
            <p:cNvPr id="54" name="Rectangle 53"/>
            <p:cNvSpPr>
              <a:spLocks noChangeArrowheads="1"/>
            </p:cNvSpPr>
            <p:nvPr/>
          </p:nvSpPr>
          <p:spPr bwMode="auto">
            <a:xfrm>
              <a:off x="2352" y="624"/>
              <a:ext cx="1296"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a:latin typeface="Verdana" pitchFamily="34" charset="0"/>
                </a:rPr>
                <a:t>Where Cached</a:t>
              </a:r>
              <a:endParaRPr lang="en-US" altLang="zh-CN" sz="1600" b="1" dirty="0">
                <a:latin typeface="Verdana" pitchFamily="34" charset="0"/>
              </a:endParaRPr>
            </a:p>
          </p:txBody>
        </p:sp>
        <p:sp>
          <p:nvSpPr>
            <p:cNvPr id="55" name="Line 54"/>
            <p:cNvSpPr>
              <a:spLocks noChangeShapeType="1"/>
            </p:cNvSpPr>
            <p:nvPr/>
          </p:nvSpPr>
          <p:spPr bwMode="auto">
            <a:xfrm>
              <a:off x="0" y="624"/>
              <a:ext cx="5664" cy="0"/>
            </a:xfrm>
            <a:prstGeom prst="line">
              <a:avLst/>
            </a:prstGeom>
            <a:noFill/>
            <a:ln w="28575" cap="sq">
              <a:solidFill>
                <a:schemeClr val="tx1"/>
              </a:solidFill>
              <a:round/>
              <a:headEnd/>
              <a:tailEnd/>
            </a:ln>
          </p:spPr>
          <p:txBody>
            <a:bodyPr/>
            <a:lstStyle/>
            <a:p>
              <a:endParaRPr lang="zh-CN" altLang="en-US"/>
            </a:p>
          </p:txBody>
        </p:sp>
        <p:sp>
          <p:nvSpPr>
            <p:cNvPr id="56" name="Line 55"/>
            <p:cNvSpPr>
              <a:spLocks noChangeShapeType="1"/>
            </p:cNvSpPr>
            <p:nvPr/>
          </p:nvSpPr>
          <p:spPr bwMode="auto">
            <a:xfrm>
              <a:off x="0" y="1027"/>
              <a:ext cx="5664" cy="0"/>
            </a:xfrm>
            <a:prstGeom prst="line">
              <a:avLst/>
            </a:prstGeom>
            <a:noFill/>
            <a:ln w="12700">
              <a:solidFill>
                <a:schemeClr val="tx1"/>
              </a:solidFill>
              <a:round/>
              <a:headEnd/>
              <a:tailEnd/>
            </a:ln>
          </p:spPr>
          <p:txBody>
            <a:bodyPr/>
            <a:lstStyle/>
            <a:p>
              <a:endParaRPr lang="zh-CN" altLang="en-US"/>
            </a:p>
          </p:txBody>
        </p:sp>
        <p:sp>
          <p:nvSpPr>
            <p:cNvPr id="57" name="Line 56"/>
            <p:cNvSpPr>
              <a:spLocks noChangeShapeType="1"/>
            </p:cNvSpPr>
            <p:nvPr/>
          </p:nvSpPr>
          <p:spPr bwMode="auto">
            <a:xfrm>
              <a:off x="0" y="1248"/>
              <a:ext cx="5664" cy="0"/>
            </a:xfrm>
            <a:prstGeom prst="line">
              <a:avLst/>
            </a:prstGeom>
            <a:noFill/>
            <a:ln w="12700">
              <a:solidFill>
                <a:schemeClr val="tx1"/>
              </a:solidFill>
              <a:round/>
              <a:headEnd/>
              <a:tailEnd/>
            </a:ln>
          </p:spPr>
          <p:txBody>
            <a:bodyPr/>
            <a:lstStyle/>
            <a:p>
              <a:endParaRPr lang="zh-CN" altLang="en-US"/>
            </a:p>
          </p:txBody>
        </p:sp>
        <p:sp>
          <p:nvSpPr>
            <p:cNvPr id="58" name="Line 57"/>
            <p:cNvSpPr>
              <a:spLocks noChangeShapeType="1"/>
            </p:cNvSpPr>
            <p:nvPr/>
          </p:nvSpPr>
          <p:spPr bwMode="auto">
            <a:xfrm>
              <a:off x="0" y="2640"/>
              <a:ext cx="5664" cy="0"/>
            </a:xfrm>
            <a:prstGeom prst="line">
              <a:avLst/>
            </a:prstGeom>
            <a:noFill/>
            <a:ln w="12700">
              <a:solidFill>
                <a:schemeClr val="tx1"/>
              </a:solidFill>
              <a:round/>
              <a:headEnd/>
              <a:tailEnd/>
            </a:ln>
          </p:spPr>
          <p:txBody>
            <a:bodyPr/>
            <a:lstStyle/>
            <a:p>
              <a:endParaRPr lang="zh-CN" altLang="en-US"/>
            </a:p>
          </p:txBody>
        </p:sp>
        <p:sp>
          <p:nvSpPr>
            <p:cNvPr id="59" name="Line 58"/>
            <p:cNvSpPr>
              <a:spLocks noChangeShapeType="1"/>
            </p:cNvSpPr>
            <p:nvPr/>
          </p:nvSpPr>
          <p:spPr bwMode="auto">
            <a:xfrm>
              <a:off x="0" y="3747"/>
              <a:ext cx="5664" cy="0"/>
            </a:xfrm>
            <a:prstGeom prst="line">
              <a:avLst/>
            </a:prstGeom>
            <a:noFill/>
            <a:ln w="28575" cap="sq">
              <a:solidFill>
                <a:schemeClr val="tx1"/>
              </a:solidFill>
              <a:round/>
              <a:headEnd/>
              <a:tailEnd/>
            </a:ln>
          </p:spPr>
          <p:txBody>
            <a:bodyPr/>
            <a:lstStyle/>
            <a:p>
              <a:endParaRPr lang="zh-CN" altLang="en-US"/>
            </a:p>
          </p:txBody>
        </p:sp>
        <p:sp>
          <p:nvSpPr>
            <p:cNvPr id="60" name="Line 59"/>
            <p:cNvSpPr>
              <a:spLocks noChangeShapeType="1"/>
            </p:cNvSpPr>
            <p:nvPr/>
          </p:nvSpPr>
          <p:spPr bwMode="auto">
            <a:xfrm>
              <a:off x="0" y="624"/>
              <a:ext cx="0" cy="403"/>
            </a:xfrm>
            <a:prstGeom prst="line">
              <a:avLst/>
            </a:prstGeom>
            <a:noFill/>
            <a:ln w="12700">
              <a:solidFill>
                <a:schemeClr val="tx1"/>
              </a:solidFill>
              <a:round/>
              <a:headEnd/>
              <a:tailEnd/>
            </a:ln>
          </p:spPr>
          <p:txBody>
            <a:bodyPr/>
            <a:lstStyle/>
            <a:p>
              <a:endParaRPr lang="zh-CN" altLang="en-US"/>
            </a:p>
          </p:txBody>
        </p:sp>
        <p:sp>
          <p:nvSpPr>
            <p:cNvPr id="61" name="Line 60"/>
            <p:cNvSpPr>
              <a:spLocks noChangeShapeType="1"/>
            </p:cNvSpPr>
            <p:nvPr/>
          </p:nvSpPr>
          <p:spPr bwMode="auto">
            <a:xfrm>
              <a:off x="3648" y="624"/>
              <a:ext cx="0" cy="3123"/>
            </a:xfrm>
            <a:prstGeom prst="line">
              <a:avLst/>
            </a:prstGeom>
            <a:noFill/>
            <a:ln w="12700">
              <a:solidFill>
                <a:schemeClr val="tx1"/>
              </a:solidFill>
              <a:round/>
              <a:headEnd/>
              <a:tailEnd/>
            </a:ln>
          </p:spPr>
          <p:txBody>
            <a:bodyPr/>
            <a:lstStyle/>
            <a:p>
              <a:endParaRPr lang="zh-CN" altLang="en-US"/>
            </a:p>
          </p:txBody>
        </p:sp>
        <p:sp>
          <p:nvSpPr>
            <p:cNvPr id="62" name="Line 61"/>
            <p:cNvSpPr>
              <a:spLocks noChangeShapeType="1"/>
            </p:cNvSpPr>
            <p:nvPr/>
          </p:nvSpPr>
          <p:spPr bwMode="auto">
            <a:xfrm>
              <a:off x="4752" y="624"/>
              <a:ext cx="0" cy="3123"/>
            </a:xfrm>
            <a:prstGeom prst="line">
              <a:avLst/>
            </a:prstGeom>
            <a:noFill/>
            <a:ln w="12700">
              <a:solidFill>
                <a:schemeClr val="tx1"/>
              </a:solidFill>
              <a:round/>
              <a:headEnd/>
              <a:tailEnd/>
            </a:ln>
          </p:spPr>
          <p:txBody>
            <a:bodyPr/>
            <a:lstStyle/>
            <a:p>
              <a:endParaRPr lang="zh-CN" altLang="en-US"/>
            </a:p>
          </p:txBody>
        </p:sp>
        <p:sp>
          <p:nvSpPr>
            <p:cNvPr id="63" name="Line 62"/>
            <p:cNvSpPr>
              <a:spLocks noChangeShapeType="1"/>
            </p:cNvSpPr>
            <p:nvPr/>
          </p:nvSpPr>
          <p:spPr bwMode="auto">
            <a:xfrm>
              <a:off x="5664" y="624"/>
              <a:ext cx="0" cy="3123"/>
            </a:xfrm>
            <a:prstGeom prst="line">
              <a:avLst/>
            </a:prstGeom>
            <a:noFill/>
            <a:ln w="28575" cap="sq">
              <a:solidFill>
                <a:schemeClr val="tx1"/>
              </a:solidFill>
              <a:round/>
              <a:headEnd/>
              <a:tailEnd/>
            </a:ln>
          </p:spPr>
          <p:txBody>
            <a:bodyPr/>
            <a:lstStyle/>
            <a:p>
              <a:endParaRPr lang="zh-CN" altLang="en-US"/>
            </a:p>
          </p:txBody>
        </p:sp>
        <p:sp>
          <p:nvSpPr>
            <p:cNvPr id="64" name="Line 63"/>
            <p:cNvSpPr>
              <a:spLocks noChangeShapeType="1"/>
            </p:cNvSpPr>
            <p:nvPr/>
          </p:nvSpPr>
          <p:spPr bwMode="auto">
            <a:xfrm>
              <a:off x="0" y="1027"/>
              <a:ext cx="0" cy="2720"/>
            </a:xfrm>
            <a:prstGeom prst="line">
              <a:avLst/>
            </a:prstGeom>
            <a:noFill/>
            <a:ln w="28575" cap="sq">
              <a:solidFill>
                <a:schemeClr val="tx1"/>
              </a:solidFill>
              <a:round/>
              <a:headEnd/>
              <a:tailEnd/>
            </a:ln>
          </p:spPr>
          <p:txBody>
            <a:bodyPr/>
            <a:lstStyle/>
            <a:p>
              <a:endParaRPr lang="zh-CN" altLang="en-US"/>
            </a:p>
          </p:txBody>
        </p:sp>
        <p:sp>
          <p:nvSpPr>
            <p:cNvPr id="65" name="Line 64"/>
            <p:cNvSpPr>
              <a:spLocks noChangeShapeType="1"/>
            </p:cNvSpPr>
            <p:nvPr/>
          </p:nvSpPr>
          <p:spPr bwMode="auto">
            <a:xfrm>
              <a:off x="0" y="2043"/>
              <a:ext cx="5664" cy="0"/>
            </a:xfrm>
            <a:prstGeom prst="line">
              <a:avLst/>
            </a:prstGeom>
            <a:noFill/>
            <a:ln w="12700">
              <a:solidFill>
                <a:schemeClr val="tx1"/>
              </a:solidFill>
              <a:round/>
              <a:headEnd/>
              <a:tailEnd/>
            </a:ln>
          </p:spPr>
          <p:txBody>
            <a:bodyPr/>
            <a:lstStyle/>
            <a:p>
              <a:endParaRPr lang="zh-CN" altLang="en-US"/>
            </a:p>
          </p:txBody>
        </p:sp>
        <p:sp>
          <p:nvSpPr>
            <p:cNvPr id="66" name="Line 65"/>
            <p:cNvSpPr>
              <a:spLocks noChangeShapeType="1"/>
            </p:cNvSpPr>
            <p:nvPr/>
          </p:nvSpPr>
          <p:spPr bwMode="auto">
            <a:xfrm>
              <a:off x="0" y="1830"/>
              <a:ext cx="5664" cy="0"/>
            </a:xfrm>
            <a:prstGeom prst="line">
              <a:avLst/>
            </a:prstGeom>
            <a:noFill/>
            <a:ln w="12700">
              <a:solidFill>
                <a:schemeClr val="tx1"/>
              </a:solidFill>
              <a:round/>
              <a:headEnd/>
              <a:tailEnd/>
            </a:ln>
          </p:spPr>
          <p:txBody>
            <a:bodyPr/>
            <a:lstStyle/>
            <a:p>
              <a:endParaRPr lang="zh-CN" altLang="en-US"/>
            </a:p>
          </p:txBody>
        </p:sp>
        <p:sp>
          <p:nvSpPr>
            <p:cNvPr id="67" name="Line 66"/>
            <p:cNvSpPr>
              <a:spLocks noChangeShapeType="1"/>
            </p:cNvSpPr>
            <p:nvPr/>
          </p:nvSpPr>
          <p:spPr bwMode="auto">
            <a:xfrm>
              <a:off x="0" y="3009"/>
              <a:ext cx="5664" cy="0"/>
            </a:xfrm>
            <a:prstGeom prst="line">
              <a:avLst/>
            </a:prstGeom>
            <a:noFill/>
            <a:ln w="12700">
              <a:solidFill>
                <a:schemeClr val="tx1"/>
              </a:solidFill>
              <a:round/>
              <a:headEnd/>
              <a:tailEnd/>
            </a:ln>
          </p:spPr>
          <p:txBody>
            <a:bodyPr/>
            <a:lstStyle/>
            <a:p>
              <a:endParaRPr lang="zh-CN" altLang="en-US"/>
            </a:p>
          </p:txBody>
        </p:sp>
        <p:sp>
          <p:nvSpPr>
            <p:cNvPr id="68" name="Line 67"/>
            <p:cNvSpPr>
              <a:spLocks noChangeShapeType="1"/>
            </p:cNvSpPr>
            <p:nvPr/>
          </p:nvSpPr>
          <p:spPr bwMode="auto">
            <a:xfrm>
              <a:off x="0" y="2412"/>
              <a:ext cx="5664" cy="0"/>
            </a:xfrm>
            <a:prstGeom prst="line">
              <a:avLst/>
            </a:prstGeom>
            <a:noFill/>
            <a:ln w="12700">
              <a:solidFill>
                <a:schemeClr val="tx1"/>
              </a:solidFill>
              <a:round/>
              <a:headEnd/>
              <a:tailEnd/>
            </a:ln>
          </p:spPr>
          <p:txBody>
            <a:bodyPr/>
            <a:lstStyle/>
            <a:p>
              <a:endParaRPr lang="zh-CN" altLang="en-US"/>
            </a:p>
          </p:txBody>
        </p:sp>
        <p:sp>
          <p:nvSpPr>
            <p:cNvPr id="69" name="Line 68"/>
            <p:cNvSpPr>
              <a:spLocks noChangeShapeType="1"/>
            </p:cNvSpPr>
            <p:nvPr/>
          </p:nvSpPr>
          <p:spPr bwMode="auto">
            <a:xfrm>
              <a:off x="2352" y="624"/>
              <a:ext cx="0" cy="3123"/>
            </a:xfrm>
            <a:prstGeom prst="line">
              <a:avLst/>
            </a:prstGeom>
            <a:noFill/>
            <a:ln w="12700">
              <a:solidFill>
                <a:schemeClr val="tx1"/>
              </a:solidFill>
              <a:round/>
              <a:headEnd/>
              <a:tailEnd/>
            </a:ln>
          </p:spPr>
          <p:txBody>
            <a:bodyPr/>
            <a:lstStyle/>
            <a:p>
              <a:endParaRPr lang="zh-CN" altLang="en-US"/>
            </a:p>
          </p:txBody>
        </p:sp>
        <p:sp>
          <p:nvSpPr>
            <p:cNvPr id="70" name="Line 69"/>
            <p:cNvSpPr>
              <a:spLocks noChangeShapeType="1"/>
            </p:cNvSpPr>
            <p:nvPr/>
          </p:nvSpPr>
          <p:spPr bwMode="auto">
            <a:xfrm>
              <a:off x="1152" y="624"/>
              <a:ext cx="0" cy="3123"/>
            </a:xfrm>
            <a:prstGeom prst="line">
              <a:avLst/>
            </a:prstGeom>
            <a:noFill/>
            <a:ln w="12700">
              <a:solidFill>
                <a:schemeClr val="tx1"/>
              </a:solidFill>
              <a:round/>
              <a:headEnd/>
              <a:tailEnd/>
            </a:ln>
          </p:spPr>
          <p:txBody>
            <a:bodyPr/>
            <a:lstStyle/>
            <a:p>
              <a:endParaRPr lang="zh-CN" altLang="en-US"/>
            </a:p>
          </p:txBody>
        </p:sp>
        <p:sp>
          <p:nvSpPr>
            <p:cNvPr id="71" name="Line 70"/>
            <p:cNvSpPr>
              <a:spLocks noChangeShapeType="1"/>
            </p:cNvSpPr>
            <p:nvPr/>
          </p:nvSpPr>
          <p:spPr bwMode="auto">
            <a:xfrm>
              <a:off x="0" y="3378"/>
              <a:ext cx="5664" cy="0"/>
            </a:xfrm>
            <a:prstGeom prst="line">
              <a:avLst/>
            </a:prstGeom>
            <a:noFill/>
            <a:ln w="12700">
              <a:solidFill>
                <a:schemeClr val="tx1"/>
              </a:solidFill>
              <a:round/>
              <a:headEnd/>
              <a:tailEnd/>
            </a:ln>
          </p:spPr>
          <p:txBody>
            <a:bodyPr/>
            <a:lstStyle/>
            <a:p>
              <a:endParaRPr lang="zh-CN" altLang="en-US"/>
            </a:p>
          </p:txBody>
        </p:sp>
        <p:sp>
          <p:nvSpPr>
            <p:cNvPr id="72" name="Line 71"/>
            <p:cNvSpPr>
              <a:spLocks noChangeShapeType="1"/>
            </p:cNvSpPr>
            <p:nvPr/>
          </p:nvSpPr>
          <p:spPr bwMode="auto">
            <a:xfrm>
              <a:off x="0" y="1617"/>
              <a:ext cx="5664" cy="0"/>
            </a:xfrm>
            <a:prstGeom prst="line">
              <a:avLst/>
            </a:prstGeom>
            <a:noFill/>
            <a:ln w="12700">
              <a:solidFill>
                <a:schemeClr val="tx1"/>
              </a:solidFill>
              <a:round/>
              <a:headEnd/>
              <a:tailEnd/>
            </a:ln>
          </p:spPr>
          <p:txBody>
            <a:bodyPr/>
            <a:lstStyle/>
            <a:p>
              <a:endParaRPr lang="zh-CN" altLang="en-US"/>
            </a:p>
          </p:txBody>
        </p:sp>
      </p:grpSp>
    </p:spTree>
    <p:extLst>
      <p:ext uri="{BB962C8B-B14F-4D97-AF65-F5344CB8AC3E}">
        <p14:creationId xmlns:p14="http://schemas.microsoft.com/office/powerpoint/2010/main" val="23794956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p>
          <a:p>
            <a:r>
              <a:rPr lang="en-US" altLang="zh-CN" b="1" dirty="0">
                <a:latin typeface="+mj-lt"/>
              </a:rPr>
              <a:t>4.2 </a:t>
            </a:r>
            <a:r>
              <a:rPr lang="zh-CN" altLang="en-US" b="1" dirty="0">
                <a:latin typeface="+mj-lt"/>
              </a:rPr>
              <a:t>半导体存储器</a:t>
            </a: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p>
          <a:p>
            <a:r>
              <a:rPr lang="en-US" altLang="zh-CN" b="1" dirty="0">
                <a:latin typeface="+mj-lt"/>
              </a:rPr>
              <a:t>4.4 </a:t>
            </a:r>
            <a:r>
              <a:rPr lang="zh-CN" altLang="en-US" b="1" dirty="0">
                <a:latin typeface="+mj-lt"/>
              </a:rPr>
              <a:t>并行主存系统</a:t>
            </a: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4.6 </a:t>
            </a:r>
            <a:r>
              <a:rPr lang="zh-CN" altLang="en-US" b="1" dirty="0">
                <a:solidFill>
                  <a:srgbClr val="C00000"/>
                </a:solidFill>
                <a:effectLst>
                  <a:outerShdw blurRad="38100" dist="38100" dir="2700000" algn="tl">
                    <a:srgbClr val="000000">
                      <a:alpha val="43137"/>
                    </a:srgbClr>
                  </a:outerShdw>
                </a:effectLst>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9809378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p>
        </p:txBody>
      </p:sp>
      <p:sp>
        <p:nvSpPr>
          <p:cNvPr id="3" name="内容占位符 2"/>
          <p:cNvSpPr>
            <a:spLocks noGrp="1"/>
          </p:cNvSpPr>
          <p:nvPr>
            <p:ph idx="1"/>
          </p:nvPr>
        </p:nvSpPr>
        <p:spPr/>
        <p:txBody>
          <a:bodyPr>
            <a:normAutofit/>
          </a:bodyPr>
          <a:lstStyle/>
          <a:p>
            <a:r>
              <a:rPr lang="en-US" altLang="zh-CN" b="1" dirty="0">
                <a:solidFill>
                  <a:srgbClr val="C00000"/>
                </a:solidFill>
                <a:effectLst>
                  <a:outerShdw blurRad="38100" dist="38100" dir="2700000" algn="tl">
                    <a:srgbClr val="000000">
                      <a:alpha val="43137"/>
                    </a:srgbClr>
                  </a:outerShdw>
                </a:effectLst>
                <a:latin typeface="+mn-lt"/>
              </a:rPr>
              <a:t>4.6.1 </a:t>
            </a:r>
            <a:r>
              <a:rPr lang="zh-CN" altLang="en-US" b="1" dirty="0">
                <a:solidFill>
                  <a:srgbClr val="C00000"/>
                </a:solidFill>
                <a:effectLst>
                  <a:outerShdw blurRad="38100" dist="38100" dir="2700000" algn="tl">
                    <a:srgbClr val="000000">
                      <a:alpha val="43137"/>
                    </a:srgbClr>
                  </a:outerShdw>
                </a:effectLst>
                <a:latin typeface="+mn-lt"/>
              </a:rPr>
              <a:t>虚拟存储器工作原理</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4.6.2 </a:t>
            </a:r>
            <a:r>
              <a:rPr lang="zh-CN" altLang="en-US" b="1" dirty="0">
                <a:latin typeface="+mn-lt"/>
              </a:rPr>
              <a:t>虚拟存储器地址映射与变换</a:t>
            </a:r>
            <a:endParaRPr lang="en-US" altLang="zh-CN" b="1" dirty="0">
              <a:latin typeface="+mn-lt"/>
            </a:endParaRPr>
          </a:p>
          <a:p>
            <a:r>
              <a:rPr lang="en-US" altLang="zh-CN" b="1" dirty="0">
                <a:latin typeface="+mn-lt"/>
              </a:rPr>
              <a:t>4.6.3 </a:t>
            </a:r>
            <a:r>
              <a:rPr lang="zh-CN" altLang="en-US" b="1" dirty="0">
                <a:latin typeface="+mn-lt"/>
              </a:rPr>
              <a:t>页式虚拟存储器</a:t>
            </a:r>
            <a:endParaRPr lang="en-US" altLang="zh-CN" b="1" dirty="0">
              <a:latin typeface="+mn-lt"/>
            </a:endParaRPr>
          </a:p>
        </p:txBody>
      </p:sp>
    </p:spTree>
    <p:extLst>
      <p:ext uri="{BB962C8B-B14F-4D97-AF65-F5344CB8AC3E}">
        <p14:creationId xmlns:p14="http://schemas.microsoft.com/office/powerpoint/2010/main" val="225070877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a:t>
            </a:r>
          </a:p>
        </p:txBody>
      </p:sp>
      <p:sp>
        <p:nvSpPr>
          <p:cNvPr id="3" name="内容占位符 2"/>
          <p:cNvSpPr>
            <a:spLocks noGrp="1"/>
          </p:cNvSpPr>
          <p:nvPr>
            <p:ph idx="1"/>
          </p:nvPr>
        </p:nvSpPr>
        <p:spPr>
          <a:xfrm>
            <a:off x="487822" y="942764"/>
            <a:ext cx="11447504" cy="5637024"/>
          </a:xfrm>
        </p:spPr>
        <p:txBody>
          <a:bodyPr/>
          <a:lstStyle/>
          <a:p>
            <a:pPr>
              <a:lnSpc>
                <a:spcPct val="145000"/>
              </a:lnSpc>
            </a:pPr>
            <a:r>
              <a:rPr lang="zh-CN" altLang="en-US" b="1" dirty="0"/>
              <a:t>比尔</a:t>
            </a:r>
            <a:r>
              <a:rPr lang="en-US" altLang="zh-CN" b="1" dirty="0"/>
              <a:t>·</a:t>
            </a:r>
            <a:r>
              <a:rPr lang="zh-CN" altLang="en-US" b="1" dirty="0"/>
              <a:t>盖茨</a:t>
            </a:r>
            <a:r>
              <a:rPr lang="en-US" altLang="zh-CN" b="1" dirty="0"/>
              <a:t>(1981)</a:t>
            </a:r>
            <a:r>
              <a:rPr lang="zh-CN" altLang="en-US" b="1" dirty="0"/>
              <a:t> “ 无论对谁来说</a:t>
            </a:r>
            <a:r>
              <a:rPr lang="en-US" altLang="zh-CN" b="1" dirty="0"/>
              <a:t>,640K</a:t>
            </a:r>
            <a:r>
              <a:rPr lang="zh-CN" altLang="en-US" b="1" dirty="0"/>
              <a:t>内存都足够了”</a:t>
            </a:r>
          </a:p>
          <a:p>
            <a:pPr>
              <a:lnSpc>
                <a:spcPct val="145000"/>
              </a:lnSpc>
            </a:pPr>
            <a:r>
              <a:rPr lang="zh-CN" altLang="en-US" dirty="0"/>
              <a:t>如何在有限的主存空间运行</a:t>
            </a:r>
            <a:r>
              <a:rPr lang="zh-CN" altLang="en-US" b="1" u="sng" dirty="0">
                <a:solidFill>
                  <a:srgbClr val="1387B7"/>
                </a:solidFill>
              </a:rPr>
              <a:t>较多</a:t>
            </a:r>
            <a:r>
              <a:rPr lang="zh-CN" altLang="en-US" dirty="0"/>
              <a:t>的</a:t>
            </a:r>
            <a:r>
              <a:rPr lang="zh-CN" altLang="en-US" b="1" u="sng" dirty="0">
                <a:solidFill>
                  <a:srgbClr val="1387B7"/>
                </a:solidFill>
              </a:rPr>
              <a:t>较大</a:t>
            </a:r>
            <a:r>
              <a:rPr lang="zh-CN" altLang="en-US" dirty="0"/>
              <a:t>的用户程序？</a:t>
            </a:r>
          </a:p>
          <a:p>
            <a:pPr lvl="1">
              <a:lnSpc>
                <a:spcPct val="145000"/>
              </a:lnSpc>
            </a:pPr>
            <a:r>
              <a:rPr lang="zh-CN" altLang="en-US" dirty="0"/>
              <a:t>初衷：   采用虚存来扩大寻址空间</a:t>
            </a:r>
          </a:p>
          <a:p>
            <a:pPr lvl="1">
              <a:lnSpc>
                <a:spcPct val="145000"/>
              </a:lnSpc>
            </a:pPr>
            <a:r>
              <a:rPr lang="zh-CN" altLang="en-US" dirty="0"/>
              <a:t>现在：   主要用于存储保护，程序共享</a:t>
            </a:r>
          </a:p>
          <a:p>
            <a:pPr algn="just">
              <a:lnSpc>
                <a:spcPct val="145000"/>
              </a:lnSpc>
            </a:pPr>
            <a:r>
              <a:rPr lang="zh-CN" altLang="en-US" dirty="0"/>
              <a:t>主存、辅存在</a:t>
            </a:r>
            <a:r>
              <a:rPr lang="en-US" altLang="zh-CN" b="1" u="sng" dirty="0">
                <a:solidFill>
                  <a:srgbClr val="1387B7"/>
                </a:solidFill>
              </a:rPr>
              <a:t>OS</a:t>
            </a:r>
            <a:r>
              <a:rPr lang="zh-CN" altLang="en-US" b="1" u="sng" dirty="0">
                <a:solidFill>
                  <a:srgbClr val="1387B7"/>
                </a:solidFill>
              </a:rPr>
              <a:t>和硬件</a:t>
            </a:r>
            <a:r>
              <a:rPr lang="zh-CN" altLang="en-US" dirty="0"/>
              <a:t>的管理之下，提供更大的存储空间</a:t>
            </a:r>
            <a:endParaRPr lang="zh-CN" altLang="en-US" dirty="0">
              <a:solidFill>
                <a:srgbClr val="FF0000"/>
              </a:solidFill>
            </a:endParaRPr>
          </a:p>
          <a:p>
            <a:pPr algn="just">
              <a:lnSpc>
                <a:spcPct val="145000"/>
              </a:lnSpc>
            </a:pPr>
            <a:r>
              <a:rPr lang="zh-CN" altLang="en-US" dirty="0"/>
              <a:t>虚存空间是靠辅存（磁盘）来支持的</a:t>
            </a:r>
          </a:p>
          <a:p>
            <a:pPr algn="just">
              <a:lnSpc>
                <a:spcPct val="145000"/>
              </a:lnSpc>
            </a:pPr>
            <a:r>
              <a:rPr lang="zh-CN" altLang="en-US" dirty="0"/>
              <a:t>虚拟存储采用与</a:t>
            </a:r>
            <a:r>
              <a:rPr lang="en-US" altLang="zh-CN" dirty="0"/>
              <a:t>cache</a:t>
            </a:r>
            <a:r>
              <a:rPr lang="zh-CN" altLang="en-US" dirty="0"/>
              <a:t>类似原理，提高速度，降低成本</a:t>
            </a:r>
            <a:endParaRPr lang="en-US" altLang="zh-CN" dirty="0"/>
          </a:p>
          <a:p>
            <a:pPr algn="just">
              <a:lnSpc>
                <a:spcPct val="145000"/>
              </a:lnSpc>
            </a:pPr>
            <a:r>
              <a:rPr lang="zh-CN" altLang="en-US" dirty="0"/>
              <a:t>用户感觉到的是一个速度接近主存而容量极大的存储器</a:t>
            </a:r>
          </a:p>
          <a:p>
            <a:endParaRPr lang="zh-CN" altLang="en-US" dirty="0"/>
          </a:p>
          <a:p>
            <a:endParaRPr lang="zh-CN" altLang="en-US" dirty="0"/>
          </a:p>
        </p:txBody>
      </p:sp>
    </p:spTree>
    <p:extLst>
      <p:ext uri="{BB962C8B-B14F-4D97-AF65-F5344CB8AC3E}">
        <p14:creationId xmlns:p14="http://schemas.microsoft.com/office/powerpoint/2010/main" val="2266452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1575" t="5987" r="10697" b="15592"/>
          <a:stretch/>
        </p:blipFill>
        <p:spPr>
          <a:xfrm>
            <a:off x="4223084" y="1052513"/>
            <a:ext cx="7098632" cy="5378117"/>
          </a:xfrm>
          <a:prstGeom prst="rect">
            <a:avLst/>
          </a:prstGeom>
        </p:spPr>
      </p:pic>
      <p:sp>
        <p:nvSpPr>
          <p:cNvPr id="2" name="标题 1"/>
          <p:cNvSpPr>
            <a:spLocks noGrp="1"/>
          </p:cNvSpPr>
          <p:nvPr>
            <p:ph type="title"/>
          </p:nvPr>
        </p:nvSpPr>
        <p:spPr/>
        <p:txBody>
          <a:bodyPr/>
          <a:lstStyle/>
          <a:p>
            <a:r>
              <a:rPr lang="zh-CN" altLang="en-US" dirty="0"/>
              <a:t>虚拟内存实例</a:t>
            </a:r>
          </a:p>
        </p:txBody>
      </p:sp>
      <p:sp>
        <p:nvSpPr>
          <p:cNvPr id="3" name="内容占位符 2"/>
          <p:cNvSpPr>
            <a:spLocks noGrp="1"/>
          </p:cNvSpPr>
          <p:nvPr>
            <p:ph idx="1"/>
          </p:nvPr>
        </p:nvSpPr>
        <p:spPr/>
        <p:txBody>
          <a:bodyPr/>
          <a:lstStyle/>
          <a:p>
            <a:r>
              <a:rPr lang="en-US" altLang="zh-CN" dirty="0"/>
              <a:t>Linux</a:t>
            </a:r>
          </a:p>
          <a:p>
            <a:pPr lvl="1"/>
            <a:r>
              <a:rPr lang="zh-CN" altLang="en-US" dirty="0"/>
              <a:t>交换分区</a:t>
            </a:r>
            <a:r>
              <a:rPr lang="en-US" altLang="zh-CN" dirty="0"/>
              <a:t>swap</a:t>
            </a:r>
          </a:p>
          <a:p>
            <a:r>
              <a:rPr lang="en-US" altLang="zh-CN" dirty="0"/>
              <a:t>Windows</a:t>
            </a:r>
          </a:p>
          <a:p>
            <a:pPr lvl="1"/>
            <a:r>
              <a:rPr lang="zh-CN" altLang="en-US" dirty="0"/>
              <a:t>页面文件</a:t>
            </a:r>
          </a:p>
          <a:p>
            <a:endParaRPr lang="zh-CN" altLang="en-US" dirty="0"/>
          </a:p>
        </p:txBody>
      </p:sp>
      <p:pic>
        <p:nvPicPr>
          <p:cNvPr id="4" name="Picture 3"/>
          <p:cNvPicPr>
            <a:picLocks noChangeAspect="1" noChangeArrowheads="1"/>
          </p:cNvPicPr>
          <p:nvPr/>
        </p:nvPicPr>
        <p:blipFill>
          <a:blip r:embed="rId3" cstate="print"/>
          <a:srcRect/>
          <a:stretch>
            <a:fillRect/>
          </a:stretch>
        </p:blipFill>
        <p:spPr>
          <a:xfrm>
            <a:off x="5541004" y="1027906"/>
            <a:ext cx="3960812" cy="4972050"/>
          </a:xfrm>
          <a:prstGeom prst="rect">
            <a:avLst/>
          </a:prstGeom>
          <a:ln algn="ctr"/>
          <a:effectLst>
            <a:outerShdw dist="71842" dir="2700000" algn="ctr" rotWithShape="0">
              <a:srgbClr val="808080"/>
            </a:outerShdw>
          </a:effectLst>
        </p:spPr>
      </p:pic>
    </p:spTree>
    <p:extLst>
      <p:ext uri="{BB962C8B-B14F-4D97-AF65-F5344CB8AC3E}">
        <p14:creationId xmlns:p14="http://schemas.microsoft.com/office/powerpoint/2010/main" val="5472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
                            </p:stCondLst>
                            <p:childTnLst>
                              <p:par>
                                <p:cTn id="24" presetID="1" presetClass="exit" presetSubtype="0" fill="hold" nodeType="after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四、存储系统</a:t>
            </a:r>
          </a:p>
        </p:txBody>
      </p:sp>
      <p:pic>
        <p:nvPicPr>
          <p:cNvPr id="20" name="Picture 19" descr="MCj02157180000[1]"/>
          <p:cNvPicPr>
            <a:picLocks noChangeAspect="1" noChangeArrowheads="1"/>
          </p:cNvPicPr>
          <p:nvPr/>
        </p:nvPicPr>
        <p:blipFill>
          <a:blip r:embed="rId5" cstate="print"/>
          <a:srcRect/>
          <a:stretch>
            <a:fillRect/>
          </a:stretch>
        </p:blipFill>
        <p:spPr bwMode="auto">
          <a:xfrm>
            <a:off x="9369794" y="4178512"/>
            <a:ext cx="1818502" cy="1694711"/>
          </a:xfrm>
          <a:prstGeom prst="rect">
            <a:avLst/>
          </a:prstGeom>
          <a:noFill/>
          <a:ln w="9525">
            <a:noFill/>
            <a:miter lim="800000"/>
            <a:headEnd/>
            <a:tailEnd/>
          </a:ln>
        </p:spPr>
      </p:pic>
      <p:pic>
        <p:nvPicPr>
          <p:cNvPr id="19" name="图片 18">
            <a:extLst>
              <a:ext uri="{FF2B5EF4-FFF2-40B4-BE49-F238E27FC236}">
                <a16:creationId xmlns:a16="http://schemas.microsoft.com/office/drawing/2014/main" id="{CEA7DA10-C066-40D5-9922-AA3B70647A55}"/>
              </a:ext>
            </a:extLst>
          </p:cNvPr>
          <p:cNvPicPr>
            <a:picLocks noChangeAspect="1"/>
          </p:cNvPicPr>
          <p:nvPr/>
        </p:nvPicPr>
        <p:blipFill>
          <a:blip r:embed="rId6"/>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C867BDD1-8A8B-42B4-AA15-0AF7808C82C2}"/>
              </a:ext>
            </a:extLst>
          </p:cNvPr>
          <p:cNvPicPr>
            <a:picLocks noChangeAspect="1"/>
          </p:cNvPicPr>
          <p:nvPr/>
        </p:nvPicPr>
        <p:blipFill>
          <a:blip r:embed="rId7">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a:extLst>
              <a:ext uri="{FF2B5EF4-FFF2-40B4-BE49-F238E27FC236}">
                <a16:creationId xmlns:a16="http://schemas.microsoft.com/office/drawing/2014/main" id="{7D308B1C-E4AE-4026-8807-0F2BF035DBBF}"/>
              </a:ext>
            </a:extLst>
          </p:cNvPr>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ED607ABF-2851-4E20-BFBF-47F8E5913BD4}"/>
              </a:ext>
            </a:extLst>
          </p:cNvPr>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5A5170F-FCC9-4941-A71E-B210E58CF9F4}"/>
              </a:ext>
            </a:extLst>
          </p:cNvPr>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7F8D4220-3A8E-44C2-AC3D-DFF15186D873}"/>
              </a:ext>
            </a:extLst>
          </p:cNvPr>
          <p:cNvPicPr>
            <a:picLocks noChangeAspect="1"/>
          </p:cNvPicPr>
          <p:nvPr/>
        </p:nvPicPr>
        <p:blipFill>
          <a:blip r:embed="rId8"/>
          <a:stretch>
            <a:fillRect/>
          </a:stretch>
        </p:blipFill>
        <p:spPr>
          <a:xfrm>
            <a:off x="-286581" y="1863284"/>
            <a:ext cx="4296880" cy="793906"/>
          </a:xfrm>
          <a:prstGeom prst="rect">
            <a:avLst/>
          </a:prstGeom>
        </p:spPr>
      </p:pic>
    </p:spTree>
    <p:extLst>
      <p:ext uri="{BB962C8B-B14F-4D97-AF65-F5344CB8AC3E}">
        <p14:creationId xmlns:p14="http://schemas.microsoft.com/office/powerpoint/2010/main" val="1748352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dirty="0"/>
              <a:t>六管</a:t>
            </a:r>
            <a:r>
              <a:rPr lang="en-US" altLang="zh-CN" dirty="0"/>
              <a:t>SRAM</a:t>
            </a:r>
            <a:r>
              <a:rPr lang="zh-CN" altLang="en-US" dirty="0"/>
              <a:t>存储器   </a:t>
            </a:r>
            <a:r>
              <a:rPr lang="en-US" altLang="zh-CN" dirty="0"/>
              <a:t>(</a:t>
            </a:r>
            <a:r>
              <a:rPr lang="en-US" altLang="zh-CN"/>
              <a:t>SRAM Cell</a:t>
            </a:r>
            <a:r>
              <a:rPr lang="en-US" altLang="zh-CN" dirty="0"/>
              <a:t>)</a:t>
            </a:r>
            <a:endParaRPr lang="zh-CN" altLang="en-US" dirty="0"/>
          </a:p>
        </p:txBody>
      </p:sp>
      <p:sp>
        <p:nvSpPr>
          <p:cNvPr id="3" name="内容占位符 2"/>
          <p:cNvSpPr>
            <a:spLocks noGrp="1"/>
          </p:cNvSpPr>
          <p:nvPr>
            <p:ph idx="1"/>
          </p:nvPr>
        </p:nvSpPr>
        <p:spPr>
          <a:xfrm>
            <a:off x="7594599" y="2409988"/>
            <a:ext cx="3419765" cy="2936841"/>
          </a:xfrm>
        </p:spPr>
        <p:txBody>
          <a:bodyPr>
            <a:noAutofit/>
          </a:bodyPr>
          <a:lstStyle/>
          <a:p>
            <a:pPr eaLnBrk="1" hangingPunct="1"/>
            <a:r>
              <a:rPr sz="2400" b="1" dirty="0"/>
              <a:t>工作管</a:t>
            </a:r>
            <a:r>
              <a:rPr lang="en-US" altLang="zh-CN" sz="2400" b="1" dirty="0"/>
              <a:t>T</a:t>
            </a:r>
            <a:r>
              <a:rPr lang="en-US" altLang="zh-CN" sz="2400" b="1" baseline="-25000" dirty="0"/>
              <a:t>1</a:t>
            </a:r>
            <a:r>
              <a:rPr lang="en-US" altLang="zh-CN" sz="2400" b="1" dirty="0"/>
              <a:t> T</a:t>
            </a:r>
            <a:r>
              <a:rPr lang="en-US" altLang="zh-CN" sz="2400" b="1" baseline="-25000" dirty="0"/>
              <a:t>2</a:t>
            </a:r>
            <a:endParaRPr lang="en-US" altLang="zh-CN" sz="2400" b="1" dirty="0"/>
          </a:p>
          <a:p>
            <a:pPr marL="742950" lvl="1" indent="-285750"/>
            <a:r>
              <a:rPr dirty="0" err="1"/>
              <a:t>存储数据</a:t>
            </a:r>
            <a:endParaRPr dirty="0"/>
          </a:p>
          <a:p>
            <a:pPr eaLnBrk="1" hangingPunct="1"/>
            <a:r>
              <a:rPr sz="2400" b="1" dirty="0"/>
              <a:t>负载管</a:t>
            </a:r>
            <a:r>
              <a:rPr lang="en-US" altLang="zh-CN" sz="2400" b="1" dirty="0"/>
              <a:t>T</a:t>
            </a:r>
            <a:r>
              <a:rPr lang="en-US" altLang="zh-CN" sz="2400" b="1" baseline="-25000" dirty="0"/>
              <a:t>3</a:t>
            </a:r>
            <a:r>
              <a:rPr lang="en-US" altLang="zh-CN" sz="2400" b="1" dirty="0"/>
              <a:t> T</a:t>
            </a:r>
            <a:r>
              <a:rPr lang="en-US" altLang="zh-CN" sz="2400" b="1" baseline="-25000" dirty="0"/>
              <a:t>4</a:t>
            </a:r>
            <a:endParaRPr lang="en-US" altLang="zh-CN" sz="2400" b="1" dirty="0"/>
          </a:p>
          <a:p>
            <a:pPr marL="742950" lvl="1" indent="-285750"/>
            <a:r>
              <a:rPr dirty="0" err="1"/>
              <a:t>补充电荷</a:t>
            </a:r>
            <a:endParaRPr dirty="0"/>
          </a:p>
          <a:p>
            <a:pPr eaLnBrk="1" hangingPunct="1"/>
            <a:r>
              <a:rPr sz="2400" b="1" dirty="0"/>
              <a:t>门控管</a:t>
            </a:r>
            <a:r>
              <a:rPr lang="en-US" altLang="zh-CN" sz="2400" b="1" dirty="0"/>
              <a:t>T</a:t>
            </a:r>
            <a:r>
              <a:rPr lang="en-US" altLang="zh-CN" sz="2400" b="1" baseline="-25000" dirty="0"/>
              <a:t>5</a:t>
            </a:r>
            <a:r>
              <a:rPr lang="en-US" altLang="zh-CN" sz="2400" b="1" dirty="0"/>
              <a:t> T</a:t>
            </a:r>
            <a:r>
              <a:rPr lang="en-US" altLang="zh-CN" sz="2400" b="1" baseline="-25000" dirty="0"/>
              <a:t>6 </a:t>
            </a:r>
            <a:r>
              <a:rPr lang="en-US" altLang="zh-CN" sz="2400" b="1" dirty="0"/>
              <a:t>T</a:t>
            </a:r>
            <a:r>
              <a:rPr lang="en-US" altLang="zh-CN" sz="2400" b="1" baseline="-25000" dirty="0"/>
              <a:t>7</a:t>
            </a:r>
            <a:r>
              <a:rPr lang="en-US" altLang="zh-CN" sz="2400" b="1" dirty="0"/>
              <a:t> T</a:t>
            </a:r>
            <a:r>
              <a:rPr lang="en-US" altLang="zh-CN" sz="2400" b="1" baseline="-25000" dirty="0"/>
              <a:t>8</a:t>
            </a:r>
            <a:endParaRPr lang="en-US" altLang="zh-CN" sz="2400" b="1" dirty="0"/>
          </a:p>
          <a:p>
            <a:pPr marL="742950" lvl="1" indent="-285750"/>
            <a:r>
              <a:rPr dirty="0" err="1"/>
              <a:t>开关作用</a:t>
            </a:r>
            <a:endParaRPr dirty="0"/>
          </a:p>
        </p:txBody>
      </p:sp>
      <p:sp>
        <p:nvSpPr>
          <p:cNvPr id="46083" name="Rectangle 2"/>
          <p:cNvSpPr>
            <a:spLocks noChangeArrowheads="1"/>
          </p:cNvSpPr>
          <p:nvPr/>
        </p:nvSpPr>
        <p:spPr bwMode="auto">
          <a:xfrm>
            <a:off x="3695700" y="1571625"/>
            <a:ext cx="3124200" cy="2971800"/>
          </a:xfrm>
          <a:prstGeom prst="rect">
            <a:avLst/>
          </a:prstGeom>
          <a:solidFill>
            <a:srgbClr val="FF0000">
              <a:alpha val="20000"/>
            </a:srgbClr>
          </a:solidFill>
          <a:ln w="19050" algn="ctr">
            <a:noFill/>
            <a:prstDash val="dash"/>
            <a:miter lim="800000"/>
            <a:headEnd/>
            <a:tailEnd/>
          </a:ln>
        </p:spPr>
        <p:txBody>
          <a:bodyPr wrap="none" anchor="ctr"/>
          <a:lstStyle/>
          <a:p>
            <a:pPr algn="r"/>
            <a:endParaRPr lang="zh-CN" altLang="zh-CN">
              <a:latin typeface="+mn-ea"/>
            </a:endParaRPr>
          </a:p>
        </p:txBody>
      </p:sp>
      <p:sp>
        <p:nvSpPr>
          <p:cNvPr id="46084" name="Rectangle 4"/>
          <p:cNvSpPr>
            <a:spLocks noChangeArrowheads="1"/>
          </p:cNvSpPr>
          <p:nvPr/>
        </p:nvSpPr>
        <p:spPr bwMode="auto">
          <a:xfrm>
            <a:off x="5346700" y="4083051"/>
            <a:ext cx="723900" cy="460375"/>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46085" name="Line 5"/>
          <p:cNvSpPr>
            <a:spLocks noChangeShapeType="1"/>
          </p:cNvSpPr>
          <p:nvPr/>
        </p:nvSpPr>
        <p:spPr bwMode="auto">
          <a:xfrm>
            <a:off x="3327400" y="1800225"/>
            <a:ext cx="3276600" cy="1588"/>
          </a:xfrm>
          <a:prstGeom prst="line">
            <a:avLst/>
          </a:prstGeom>
          <a:noFill/>
          <a:ln w="19050">
            <a:solidFill>
              <a:schemeClr val="tx1"/>
            </a:solidFill>
            <a:round/>
            <a:headEnd/>
            <a:tailEnd/>
          </a:ln>
        </p:spPr>
        <p:txBody>
          <a:bodyPr/>
          <a:lstStyle/>
          <a:p>
            <a:endParaRPr lang="zh-CN" altLang="en-US">
              <a:latin typeface="+mn-ea"/>
            </a:endParaRPr>
          </a:p>
        </p:txBody>
      </p:sp>
      <p:sp>
        <p:nvSpPr>
          <p:cNvPr id="46086" name="Line 6"/>
          <p:cNvSpPr>
            <a:spLocks noChangeAspect="1" noChangeShapeType="1"/>
          </p:cNvSpPr>
          <p:nvPr/>
        </p:nvSpPr>
        <p:spPr bwMode="auto">
          <a:xfrm>
            <a:off x="4546600" y="2333625"/>
            <a:ext cx="1447800" cy="1588"/>
          </a:xfrm>
          <a:prstGeom prst="line">
            <a:avLst/>
          </a:prstGeom>
          <a:noFill/>
          <a:ln w="19050">
            <a:solidFill>
              <a:srgbClr val="FF0000"/>
            </a:solidFill>
            <a:round/>
            <a:headEnd/>
            <a:tailEnd/>
          </a:ln>
        </p:spPr>
        <p:txBody>
          <a:bodyPr/>
          <a:lstStyle/>
          <a:p>
            <a:endParaRPr lang="zh-CN" altLang="en-US">
              <a:latin typeface="+mn-ea"/>
            </a:endParaRPr>
          </a:p>
        </p:txBody>
      </p:sp>
      <p:sp>
        <p:nvSpPr>
          <p:cNvPr id="46087" name="Line 7"/>
          <p:cNvSpPr>
            <a:spLocks noChangeAspect="1" noChangeShapeType="1"/>
          </p:cNvSpPr>
          <p:nvPr/>
        </p:nvSpPr>
        <p:spPr bwMode="auto">
          <a:xfrm>
            <a:off x="4927600" y="2333625"/>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46088" name="Line 8"/>
          <p:cNvSpPr>
            <a:spLocks noChangeAspect="1" noChangeShapeType="1"/>
          </p:cNvSpPr>
          <p:nvPr/>
        </p:nvSpPr>
        <p:spPr bwMode="auto">
          <a:xfrm>
            <a:off x="4546600" y="2333625"/>
            <a:ext cx="0" cy="304800"/>
          </a:xfrm>
          <a:prstGeom prst="line">
            <a:avLst/>
          </a:prstGeom>
          <a:noFill/>
          <a:ln w="19050">
            <a:solidFill>
              <a:srgbClr val="FF0000"/>
            </a:solidFill>
            <a:round/>
            <a:headEnd/>
            <a:tailEnd/>
          </a:ln>
        </p:spPr>
        <p:txBody>
          <a:bodyPr/>
          <a:lstStyle/>
          <a:p>
            <a:endParaRPr lang="zh-CN" altLang="en-US">
              <a:latin typeface="+mn-ea"/>
            </a:endParaRPr>
          </a:p>
        </p:txBody>
      </p:sp>
      <p:sp>
        <p:nvSpPr>
          <p:cNvPr id="46089" name="Line 9"/>
          <p:cNvSpPr>
            <a:spLocks noChangeAspect="1" noChangeShapeType="1"/>
          </p:cNvSpPr>
          <p:nvPr/>
        </p:nvSpPr>
        <p:spPr bwMode="auto">
          <a:xfrm>
            <a:off x="4546600" y="27908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0" name="Line 10"/>
          <p:cNvSpPr>
            <a:spLocks noChangeAspect="1" noChangeShapeType="1"/>
          </p:cNvSpPr>
          <p:nvPr/>
        </p:nvSpPr>
        <p:spPr bwMode="auto">
          <a:xfrm>
            <a:off x="4546600" y="3095625"/>
            <a:ext cx="457200" cy="1588"/>
          </a:xfrm>
          <a:prstGeom prst="line">
            <a:avLst/>
          </a:prstGeom>
          <a:noFill/>
          <a:ln w="19050">
            <a:solidFill>
              <a:schemeClr val="tx1"/>
            </a:solidFill>
            <a:round/>
            <a:headEnd/>
            <a:tailEnd/>
          </a:ln>
        </p:spPr>
        <p:txBody>
          <a:bodyPr/>
          <a:lstStyle/>
          <a:p>
            <a:endParaRPr lang="zh-CN" altLang="en-US">
              <a:latin typeface="+mn-ea"/>
            </a:endParaRPr>
          </a:p>
        </p:txBody>
      </p:sp>
      <p:sp>
        <p:nvSpPr>
          <p:cNvPr id="46091" name="Line 11"/>
          <p:cNvSpPr>
            <a:spLocks noChangeAspect="1" noChangeShapeType="1"/>
          </p:cNvSpPr>
          <p:nvPr/>
        </p:nvSpPr>
        <p:spPr bwMode="auto">
          <a:xfrm>
            <a:off x="5994400" y="2333625"/>
            <a:ext cx="0" cy="304800"/>
          </a:xfrm>
          <a:prstGeom prst="line">
            <a:avLst/>
          </a:prstGeom>
          <a:noFill/>
          <a:ln w="19050">
            <a:solidFill>
              <a:srgbClr val="FF0000"/>
            </a:solidFill>
            <a:round/>
            <a:headEnd/>
            <a:tailEnd/>
          </a:ln>
        </p:spPr>
        <p:txBody>
          <a:bodyPr/>
          <a:lstStyle/>
          <a:p>
            <a:endParaRPr lang="zh-CN" altLang="en-US">
              <a:latin typeface="+mn-ea"/>
            </a:endParaRPr>
          </a:p>
        </p:txBody>
      </p:sp>
      <p:sp>
        <p:nvSpPr>
          <p:cNvPr id="46092" name="Line 12"/>
          <p:cNvSpPr>
            <a:spLocks noChangeAspect="1" noChangeShapeType="1"/>
          </p:cNvSpPr>
          <p:nvPr/>
        </p:nvSpPr>
        <p:spPr bwMode="auto">
          <a:xfrm>
            <a:off x="5613400" y="2333625"/>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4" name="Group 13"/>
          <p:cNvGrpSpPr>
            <a:grpSpLocks/>
          </p:cNvGrpSpPr>
          <p:nvPr/>
        </p:nvGrpSpPr>
        <p:grpSpPr bwMode="auto">
          <a:xfrm>
            <a:off x="4546600" y="2562225"/>
            <a:ext cx="1447800" cy="457200"/>
            <a:chOff x="2352" y="1816"/>
            <a:chExt cx="912" cy="288"/>
          </a:xfrm>
        </p:grpSpPr>
        <p:sp>
          <p:nvSpPr>
            <p:cNvPr id="46173" name="Rectangle 14"/>
            <p:cNvSpPr>
              <a:spLocks noChangeArrowheads="1"/>
            </p:cNvSpPr>
            <p:nvPr/>
          </p:nvSpPr>
          <p:spPr bwMode="auto">
            <a:xfrm>
              <a:off x="2976" y="1912"/>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4</a:t>
              </a:r>
              <a:endParaRPr lang="en-US" altLang="zh-CN" sz="1600" dirty="0">
                <a:solidFill>
                  <a:srgbClr val="FF0000"/>
                </a:solidFill>
                <a:latin typeface="+mn-ea"/>
              </a:endParaRPr>
            </a:p>
          </p:txBody>
        </p:sp>
        <p:sp>
          <p:nvSpPr>
            <p:cNvPr id="46174" name="Rectangle 15"/>
            <p:cNvSpPr>
              <a:spLocks noChangeArrowheads="1"/>
            </p:cNvSpPr>
            <p:nvPr/>
          </p:nvSpPr>
          <p:spPr bwMode="auto">
            <a:xfrm>
              <a:off x="2544" y="1912"/>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3</a:t>
              </a:r>
              <a:endParaRPr lang="en-US" altLang="zh-CN" sz="1600" dirty="0">
                <a:solidFill>
                  <a:srgbClr val="FF0000"/>
                </a:solidFill>
                <a:latin typeface="+mn-ea"/>
              </a:endParaRPr>
            </a:p>
          </p:txBody>
        </p:sp>
        <p:grpSp>
          <p:nvGrpSpPr>
            <p:cNvPr id="46175" name="Group 16"/>
            <p:cNvGrpSpPr>
              <a:grpSpLocks/>
            </p:cNvGrpSpPr>
            <p:nvPr/>
          </p:nvGrpSpPr>
          <p:grpSpPr bwMode="auto">
            <a:xfrm>
              <a:off x="2352" y="1816"/>
              <a:ext cx="912" cy="192"/>
              <a:chOff x="2352" y="1816"/>
              <a:chExt cx="912" cy="192"/>
            </a:xfrm>
          </p:grpSpPr>
          <p:grpSp>
            <p:nvGrpSpPr>
              <p:cNvPr id="46176" name="Group 17"/>
              <p:cNvGrpSpPr>
                <a:grpSpLocks noChangeAspect="1"/>
              </p:cNvGrpSpPr>
              <p:nvPr/>
            </p:nvGrpSpPr>
            <p:grpSpPr bwMode="auto">
              <a:xfrm>
                <a:off x="2352" y="1816"/>
                <a:ext cx="240" cy="192"/>
                <a:chOff x="3360" y="2064"/>
                <a:chExt cx="240" cy="192"/>
              </a:xfrm>
            </p:grpSpPr>
            <p:sp>
              <p:nvSpPr>
                <p:cNvPr id="46183" name="Line 18"/>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84" name="Line 19"/>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85" name="Line 20"/>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6" name="Line 21"/>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7" name="Line 22"/>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77" name="Group 23"/>
              <p:cNvGrpSpPr>
                <a:grpSpLocks noChangeAspect="1"/>
              </p:cNvGrpSpPr>
              <p:nvPr/>
            </p:nvGrpSpPr>
            <p:grpSpPr bwMode="auto">
              <a:xfrm>
                <a:off x="3024" y="1816"/>
                <a:ext cx="240" cy="192"/>
                <a:chOff x="4032" y="2064"/>
                <a:chExt cx="240" cy="192"/>
              </a:xfrm>
            </p:grpSpPr>
            <p:sp>
              <p:nvSpPr>
                <p:cNvPr id="46178" name="Line 24"/>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79" name="Line 25"/>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80" name="Line 26"/>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1" name="Line 27"/>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2" name="Line 28"/>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sp>
        <p:nvSpPr>
          <p:cNvPr id="46094" name="Line 29"/>
          <p:cNvSpPr>
            <a:spLocks noChangeAspect="1" noChangeShapeType="1"/>
          </p:cNvSpPr>
          <p:nvPr/>
        </p:nvSpPr>
        <p:spPr bwMode="auto">
          <a:xfrm>
            <a:off x="4546600" y="30956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5" name="Line 30"/>
          <p:cNvSpPr>
            <a:spLocks noChangeAspect="1" noChangeShapeType="1"/>
          </p:cNvSpPr>
          <p:nvPr/>
        </p:nvSpPr>
        <p:spPr bwMode="auto">
          <a:xfrm>
            <a:off x="5994400" y="30956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6" name="Line 31"/>
          <p:cNvSpPr>
            <a:spLocks noChangeAspect="1" noChangeShapeType="1"/>
          </p:cNvSpPr>
          <p:nvPr/>
        </p:nvSpPr>
        <p:spPr bwMode="auto">
          <a:xfrm>
            <a:off x="5537200" y="3095625"/>
            <a:ext cx="457200" cy="1588"/>
          </a:xfrm>
          <a:prstGeom prst="line">
            <a:avLst/>
          </a:prstGeom>
          <a:noFill/>
          <a:ln w="19050">
            <a:solidFill>
              <a:schemeClr val="tx1"/>
            </a:solidFill>
            <a:round/>
            <a:headEnd/>
            <a:tailEnd/>
          </a:ln>
        </p:spPr>
        <p:txBody>
          <a:bodyPr/>
          <a:lstStyle/>
          <a:p>
            <a:endParaRPr lang="zh-CN" altLang="en-US">
              <a:latin typeface="+mn-ea"/>
            </a:endParaRPr>
          </a:p>
        </p:txBody>
      </p:sp>
      <p:sp>
        <p:nvSpPr>
          <p:cNvPr id="46097" name="Line 32"/>
          <p:cNvSpPr>
            <a:spLocks noChangeAspect="1" noChangeShapeType="1"/>
          </p:cNvSpPr>
          <p:nvPr/>
        </p:nvSpPr>
        <p:spPr bwMode="auto">
          <a:xfrm flipV="1">
            <a:off x="4927600" y="30956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6098" name="Line 33"/>
          <p:cNvSpPr>
            <a:spLocks noChangeAspect="1" noChangeShapeType="1"/>
          </p:cNvSpPr>
          <p:nvPr/>
        </p:nvSpPr>
        <p:spPr bwMode="auto">
          <a:xfrm>
            <a:off x="5003800" y="30956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6099" name="Line 34"/>
          <p:cNvSpPr>
            <a:spLocks noChangeAspect="1" noChangeShapeType="1"/>
          </p:cNvSpPr>
          <p:nvPr/>
        </p:nvSpPr>
        <p:spPr bwMode="auto">
          <a:xfrm>
            <a:off x="4546600" y="4010025"/>
            <a:ext cx="1447800" cy="1588"/>
          </a:xfrm>
          <a:prstGeom prst="line">
            <a:avLst/>
          </a:prstGeom>
          <a:noFill/>
          <a:ln w="19050">
            <a:solidFill>
              <a:srgbClr val="00B050"/>
            </a:solidFill>
            <a:round/>
            <a:headEnd/>
            <a:tailEnd/>
          </a:ln>
        </p:spPr>
        <p:txBody>
          <a:bodyPr/>
          <a:lstStyle/>
          <a:p>
            <a:endParaRPr lang="zh-CN" altLang="en-US">
              <a:latin typeface="+mn-ea"/>
            </a:endParaRPr>
          </a:p>
        </p:txBody>
      </p:sp>
      <p:sp>
        <p:nvSpPr>
          <p:cNvPr id="46100" name="Line 35"/>
          <p:cNvSpPr>
            <a:spLocks noChangeAspect="1" noChangeShapeType="1"/>
          </p:cNvSpPr>
          <p:nvPr/>
        </p:nvSpPr>
        <p:spPr bwMode="auto">
          <a:xfrm>
            <a:off x="4546600" y="3552825"/>
            <a:ext cx="0" cy="457200"/>
          </a:xfrm>
          <a:prstGeom prst="line">
            <a:avLst/>
          </a:prstGeom>
          <a:noFill/>
          <a:ln w="19050">
            <a:solidFill>
              <a:srgbClr val="00B050"/>
            </a:solidFill>
            <a:round/>
            <a:headEnd/>
            <a:tailEnd/>
          </a:ln>
        </p:spPr>
        <p:txBody>
          <a:bodyPr/>
          <a:lstStyle/>
          <a:p>
            <a:endParaRPr lang="zh-CN" altLang="en-US">
              <a:latin typeface="+mn-ea"/>
            </a:endParaRPr>
          </a:p>
        </p:txBody>
      </p:sp>
      <p:sp>
        <p:nvSpPr>
          <p:cNvPr id="46101" name="Line 36"/>
          <p:cNvSpPr>
            <a:spLocks noChangeAspect="1" noChangeShapeType="1"/>
          </p:cNvSpPr>
          <p:nvPr/>
        </p:nvSpPr>
        <p:spPr bwMode="auto">
          <a:xfrm>
            <a:off x="5994400" y="3552825"/>
            <a:ext cx="0" cy="457200"/>
          </a:xfrm>
          <a:prstGeom prst="line">
            <a:avLst/>
          </a:prstGeom>
          <a:noFill/>
          <a:ln w="19050">
            <a:solidFill>
              <a:srgbClr val="00B050"/>
            </a:solidFill>
            <a:round/>
            <a:headEnd/>
            <a:tailEnd/>
          </a:ln>
        </p:spPr>
        <p:txBody>
          <a:bodyPr/>
          <a:lstStyle/>
          <a:p>
            <a:endParaRPr lang="zh-CN" altLang="en-US">
              <a:latin typeface="+mn-ea"/>
            </a:endParaRPr>
          </a:p>
        </p:txBody>
      </p:sp>
      <p:sp>
        <p:nvSpPr>
          <p:cNvPr id="46102" name="Line 37"/>
          <p:cNvSpPr>
            <a:spLocks noChangeAspect="1" noChangeShapeType="1"/>
          </p:cNvSpPr>
          <p:nvPr/>
        </p:nvSpPr>
        <p:spPr bwMode="auto">
          <a:xfrm>
            <a:off x="5994400" y="27908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103" name="Line 38"/>
          <p:cNvSpPr>
            <a:spLocks noChangeAspect="1" noChangeShapeType="1"/>
          </p:cNvSpPr>
          <p:nvPr/>
        </p:nvSpPr>
        <p:spPr bwMode="auto">
          <a:xfrm>
            <a:off x="4241800" y="3095625"/>
            <a:ext cx="304800" cy="1588"/>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46104" name="Line 39"/>
          <p:cNvSpPr>
            <a:spLocks noChangeAspect="1" noChangeShapeType="1"/>
          </p:cNvSpPr>
          <p:nvPr/>
        </p:nvSpPr>
        <p:spPr bwMode="auto">
          <a:xfrm>
            <a:off x="5994400" y="3095625"/>
            <a:ext cx="304800" cy="1588"/>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05" name="Line 40"/>
          <p:cNvSpPr>
            <a:spLocks noChangeShapeType="1"/>
          </p:cNvSpPr>
          <p:nvPr/>
        </p:nvSpPr>
        <p:spPr bwMode="auto">
          <a:xfrm>
            <a:off x="3937000" y="30956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46106" name="Line 41"/>
          <p:cNvSpPr>
            <a:spLocks noChangeShapeType="1"/>
          </p:cNvSpPr>
          <p:nvPr/>
        </p:nvSpPr>
        <p:spPr bwMode="auto">
          <a:xfrm flipH="1">
            <a:off x="3937000" y="3095625"/>
            <a:ext cx="152400" cy="1588"/>
          </a:xfrm>
          <a:prstGeom prst="line">
            <a:avLst/>
          </a:prstGeom>
          <a:noFill/>
          <a:ln w="19050">
            <a:solidFill>
              <a:schemeClr val="tx1"/>
            </a:solidFill>
            <a:round/>
            <a:headEnd/>
            <a:tailEnd/>
          </a:ln>
        </p:spPr>
        <p:txBody>
          <a:bodyPr/>
          <a:lstStyle/>
          <a:p>
            <a:endParaRPr lang="zh-CN" altLang="en-US">
              <a:latin typeface="+mn-ea"/>
            </a:endParaRPr>
          </a:p>
        </p:txBody>
      </p:sp>
      <p:sp>
        <p:nvSpPr>
          <p:cNvPr id="46107" name="Line 42"/>
          <p:cNvSpPr>
            <a:spLocks noChangeShapeType="1"/>
          </p:cNvSpPr>
          <p:nvPr/>
        </p:nvSpPr>
        <p:spPr bwMode="auto">
          <a:xfrm>
            <a:off x="6604000" y="30956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46108" name="Line 43"/>
          <p:cNvSpPr>
            <a:spLocks noChangeShapeType="1"/>
          </p:cNvSpPr>
          <p:nvPr/>
        </p:nvSpPr>
        <p:spPr bwMode="auto">
          <a:xfrm flipH="1">
            <a:off x="6451600" y="3095625"/>
            <a:ext cx="152400" cy="1588"/>
          </a:xfrm>
          <a:prstGeom prst="line">
            <a:avLst/>
          </a:prstGeom>
          <a:noFill/>
          <a:ln w="19050">
            <a:solidFill>
              <a:schemeClr val="tx1"/>
            </a:solidFill>
            <a:round/>
            <a:headEnd/>
            <a:tailEnd/>
          </a:ln>
        </p:spPr>
        <p:txBody>
          <a:bodyPr/>
          <a:lstStyle/>
          <a:p>
            <a:endParaRPr lang="zh-CN" altLang="en-US">
              <a:latin typeface="+mn-ea"/>
            </a:endParaRPr>
          </a:p>
        </p:txBody>
      </p:sp>
      <p:grpSp>
        <p:nvGrpSpPr>
          <p:cNvPr id="46109" name="Group 44"/>
          <p:cNvGrpSpPr>
            <a:grpSpLocks/>
          </p:cNvGrpSpPr>
          <p:nvPr/>
        </p:nvGrpSpPr>
        <p:grpSpPr bwMode="auto">
          <a:xfrm>
            <a:off x="5232400" y="4010025"/>
            <a:ext cx="76200" cy="228600"/>
            <a:chOff x="3744" y="2880"/>
            <a:chExt cx="96" cy="288"/>
          </a:xfrm>
        </p:grpSpPr>
        <p:sp>
          <p:nvSpPr>
            <p:cNvPr id="46171" name="Line 45"/>
            <p:cNvSpPr>
              <a:spLocks noChangeShapeType="1"/>
            </p:cNvSpPr>
            <p:nvPr/>
          </p:nvSpPr>
          <p:spPr bwMode="auto">
            <a:xfrm>
              <a:off x="3792" y="2880"/>
              <a:ext cx="0" cy="192"/>
            </a:xfrm>
            <a:prstGeom prst="line">
              <a:avLst/>
            </a:prstGeom>
            <a:noFill/>
            <a:ln w="19050">
              <a:solidFill>
                <a:srgbClr val="00B050"/>
              </a:solidFill>
              <a:round/>
              <a:headEnd/>
              <a:tailEnd/>
            </a:ln>
          </p:spPr>
          <p:txBody>
            <a:bodyPr/>
            <a:lstStyle/>
            <a:p>
              <a:endParaRPr lang="zh-CN" altLang="en-US">
                <a:latin typeface="+mn-ea"/>
              </a:endParaRPr>
            </a:p>
          </p:txBody>
        </p:sp>
        <p:sp>
          <p:nvSpPr>
            <p:cNvPr id="46172" name="Oval 46"/>
            <p:cNvSpPr>
              <a:spLocks noChangeArrowheads="1"/>
            </p:cNvSpPr>
            <p:nvPr/>
          </p:nvSpPr>
          <p:spPr bwMode="auto">
            <a:xfrm>
              <a:off x="3744" y="3072"/>
              <a:ext cx="96" cy="96"/>
            </a:xfrm>
            <a:prstGeom prst="ellipse">
              <a:avLst/>
            </a:prstGeom>
            <a:noFill/>
            <a:ln w="19050" algn="ctr">
              <a:solidFill>
                <a:srgbClr val="00B050"/>
              </a:solidFill>
              <a:round/>
              <a:headEnd/>
              <a:tailEnd/>
            </a:ln>
          </p:spPr>
          <p:txBody>
            <a:bodyPr wrap="none" anchor="ctr"/>
            <a:lstStyle/>
            <a:p>
              <a:pPr algn="r"/>
              <a:endParaRPr lang="zh-CN" altLang="zh-CN">
                <a:latin typeface="+mn-ea"/>
              </a:endParaRPr>
            </a:p>
          </p:txBody>
        </p:sp>
      </p:grpSp>
      <p:grpSp>
        <p:nvGrpSpPr>
          <p:cNvPr id="46110" name="Group 47"/>
          <p:cNvGrpSpPr>
            <a:grpSpLocks/>
          </p:cNvGrpSpPr>
          <p:nvPr/>
        </p:nvGrpSpPr>
        <p:grpSpPr bwMode="auto">
          <a:xfrm flipV="1">
            <a:off x="5232400" y="2105025"/>
            <a:ext cx="76200" cy="228600"/>
            <a:chOff x="3744" y="2880"/>
            <a:chExt cx="96" cy="288"/>
          </a:xfrm>
        </p:grpSpPr>
        <p:sp>
          <p:nvSpPr>
            <p:cNvPr id="46169" name="Line 48"/>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46170" name="Oval 49"/>
            <p:cNvSpPr>
              <a:spLocks noChangeArrowheads="1"/>
            </p:cNvSpPr>
            <p:nvPr/>
          </p:nvSpPr>
          <p:spPr bwMode="auto">
            <a:xfrm>
              <a:off x="3744" y="3072"/>
              <a:ext cx="96" cy="96"/>
            </a:xfrm>
            <a:prstGeom prst="ellipse">
              <a:avLst/>
            </a:prstGeom>
            <a:noFill/>
            <a:ln w="19050" algn="ctr">
              <a:solidFill>
                <a:srgbClr val="FF0000"/>
              </a:solidFill>
              <a:round/>
              <a:headEnd/>
              <a:tailEnd/>
            </a:ln>
          </p:spPr>
          <p:txBody>
            <a:bodyPr rot="10800000" wrap="none" anchor="ctr"/>
            <a:lstStyle/>
            <a:p>
              <a:pPr algn="r"/>
              <a:endParaRPr lang="zh-CN" altLang="zh-CN">
                <a:latin typeface="+mn-ea"/>
              </a:endParaRPr>
            </a:p>
          </p:txBody>
        </p:sp>
      </p:grpSp>
      <p:sp>
        <p:nvSpPr>
          <p:cNvPr id="46111" name="Line 50"/>
          <p:cNvSpPr>
            <a:spLocks noChangeShapeType="1"/>
          </p:cNvSpPr>
          <p:nvPr/>
        </p:nvSpPr>
        <p:spPr bwMode="auto">
          <a:xfrm>
            <a:off x="4165600" y="18002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12" name="Line 51"/>
          <p:cNvSpPr>
            <a:spLocks noChangeShapeType="1"/>
          </p:cNvSpPr>
          <p:nvPr/>
        </p:nvSpPr>
        <p:spPr bwMode="auto">
          <a:xfrm>
            <a:off x="6375400" y="18002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13" name="Line 52"/>
          <p:cNvSpPr>
            <a:spLocks noChangeShapeType="1"/>
          </p:cNvSpPr>
          <p:nvPr/>
        </p:nvSpPr>
        <p:spPr bwMode="auto">
          <a:xfrm>
            <a:off x="4318000" y="5000625"/>
            <a:ext cx="1905000" cy="1588"/>
          </a:xfrm>
          <a:prstGeom prst="line">
            <a:avLst/>
          </a:prstGeom>
          <a:noFill/>
          <a:ln w="19050">
            <a:solidFill>
              <a:schemeClr val="tx1"/>
            </a:solidFill>
            <a:round/>
            <a:headEnd/>
            <a:tailEnd/>
          </a:ln>
        </p:spPr>
        <p:txBody>
          <a:bodyPr/>
          <a:lstStyle/>
          <a:p>
            <a:endParaRPr lang="zh-CN" altLang="en-US">
              <a:latin typeface="+mn-ea"/>
            </a:endParaRPr>
          </a:p>
        </p:txBody>
      </p:sp>
      <p:sp>
        <p:nvSpPr>
          <p:cNvPr id="46114" name="Line 53"/>
          <p:cNvSpPr>
            <a:spLocks noChangeShapeType="1"/>
          </p:cNvSpPr>
          <p:nvPr/>
        </p:nvSpPr>
        <p:spPr bwMode="auto">
          <a:xfrm>
            <a:off x="3937000" y="50768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46115" name="Line 54"/>
          <p:cNvSpPr>
            <a:spLocks noChangeShapeType="1"/>
          </p:cNvSpPr>
          <p:nvPr/>
        </p:nvSpPr>
        <p:spPr bwMode="auto">
          <a:xfrm>
            <a:off x="6604000" y="50768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46116" name="Line 55"/>
          <p:cNvSpPr>
            <a:spLocks noChangeShapeType="1"/>
          </p:cNvSpPr>
          <p:nvPr/>
        </p:nvSpPr>
        <p:spPr bwMode="auto">
          <a:xfrm>
            <a:off x="5232400" y="50006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grpSp>
        <p:nvGrpSpPr>
          <p:cNvPr id="47" name="Group 56"/>
          <p:cNvGrpSpPr>
            <a:grpSpLocks/>
          </p:cNvGrpSpPr>
          <p:nvPr/>
        </p:nvGrpSpPr>
        <p:grpSpPr bwMode="auto">
          <a:xfrm>
            <a:off x="4546600" y="3324225"/>
            <a:ext cx="1447800" cy="533400"/>
            <a:chOff x="2352" y="2296"/>
            <a:chExt cx="912" cy="336"/>
          </a:xfrm>
        </p:grpSpPr>
        <p:grpSp>
          <p:nvGrpSpPr>
            <p:cNvPr id="46154" name="Group 57"/>
            <p:cNvGrpSpPr>
              <a:grpSpLocks/>
            </p:cNvGrpSpPr>
            <p:nvPr/>
          </p:nvGrpSpPr>
          <p:grpSpPr bwMode="auto">
            <a:xfrm>
              <a:off x="2352" y="2296"/>
              <a:ext cx="912" cy="192"/>
              <a:chOff x="2352" y="2296"/>
              <a:chExt cx="912" cy="192"/>
            </a:xfrm>
          </p:grpSpPr>
          <p:grpSp>
            <p:nvGrpSpPr>
              <p:cNvPr id="46157" name="Group 58"/>
              <p:cNvGrpSpPr>
                <a:grpSpLocks noChangeAspect="1"/>
              </p:cNvGrpSpPr>
              <p:nvPr/>
            </p:nvGrpSpPr>
            <p:grpSpPr bwMode="auto">
              <a:xfrm>
                <a:off x="2352" y="2296"/>
                <a:ext cx="240" cy="192"/>
                <a:chOff x="3360" y="2544"/>
                <a:chExt cx="240" cy="192"/>
              </a:xfrm>
            </p:grpSpPr>
            <p:sp>
              <p:nvSpPr>
                <p:cNvPr id="46164"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65"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66"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7"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8"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58" name="Group 64"/>
              <p:cNvGrpSpPr>
                <a:grpSpLocks noChangeAspect="1"/>
              </p:cNvGrpSpPr>
              <p:nvPr/>
            </p:nvGrpSpPr>
            <p:grpSpPr bwMode="auto">
              <a:xfrm>
                <a:off x="3024" y="2296"/>
                <a:ext cx="240" cy="192"/>
                <a:chOff x="4032" y="2544"/>
                <a:chExt cx="240" cy="192"/>
              </a:xfrm>
            </p:grpSpPr>
            <p:sp>
              <p:nvSpPr>
                <p:cNvPr id="46159" name="Line 6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60" name="Line 6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61" name="Line 6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2" name="Line 6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3" name="Line 6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46155" name="Rectangle 70"/>
            <p:cNvSpPr>
              <a:spLocks noChangeArrowheads="1"/>
            </p:cNvSpPr>
            <p:nvPr/>
          </p:nvSpPr>
          <p:spPr bwMode="auto">
            <a:xfrm>
              <a:off x="2544"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1</a:t>
              </a:r>
              <a:endParaRPr lang="en-US" altLang="zh-CN" sz="1600">
                <a:solidFill>
                  <a:srgbClr val="0000FF"/>
                </a:solidFill>
                <a:latin typeface="+mn-ea"/>
              </a:endParaRPr>
            </a:p>
          </p:txBody>
        </p:sp>
        <p:sp>
          <p:nvSpPr>
            <p:cNvPr id="46156" name="Rectangle 71"/>
            <p:cNvSpPr>
              <a:spLocks noChangeArrowheads="1"/>
            </p:cNvSpPr>
            <p:nvPr/>
          </p:nvSpPr>
          <p:spPr bwMode="auto">
            <a:xfrm>
              <a:off x="2976"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2</a:t>
              </a:r>
              <a:endParaRPr lang="en-US" altLang="zh-CN" sz="1600">
                <a:solidFill>
                  <a:srgbClr val="0000FF"/>
                </a:solidFill>
                <a:latin typeface="+mn-ea"/>
              </a:endParaRPr>
            </a:p>
          </p:txBody>
        </p:sp>
      </p:grpSp>
      <p:grpSp>
        <p:nvGrpSpPr>
          <p:cNvPr id="63" name="Group 72"/>
          <p:cNvGrpSpPr>
            <a:grpSpLocks/>
          </p:cNvGrpSpPr>
          <p:nvPr/>
        </p:nvGrpSpPr>
        <p:grpSpPr bwMode="auto">
          <a:xfrm>
            <a:off x="3937000" y="4619625"/>
            <a:ext cx="2667000" cy="533400"/>
            <a:chOff x="1968" y="3112"/>
            <a:chExt cx="1680" cy="336"/>
          </a:xfrm>
        </p:grpSpPr>
        <p:grpSp>
          <p:nvGrpSpPr>
            <p:cNvPr id="46140" name="Group 73"/>
            <p:cNvGrpSpPr>
              <a:grpSpLocks noChangeAspect="1"/>
            </p:cNvGrpSpPr>
            <p:nvPr/>
          </p:nvGrpSpPr>
          <p:grpSpPr bwMode="auto">
            <a:xfrm>
              <a:off x="1968" y="3256"/>
              <a:ext cx="240" cy="192"/>
              <a:chOff x="3360" y="2544"/>
              <a:chExt cx="240" cy="192"/>
            </a:xfrm>
          </p:grpSpPr>
          <p:sp>
            <p:nvSpPr>
              <p:cNvPr id="46149" name="Line 7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50" name="Line 7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51" name="Line 7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52" name="Line 7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53" name="Line 7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41" name="Group 79"/>
            <p:cNvGrpSpPr>
              <a:grpSpLocks noChangeAspect="1"/>
            </p:cNvGrpSpPr>
            <p:nvPr/>
          </p:nvGrpSpPr>
          <p:grpSpPr bwMode="auto">
            <a:xfrm>
              <a:off x="3408" y="3256"/>
              <a:ext cx="240" cy="192"/>
              <a:chOff x="4032" y="2544"/>
              <a:chExt cx="240" cy="192"/>
            </a:xfrm>
          </p:grpSpPr>
          <p:sp>
            <p:nvSpPr>
              <p:cNvPr id="46144" name="Line 8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45" name="Line 8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46" name="Line 8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47" name="Line 8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48" name="Line 84"/>
              <p:cNvSpPr>
                <a:spLocks noChangeAspect="1" noChangeShapeType="1"/>
              </p:cNvSpPr>
              <p:nvPr/>
            </p:nvSpPr>
            <p:spPr bwMode="auto">
              <a:xfrm>
                <a:off x="4032" y="2646"/>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6142" name="Rectangle 85"/>
            <p:cNvSpPr>
              <a:spLocks noChangeArrowheads="1"/>
            </p:cNvSpPr>
            <p:nvPr/>
          </p:nvSpPr>
          <p:spPr bwMode="auto">
            <a:xfrm>
              <a:off x="2112"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7</a:t>
              </a:r>
              <a:endParaRPr lang="en-US" altLang="zh-CN" sz="1600">
                <a:solidFill>
                  <a:srgbClr val="0000FF"/>
                </a:solidFill>
                <a:latin typeface="+mn-ea"/>
              </a:endParaRPr>
            </a:p>
          </p:txBody>
        </p:sp>
        <p:sp>
          <p:nvSpPr>
            <p:cNvPr id="46143" name="Rectangle 86"/>
            <p:cNvSpPr>
              <a:spLocks noChangeArrowheads="1"/>
            </p:cNvSpPr>
            <p:nvPr/>
          </p:nvSpPr>
          <p:spPr bwMode="auto">
            <a:xfrm>
              <a:off x="3360"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8</a:t>
              </a:r>
              <a:endParaRPr lang="en-US" altLang="zh-CN" sz="1600">
                <a:solidFill>
                  <a:srgbClr val="0000FF"/>
                </a:solidFill>
                <a:latin typeface="+mn-ea"/>
              </a:endParaRPr>
            </a:p>
          </p:txBody>
        </p:sp>
      </p:grpSp>
      <p:grpSp>
        <p:nvGrpSpPr>
          <p:cNvPr id="76" name="Group 87"/>
          <p:cNvGrpSpPr>
            <a:grpSpLocks/>
          </p:cNvGrpSpPr>
          <p:nvPr/>
        </p:nvGrpSpPr>
        <p:grpSpPr bwMode="auto">
          <a:xfrm>
            <a:off x="4013200" y="2714625"/>
            <a:ext cx="2590800" cy="685800"/>
            <a:chOff x="2016" y="1912"/>
            <a:chExt cx="1632" cy="432"/>
          </a:xfrm>
        </p:grpSpPr>
        <p:grpSp>
          <p:nvGrpSpPr>
            <p:cNvPr id="46126" name="Group 88"/>
            <p:cNvGrpSpPr>
              <a:grpSpLocks noChangeAspect="1"/>
            </p:cNvGrpSpPr>
            <p:nvPr/>
          </p:nvGrpSpPr>
          <p:grpSpPr bwMode="auto">
            <a:xfrm rot="16200000" flipV="1">
              <a:off x="1992" y="1936"/>
              <a:ext cx="240" cy="192"/>
              <a:chOff x="3360" y="2544"/>
              <a:chExt cx="240" cy="192"/>
            </a:xfrm>
          </p:grpSpPr>
          <p:sp>
            <p:nvSpPr>
              <p:cNvPr id="46135" name="Line 8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36" name="Line 9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37" name="Line 9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8" name="Line 9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9" name="Line 9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27" name="Group 94"/>
            <p:cNvGrpSpPr>
              <a:grpSpLocks noChangeAspect="1"/>
            </p:cNvGrpSpPr>
            <p:nvPr/>
          </p:nvGrpSpPr>
          <p:grpSpPr bwMode="auto">
            <a:xfrm rot="16200000" flipV="1">
              <a:off x="3384" y="1936"/>
              <a:ext cx="240" cy="192"/>
              <a:chOff x="3360" y="2544"/>
              <a:chExt cx="240" cy="192"/>
            </a:xfrm>
          </p:grpSpPr>
          <p:sp>
            <p:nvSpPr>
              <p:cNvPr id="46130" name="Line 9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31" name="Line 9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32" name="Line 9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3" name="Line 9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4" name="Line 9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6128" name="Rectangle 100"/>
            <p:cNvSpPr>
              <a:spLocks noChangeArrowheads="1"/>
            </p:cNvSpPr>
            <p:nvPr/>
          </p:nvSpPr>
          <p:spPr bwMode="auto">
            <a:xfrm>
              <a:off x="2016"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5</a:t>
              </a:r>
              <a:endParaRPr lang="en-US" altLang="zh-CN" sz="1600">
                <a:solidFill>
                  <a:srgbClr val="0000FF"/>
                </a:solidFill>
                <a:latin typeface="+mn-ea"/>
              </a:endParaRPr>
            </a:p>
          </p:txBody>
        </p:sp>
        <p:sp>
          <p:nvSpPr>
            <p:cNvPr id="46129" name="Rectangle 101"/>
            <p:cNvSpPr>
              <a:spLocks noChangeArrowheads="1"/>
            </p:cNvSpPr>
            <p:nvPr/>
          </p:nvSpPr>
          <p:spPr bwMode="auto">
            <a:xfrm>
              <a:off x="3504"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6</a:t>
              </a:r>
              <a:endParaRPr lang="en-US" altLang="zh-CN" sz="1600">
                <a:solidFill>
                  <a:srgbClr val="0000FF"/>
                </a:solidFill>
                <a:latin typeface="+mn-ea"/>
              </a:endParaRPr>
            </a:p>
          </p:txBody>
        </p:sp>
      </p:grpSp>
      <p:sp>
        <p:nvSpPr>
          <p:cNvPr id="46120" name="Rectangle 102"/>
          <p:cNvSpPr>
            <a:spLocks noChangeArrowheads="1"/>
          </p:cNvSpPr>
          <p:nvPr/>
        </p:nvSpPr>
        <p:spPr bwMode="auto">
          <a:xfrm>
            <a:off x="5270500" y="1873251"/>
            <a:ext cx="723900" cy="460375"/>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46121" name="Rectangle 103"/>
          <p:cNvSpPr>
            <a:spLocks noChangeArrowheads="1"/>
          </p:cNvSpPr>
          <p:nvPr/>
        </p:nvSpPr>
        <p:spPr bwMode="auto">
          <a:xfrm>
            <a:off x="3975100" y="53816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46122" name="Rectangle 104"/>
          <p:cNvSpPr>
            <a:spLocks noChangeArrowheads="1"/>
          </p:cNvSpPr>
          <p:nvPr/>
        </p:nvSpPr>
        <p:spPr bwMode="auto">
          <a:xfrm flipV="1">
            <a:off x="6223000" y="5457825"/>
            <a:ext cx="342900" cy="228600"/>
          </a:xfrm>
          <a:prstGeom prst="rect">
            <a:avLst/>
          </a:prstGeom>
          <a:noFill/>
          <a:ln w="12700">
            <a:noFill/>
            <a:miter lim="800000"/>
            <a:headEnd/>
            <a:tailEnd/>
          </a:ln>
        </p:spPr>
        <p:txBody>
          <a:bodyPr lIns="12700" tIns="12700" rIns="12700" bIns="12700"/>
          <a:lstStyle/>
          <a:p>
            <a:pPr algn="just"/>
            <a:r>
              <a:rPr lang="en-US" altLang="zh-CN" sz="1600" u="sng">
                <a:solidFill>
                  <a:srgbClr val="0000FF"/>
                </a:solidFill>
                <a:latin typeface="+mn-ea"/>
              </a:rPr>
              <a:t>O/I</a:t>
            </a:r>
          </a:p>
        </p:txBody>
      </p:sp>
      <p:sp>
        <p:nvSpPr>
          <p:cNvPr id="46123" name="Rectangle 105"/>
          <p:cNvSpPr>
            <a:spLocks noChangeArrowheads="1"/>
          </p:cNvSpPr>
          <p:nvPr/>
        </p:nvSpPr>
        <p:spPr bwMode="auto">
          <a:xfrm>
            <a:off x="4660900" y="5608637"/>
            <a:ext cx="1371600" cy="228600"/>
          </a:xfrm>
          <a:prstGeom prst="rect">
            <a:avLst/>
          </a:prstGeom>
          <a:noFill/>
          <a:ln w="12700">
            <a:noFill/>
            <a:miter lim="800000"/>
            <a:headEnd/>
            <a:tailEnd/>
          </a:ln>
        </p:spPr>
        <p:txBody>
          <a:bodyPr lIns="12700" tIns="12700" rIns="12700" bIns="12700"/>
          <a:lstStyle/>
          <a:p>
            <a:pPr algn="just"/>
            <a:r>
              <a:rPr lang="en-US" altLang="zh-CN" sz="1600" dirty="0">
                <a:solidFill>
                  <a:srgbClr val="0000FF"/>
                </a:solidFill>
                <a:latin typeface="+mn-ea"/>
              </a:rPr>
              <a:t>Y</a:t>
            </a:r>
            <a:r>
              <a:rPr lang="zh-CN" altLang="en-US" sz="1600" dirty="0">
                <a:solidFill>
                  <a:srgbClr val="0000FF"/>
                </a:solidFill>
                <a:latin typeface="+mn-ea"/>
              </a:rPr>
              <a:t>地址译码线</a:t>
            </a:r>
          </a:p>
        </p:txBody>
      </p:sp>
      <p:sp>
        <p:nvSpPr>
          <p:cNvPr id="46124" name="Rectangle 106"/>
          <p:cNvSpPr>
            <a:spLocks noChangeArrowheads="1"/>
          </p:cNvSpPr>
          <p:nvPr/>
        </p:nvSpPr>
        <p:spPr bwMode="auto">
          <a:xfrm>
            <a:off x="2108200" y="164782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grpSp>
        <p:nvGrpSpPr>
          <p:cNvPr id="5" name="组合 4"/>
          <p:cNvGrpSpPr/>
          <p:nvPr/>
        </p:nvGrpSpPr>
        <p:grpSpPr>
          <a:xfrm>
            <a:off x="623281" y="4718776"/>
            <a:ext cx="2391699" cy="945294"/>
            <a:chOff x="623281" y="4718776"/>
            <a:chExt cx="2391699" cy="945294"/>
          </a:xfrm>
        </p:grpSpPr>
        <p:sp>
          <p:nvSpPr>
            <p:cNvPr id="110" name="矩形 109">
              <a:extLst>
                <a:ext uri="{FF2B5EF4-FFF2-40B4-BE49-F238E27FC236}">
                  <a16:creationId xmlns:a16="http://schemas.microsoft.com/office/drawing/2014/main" id="{AD5E1581-32D0-4360-9B75-27EC4BAA1536}"/>
                </a:ext>
              </a:extLst>
            </p:cNvPr>
            <p:cNvSpPr/>
            <p:nvPr/>
          </p:nvSpPr>
          <p:spPr>
            <a:xfrm>
              <a:off x="623281" y="4718776"/>
              <a:ext cx="2391699" cy="945294"/>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07592" y="4729758"/>
              <a:ext cx="2262158" cy="874407"/>
            </a:xfrm>
            <a:prstGeom prst="rect">
              <a:avLst/>
            </a:prstGeom>
          </p:spPr>
          <p:txBody>
            <a:bodyPr wrap="none">
              <a:spAutoFit/>
            </a:bodyPr>
            <a:lstStyle/>
            <a:p>
              <a:pPr>
                <a:lnSpc>
                  <a:spcPct val="150000"/>
                </a:lnSpc>
              </a:pPr>
              <a:r>
                <a:rPr lang="zh-CN" altLang="en-US" b="1" dirty="0">
                  <a:solidFill>
                    <a:srgbClr val="FF0000"/>
                  </a:solidFill>
                </a:rPr>
                <a:t>红色：高电平，导通</a:t>
              </a:r>
              <a:endParaRPr lang="en-US" altLang="zh-CN" b="1" dirty="0">
                <a:solidFill>
                  <a:srgbClr val="FF0000"/>
                </a:solidFill>
              </a:endParaRPr>
            </a:p>
            <a:p>
              <a:pPr>
                <a:lnSpc>
                  <a:spcPct val="150000"/>
                </a:lnSpc>
              </a:pPr>
              <a:r>
                <a:rPr lang="zh-CN" altLang="en-US" b="1" dirty="0">
                  <a:solidFill>
                    <a:srgbClr val="92D050"/>
                  </a:solidFill>
                </a:rPr>
                <a:t>绿色：低电平，截止</a:t>
              </a:r>
              <a:endParaRPr lang="en-US" altLang="zh-CN" b="1" dirty="0">
                <a:solidFill>
                  <a:srgbClr val="92D050"/>
                </a:solidFill>
              </a:endParaRPr>
            </a:p>
          </p:txBody>
        </p:sp>
      </p:grpSp>
    </p:spTree>
    <p:extLst>
      <p:ext uri="{BB962C8B-B14F-4D97-AF65-F5344CB8AC3E}">
        <p14:creationId xmlns:p14="http://schemas.microsoft.com/office/powerpoint/2010/main" val="30963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7"/>
                                        </p:tgtEl>
                                        <p:attrNameLst>
                                          <p:attrName>ppt_c</p:attrName>
                                        </p:attrNameLst>
                                      </p:cBhvr>
                                      <p:to>
                                        <a:srgbClr val="0080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nodeType="clickEffect">
                                  <p:stCondLst>
                                    <p:cond delay="0"/>
                                  </p:stCondLst>
                                  <p:childTnLst>
                                    <p:anim calcmode="discrete" valueType="str">
                                      <p:cBhvr>
                                        <p:cTn id="20"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nodeType="clickEffect">
                                  <p:stCondLst>
                                    <p:cond delay="0"/>
                                  </p:stCondLst>
                                  <p:childTnLst>
                                    <p:anim calcmode="discrete" valueType="str">
                                      <p:cBhvr>
                                        <p:cTn id="34" dur="1000" fill="hold"/>
                                        <p:tgtEl>
                                          <p:spTgt spid="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6"/>
                                        </p:tgtEl>
                                        <p:attrNameLst>
                                          <p:attrName>ppt_c</p:attrName>
                                        </p:attrNameLst>
                                      </p:cBhvr>
                                      <p:to>
                                        <a:srgbClr val="0000FF"/>
                                      </p:to>
                                    </p:animClr>
                                  </p:subTnLst>
                                </p:cTn>
                              </p:par>
                              <p:par>
                                <p:cTn id="35" presetID="35" presetClass="emph" presetSubtype="0" repeatCount="5000" fill="hold" nodeType="withEffect">
                                  <p:stCondLst>
                                    <p:cond delay="0"/>
                                  </p:stCondLst>
                                  <p:childTnLst>
                                    <p:anim calcmode="discrete" valueType="str">
                                      <p:cBhvr>
                                        <p:cTn id="36" dur="1000" fill="hold"/>
                                        <p:tgtEl>
                                          <p:spTgt spid="6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3"/>
                                        </p:tgtEl>
                                        <p:attrNameLst>
                                          <p:attrName>ppt_c</p:attrName>
                                        </p:attrNameLst>
                                      </p:cBhvr>
                                      <p:to>
                                        <a:srgbClr val="0000FF"/>
                                      </p:to>
                                    </p:animClr>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1"/>
          <p:cNvSpPr>
            <a:spLocks noGrp="1"/>
          </p:cNvSpPr>
          <p:nvPr>
            <p:ph type="title"/>
          </p:nvPr>
        </p:nvSpPr>
        <p:spPr/>
        <p:txBody>
          <a:bodyPr/>
          <a:lstStyle/>
          <a:p>
            <a:r>
              <a:rPr lang="zh-CN" altLang="en-US"/>
              <a:t>页式虚拟地址空间</a:t>
            </a:r>
          </a:p>
        </p:txBody>
      </p:sp>
      <p:grpSp>
        <p:nvGrpSpPr>
          <p:cNvPr id="5" name="Group 30"/>
          <p:cNvGrpSpPr>
            <a:grpSpLocks/>
          </p:cNvGrpSpPr>
          <p:nvPr/>
        </p:nvGrpSpPr>
        <p:grpSpPr bwMode="auto">
          <a:xfrm flipH="1">
            <a:off x="5125731" y="1809976"/>
            <a:ext cx="2173650" cy="4343400"/>
            <a:chOff x="2016" y="2160"/>
            <a:chExt cx="130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1" name="Line 35"/>
            <p:cNvSpPr>
              <a:spLocks noChangeShapeType="1"/>
            </p:cNvSpPr>
            <p:nvPr/>
          </p:nvSpPr>
          <p:spPr bwMode="auto">
            <a:xfrm flipH="1">
              <a:off x="2016" y="2750"/>
              <a:ext cx="1296" cy="37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4" name="Line 38"/>
            <p:cNvSpPr>
              <a:spLocks noChangeShapeType="1"/>
            </p:cNvSpPr>
            <p:nvPr/>
          </p:nvSpPr>
          <p:spPr bwMode="auto">
            <a:xfrm flipH="1" flipV="1">
              <a:off x="2064" y="3120"/>
              <a:ext cx="1256" cy="47"/>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7" name="Line 41"/>
            <p:cNvSpPr>
              <a:spLocks noChangeShapeType="1"/>
            </p:cNvSpPr>
            <p:nvPr/>
          </p:nvSpPr>
          <p:spPr bwMode="auto">
            <a:xfrm flipH="1" flipV="1">
              <a:off x="2016" y="3120"/>
              <a:ext cx="1304" cy="605"/>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headEnd/>
              <a:tailEnd type="triangle" w="med" len="med"/>
            </a:ln>
          </p:spPr>
          <p:txBody>
            <a:bodyPr/>
            <a:lstStyle/>
            <a:p>
              <a:endParaRPr lang="zh-CN" altLang="en-US">
                <a:latin typeface="+mn-ea"/>
              </a:endParaRPr>
            </a:p>
          </p:txBody>
        </p:sp>
      </p:grpSp>
      <p:sp>
        <p:nvSpPr>
          <p:cNvPr id="330756" name="Rectangle 4"/>
          <p:cNvSpPr>
            <a:spLocks noChangeArrowheads="1"/>
          </p:cNvSpPr>
          <p:nvPr/>
        </p:nvSpPr>
        <p:spPr bwMode="auto">
          <a:xfrm>
            <a:off x="3413340" y="1786487"/>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330757" name="Rectangle 5"/>
          <p:cNvSpPr>
            <a:spLocks noChangeArrowheads="1"/>
          </p:cNvSpPr>
          <p:nvPr/>
        </p:nvSpPr>
        <p:spPr bwMode="auto">
          <a:xfrm>
            <a:off x="3400640" y="1786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dirty="0">
                <a:solidFill>
                  <a:srgbClr val="003300"/>
                </a:solidFill>
                <a:latin typeface="+mn-ea"/>
              </a:rPr>
              <a:t>第</a:t>
            </a:r>
            <a:r>
              <a:rPr lang="en-US" altLang="zh-CN" sz="1600" dirty="0">
                <a:solidFill>
                  <a:srgbClr val="003300"/>
                </a:solidFill>
                <a:latin typeface="+mn-ea"/>
              </a:rPr>
              <a:t>0</a:t>
            </a:r>
            <a:r>
              <a:rPr lang="zh-CN" altLang="en-US" sz="1600" dirty="0">
                <a:solidFill>
                  <a:srgbClr val="003300"/>
                </a:solidFill>
                <a:latin typeface="+mn-ea"/>
              </a:rPr>
              <a:t>页</a:t>
            </a:r>
          </a:p>
        </p:txBody>
      </p:sp>
      <p:sp>
        <p:nvSpPr>
          <p:cNvPr id="330758" name="Rectangle 6"/>
          <p:cNvSpPr>
            <a:spLocks noChangeArrowheads="1"/>
          </p:cNvSpPr>
          <p:nvPr/>
        </p:nvSpPr>
        <p:spPr bwMode="auto">
          <a:xfrm>
            <a:off x="3400640" y="2015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页</a:t>
            </a:r>
          </a:p>
        </p:txBody>
      </p:sp>
      <p:sp>
        <p:nvSpPr>
          <p:cNvPr id="330759" name="Rectangle 7"/>
          <p:cNvSpPr>
            <a:spLocks noChangeArrowheads="1"/>
          </p:cNvSpPr>
          <p:nvPr/>
        </p:nvSpPr>
        <p:spPr bwMode="auto">
          <a:xfrm>
            <a:off x="3400640" y="2243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0" name="Rectangle 8"/>
          <p:cNvSpPr>
            <a:spLocks noChangeArrowheads="1"/>
          </p:cNvSpPr>
          <p:nvPr/>
        </p:nvSpPr>
        <p:spPr bwMode="auto">
          <a:xfrm>
            <a:off x="3400640" y="2472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页</a:t>
            </a:r>
          </a:p>
        </p:txBody>
      </p:sp>
      <p:sp>
        <p:nvSpPr>
          <p:cNvPr id="330761" name="Rectangle 9"/>
          <p:cNvSpPr>
            <a:spLocks noChangeArrowheads="1"/>
          </p:cNvSpPr>
          <p:nvPr/>
        </p:nvSpPr>
        <p:spPr bwMode="auto">
          <a:xfrm>
            <a:off x="3400640" y="2700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2" name="Rectangle 10"/>
          <p:cNvSpPr>
            <a:spLocks noChangeArrowheads="1"/>
          </p:cNvSpPr>
          <p:nvPr/>
        </p:nvSpPr>
        <p:spPr bwMode="auto">
          <a:xfrm>
            <a:off x="3400640" y="2929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3" name="Rectangle 11"/>
          <p:cNvSpPr>
            <a:spLocks noChangeArrowheads="1"/>
          </p:cNvSpPr>
          <p:nvPr/>
        </p:nvSpPr>
        <p:spPr bwMode="auto">
          <a:xfrm>
            <a:off x="3400640" y="3158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4" name="Rectangle 12"/>
          <p:cNvSpPr>
            <a:spLocks noChangeArrowheads="1"/>
          </p:cNvSpPr>
          <p:nvPr/>
        </p:nvSpPr>
        <p:spPr bwMode="auto">
          <a:xfrm>
            <a:off x="3400640" y="3386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5" name="Rectangle 13"/>
          <p:cNvSpPr>
            <a:spLocks noChangeArrowheads="1"/>
          </p:cNvSpPr>
          <p:nvPr/>
        </p:nvSpPr>
        <p:spPr bwMode="auto">
          <a:xfrm>
            <a:off x="3400640" y="3843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6" name="Rectangle 14"/>
          <p:cNvSpPr>
            <a:spLocks noChangeArrowheads="1"/>
          </p:cNvSpPr>
          <p:nvPr/>
        </p:nvSpPr>
        <p:spPr bwMode="auto">
          <a:xfrm>
            <a:off x="3400640" y="4072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7" name="Rectangle 15"/>
          <p:cNvSpPr>
            <a:spLocks noChangeArrowheads="1"/>
          </p:cNvSpPr>
          <p:nvPr/>
        </p:nvSpPr>
        <p:spPr bwMode="auto">
          <a:xfrm>
            <a:off x="3400640" y="4301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8" name="Rectangle 16"/>
          <p:cNvSpPr>
            <a:spLocks noChangeArrowheads="1"/>
          </p:cNvSpPr>
          <p:nvPr/>
        </p:nvSpPr>
        <p:spPr bwMode="auto">
          <a:xfrm>
            <a:off x="3400640" y="5215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9" name="Rectangle 17"/>
          <p:cNvSpPr>
            <a:spLocks noChangeArrowheads="1"/>
          </p:cNvSpPr>
          <p:nvPr/>
        </p:nvSpPr>
        <p:spPr bwMode="auto">
          <a:xfrm>
            <a:off x="3400640" y="5444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0" name="Rectangle 18"/>
          <p:cNvSpPr>
            <a:spLocks noChangeArrowheads="1"/>
          </p:cNvSpPr>
          <p:nvPr/>
        </p:nvSpPr>
        <p:spPr bwMode="auto">
          <a:xfrm>
            <a:off x="3400640" y="5672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1" name="Rectangle 19"/>
          <p:cNvSpPr>
            <a:spLocks noChangeArrowheads="1"/>
          </p:cNvSpPr>
          <p:nvPr/>
        </p:nvSpPr>
        <p:spPr bwMode="auto">
          <a:xfrm>
            <a:off x="3400640" y="5901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7" name="Text Box 25"/>
          <p:cNvSpPr txBox="1">
            <a:spLocks noChangeArrowheads="1"/>
          </p:cNvSpPr>
          <p:nvPr/>
        </p:nvSpPr>
        <p:spPr bwMode="auto">
          <a:xfrm>
            <a:off x="3576282" y="1340769"/>
            <a:ext cx="1219200" cy="396875"/>
          </a:xfrm>
          <a:prstGeom prst="rect">
            <a:avLst/>
          </a:prstGeom>
          <a:noFill/>
          <a:ln w="9525">
            <a:noFill/>
            <a:miter lim="800000"/>
            <a:headEnd/>
            <a:tailEnd/>
          </a:ln>
        </p:spPr>
        <p:txBody>
          <a:bodyPr>
            <a:spAutoFit/>
          </a:bodyPr>
          <a:lstStyle/>
          <a:p>
            <a:pPr algn="ctr"/>
            <a:r>
              <a:rPr lang="zh-CN" altLang="en-US" sz="2000" dirty="0">
                <a:latin typeface="+mn-ea"/>
              </a:rPr>
              <a:t>虚拟空间</a:t>
            </a:r>
          </a:p>
        </p:txBody>
      </p:sp>
      <p:sp>
        <p:nvSpPr>
          <p:cNvPr id="330778" name="Rectangle 26"/>
          <p:cNvSpPr>
            <a:spLocks noChangeArrowheads="1"/>
          </p:cNvSpPr>
          <p:nvPr/>
        </p:nvSpPr>
        <p:spPr bwMode="auto">
          <a:xfrm>
            <a:off x="3400640" y="4529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79" name="Rectangle 27"/>
          <p:cNvSpPr>
            <a:spLocks noChangeArrowheads="1"/>
          </p:cNvSpPr>
          <p:nvPr/>
        </p:nvSpPr>
        <p:spPr bwMode="auto">
          <a:xfrm>
            <a:off x="3400640" y="4758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0" name="Rectangle 28"/>
          <p:cNvSpPr>
            <a:spLocks noChangeArrowheads="1"/>
          </p:cNvSpPr>
          <p:nvPr/>
        </p:nvSpPr>
        <p:spPr bwMode="auto">
          <a:xfrm>
            <a:off x="3400640" y="4986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3" name="Rectangle 48"/>
          <p:cNvSpPr>
            <a:spLocks noChangeArrowheads="1"/>
          </p:cNvSpPr>
          <p:nvPr/>
        </p:nvSpPr>
        <p:spPr bwMode="auto">
          <a:xfrm>
            <a:off x="3400640" y="3615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grpSp>
        <p:nvGrpSpPr>
          <p:cNvPr id="4" name="组合 3"/>
          <p:cNvGrpSpPr/>
          <p:nvPr/>
        </p:nvGrpSpPr>
        <p:grpSpPr>
          <a:xfrm>
            <a:off x="7621242" y="2781961"/>
            <a:ext cx="1295400" cy="1281112"/>
            <a:chOff x="7621242" y="2781961"/>
            <a:chExt cx="1295400" cy="1281112"/>
          </a:xfrm>
        </p:grpSpPr>
        <p:sp>
          <p:nvSpPr>
            <p:cNvPr id="330772" name="Rectangle 20"/>
            <p:cNvSpPr>
              <a:spLocks noChangeArrowheads="1"/>
            </p:cNvSpPr>
            <p:nvPr/>
          </p:nvSpPr>
          <p:spPr bwMode="auto">
            <a:xfrm>
              <a:off x="7659342" y="31486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0</a:t>
              </a:r>
              <a:r>
                <a:rPr lang="zh-CN" altLang="en-US" sz="1600">
                  <a:solidFill>
                    <a:srgbClr val="003300"/>
                  </a:solidFill>
                  <a:latin typeface="+mn-ea"/>
                </a:rPr>
                <a:t>页</a:t>
              </a:r>
            </a:p>
          </p:txBody>
        </p:sp>
        <p:sp>
          <p:nvSpPr>
            <p:cNvPr id="330773" name="Rectangle 21"/>
            <p:cNvSpPr>
              <a:spLocks noChangeArrowheads="1"/>
            </p:cNvSpPr>
            <p:nvPr/>
          </p:nvSpPr>
          <p:spPr bwMode="auto">
            <a:xfrm>
              <a:off x="7659342" y="33772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1</a:t>
              </a:r>
            </a:p>
          </p:txBody>
        </p:sp>
        <p:sp>
          <p:nvSpPr>
            <p:cNvPr id="330774" name="Rectangle 22"/>
            <p:cNvSpPr>
              <a:spLocks noChangeArrowheads="1"/>
            </p:cNvSpPr>
            <p:nvPr/>
          </p:nvSpPr>
          <p:spPr bwMode="auto">
            <a:xfrm>
              <a:off x="7659342" y="36058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a:t>
              </a:r>
            </a:p>
          </p:txBody>
        </p:sp>
        <p:sp>
          <p:nvSpPr>
            <p:cNvPr id="330775" name="Rectangle 23"/>
            <p:cNvSpPr>
              <a:spLocks noChangeArrowheads="1"/>
            </p:cNvSpPr>
            <p:nvPr/>
          </p:nvSpPr>
          <p:spPr bwMode="auto">
            <a:xfrm>
              <a:off x="7659342" y="38344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N-1</a:t>
              </a:r>
            </a:p>
          </p:txBody>
        </p:sp>
        <p:sp>
          <p:nvSpPr>
            <p:cNvPr id="330776" name="Text Box 24"/>
            <p:cNvSpPr txBox="1">
              <a:spLocks noChangeArrowheads="1"/>
            </p:cNvSpPr>
            <p:nvPr/>
          </p:nvSpPr>
          <p:spPr bwMode="auto">
            <a:xfrm>
              <a:off x="7621242" y="2781961"/>
              <a:ext cx="1295400" cy="366712"/>
            </a:xfrm>
            <a:prstGeom prst="rect">
              <a:avLst/>
            </a:prstGeom>
            <a:noFill/>
            <a:ln w="9525">
              <a:noFill/>
              <a:miter lim="800000"/>
              <a:headEnd/>
              <a:tailEnd/>
            </a:ln>
          </p:spPr>
          <p:txBody>
            <a:bodyPr>
              <a:spAutoFit/>
            </a:bodyPr>
            <a:lstStyle/>
            <a:p>
              <a:pPr algn="ctr"/>
              <a:r>
                <a:rPr lang="zh-CN" altLang="en-US">
                  <a:latin typeface="+mn-ea"/>
                </a:rPr>
                <a:t>主存空间</a:t>
              </a:r>
            </a:p>
          </p:txBody>
        </p:sp>
      </p:grpSp>
      <p:grpSp>
        <p:nvGrpSpPr>
          <p:cNvPr id="6" name="组合 5"/>
          <p:cNvGrpSpPr/>
          <p:nvPr/>
        </p:nvGrpSpPr>
        <p:grpSpPr>
          <a:xfrm>
            <a:off x="7626946" y="4529688"/>
            <a:ext cx="1349375" cy="1490700"/>
            <a:chOff x="7626946" y="4529688"/>
            <a:chExt cx="1349375" cy="1490700"/>
          </a:xfrm>
        </p:grpSpPr>
        <p:sp>
          <p:nvSpPr>
            <p:cNvPr id="330784" name="AutoShape 49"/>
            <p:cNvSpPr>
              <a:spLocks noChangeArrowheads="1"/>
            </p:cNvSpPr>
            <p:nvPr/>
          </p:nvSpPr>
          <p:spPr bwMode="auto">
            <a:xfrm>
              <a:off x="7626946" y="4550363"/>
              <a:ext cx="1349375" cy="1470025"/>
            </a:xfrm>
            <a:prstGeom prst="can">
              <a:avLst>
                <a:gd name="adj" fmla="val 27235"/>
              </a:avLst>
            </a:prstGeom>
            <a:solidFill>
              <a:srgbClr val="FF9900"/>
            </a:solidFill>
            <a:ln w="19050">
              <a:solidFill>
                <a:schemeClr val="tx1"/>
              </a:solidFill>
              <a:round/>
              <a:headEnd/>
              <a:tailEnd/>
            </a:ln>
          </p:spPr>
          <p:txBody>
            <a:bodyPr wrap="none" anchor="ctr"/>
            <a:lstStyle/>
            <a:p>
              <a:pPr algn="ctr"/>
              <a:r>
                <a:rPr lang="zh-CN" altLang="en-US">
                  <a:solidFill>
                    <a:srgbClr val="003300"/>
                  </a:solidFill>
                  <a:latin typeface="+mn-ea"/>
                </a:rPr>
                <a:t>磁盘</a:t>
              </a:r>
            </a:p>
          </p:txBody>
        </p:sp>
        <p:sp>
          <p:nvSpPr>
            <p:cNvPr id="330785" name="AutoShape 29"/>
            <p:cNvSpPr>
              <a:spLocks noChangeArrowheads="1"/>
            </p:cNvSpPr>
            <p:nvPr/>
          </p:nvSpPr>
          <p:spPr bwMode="auto">
            <a:xfrm>
              <a:off x="7626946" y="4529688"/>
              <a:ext cx="1349375" cy="454025"/>
            </a:xfrm>
            <a:prstGeom prst="can">
              <a:avLst>
                <a:gd name="adj" fmla="val 25000"/>
              </a:avLst>
            </a:prstGeom>
            <a:solidFill>
              <a:srgbClr val="CCFF66"/>
            </a:solidFill>
            <a:ln w="19050">
              <a:solidFill>
                <a:schemeClr val="tx1"/>
              </a:solidFill>
              <a:round/>
              <a:headEnd/>
              <a:tailEnd/>
            </a:ln>
          </p:spPr>
          <p:txBody>
            <a:bodyPr wrap="none" anchor="ctr"/>
            <a:lstStyle/>
            <a:p>
              <a:pPr algn="ctr"/>
              <a:r>
                <a:rPr lang="zh-CN" altLang="en-US" dirty="0">
                  <a:solidFill>
                    <a:srgbClr val="003300"/>
                  </a:solidFill>
                  <a:latin typeface="+mn-ea"/>
                </a:rPr>
                <a:t>部分磁盘</a:t>
              </a:r>
            </a:p>
          </p:txBody>
        </p:sp>
      </p:grpSp>
      <p:sp>
        <p:nvSpPr>
          <p:cNvPr id="3" name="右大括号 2"/>
          <p:cNvSpPr/>
          <p:nvPr/>
        </p:nvSpPr>
        <p:spPr>
          <a:xfrm flipH="1">
            <a:off x="7437119" y="3150349"/>
            <a:ext cx="123714" cy="1722238"/>
          </a:xfrm>
          <a:prstGeom prst="rightBrace">
            <a:avLst>
              <a:gd name="adj1" fmla="val 49831"/>
              <a:gd name="adj2" fmla="val 50000"/>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grpSp>
        <p:nvGrpSpPr>
          <p:cNvPr id="47" name="组合 46">
            <a:extLst>
              <a:ext uri="{FF2B5EF4-FFF2-40B4-BE49-F238E27FC236}">
                <a16:creationId xmlns:a16="http://schemas.microsoft.com/office/drawing/2014/main" id="{6701AB3B-B3D7-42FA-B46F-EE4BF84C435A}"/>
              </a:ext>
            </a:extLst>
          </p:cNvPr>
          <p:cNvGrpSpPr/>
          <p:nvPr/>
        </p:nvGrpSpPr>
        <p:grpSpPr>
          <a:xfrm>
            <a:off x="7765614" y="1533943"/>
            <a:ext cx="3375355" cy="451006"/>
            <a:chOff x="752517" y="4732302"/>
            <a:chExt cx="1390768" cy="451006"/>
          </a:xfrm>
        </p:grpSpPr>
        <p:sp>
          <p:nvSpPr>
            <p:cNvPr id="48" name="矩形 47">
              <a:extLst>
                <a:ext uri="{FF2B5EF4-FFF2-40B4-BE49-F238E27FC236}">
                  <a16:creationId xmlns:a16="http://schemas.microsoft.com/office/drawing/2014/main" id="{B129C737-8507-4C09-B920-4D1A418A54AE}"/>
                </a:ext>
              </a:extLst>
            </p:cNvPr>
            <p:cNvSpPr/>
            <p:nvPr/>
          </p:nvSpPr>
          <p:spPr>
            <a:xfrm>
              <a:off x="76896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B0255C5C-0433-4F92-9A88-FD6B393198FE}"/>
                </a:ext>
              </a:extLst>
            </p:cNvPr>
            <p:cNvSpPr/>
            <p:nvPr/>
          </p:nvSpPr>
          <p:spPr>
            <a:xfrm>
              <a:off x="752517"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什么时候使用虚拟地址？</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346848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柱形 11"/>
          <p:cNvSpPr/>
          <p:nvPr/>
        </p:nvSpPr>
        <p:spPr>
          <a:xfrm>
            <a:off x="7139940" y="2753958"/>
            <a:ext cx="2028825" cy="2545104"/>
          </a:xfrm>
          <a:prstGeom prst="can">
            <a:avLst>
              <a:gd name="adj" fmla="val 15703"/>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91" name="矩形 90"/>
          <p:cNvSpPr/>
          <p:nvPr/>
        </p:nvSpPr>
        <p:spPr>
          <a:xfrm>
            <a:off x="7330440" y="3989556"/>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2" name="矩形 91"/>
          <p:cNvSpPr/>
          <p:nvPr/>
        </p:nvSpPr>
        <p:spPr>
          <a:xfrm>
            <a:off x="7330440" y="4151659"/>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3" name="矩形 92"/>
          <p:cNvSpPr/>
          <p:nvPr/>
        </p:nvSpPr>
        <p:spPr>
          <a:xfrm>
            <a:off x="7330440" y="431734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4" name="矩形 93"/>
          <p:cNvSpPr/>
          <p:nvPr/>
        </p:nvSpPr>
        <p:spPr>
          <a:xfrm>
            <a:off x="7330440" y="4475750"/>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5" name="矩形 94"/>
          <p:cNvSpPr/>
          <p:nvPr/>
        </p:nvSpPr>
        <p:spPr>
          <a:xfrm>
            <a:off x="7330129" y="4641238"/>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6" name="矩形 95"/>
          <p:cNvSpPr/>
          <p:nvPr/>
        </p:nvSpPr>
        <p:spPr>
          <a:xfrm>
            <a:off x="7330129" y="480334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7" name="矩形 96"/>
          <p:cNvSpPr/>
          <p:nvPr/>
        </p:nvSpPr>
        <p:spPr>
          <a:xfrm>
            <a:off x="7330129" y="4964260"/>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331777" name="标题 1"/>
          <p:cNvSpPr>
            <a:spLocks noGrp="1"/>
          </p:cNvSpPr>
          <p:nvPr>
            <p:ph type="title"/>
          </p:nvPr>
        </p:nvSpPr>
        <p:spPr/>
        <p:txBody>
          <a:bodyPr/>
          <a:lstStyle/>
          <a:p>
            <a:r>
              <a:rPr lang="zh-CN" altLang="en-US" dirty="0"/>
              <a:t>地址转换机制：</a:t>
            </a:r>
            <a:r>
              <a:rPr lang="en-US" altLang="zh-CN" dirty="0"/>
              <a:t>Page  table</a:t>
            </a:r>
            <a:r>
              <a:rPr lang="zh-CN" altLang="en-US" dirty="0"/>
              <a:t>（页表，查找表）</a:t>
            </a:r>
          </a:p>
        </p:txBody>
      </p:sp>
      <p:grpSp>
        <p:nvGrpSpPr>
          <p:cNvPr id="6" name="组合 5">
            <a:extLst>
              <a:ext uri="{FF2B5EF4-FFF2-40B4-BE49-F238E27FC236}">
                <a16:creationId xmlns:a16="http://schemas.microsoft.com/office/drawing/2014/main" id="{8290AFFA-5954-43B2-9E25-77DB5E178460}"/>
              </a:ext>
            </a:extLst>
          </p:cNvPr>
          <p:cNvGrpSpPr/>
          <p:nvPr/>
        </p:nvGrpSpPr>
        <p:grpSpPr>
          <a:xfrm>
            <a:off x="9455377" y="5648378"/>
            <a:ext cx="2205882" cy="451006"/>
            <a:chOff x="747312" y="4732302"/>
            <a:chExt cx="1413294" cy="451006"/>
          </a:xfrm>
        </p:grpSpPr>
        <p:sp>
          <p:nvSpPr>
            <p:cNvPr id="7" name="矩形 6">
              <a:extLst>
                <a:ext uri="{FF2B5EF4-FFF2-40B4-BE49-F238E27FC236}">
                  <a16:creationId xmlns:a16="http://schemas.microsoft.com/office/drawing/2014/main" id="{D2EA2FE2-746F-4AAB-85CE-AB44F64ED41A}"/>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AC7BD4A-A4F1-46FD-B146-38590863C8B2}"/>
                </a:ext>
              </a:extLst>
            </p:cNvPr>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进程切换时？</a:t>
              </a:r>
              <a:endParaRPr lang="en-US" altLang="zh-CN" sz="2000" b="1" dirty="0">
                <a:solidFill>
                  <a:srgbClr val="FF0000"/>
                </a:solidFill>
                <a:latin typeface="+mn-ea"/>
              </a:endParaRPr>
            </a:p>
          </p:txBody>
        </p:sp>
      </p:grpSp>
      <p:grpSp>
        <p:nvGrpSpPr>
          <p:cNvPr id="9" name="组合 8">
            <a:extLst>
              <a:ext uri="{FF2B5EF4-FFF2-40B4-BE49-F238E27FC236}">
                <a16:creationId xmlns:a16="http://schemas.microsoft.com/office/drawing/2014/main" id="{8290AFFA-5954-43B2-9E25-77DB5E178460}"/>
              </a:ext>
            </a:extLst>
          </p:cNvPr>
          <p:cNvGrpSpPr/>
          <p:nvPr/>
        </p:nvGrpSpPr>
        <p:grpSpPr>
          <a:xfrm>
            <a:off x="899994" y="5662057"/>
            <a:ext cx="8478468" cy="451006"/>
            <a:chOff x="707446" y="4732302"/>
            <a:chExt cx="1390768" cy="451006"/>
          </a:xfrm>
        </p:grpSpPr>
        <p:sp>
          <p:nvSpPr>
            <p:cNvPr id="10" name="矩形 9">
              <a:extLst>
                <a:ext uri="{FF2B5EF4-FFF2-40B4-BE49-F238E27FC236}">
                  <a16:creationId xmlns:a16="http://schemas.microsoft.com/office/drawing/2014/main" id="{D2EA2FE2-746F-4AAB-85CE-AB44F64ED41A}"/>
                </a:ext>
              </a:extLst>
            </p:cNvPr>
            <p:cNvSpPr/>
            <p:nvPr/>
          </p:nvSpPr>
          <p:spPr>
            <a:xfrm>
              <a:off x="7554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AC7BD4A-A4F1-46FD-B146-38590863C8B2}"/>
                </a:ext>
              </a:extLst>
            </p:cNvPr>
            <p:cNvSpPr/>
            <p:nvPr/>
          </p:nvSpPr>
          <p:spPr>
            <a:xfrm>
              <a:off x="707446" y="4762469"/>
              <a:ext cx="1390768" cy="390672"/>
            </a:xfrm>
            <a:prstGeom prst="rect">
              <a:avLst/>
            </a:prstGeom>
          </p:spPr>
          <p:txBody>
            <a:bodyPr wrap="square">
              <a:noAutofit/>
            </a:bodyPr>
            <a:lstStyle/>
            <a:p>
              <a:pPr algn="ctr">
                <a:defRPr/>
              </a:pPr>
              <a:r>
                <a:rPr lang="zh-CN" altLang="en-US" sz="2000" b="1" dirty="0">
                  <a:solidFill>
                    <a:schemeClr val="bg1"/>
                  </a:solidFill>
                  <a:latin typeface="+mn-ea"/>
                </a:rPr>
                <a:t>页表大小？页表存放哪里？ 页表有多少个？页表体积太大怎么办</a:t>
              </a:r>
              <a:r>
                <a:rPr lang="en-US" altLang="zh-CN" sz="2000" b="1" dirty="0">
                  <a:solidFill>
                    <a:schemeClr val="bg1"/>
                  </a:solidFill>
                  <a:latin typeface="+mn-ea"/>
                </a:rPr>
                <a:t>?</a:t>
              </a:r>
            </a:p>
            <a:p>
              <a:pPr algn="ctr">
                <a:defRPr/>
              </a:pPr>
              <a:endParaRPr lang="zh-CN" altLang="en-US" sz="2000" b="1" dirty="0">
                <a:solidFill>
                  <a:schemeClr val="bg1"/>
                </a:solidFill>
                <a:latin typeface="+mn-ea"/>
              </a:endParaRPr>
            </a:p>
          </p:txBody>
        </p:sp>
      </p:grpSp>
      <p:sp>
        <p:nvSpPr>
          <p:cNvPr id="13" name="矩形 12"/>
          <p:cNvSpPr/>
          <p:nvPr/>
        </p:nvSpPr>
        <p:spPr>
          <a:xfrm>
            <a:off x="7330440" y="1610957"/>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100" b="1">
              <a:solidFill>
                <a:schemeClr val="tx1"/>
              </a:solidFill>
              <a:latin typeface="+mn-ea"/>
              <a:cs typeface="Times New Roman" panose="02020603050405020304" pitchFamily="18" charset="0"/>
            </a:endParaRPr>
          </a:p>
        </p:txBody>
      </p:sp>
      <p:grpSp>
        <p:nvGrpSpPr>
          <p:cNvPr id="14" name="组合 13"/>
          <p:cNvGrpSpPr/>
          <p:nvPr/>
        </p:nvGrpSpPr>
        <p:grpSpPr>
          <a:xfrm>
            <a:off x="3025140" y="2055457"/>
            <a:ext cx="2247900" cy="2235200"/>
            <a:chOff x="3238500" y="254000"/>
            <a:chExt cx="2247900" cy="2235200"/>
          </a:xfrm>
        </p:grpSpPr>
        <p:grpSp>
          <p:nvGrpSpPr>
            <p:cNvPr id="15" name="组合 14"/>
            <p:cNvGrpSpPr/>
            <p:nvPr/>
          </p:nvGrpSpPr>
          <p:grpSpPr>
            <a:xfrm>
              <a:off x="3238500" y="254000"/>
              <a:ext cx="2247900" cy="279400"/>
              <a:chOff x="3403600" y="2197100"/>
              <a:chExt cx="2247900" cy="279400"/>
            </a:xfrm>
          </p:grpSpPr>
          <p:sp>
            <p:nvSpPr>
              <p:cNvPr id="37" name="矩形 36"/>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null</a:t>
                </a:r>
                <a:endParaRPr lang="zh-CN" altLang="en-US" sz="1600" b="1">
                  <a:solidFill>
                    <a:schemeClr val="tx1"/>
                  </a:solidFill>
                  <a:latin typeface="+mn-ea"/>
                  <a:cs typeface="Times New Roman" panose="02020603050405020304" pitchFamily="18" charset="0"/>
                </a:endParaRPr>
              </a:p>
            </p:txBody>
          </p:sp>
          <p:sp>
            <p:nvSpPr>
              <p:cNvPr id="38" name="矩形 37"/>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16" name="组合 15"/>
            <p:cNvGrpSpPr/>
            <p:nvPr/>
          </p:nvGrpSpPr>
          <p:grpSpPr>
            <a:xfrm>
              <a:off x="3238500" y="533400"/>
              <a:ext cx="2247900" cy="279400"/>
              <a:chOff x="3403600" y="2197100"/>
              <a:chExt cx="2247900" cy="279400"/>
            </a:xfrm>
          </p:grpSpPr>
          <p:sp>
            <p:nvSpPr>
              <p:cNvPr id="35" name="矩形 34"/>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6" name="矩形 35"/>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17" name="组合 16"/>
            <p:cNvGrpSpPr/>
            <p:nvPr/>
          </p:nvGrpSpPr>
          <p:grpSpPr>
            <a:xfrm>
              <a:off x="3238500" y="812800"/>
              <a:ext cx="2247900" cy="279400"/>
              <a:chOff x="3403600" y="2197100"/>
              <a:chExt cx="2247900" cy="279400"/>
            </a:xfrm>
          </p:grpSpPr>
          <p:sp>
            <p:nvSpPr>
              <p:cNvPr id="33" name="矩形 32"/>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4" name="矩形 33"/>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18" name="组合 17"/>
            <p:cNvGrpSpPr/>
            <p:nvPr/>
          </p:nvGrpSpPr>
          <p:grpSpPr>
            <a:xfrm>
              <a:off x="3238500" y="1092200"/>
              <a:ext cx="2247900" cy="279400"/>
              <a:chOff x="3403600" y="2197100"/>
              <a:chExt cx="2247900" cy="279400"/>
            </a:xfrm>
          </p:grpSpPr>
          <p:sp>
            <p:nvSpPr>
              <p:cNvPr id="31" name="矩形 30"/>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2" name="矩形 31"/>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19" name="组合 18"/>
            <p:cNvGrpSpPr/>
            <p:nvPr/>
          </p:nvGrpSpPr>
          <p:grpSpPr>
            <a:xfrm>
              <a:off x="3238500" y="1371600"/>
              <a:ext cx="2247900" cy="279400"/>
              <a:chOff x="3403600" y="2197100"/>
              <a:chExt cx="2247900" cy="279400"/>
            </a:xfrm>
          </p:grpSpPr>
          <p:sp>
            <p:nvSpPr>
              <p:cNvPr id="29" name="矩形 28"/>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0" name="矩形 29"/>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20" name="组合 19"/>
            <p:cNvGrpSpPr/>
            <p:nvPr/>
          </p:nvGrpSpPr>
          <p:grpSpPr>
            <a:xfrm>
              <a:off x="3238500" y="1651000"/>
              <a:ext cx="2247900" cy="279400"/>
              <a:chOff x="3403600" y="2197100"/>
              <a:chExt cx="2247900" cy="279400"/>
            </a:xfrm>
          </p:grpSpPr>
          <p:sp>
            <p:nvSpPr>
              <p:cNvPr id="27" name="矩形 26"/>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null</a:t>
                </a:r>
                <a:endParaRPr lang="zh-CN" altLang="en-US" sz="1600" b="1">
                  <a:solidFill>
                    <a:schemeClr val="tx1"/>
                  </a:solidFill>
                  <a:latin typeface="+mn-ea"/>
                  <a:cs typeface="Times New Roman" panose="02020603050405020304" pitchFamily="18" charset="0"/>
                </a:endParaRPr>
              </a:p>
            </p:txBody>
          </p:sp>
          <p:sp>
            <p:nvSpPr>
              <p:cNvPr id="28" name="矩形 27"/>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21" name="组合 20"/>
            <p:cNvGrpSpPr/>
            <p:nvPr/>
          </p:nvGrpSpPr>
          <p:grpSpPr>
            <a:xfrm>
              <a:off x="3238500" y="1930400"/>
              <a:ext cx="2247900" cy="279400"/>
              <a:chOff x="3403600" y="2197100"/>
              <a:chExt cx="2247900" cy="279400"/>
            </a:xfrm>
          </p:grpSpPr>
          <p:sp>
            <p:nvSpPr>
              <p:cNvPr id="25" name="矩形 24"/>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26" name="矩形 25"/>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22" name="组合 21"/>
            <p:cNvGrpSpPr/>
            <p:nvPr/>
          </p:nvGrpSpPr>
          <p:grpSpPr>
            <a:xfrm>
              <a:off x="3238500" y="2209800"/>
              <a:ext cx="2247900" cy="279400"/>
              <a:chOff x="3403600" y="2197100"/>
              <a:chExt cx="2247900" cy="279400"/>
            </a:xfrm>
          </p:grpSpPr>
          <p:sp>
            <p:nvSpPr>
              <p:cNvPr id="23" name="矩形 22"/>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24" name="矩形 23"/>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cxnSp>
        <p:nvCxnSpPr>
          <p:cNvPr id="39" name="直接箭头连接符 38"/>
          <p:cNvCxnSpPr>
            <a:endCxn id="13" idx="1"/>
          </p:cNvCxnSpPr>
          <p:nvPr/>
        </p:nvCxnSpPr>
        <p:spPr>
          <a:xfrm flipV="1">
            <a:off x="4326890" y="1692009"/>
            <a:ext cx="3003550" cy="776198"/>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接箭头连接符 39"/>
          <p:cNvCxnSpPr/>
          <p:nvPr/>
        </p:nvCxnSpPr>
        <p:spPr>
          <a:xfrm flipV="1">
            <a:off x="4326890" y="1868711"/>
            <a:ext cx="2995990" cy="885246"/>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接箭头连接符 40"/>
          <p:cNvCxnSpPr>
            <a:endCxn id="55" idx="1"/>
          </p:cNvCxnSpPr>
          <p:nvPr/>
        </p:nvCxnSpPr>
        <p:spPr>
          <a:xfrm flipV="1">
            <a:off x="4326890" y="2148111"/>
            <a:ext cx="3003550" cy="1176434"/>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箭头连接符 41"/>
          <p:cNvCxnSpPr/>
          <p:nvPr/>
        </p:nvCxnSpPr>
        <p:spPr>
          <a:xfrm>
            <a:off x="4326890" y="3036016"/>
            <a:ext cx="3003550" cy="558744"/>
          </a:xfrm>
          <a:prstGeom prst="straightConnector1">
            <a:avLst/>
          </a:prstGeom>
          <a:noFill/>
          <a:ln w="19050" cap="sq">
            <a:solidFill>
              <a:schemeClr val="tx1">
                <a:lumMod val="95000"/>
                <a:lumOff val="5000"/>
              </a:schemeClr>
            </a:solidFill>
            <a:prstDash val="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3" name="直接箭头连接符 42"/>
          <p:cNvCxnSpPr/>
          <p:nvPr/>
        </p:nvCxnSpPr>
        <p:spPr>
          <a:xfrm>
            <a:off x="4326890" y="3876793"/>
            <a:ext cx="3003550" cy="521600"/>
          </a:xfrm>
          <a:prstGeom prst="straightConnector1">
            <a:avLst/>
          </a:prstGeom>
          <a:noFill/>
          <a:ln w="19050" cap="sq">
            <a:solidFill>
              <a:schemeClr val="tx1">
                <a:lumMod val="95000"/>
                <a:lumOff val="5000"/>
              </a:schemeClr>
            </a:solidFill>
            <a:prstDash val="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文本框 43"/>
          <p:cNvSpPr txBox="1"/>
          <p:nvPr/>
        </p:nvSpPr>
        <p:spPr>
          <a:xfrm>
            <a:off x="2379277" y="1990925"/>
            <a:ext cx="691215" cy="338554"/>
          </a:xfrm>
          <a:prstGeom prst="rect">
            <a:avLst/>
          </a:prstGeom>
          <a:noFill/>
          <a:ln w="28575">
            <a:noFill/>
          </a:ln>
        </p:spPr>
        <p:txBody>
          <a:bodyPr wrap="none" rtlCol="0">
            <a:spAutoFit/>
          </a:bodyPr>
          <a:lstStyle/>
          <a:p>
            <a:pPr algn="ctr"/>
            <a:r>
              <a:rPr lang="en-US" altLang="zh-CN" sz="1600" b="1">
                <a:latin typeface="+mn-ea"/>
              </a:rPr>
              <a:t>PTE0</a:t>
            </a:r>
            <a:endParaRPr lang="zh-CN" altLang="en-US" sz="1600" b="1" dirty="0">
              <a:latin typeface="+mn-ea"/>
            </a:endParaRPr>
          </a:p>
        </p:txBody>
      </p:sp>
      <p:sp>
        <p:nvSpPr>
          <p:cNvPr id="45" name="文本框 44"/>
          <p:cNvSpPr txBox="1"/>
          <p:nvPr/>
        </p:nvSpPr>
        <p:spPr>
          <a:xfrm>
            <a:off x="2379277" y="3968880"/>
            <a:ext cx="691215" cy="338554"/>
          </a:xfrm>
          <a:prstGeom prst="rect">
            <a:avLst/>
          </a:prstGeom>
          <a:noFill/>
          <a:ln w="28575">
            <a:noFill/>
          </a:ln>
        </p:spPr>
        <p:txBody>
          <a:bodyPr wrap="none" rtlCol="0">
            <a:spAutoFit/>
          </a:bodyPr>
          <a:lstStyle/>
          <a:p>
            <a:pPr algn="ctr"/>
            <a:r>
              <a:rPr lang="en-US" altLang="zh-CN" sz="1600" b="1">
                <a:latin typeface="+mn-ea"/>
              </a:rPr>
              <a:t>PTE7</a:t>
            </a:r>
            <a:endParaRPr lang="zh-CN" altLang="en-US" sz="1600" b="1" dirty="0">
              <a:latin typeface="+mn-ea"/>
            </a:endParaRPr>
          </a:p>
        </p:txBody>
      </p:sp>
      <p:sp>
        <p:nvSpPr>
          <p:cNvPr id="48" name="文本框 47"/>
          <p:cNvSpPr txBox="1"/>
          <p:nvPr/>
        </p:nvSpPr>
        <p:spPr>
          <a:xfrm>
            <a:off x="7665938" y="2734606"/>
            <a:ext cx="1005403" cy="338554"/>
          </a:xfrm>
          <a:prstGeom prst="rect">
            <a:avLst/>
          </a:prstGeom>
          <a:noFill/>
          <a:ln w="28575">
            <a:noFill/>
          </a:ln>
        </p:spPr>
        <p:txBody>
          <a:bodyPr wrap="none" rtlCol="0">
            <a:spAutoFit/>
          </a:bodyPr>
          <a:lstStyle/>
          <a:p>
            <a:pPr algn="ctr"/>
            <a:r>
              <a:rPr lang="zh-CN" altLang="en-US" sz="1600" b="1">
                <a:latin typeface="+mn-ea"/>
              </a:rPr>
              <a:t>磁盘页面</a:t>
            </a:r>
            <a:endParaRPr lang="zh-CN" altLang="en-US" sz="1600" b="1" dirty="0">
              <a:latin typeface="+mn-ea"/>
            </a:endParaRPr>
          </a:p>
        </p:txBody>
      </p:sp>
      <p:sp>
        <p:nvSpPr>
          <p:cNvPr id="50" name="文本框 49"/>
          <p:cNvSpPr txBox="1"/>
          <p:nvPr/>
        </p:nvSpPr>
        <p:spPr>
          <a:xfrm>
            <a:off x="7399824" y="1279042"/>
            <a:ext cx="1415772" cy="338554"/>
          </a:xfrm>
          <a:prstGeom prst="rect">
            <a:avLst/>
          </a:prstGeom>
          <a:noFill/>
          <a:ln w="28575">
            <a:noFill/>
          </a:ln>
        </p:spPr>
        <p:txBody>
          <a:bodyPr wrap="none" rtlCol="0">
            <a:spAutoFit/>
          </a:bodyPr>
          <a:lstStyle/>
          <a:p>
            <a:pPr algn="ctr"/>
            <a:r>
              <a:rPr lang="zh-CN" altLang="en-US" sz="1600" b="1">
                <a:latin typeface="+mn-ea"/>
              </a:rPr>
              <a:t>主存物理页面</a:t>
            </a:r>
            <a:endParaRPr lang="en-US" altLang="zh-CN" sz="1600" b="1">
              <a:latin typeface="+mn-ea"/>
            </a:endParaRPr>
          </a:p>
        </p:txBody>
      </p:sp>
      <p:sp>
        <p:nvSpPr>
          <p:cNvPr id="51" name="文本框 50"/>
          <p:cNvSpPr txBox="1"/>
          <p:nvPr/>
        </p:nvSpPr>
        <p:spPr>
          <a:xfrm>
            <a:off x="2822223" y="1698825"/>
            <a:ext cx="800219" cy="338554"/>
          </a:xfrm>
          <a:prstGeom prst="rect">
            <a:avLst/>
          </a:prstGeom>
          <a:noFill/>
          <a:ln w="28575">
            <a:noFill/>
          </a:ln>
        </p:spPr>
        <p:txBody>
          <a:bodyPr wrap="none" rtlCol="0">
            <a:spAutoFit/>
          </a:bodyPr>
          <a:lstStyle/>
          <a:p>
            <a:pPr algn="ctr"/>
            <a:r>
              <a:rPr lang="zh-CN" altLang="en-US" sz="1600" b="1">
                <a:latin typeface="+mn-ea"/>
              </a:rPr>
              <a:t>有效位</a:t>
            </a:r>
            <a:endParaRPr lang="zh-CN" altLang="en-US" sz="1600" b="1" dirty="0">
              <a:latin typeface="+mn-ea"/>
            </a:endParaRPr>
          </a:p>
        </p:txBody>
      </p:sp>
      <p:sp>
        <p:nvSpPr>
          <p:cNvPr id="52" name="文本框 51"/>
          <p:cNvSpPr txBox="1"/>
          <p:nvPr/>
        </p:nvSpPr>
        <p:spPr>
          <a:xfrm>
            <a:off x="3529124" y="1698825"/>
            <a:ext cx="1654620" cy="338554"/>
          </a:xfrm>
          <a:prstGeom prst="rect">
            <a:avLst/>
          </a:prstGeom>
          <a:noFill/>
          <a:ln w="28575">
            <a:noFill/>
          </a:ln>
        </p:spPr>
        <p:txBody>
          <a:bodyPr wrap="none" rtlCol="0">
            <a:spAutoFit/>
          </a:bodyPr>
          <a:lstStyle/>
          <a:p>
            <a:pPr algn="ctr"/>
            <a:r>
              <a:rPr lang="en-US" altLang="zh-CN" sz="1600" b="1">
                <a:latin typeface="+mn-ea"/>
              </a:rPr>
              <a:t>PPN</a:t>
            </a:r>
            <a:r>
              <a:rPr lang="zh-CN" altLang="en-US" sz="1600" b="1">
                <a:latin typeface="+mn-ea"/>
              </a:rPr>
              <a:t>或磁盘地址</a:t>
            </a:r>
            <a:endParaRPr lang="zh-CN" altLang="en-US" sz="1600" b="1" dirty="0">
              <a:latin typeface="+mn-ea"/>
            </a:endParaRPr>
          </a:p>
        </p:txBody>
      </p:sp>
      <p:sp>
        <p:nvSpPr>
          <p:cNvPr id="53" name="矩形 52"/>
          <p:cNvSpPr/>
          <p:nvPr/>
        </p:nvSpPr>
        <p:spPr>
          <a:xfrm>
            <a:off x="7330440" y="176299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54" name="矩形 53"/>
          <p:cNvSpPr/>
          <p:nvPr/>
        </p:nvSpPr>
        <p:spPr>
          <a:xfrm>
            <a:off x="7330440" y="1915025"/>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55" name="矩形 54"/>
          <p:cNvSpPr/>
          <p:nvPr/>
        </p:nvSpPr>
        <p:spPr>
          <a:xfrm>
            <a:off x="7330440" y="2067059"/>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grpSp>
        <p:nvGrpSpPr>
          <p:cNvPr id="3" name="组合 2"/>
          <p:cNvGrpSpPr/>
          <p:nvPr/>
        </p:nvGrpSpPr>
        <p:grpSpPr>
          <a:xfrm>
            <a:off x="8992185" y="3190686"/>
            <a:ext cx="757447" cy="653060"/>
            <a:chOff x="8992185" y="3190686"/>
            <a:chExt cx="757447" cy="653060"/>
          </a:xfrm>
        </p:grpSpPr>
        <p:sp>
          <p:nvSpPr>
            <p:cNvPr id="47" name="文本框 46"/>
            <p:cNvSpPr txBox="1"/>
            <p:nvPr/>
          </p:nvSpPr>
          <p:spPr>
            <a:xfrm>
              <a:off x="9154597" y="3192652"/>
              <a:ext cx="595035" cy="584775"/>
            </a:xfrm>
            <a:prstGeom prst="rect">
              <a:avLst/>
            </a:prstGeom>
            <a:noFill/>
            <a:ln w="28575">
              <a:noFill/>
            </a:ln>
          </p:spPr>
          <p:txBody>
            <a:bodyPr wrap="none" rtlCol="0">
              <a:spAutoFit/>
            </a:bodyPr>
            <a:lstStyle/>
            <a:p>
              <a:pPr algn="ctr"/>
              <a:r>
                <a:rPr lang="zh-CN" altLang="en-US" sz="1600" b="1" dirty="0">
                  <a:solidFill>
                    <a:srgbClr val="1387B7"/>
                  </a:solidFill>
                  <a:latin typeface="+mn-ea"/>
                </a:rPr>
                <a:t>交换</a:t>
              </a:r>
              <a:endParaRPr lang="en-US" altLang="zh-CN" sz="1600" b="1" dirty="0">
                <a:solidFill>
                  <a:srgbClr val="1387B7"/>
                </a:solidFill>
                <a:latin typeface="+mn-ea"/>
              </a:endParaRPr>
            </a:p>
            <a:p>
              <a:pPr algn="ctr"/>
              <a:r>
                <a:rPr lang="zh-CN" altLang="en-US" sz="1600" b="1" dirty="0">
                  <a:solidFill>
                    <a:srgbClr val="1387B7"/>
                  </a:solidFill>
                  <a:latin typeface="+mn-ea"/>
                </a:rPr>
                <a:t>分区</a:t>
              </a:r>
              <a:endParaRPr lang="en-US" altLang="zh-CN" sz="1600" b="1" dirty="0">
                <a:solidFill>
                  <a:srgbClr val="1387B7"/>
                </a:solidFill>
                <a:latin typeface="+mn-ea"/>
              </a:endParaRPr>
            </a:p>
          </p:txBody>
        </p:sp>
        <p:sp>
          <p:nvSpPr>
            <p:cNvPr id="67" name="右大括号 66"/>
            <p:cNvSpPr/>
            <p:nvPr/>
          </p:nvSpPr>
          <p:spPr>
            <a:xfrm>
              <a:off x="8992185" y="3190686"/>
              <a:ext cx="100380" cy="653060"/>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grpSp>
      <p:grpSp>
        <p:nvGrpSpPr>
          <p:cNvPr id="2" name="组合 1"/>
          <p:cNvGrpSpPr/>
          <p:nvPr/>
        </p:nvGrpSpPr>
        <p:grpSpPr>
          <a:xfrm>
            <a:off x="9671107" y="1603109"/>
            <a:ext cx="944285" cy="3623953"/>
            <a:chOff x="9671107" y="1603109"/>
            <a:chExt cx="944285" cy="3623953"/>
          </a:xfrm>
        </p:grpSpPr>
        <p:sp>
          <p:nvSpPr>
            <p:cNvPr id="49" name="右大括号 48"/>
            <p:cNvSpPr/>
            <p:nvPr/>
          </p:nvSpPr>
          <p:spPr>
            <a:xfrm>
              <a:off x="9671107" y="1603109"/>
              <a:ext cx="253274" cy="3623953"/>
            </a:xfrm>
            <a:prstGeom prst="rightBrace">
              <a:avLst>
                <a:gd name="adj1" fmla="val 26904"/>
                <a:gd name="adj2" fmla="val 48033"/>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70" name="文本框 69"/>
            <p:cNvSpPr txBox="1"/>
            <p:nvPr/>
          </p:nvSpPr>
          <p:spPr>
            <a:xfrm>
              <a:off x="9876728" y="3051705"/>
              <a:ext cx="738664" cy="584775"/>
            </a:xfrm>
            <a:prstGeom prst="rect">
              <a:avLst/>
            </a:prstGeom>
            <a:noFill/>
            <a:ln w="28575">
              <a:noFill/>
            </a:ln>
          </p:spPr>
          <p:txBody>
            <a:bodyPr vert="horz" wrap="square" rtlCol="0">
              <a:spAutoFit/>
            </a:bodyPr>
            <a:lstStyle/>
            <a:p>
              <a:pPr algn="ctr"/>
              <a:r>
                <a:rPr lang="zh-CN" altLang="en-US" sz="1600" b="1">
                  <a:latin typeface="+mn-ea"/>
                </a:rPr>
                <a:t>虚拟空间</a:t>
              </a:r>
              <a:endParaRPr lang="en-US" altLang="zh-CN" sz="1600" b="1">
                <a:latin typeface="+mn-ea"/>
              </a:endParaRPr>
            </a:p>
          </p:txBody>
        </p:sp>
      </p:grpSp>
      <p:sp>
        <p:nvSpPr>
          <p:cNvPr id="71" name="矩形 70"/>
          <p:cNvSpPr/>
          <p:nvPr/>
        </p:nvSpPr>
        <p:spPr>
          <a:xfrm rot="636307">
            <a:off x="5772011" y="4200474"/>
            <a:ext cx="1005403" cy="338554"/>
          </a:xfrm>
          <a:prstGeom prst="rect">
            <a:avLst/>
          </a:prstGeom>
        </p:spPr>
        <p:txBody>
          <a:bodyPr wrap="none">
            <a:spAutoFit/>
          </a:bodyPr>
          <a:lstStyle/>
          <a:p>
            <a:pPr algn="ctr"/>
            <a:r>
              <a:rPr lang="zh-CN" altLang="en-US" sz="1600" b="1">
                <a:latin typeface="+mn-ea"/>
              </a:rPr>
              <a:t>磁盘地址</a:t>
            </a:r>
            <a:endParaRPr lang="zh-CN" altLang="en-US" sz="1600" b="1" dirty="0">
              <a:latin typeface="+mn-ea"/>
            </a:endParaRPr>
          </a:p>
        </p:txBody>
      </p:sp>
      <p:sp>
        <p:nvSpPr>
          <p:cNvPr id="72" name="矩形 71"/>
          <p:cNvSpPr/>
          <p:nvPr/>
        </p:nvSpPr>
        <p:spPr>
          <a:xfrm rot="20676257">
            <a:off x="5833749" y="1709317"/>
            <a:ext cx="628698" cy="338554"/>
          </a:xfrm>
          <a:prstGeom prst="rect">
            <a:avLst/>
          </a:prstGeom>
        </p:spPr>
        <p:txBody>
          <a:bodyPr wrap="none">
            <a:spAutoFit/>
          </a:bodyPr>
          <a:lstStyle/>
          <a:p>
            <a:r>
              <a:rPr lang="en-US" altLang="zh-CN" sz="1600" b="1">
                <a:latin typeface="+mn-ea"/>
              </a:rPr>
              <a:t>PPN</a:t>
            </a:r>
            <a:endParaRPr lang="zh-CN" altLang="en-US" sz="1600" b="1">
              <a:latin typeface="+mn-ea"/>
            </a:endParaRPr>
          </a:p>
        </p:txBody>
      </p:sp>
      <p:sp>
        <p:nvSpPr>
          <p:cNvPr id="73" name="文本框 72"/>
          <p:cNvSpPr txBox="1"/>
          <p:nvPr/>
        </p:nvSpPr>
        <p:spPr>
          <a:xfrm>
            <a:off x="9154597" y="1691582"/>
            <a:ext cx="595035" cy="338554"/>
          </a:xfrm>
          <a:prstGeom prst="rect">
            <a:avLst/>
          </a:prstGeom>
          <a:noFill/>
          <a:ln w="28575">
            <a:noFill/>
          </a:ln>
        </p:spPr>
        <p:txBody>
          <a:bodyPr wrap="none" rtlCol="0">
            <a:spAutoFit/>
          </a:bodyPr>
          <a:lstStyle/>
          <a:p>
            <a:pPr algn="ctr"/>
            <a:r>
              <a:rPr lang="zh-CN" altLang="en-US" sz="1600" b="1">
                <a:latin typeface="+mn-ea"/>
              </a:rPr>
              <a:t>主存</a:t>
            </a:r>
            <a:endParaRPr lang="en-US" altLang="zh-CN" sz="1600" b="1">
              <a:latin typeface="+mn-ea"/>
            </a:endParaRPr>
          </a:p>
        </p:txBody>
      </p:sp>
      <p:sp>
        <p:nvSpPr>
          <p:cNvPr id="74" name="右大括号 73"/>
          <p:cNvSpPr/>
          <p:nvPr/>
        </p:nvSpPr>
        <p:spPr>
          <a:xfrm>
            <a:off x="9017327" y="1610385"/>
            <a:ext cx="111622" cy="618778"/>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cxnSp>
        <p:nvCxnSpPr>
          <p:cNvPr id="75" name="直接箭头连接符 74"/>
          <p:cNvCxnSpPr>
            <a:endCxn id="54" idx="1"/>
          </p:cNvCxnSpPr>
          <p:nvPr/>
        </p:nvCxnSpPr>
        <p:spPr>
          <a:xfrm flipV="1">
            <a:off x="4326890" y="1996077"/>
            <a:ext cx="3003550" cy="2147290"/>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6" name="矩形 75"/>
          <p:cNvSpPr/>
          <p:nvPr/>
        </p:nvSpPr>
        <p:spPr>
          <a:xfrm>
            <a:off x="7914279" y="1535591"/>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vp1</a:t>
            </a:r>
            <a:endParaRPr lang="zh-CN" altLang="en-US" sz="1200" b="1">
              <a:latin typeface="+mn-ea"/>
              <a:cs typeface="Times New Roman" panose="02020603050405020304" pitchFamily="18" charset="0"/>
            </a:endParaRPr>
          </a:p>
        </p:txBody>
      </p:sp>
      <p:sp>
        <p:nvSpPr>
          <p:cNvPr id="77" name="矩形 76"/>
          <p:cNvSpPr/>
          <p:nvPr/>
        </p:nvSpPr>
        <p:spPr>
          <a:xfrm>
            <a:off x="7914279" y="1689037"/>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vp2</a:t>
            </a:r>
            <a:endParaRPr lang="zh-CN" altLang="en-US" sz="1200" b="1">
              <a:latin typeface="+mn-ea"/>
              <a:cs typeface="Times New Roman" panose="02020603050405020304" pitchFamily="18" charset="0"/>
            </a:endParaRPr>
          </a:p>
        </p:txBody>
      </p:sp>
      <p:sp>
        <p:nvSpPr>
          <p:cNvPr id="78" name="矩形 77"/>
          <p:cNvSpPr/>
          <p:nvPr/>
        </p:nvSpPr>
        <p:spPr>
          <a:xfrm>
            <a:off x="7914279" y="1842483"/>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vp5</a:t>
            </a:r>
            <a:endParaRPr lang="zh-CN" altLang="en-US" sz="1200" b="1">
              <a:latin typeface="+mn-ea"/>
              <a:cs typeface="Times New Roman" panose="02020603050405020304" pitchFamily="18" charset="0"/>
            </a:endParaRPr>
          </a:p>
        </p:txBody>
      </p:sp>
      <p:grpSp>
        <p:nvGrpSpPr>
          <p:cNvPr id="4" name="组合 3"/>
          <p:cNvGrpSpPr/>
          <p:nvPr/>
        </p:nvGrpSpPr>
        <p:grpSpPr>
          <a:xfrm>
            <a:off x="7914279" y="3918656"/>
            <a:ext cx="1835354" cy="1242369"/>
            <a:chOff x="7914279" y="3918656"/>
            <a:chExt cx="1835354" cy="1242369"/>
          </a:xfrm>
        </p:grpSpPr>
        <p:sp>
          <p:nvSpPr>
            <p:cNvPr id="68" name="右大括号 67"/>
            <p:cNvSpPr/>
            <p:nvPr/>
          </p:nvSpPr>
          <p:spPr>
            <a:xfrm>
              <a:off x="8992185" y="3989555"/>
              <a:ext cx="100380" cy="1136808"/>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69" name="文本框 68"/>
            <p:cNvSpPr txBox="1"/>
            <p:nvPr/>
          </p:nvSpPr>
          <p:spPr>
            <a:xfrm>
              <a:off x="9154598" y="4291911"/>
              <a:ext cx="595035" cy="584775"/>
            </a:xfrm>
            <a:prstGeom prst="rect">
              <a:avLst/>
            </a:prstGeom>
            <a:noFill/>
            <a:ln w="28575">
              <a:noFill/>
            </a:ln>
          </p:spPr>
          <p:txBody>
            <a:bodyPr wrap="none" rtlCol="0">
              <a:spAutoFit/>
            </a:bodyPr>
            <a:lstStyle/>
            <a:p>
              <a:pPr algn="ctr"/>
              <a:r>
                <a:rPr lang="zh-CN" altLang="en-US" sz="1600" b="1">
                  <a:latin typeface="+mn-ea"/>
                </a:rPr>
                <a:t>数据</a:t>
              </a:r>
              <a:endParaRPr lang="en-US" altLang="zh-CN" sz="1600" b="1">
                <a:latin typeface="+mn-ea"/>
              </a:endParaRPr>
            </a:p>
            <a:p>
              <a:pPr algn="ctr"/>
              <a:r>
                <a:rPr lang="zh-CN" altLang="en-US" sz="1600" b="1">
                  <a:latin typeface="+mn-ea"/>
                </a:rPr>
                <a:t>分区</a:t>
              </a:r>
              <a:endParaRPr lang="en-US" altLang="zh-CN" sz="1600" b="1">
                <a:latin typeface="+mn-ea"/>
              </a:endParaRPr>
            </a:p>
          </p:txBody>
        </p:sp>
        <p:sp>
          <p:nvSpPr>
            <p:cNvPr id="79" name="矩形 78"/>
            <p:cNvSpPr/>
            <p:nvPr/>
          </p:nvSpPr>
          <p:spPr>
            <a:xfrm>
              <a:off x="7914279" y="3918656"/>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vp1</a:t>
              </a:r>
              <a:endParaRPr lang="zh-CN" altLang="en-US" sz="1200" b="1">
                <a:latin typeface="+mn-ea"/>
                <a:cs typeface="Times New Roman" panose="02020603050405020304" pitchFamily="18" charset="0"/>
              </a:endParaRPr>
            </a:p>
          </p:txBody>
        </p:sp>
        <p:sp>
          <p:nvSpPr>
            <p:cNvPr id="80" name="矩形 79"/>
            <p:cNvSpPr/>
            <p:nvPr/>
          </p:nvSpPr>
          <p:spPr>
            <a:xfrm>
              <a:off x="7914279" y="4079722"/>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vp2</a:t>
              </a:r>
              <a:endParaRPr lang="zh-CN" altLang="en-US" sz="1200" b="1">
                <a:latin typeface="+mn-ea"/>
                <a:cs typeface="Times New Roman" panose="02020603050405020304" pitchFamily="18" charset="0"/>
              </a:endParaRPr>
            </a:p>
          </p:txBody>
        </p:sp>
        <p:sp>
          <p:nvSpPr>
            <p:cNvPr id="81" name="矩形 80"/>
            <p:cNvSpPr/>
            <p:nvPr/>
          </p:nvSpPr>
          <p:spPr>
            <a:xfrm>
              <a:off x="7914279" y="4240788"/>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vp3</a:t>
              </a:r>
              <a:endParaRPr lang="zh-CN" altLang="en-US" sz="1200" b="1">
                <a:latin typeface="+mn-ea"/>
                <a:cs typeface="Times New Roman" panose="02020603050405020304" pitchFamily="18" charset="0"/>
              </a:endParaRPr>
            </a:p>
          </p:txBody>
        </p:sp>
        <p:sp>
          <p:nvSpPr>
            <p:cNvPr id="82" name="矩形 81"/>
            <p:cNvSpPr/>
            <p:nvPr/>
          </p:nvSpPr>
          <p:spPr>
            <a:xfrm>
              <a:off x="7914279" y="4401854"/>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vp4</a:t>
              </a:r>
              <a:endParaRPr lang="zh-CN" altLang="en-US" sz="1200" b="1">
                <a:latin typeface="+mn-ea"/>
                <a:cs typeface="Times New Roman" panose="02020603050405020304" pitchFamily="18" charset="0"/>
              </a:endParaRPr>
            </a:p>
          </p:txBody>
        </p:sp>
        <p:sp>
          <p:nvSpPr>
            <p:cNvPr id="83" name="矩形 82"/>
            <p:cNvSpPr/>
            <p:nvPr/>
          </p:nvSpPr>
          <p:spPr>
            <a:xfrm>
              <a:off x="7914279" y="4576362"/>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vp5</a:t>
              </a:r>
              <a:endParaRPr lang="zh-CN" altLang="en-US" sz="1200" b="1">
                <a:latin typeface="+mn-ea"/>
                <a:cs typeface="Times New Roman" panose="02020603050405020304" pitchFamily="18" charset="0"/>
              </a:endParaRPr>
            </a:p>
          </p:txBody>
        </p:sp>
        <p:sp>
          <p:nvSpPr>
            <p:cNvPr id="84" name="矩形 83"/>
            <p:cNvSpPr/>
            <p:nvPr/>
          </p:nvSpPr>
          <p:spPr>
            <a:xfrm>
              <a:off x="7914279" y="4730194"/>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vp6</a:t>
              </a:r>
              <a:endParaRPr lang="zh-CN" altLang="en-US" sz="1200" b="1">
                <a:latin typeface="+mn-ea"/>
                <a:cs typeface="Times New Roman" panose="02020603050405020304" pitchFamily="18" charset="0"/>
              </a:endParaRPr>
            </a:p>
          </p:txBody>
        </p:sp>
        <p:sp>
          <p:nvSpPr>
            <p:cNvPr id="85" name="矩形 84"/>
            <p:cNvSpPr/>
            <p:nvPr/>
          </p:nvSpPr>
          <p:spPr>
            <a:xfrm>
              <a:off x="7914279" y="4884026"/>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vp7</a:t>
              </a:r>
              <a:endParaRPr lang="zh-CN" altLang="en-US" sz="1200" b="1">
                <a:latin typeface="+mn-ea"/>
                <a:cs typeface="Times New Roman" panose="02020603050405020304" pitchFamily="18" charset="0"/>
              </a:endParaRPr>
            </a:p>
          </p:txBody>
        </p:sp>
      </p:grpSp>
      <p:sp>
        <p:nvSpPr>
          <p:cNvPr id="87" name="矩形 86"/>
          <p:cNvSpPr/>
          <p:nvPr/>
        </p:nvSpPr>
        <p:spPr>
          <a:xfrm>
            <a:off x="7330440" y="3190686"/>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8" name="矩形 87"/>
          <p:cNvSpPr/>
          <p:nvPr/>
        </p:nvSpPr>
        <p:spPr>
          <a:xfrm>
            <a:off x="7330440" y="3352789"/>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9" name="矩形 88"/>
          <p:cNvSpPr/>
          <p:nvPr/>
        </p:nvSpPr>
        <p:spPr>
          <a:xfrm>
            <a:off x="7330440" y="3513708"/>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0" name="矩形 89"/>
          <p:cNvSpPr/>
          <p:nvPr/>
        </p:nvSpPr>
        <p:spPr>
          <a:xfrm>
            <a:off x="7330440" y="3676880"/>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6" name="文本框 85">
            <a:extLst>
              <a:ext uri="{FF2B5EF4-FFF2-40B4-BE49-F238E27FC236}">
                <a16:creationId xmlns:a16="http://schemas.microsoft.com/office/drawing/2014/main" id="{9D0C7F43-F3A8-4063-817E-27A36F7CB274}"/>
              </a:ext>
            </a:extLst>
          </p:cNvPr>
          <p:cNvSpPr txBox="1"/>
          <p:nvPr/>
        </p:nvSpPr>
        <p:spPr>
          <a:xfrm>
            <a:off x="3329951" y="4333356"/>
            <a:ext cx="1620957" cy="584775"/>
          </a:xfrm>
          <a:prstGeom prst="rect">
            <a:avLst/>
          </a:prstGeom>
          <a:noFill/>
          <a:ln w="28575">
            <a:noFill/>
          </a:ln>
        </p:spPr>
        <p:txBody>
          <a:bodyPr wrap="none" rtlCol="0">
            <a:spAutoFit/>
          </a:bodyPr>
          <a:lstStyle/>
          <a:p>
            <a:pPr algn="ctr"/>
            <a:r>
              <a:rPr lang="zh-CN" altLang="en-US" sz="1600" b="1" dirty="0">
                <a:latin typeface="+mn-ea"/>
              </a:rPr>
              <a:t>常驻内存的页表</a:t>
            </a:r>
            <a:endParaRPr lang="en-US" altLang="zh-CN" sz="1600" b="1" dirty="0">
              <a:latin typeface="+mn-ea"/>
            </a:endParaRPr>
          </a:p>
          <a:p>
            <a:pPr algn="ctr"/>
            <a:r>
              <a:rPr lang="en-US" altLang="zh-CN" sz="1600" b="1" dirty="0">
                <a:latin typeface="+mn-ea"/>
              </a:rPr>
              <a:t>DRAM</a:t>
            </a:r>
            <a:endParaRPr lang="zh-CN" altLang="en-US" sz="1600" b="1" dirty="0">
              <a:latin typeface="+mn-ea"/>
            </a:endParaRPr>
          </a:p>
        </p:txBody>
      </p:sp>
    </p:spTree>
    <p:extLst>
      <p:ext uri="{BB962C8B-B14F-4D97-AF65-F5344CB8AC3E}">
        <p14:creationId xmlns:p14="http://schemas.microsoft.com/office/powerpoint/2010/main" val="29370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down)">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zh-CN" altLang="en-US" dirty="0"/>
              <a:t>页式虚拟存储器结构</a:t>
            </a:r>
          </a:p>
        </p:txBody>
      </p:sp>
      <p:grpSp>
        <p:nvGrpSpPr>
          <p:cNvPr id="4" name="组合 3">
            <a:extLst>
              <a:ext uri="{FF2B5EF4-FFF2-40B4-BE49-F238E27FC236}">
                <a16:creationId xmlns:a16="http://schemas.microsoft.com/office/drawing/2014/main" id="{706F6F58-9774-429C-B12C-68ED3AAB078C}"/>
              </a:ext>
            </a:extLst>
          </p:cNvPr>
          <p:cNvGrpSpPr/>
          <p:nvPr/>
        </p:nvGrpSpPr>
        <p:grpSpPr>
          <a:xfrm>
            <a:off x="2883853" y="1810171"/>
            <a:ext cx="4354150" cy="1266473"/>
            <a:chOff x="2883853" y="1810171"/>
            <a:chExt cx="4354150" cy="1266473"/>
          </a:xfrm>
        </p:grpSpPr>
        <p:sp>
          <p:nvSpPr>
            <p:cNvPr id="1149969" name="Oval 17"/>
            <p:cNvSpPr>
              <a:spLocks noChangeArrowheads="1"/>
            </p:cNvSpPr>
            <p:nvPr/>
          </p:nvSpPr>
          <p:spPr bwMode="auto">
            <a:xfrm>
              <a:off x="2883853" y="2701146"/>
              <a:ext cx="375498" cy="375498"/>
            </a:xfrm>
            <a:prstGeom prst="ellipse">
              <a:avLst/>
            </a:prstGeom>
            <a:solidFill>
              <a:srgbClr val="CCFF66"/>
            </a:solidFill>
            <a:ln w="28575" algn="ctr">
              <a:solidFill>
                <a:schemeClr val="tx1"/>
              </a:solidFill>
              <a:round/>
              <a:headEnd/>
              <a:tailEnd/>
            </a:ln>
          </p:spPr>
          <p:txBody>
            <a:bodyPr wrap="none" anchor="ctr" anchorCtr="1"/>
            <a:lstStyle/>
            <a:p>
              <a:pPr algn="ctr"/>
              <a:r>
                <a:rPr lang="zh-CN" altLang="en-US" sz="2400" b="1" dirty="0">
                  <a:ea typeface="宋体" charset="-122"/>
                </a:rPr>
                <a:t>＋</a:t>
              </a:r>
            </a:p>
          </p:txBody>
        </p:sp>
        <p:grpSp>
          <p:nvGrpSpPr>
            <p:cNvPr id="3" name="组合 2">
              <a:extLst>
                <a:ext uri="{FF2B5EF4-FFF2-40B4-BE49-F238E27FC236}">
                  <a16:creationId xmlns:a16="http://schemas.microsoft.com/office/drawing/2014/main" id="{02A03EF7-2C4B-4DCF-B604-709142B0C773}"/>
                </a:ext>
              </a:extLst>
            </p:cNvPr>
            <p:cNvGrpSpPr/>
            <p:nvPr/>
          </p:nvGrpSpPr>
          <p:grpSpPr>
            <a:xfrm>
              <a:off x="3079773" y="1810171"/>
              <a:ext cx="4158230" cy="1043375"/>
              <a:chOff x="3079773" y="1810171"/>
              <a:chExt cx="4158230" cy="1043375"/>
            </a:xfrm>
          </p:grpSpPr>
          <p:sp>
            <p:nvSpPr>
              <p:cNvPr id="1149973" name="Line 21"/>
              <p:cNvSpPr>
                <a:spLocks noChangeShapeType="1"/>
              </p:cNvSpPr>
              <p:nvPr/>
            </p:nvSpPr>
            <p:spPr bwMode="auto">
              <a:xfrm>
                <a:off x="7238003" y="1810172"/>
                <a:ext cx="0" cy="1043374"/>
              </a:xfrm>
              <a:prstGeom prst="line">
                <a:avLst/>
              </a:prstGeom>
              <a:noFill/>
              <a:ln w="28575" cap="sq">
                <a:solidFill>
                  <a:schemeClr val="tx1"/>
                </a:solidFill>
                <a:round/>
                <a:headEnd/>
                <a:tailEnd/>
              </a:ln>
            </p:spPr>
            <p:txBody>
              <a:bodyPr anchor="ctr" anchorCtr="1"/>
              <a:lstStyle/>
              <a:p>
                <a:endParaRPr lang="zh-CN" altLang="en-US" sz="2400"/>
              </a:p>
            </p:txBody>
          </p:sp>
          <p:sp>
            <p:nvSpPr>
              <p:cNvPr id="1149974" name="Line 22"/>
              <p:cNvSpPr>
                <a:spLocks noChangeShapeType="1"/>
              </p:cNvSpPr>
              <p:nvPr/>
            </p:nvSpPr>
            <p:spPr bwMode="auto">
              <a:xfrm flipH="1">
                <a:off x="3267521" y="2853544"/>
                <a:ext cx="3970482" cy="0"/>
              </a:xfrm>
              <a:prstGeom prst="line">
                <a:avLst/>
              </a:prstGeom>
              <a:noFill/>
              <a:ln w="28575" cap="sq">
                <a:solidFill>
                  <a:schemeClr val="tx1"/>
                </a:solidFill>
                <a:round/>
                <a:headEnd/>
                <a:tailEnd type="stealth" w="lg" len="lg"/>
              </a:ln>
            </p:spPr>
            <p:txBody>
              <a:bodyPr anchor="ctr" anchorCtr="1"/>
              <a:lstStyle/>
              <a:p>
                <a:endParaRPr lang="zh-CN" altLang="en-US" sz="2400"/>
              </a:p>
            </p:txBody>
          </p:sp>
          <p:sp>
            <p:nvSpPr>
              <p:cNvPr id="1149976" name="Line 24"/>
              <p:cNvSpPr>
                <a:spLocks noChangeShapeType="1"/>
              </p:cNvSpPr>
              <p:nvPr/>
            </p:nvSpPr>
            <p:spPr bwMode="auto">
              <a:xfrm>
                <a:off x="3079773" y="1810171"/>
                <a:ext cx="0" cy="890975"/>
              </a:xfrm>
              <a:prstGeom prst="line">
                <a:avLst/>
              </a:prstGeom>
              <a:noFill/>
              <a:ln w="28575">
                <a:solidFill>
                  <a:schemeClr val="tx1"/>
                </a:solidFill>
                <a:round/>
                <a:headEnd/>
                <a:tailEnd type="stealth" w="lg" len="lg"/>
              </a:ln>
            </p:spPr>
            <p:txBody>
              <a:bodyPr anchor="ctr" anchorCtr="1"/>
              <a:lstStyle/>
              <a:p>
                <a:endParaRPr lang="zh-CN" altLang="en-US" sz="2400"/>
              </a:p>
            </p:txBody>
          </p:sp>
        </p:grpSp>
      </p:grpSp>
      <p:grpSp>
        <p:nvGrpSpPr>
          <p:cNvPr id="10" name="组合 9"/>
          <p:cNvGrpSpPr/>
          <p:nvPr/>
        </p:nvGrpSpPr>
        <p:grpSpPr>
          <a:xfrm>
            <a:off x="6373890" y="5542496"/>
            <a:ext cx="5481271" cy="516338"/>
            <a:chOff x="4769566" y="5168919"/>
            <a:chExt cx="4449271" cy="419123"/>
          </a:xfrm>
        </p:grpSpPr>
        <p:grpSp>
          <p:nvGrpSpPr>
            <p:cNvPr id="6" name="组合 5"/>
            <p:cNvGrpSpPr/>
            <p:nvPr/>
          </p:nvGrpSpPr>
          <p:grpSpPr>
            <a:xfrm>
              <a:off x="4769566" y="5168919"/>
              <a:ext cx="3098804" cy="419123"/>
              <a:chOff x="4894608" y="5172346"/>
              <a:chExt cx="3205784" cy="419123"/>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4894608" y="5172346"/>
                <a:ext cx="1449924" cy="419123"/>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j-ea"/>
                    <a:ea typeface="+mj-ea"/>
                  </a:rPr>
                  <a:t>物理页号 </a:t>
                </a:r>
                <a:r>
                  <a:rPr lang="en-US" altLang="zh-CN" b="1" dirty="0">
                    <a:solidFill>
                      <a:schemeClr val="bg1"/>
                    </a:solidFill>
                    <a:latin typeface="+mj-ea"/>
                    <a:ea typeface="+mj-ea"/>
                  </a:rPr>
                  <a:t>PPN</a:t>
                </a:r>
                <a:endParaRPr lang="zh-CN" altLang="en-US" b="1" dirty="0">
                  <a:solidFill>
                    <a:schemeClr val="bg1"/>
                  </a:solidFill>
                  <a:latin typeface="+mj-ea"/>
                  <a:ea typeface="+mj-ea"/>
                </a:endParaRPr>
              </a:p>
            </p:txBody>
          </p:sp>
          <p:sp>
            <p:nvSpPr>
              <p:cNvPr id="1149968" name="Rectangle 16"/>
              <p:cNvSpPr>
                <a:spLocks noChangeArrowheads="1"/>
              </p:cNvSpPr>
              <p:nvPr/>
            </p:nvSpPr>
            <p:spPr bwMode="auto">
              <a:xfrm>
                <a:off x="6347519" y="5172346"/>
                <a:ext cx="1752873" cy="418114"/>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 </a:t>
                </a:r>
                <a:r>
                  <a:rPr lang="en-US" altLang="zh-CN" b="1" dirty="0">
                    <a:solidFill>
                      <a:schemeClr val="bg1"/>
                    </a:solidFill>
                    <a:latin typeface="+mn-ea"/>
                  </a:rPr>
                  <a:t>PPO</a:t>
                </a:r>
                <a:endParaRPr lang="zh-CN" altLang="en-US" b="1" dirty="0">
                  <a:solidFill>
                    <a:schemeClr val="bg1"/>
                  </a:solidFill>
                  <a:latin typeface="+mn-ea"/>
                </a:endParaRPr>
              </a:p>
            </p:txBody>
          </p:sp>
        </p:grpSp>
        <p:sp>
          <p:nvSpPr>
            <p:cNvPr id="1149980" name="Text Box 28"/>
            <p:cNvSpPr txBox="1">
              <a:spLocks noChangeArrowheads="1"/>
            </p:cNvSpPr>
            <p:nvPr/>
          </p:nvSpPr>
          <p:spPr bwMode="auto">
            <a:xfrm>
              <a:off x="7817298" y="5228078"/>
              <a:ext cx="1401539" cy="299795"/>
            </a:xfrm>
            <a:prstGeom prst="rect">
              <a:avLst/>
            </a:prstGeom>
            <a:noFill/>
            <a:ln w="9525">
              <a:noFill/>
              <a:miter lim="800000"/>
              <a:headEnd/>
              <a:tailEnd/>
            </a:ln>
          </p:spPr>
          <p:txBody>
            <a:bodyPr wrap="square" anchor="ctr" anchorCtr="1">
              <a:spAutoFit/>
            </a:bodyPr>
            <a:lstStyle/>
            <a:p>
              <a:pPr algn="ctr"/>
              <a:r>
                <a:rPr lang="zh-CN" altLang="en-US" b="1" dirty="0">
                  <a:latin typeface="+mj-ea"/>
                  <a:ea typeface="+mj-ea"/>
                </a:rPr>
                <a:t>实存地址 </a:t>
              </a:r>
              <a:r>
                <a:rPr lang="en-US" altLang="zh-CN" b="1" dirty="0">
                  <a:latin typeface="+mj-ea"/>
                  <a:ea typeface="+mj-ea"/>
                </a:rPr>
                <a:t>PA</a:t>
              </a:r>
              <a:endParaRPr lang="zh-CN" altLang="en-US" b="1" dirty="0">
                <a:latin typeface="+mj-ea"/>
                <a:ea typeface="+mj-ea"/>
              </a:endParaRPr>
            </a:p>
          </p:txBody>
        </p:sp>
      </p:grpSp>
      <p:sp>
        <p:nvSpPr>
          <p:cNvPr id="1149981" name="Line 29"/>
          <p:cNvSpPr>
            <a:spLocks noChangeShapeType="1"/>
          </p:cNvSpPr>
          <p:nvPr/>
        </p:nvSpPr>
        <p:spPr bwMode="auto">
          <a:xfrm>
            <a:off x="5745524" y="4439904"/>
            <a:ext cx="1505077" cy="0"/>
          </a:xfrm>
          <a:prstGeom prst="line">
            <a:avLst/>
          </a:prstGeom>
          <a:noFill/>
          <a:ln w="28575" cap="sq">
            <a:solidFill>
              <a:schemeClr val="tx1"/>
            </a:solidFill>
            <a:round/>
            <a:headEnd/>
            <a:tailEnd/>
          </a:ln>
        </p:spPr>
        <p:txBody>
          <a:bodyPr anchor="ctr" anchorCtr="1"/>
          <a:lstStyle/>
          <a:p>
            <a:endParaRPr lang="zh-CN" altLang="en-US" sz="2400"/>
          </a:p>
        </p:txBody>
      </p:sp>
      <p:sp>
        <p:nvSpPr>
          <p:cNvPr id="1149982" name="Line 30"/>
          <p:cNvSpPr>
            <a:spLocks noChangeShapeType="1"/>
          </p:cNvSpPr>
          <p:nvPr/>
        </p:nvSpPr>
        <p:spPr bwMode="auto">
          <a:xfrm>
            <a:off x="7250600" y="4463531"/>
            <a:ext cx="0" cy="1034773"/>
          </a:xfrm>
          <a:prstGeom prst="line">
            <a:avLst/>
          </a:prstGeom>
          <a:noFill/>
          <a:ln w="28575" cap="sq">
            <a:solidFill>
              <a:schemeClr val="tx1"/>
            </a:solidFill>
            <a:round/>
            <a:headEnd/>
            <a:tailEnd type="stealth" w="lg" len="lg"/>
          </a:ln>
        </p:spPr>
        <p:txBody>
          <a:bodyPr anchor="ctr" anchorCtr="1"/>
          <a:lstStyle/>
          <a:p>
            <a:endParaRPr lang="zh-CN" altLang="en-US" sz="2400"/>
          </a:p>
        </p:txBody>
      </p:sp>
      <p:sp>
        <p:nvSpPr>
          <p:cNvPr id="1149983" name="Line 31"/>
          <p:cNvSpPr>
            <a:spLocks noChangeShapeType="1"/>
          </p:cNvSpPr>
          <p:nvPr/>
        </p:nvSpPr>
        <p:spPr bwMode="auto">
          <a:xfrm>
            <a:off x="9024509" y="1810171"/>
            <a:ext cx="0" cy="3688133"/>
          </a:xfrm>
          <a:prstGeom prst="line">
            <a:avLst/>
          </a:prstGeom>
          <a:noFill/>
          <a:ln w="28575">
            <a:solidFill>
              <a:schemeClr val="tx1"/>
            </a:solidFill>
            <a:round/>
            <a:headEnd/>
            <a:tailEnd type="stealth" w="lg" len="lg"/>
          </a:ln>
        </p:spPr>
        <p:txBody>
          <a:bodyPr anchor="ctr" anchorCtr="1"/>
          <a:lstStyle/>
          <a:p>
            <a:endParaRPr lang="zh-CN" altLang="en-US" sz="2400"/>
          </a:p>
        </p:txBody>
      </p:sp>
      <p:sp>
        <p:nvSpPr>
          <p:cNvPr id="1149984" name="Line 32"/>
          <p:cNvSpPr>
            <a:spLocks noChangeShapeType="1"/>
          </p:cNvSpPr>
          <p:nvPr/>
        </p:nvSpPr>
        <p:spPr bwMode="auto">
          <a:xfrm>
            <a:off x="8146724" y="1820942"/>
            <a:ext cx="0" cy="3722801"/>
          </a:xfrm>
          <a:prstGeom prst="line">
            <a:avLst/>
          </a:prstGeom>
          <a:noFill/>
          <a:ln w="76200">
            <a:solidFill>
              <a:schemeClr val="tx1"/>
            </a:solidFill>
            <a:prstDash val="sysDot"/>
            <a:round/>
            <a:headEnd/>
            <a:tailEnd type="triangle" w="med" len="med"/>
          </a:ln>
        </p:spPr>
        <p:txBody>
          <a:bodyPr anchor="ctr" anchorCtr="1"/>
          <a:lstStyle/>
          <a:p>
            <a:endParaRPr lang="zh-CN" altLang="en-US" sz="2400"/>
          </a:p>
        </p:txBody>
      </p:sp>
      <p:sp>
        <p:nvSpPr>
          <p:cNvPr id="1149977" name="Line 25"/>
          <p:cNvSpPr>
            <a:spLocks noChangeShapeType="1"/>
          </p:cNvSpPr>
          <p:nvPr/>
        </p:nvSpPr>
        <p:spPr bwMode="auto">
          <a:xfrm>
            <a:off x="3079773" y="4463531"/>
            <a:ext cx="952103" cy="0"/>
          </a:xfrm>
          <a:prstGeom prst="line">
            <a:avLst/>
          </a:prstGeom>
          <a:noFill/>
          <a:ln w="28575" cap="sq">
            <a:solidFill>
              <a:schemeClr val="tx1"/>
            </a:solidFill>
            <a:round/>
            <a:headEnd/>
            <a:tailEnd type="stealth" w="lg" len="lg"/>
          </a:ln>
        </p:spPr>
        <p:txBody>
          <a:bodyPr anchor="ctr" anchorCtr="1"/>
          <a:lstStyle/>
          <a:p>
            <a:endParaRPr lang="zh-CN" altLang="en-US" sz="2400"/>
          </a:p>
        </p:txBody>
      </p:sp>
      <p:grpSp>
        <p:nvGrpSpPr>
          <p:cNvPr id="11" name="组合 10"/>
          <p:cNvGrpSpPr/>
          <p:nvPr/>
        </p:nvGrpSpPr>
        <p:grpSpPr>
          <a:xfrm>
            <a:off x="3919785" y="3058896"/>
            <a:ext cx="2143230" cy="2808740"/>
            <a:chOff x="3016681" y="3152924"/>
            <a:chExt cx="1739708" cy="2279916"/>
          </a:xfrm>
        </p:grpSpPr>
        <p:sp>
          <p:nvSpPr>
            <p:cNvPr id="1149979" name="Text Box 27"/>
            <p:cNvSpPr txBox="1">
              <a:spLocks noChangeArrowheads="1"/>
            </p:cNvSpPr>
            <p:nvPr/>
          </p:nvSpPr>
          <p:spPr bwMode="auto">
            <a:xfrm>
              <a:off x="3180296" y="5133045"/>
              <a:ext cx="1528643" cy="299795"/>
            </a:xfrm>
            <a:prstGeom prst="rect">
              <a:avLst/>
            </a:prstGeom>
            <a:noFill/>
            <a:ln w="9525">
              <a:noFill/>
              <a:miter lim="800000"/>
              <a:headEnd/>
              <a:tailEnd/>
            </a:ln>
          </p:spPr>
          <p:txBody>
            <a:bodyPr wrap="square" anchor="ctr" anchorCtr="1">
              <a:spAutoFit/>
            </a:bodyPr>
            <a:lstStyle/>
            <a:p>
              <a:pPr algn="ctr"/>
              <a:r>
                <a:rPr lang="zh-CN" altLang="en-US" b="1" dirty="0">
                  <a:latin typeface="微软雅黑" panose="020B0503020204020204" pitchFamily="34" charset="-122"/>
                  <a:ea typeface="微软雅黑" panose="020B0503020204020204" pitchFamily="34" charset="-122"/>
                </a:rPr>
                <a:t>主存中的页表</a:t>
              </a:r>
            </a:p>
          </p:txBody>
        </p:sp>
        <p:sp>
          <p:nvSpPr>
            <p:cNvPr id="1149985" name="Text Box 33"/>
            <p:cNvSpPr txBox="1">
              <a:spLocks noChangeArrowheads="1"/>
            </p:cNvSpPr>
            <p:nvPr/>
          </p:nvSpPr>
          <p:spPr bwMode="auto">
            <a:xfrm>
              <a:off x="3460989" y="3152924"/>
              <a:ext cx="1295400" cy="299795"/>
            </a:xfrm>
            <a:prstGeom prst="rect">
              <a:avLst/>
            </a:prstGeom>
            <a:noFill/>
            <a:ln w="9525">
              <a:noFill/>
              <a:miter lim="800000"/>
              <a:headEnd/>
              <a:tailEnd/>
            </a:ln>
          </p:spPr>
          <p:txBody>
            <a:bodyPr anchor="ctr" anchorCtr="1">
              <a:spAutoFit/>
            </a:bodyPr>
            <a:lstStyle/>
            <a:p>
              <a:pPr algn="ctr"/>
              <a:r>
                <a:rPr lang="zh-CN" altLang="en-US" b="1" dirty="0">
                  <a:latin typeface="+mn-ea"/>
                </a:rPr>
                <a:t>主存页面号</a:t>
              </a:r>
            </a:p>
          </p:txBody>
        </p:sp>
        <p:grpSp>
          <p:nvGrpSpPr>
            <p:cNvPr id="5" name="组合 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itchFamily="2" charset="-122"/>
                  </a:rPr>
                  <a:t>56</a:t>
                </a: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itchFamily="2" charset="-122"/>
                  </a:rPr>
                  <a:t>445</a:t>
                </a: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dirty="0">
                  <a:solidFill>
                    <a:srgbClr val="003300"/>
                  </a:solidFill>
                  <a:ea typeface="宋体"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FF0000"/>
                    </a:solidFill>
                    <a:ea typeface="宋体" pitchFamily="2" charset="-122"/>
                  </a:rPr>
                  <a:t>666</a:t>
                </a:r>
                <a:endParaRPr lang="zh-CN" altLang="zh-CN" dirty="0">
                  <a:solidFill>
                    <a:srgbClr val="FF0000"/>
                  </a:solidFill>
                  <a:ea typeface="宋体"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FF0000"/>
                  </a:solidFill>
                  <a:ea typeface="宋体"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grpSp>
        <p:sp>
          <p:nvSpPr>
            <p:cNvPr id="45" name="Text Box 33"/>
            <p:cNvSpPr txBox="1">
              <a:spLocks noChangeArrowheads="1"/>
            </p:cNvSpPr>
            <p:nvPr/>
          </p:nvSpPr>
          <p:spPr bwMode="auto">
            <a:xfrm>
              <a:off x="3016681" y="3191233"/>
              <a:ext cx="562365" cy="299795"/>
            </a:xfrm>
            <a:prstGeom prst="rect">
              <a:avLst/>
            </a:prstGeom>
            <a:noFill/>
            <a:ln w="9525">
              <a:noFill/>
              <a:miter lim="800000"/>
              <a:headEnd/>
              <a:tailEnd/>
            </a:ln>
          </p:spPr>
          <p:txBody>
            <a:bodyPr wrap="square" anchor="ctr" anchorCtr="1">
              <a:spAutoFit/>
            </a:bodyPr>
            <a:lstStyle/>
            <a:p>
              <a:pPr algn="ctr"/>
              <a:r>
                <a:rPr lang="en-US" altLang="zh-CN" b="1" dirty="0">
                  <a:ea typeface="宋体" charset="-122"/>
                </a:rPr>
                <a:t>V</a:t>
              </a:r>
              <a:endParaRPr lang="zh-CN" altLang="en-US" b="1" dirty="0">
                <a:ea typeface="宋体" charset="-122"/>
              </a:endParaRPr>
            </a:p>
          </p:txBody>
        </p:sp>
      </p:grpSp>
      <p:grpSp>
        <p:nvGrpSpPr>
          <p:cNvPr id="8" name="组合 7">
            <a:extLst>
              <a:ext uri="{FF2B5EF4-FFF2-40B4-BE49-F238E27FC236}">
                <a16:creationId xmlns:a16="http://schemas.microsoft.com/office/drawing/2014/main" id="{32748595-10B9-4EB5-88D7-5C721D6D7F1F}"/>
              </a:ext>
            </a:extLst>
          </p:cNvPr>
          <p:cNvGrpSpPr/>
          <p:nvPr/>
        </p:nvGrpSpPr>
        <p:grpSpPr>
          <a:xfrm>
            <a:off x="1762722" y="3076645"/>
            <a:ext cx="1338827" cy="1386887"/>
            <a:chOff x="1762722" y="3076645"/>
            <a:chExt cx="1338827" cy="1386887"/>
          </a:xfrm>
        </p:grpSpPr>
        <p:sp>
          <p:nvSpPr>
            <p:cNvPr id="1149978" name="Line 26"/>
            <p:cNvSpPr>
              <a:spLocks noChangeShapeType="1"/>
            </p:cNvSpPr>
            <p:nvPr/>
          </p:nvSpPr>
          <p:spPr bwMode="auto">
            <a:xfrm flipH="1">
              <a:off x="3079774" y="3076645"/>
              <a:ext cx="0" cy="1386887"/>
            </a:xfrm>
            <a:prstGeom prst="line">
              <a:avLst/>
            </a:prstGeom>
            <a:noFill/>
            <a:ln w="28575" cap="sq">
              <a:solidFill>
                <a:schemeClr val="tx1"/>
              </a:solidFill>
              <a:round/>
              <a:headEnd/>
              <a:tailEnd/>
            </a:ln>
          </p:spPr>
          <p:txBody>
            <a:bodyPr anchor="ctr" anchorCtr="1"/>
            <a:lstStyle/>
            <a:p>
              <a:endParaRPr lang="zh-CN" altLang="en-US" sz="2400" dirty="0"/>
            </a:p>
          </p:txBody>
        </p:sp>
        <p:sp>
          <p:nvSpPr>
            <p:cNvPr id="12" name="文本框 11"/>
            <p:cNvSpPr txBox="1"/>
            <p:nvPr/>
          </p:nvSpPr>
          <p:spPr>
            <a:xfrm>
              <a:off x="1762722" y="3324613"/>
              <a:ext cx="1338827" cy="646331"/>
            </a:xfrm>
            <a:prstGeom prst="rect">
              <a:avLst/>
            </a:prstGeom>
            <a:noFill/>
            <a:ln w="28575">
              <a:noFill/>
            </a:ln>
          </p:spPr>
          <p:txBody>
            <a:bodyPr wrap="none" rtlCol="0">
              <a:spAutoFit/>
            </a:bodyPr>
            <a:lstStyle/>
            <a:p>
              <a:pPr algn="ctr"/>
              <a:r>
                <a:rPr lang="en-US" altLang="zh-CN" b="1" dirty="0">
                  <a:latin typeface="+mj-ea"/>
                  <a:ea typeface="+mj-ea"/>
                </a:rPr>
                <a:t>PTEA</a:t>
              </a:r>
            </a:p>
            <a:p>
              <a:pPr algn="ctr"/>
              <a:r>
                <a:rPr lang="zh-CN" altLang="en-US" b="1" dirty="0">
                  <a:latin typeface="+mj-ea"/>
                  <a:ea typeface="+mj-ea"/>
                </a:rPr>
                <a:t>页表项地址</a:t>
              </a:r>
            </a:p>
          </p:txBody>
        </p:sp>
      </p:grpSp>
      <p:sp>
        <p:nvSpPr>
          <p:cNvPr id="1149971" name="Rectangle 19"/>
          <p:cNvSpPr>
            <a:spLocks noChangeArrowheads="1"/>
          </p:cNvSpPr>
          <p:nvPr/>
        </p:nvSpPr>
        <p:spPr bwMode="auto">
          <a:xfrm>
            <a:off x="1683647" y="1314258"/>
            <a:ext cx="2812806" cy="506685"/>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b="1" dirty="0">
                <a:latin typeface="+mn-ea"/>
              </a:rPr>
              <a:t>页表基地址寄存器 </a:t>
            </a:r>
            <a:r>
              <a:rPr lang="en-US" altLang="zh-CN" b="1" dirty="0">
                <a:latin typeface="+mn-ea"/>
              </a:rPr>
              <a:t>PTBR</a:t>
            </a:r>
            <a:endParaRPr lang="zh-CN" altLang="en-US" b="1" dirty="0">
              <a:latin typeface="+mn-ea"/>
            </a:endParaRPr>
          </a:p>
        </p:txBody>
      </p:sp>
      <p:grpSp>
        <p:nvGrpSpPr>
          <p:cNvPr id="9" name="组合 8"/>
          <p:cNvGrpSpPr/>
          <p:nvPr/>
        </p:nvGrpSpPr>
        <p:grpSpPr>
          <a:xfrm>
            <a:off x="5770924" y="910089"/>
            <a:ext cx="4443567" cy="911342"/>
            <a:chOff x="4258539" y="1702656"/>
            <a:chExt cx="3606943" cy="739756"/>
          </a:xfrm>
        </p:grpSpPr>
        <p:sp>
          <p:nvSpPr>
            <p:cNvPr id="1149963" name="Text Box 11"/>
            <p:cNvSpPr txBox="1">
              <a:spLocks noChangeArrowheads="1"/>
            </p:cNvSpPr>
            <p:nvPr/>
          </p:nvSpPr>
          <p:spPr bwMode="auto">
            <a:xfrm>
              <a:off x="5596611" y="1702656"/>
              <a:ext cx="1371600" cy="299795"/>
            </a:xfrm>
            <a:prstGeom prst="rect">
              <a:avLst/>
            </a:prstGeom>
            <a:noFill/>
            <a:ln w="9525">
              <a:noFill/>
              <a:miter lim="800000"/>
              <a:headEnd/>
              <a:tailEnd/>
            </a:ln>
          </p:spPr>
          <p:txBody>
            <a:bodyPr wrap="square" anchor="ctr" anchorCtr="1">
              <a:spAutoFit/>
            </a:bodyPr>
            <a:lstStyle/>
            <a:p>
              <a:pPr algn="ctr"/>
              <a:r>
                <a:rPr lang="zh-CN" altLang="en-US" b="1" dirty="0">
                  <a:latin typeface="+mn-ea"/>
                </a:rPr>
                <a:t>虚拟地址 </a:t>
              </a:r>
              <a:r>
                <a:rPr lang="en-US" altLang="zh-CN" b="1" dirty="0">
                  <a:latin typeface="+mn-ea"/>
                </a:rPr>
                <a:t>VA</a:t>
              </a:r>
              <a:endParaRPr lang="zh-CN" altLang="en-US" b="1" dirty="0">
                <a:latin typeface="+mn-ea"/>
              </a:endParaRPr>
            </a:p>
          </p:txBody>
        </p:sp>
        <p:grpSp>
          <p:nvGrpSpPr>
            <p:cNvPr id="7" name="组合 6"/>
            <p:cNvGrpSpPr/>
            <p:nvPr/>
          </p:nvGrpSpPr>
          <p:grpSpPr>
            <a:xfrm>
              <a:off x="4258539" y="2030729"/>
              <a:ext cx="3606943" cy="411683"/>
              <a:chOff x="4490562" y="2042592"/>
              <a:chExt cx="3606943" cy="411683"/>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490562" y="2042592"/>
                <a:ext cx="1912566"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虚拟页号（</a:t>
                </a:r>
                <a:r>
                  <a:rPr lang="en-US" altLang="zh-CN" b="1" dirty="0">
                    <a:solidFill>
                      <a:schemeClr val="bg1"/>
                    </a:solidFill>
                    <a:latin typeface="+mn-ea"/>
                  </a:rPr>
                  <a:t>VPN</a:t>
                </a:r>
                <a:r>
                  <a:rPr lang="zh-CN" altLang="en-US" b="1" dirty="0">
                    <a:solidFill>
                      <a:schemeClr val="bg1"/>
                    </a:solidFill>
                    <a:latin typeface="+mn-ea"/>
                  </a:rPr>
                  <a:t>）</a:t>
                </a:r>
              </a:p>
            </p:txBody>
          </p:sp>
          <p:sp>
            <p:nvSpPr>
              <p:cNvPr id="1149966" name="Rectangle 14"/>
              <p:cNvSpPr>
                <a:spLocks noChangeArrowheads="1"/>
              </p:cNvSpPr>
              <p:nvPr/>
            </p:nvSpPr>
            <p:spPr bwMode="auto">
              <a:xfrm>
                <a:off x="6403128" y="2042592"/>
                <a:ext cx="1694377"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a:t>
                </a:r>
                <a:r>
                  <a:rPr lang="en-US" altLang="zh-CN" b="1" dirty="0">
                    <a:solidFill>
                      <a:schemeClr val="bg1"/>
                    </a:solidFill>
                    <a:latin typeface="+mn-ea"/>
                  </a:rPr>
                  <a:t>VPO</a:t>
                </a:r>
                <a:r>
                  <a:rPr lang="zh-CN" altLang="en-US" b="1" dirty="0">
                    <a:solidFill>
                      <a:schemeClr val="bg1"/>
                    </a:solidFill>
                    <a:latin typeface="+mn-ea"/>
                  </a:rPr>
                  <a:t>）</a:t>
                </a:r>
              </a:p>
            </p:txBody>
          </p:sp>
        </p:grpSp>
      </p:grpSp>
    </p:spTree>
    <p:extLst>
      <p:ext uri="{BB962C8B-B14F-4D97-AF65-F5344CB8AC3E}">
        <p14:creationId xmlns:p14="http://schemas.microsoft.com/office/powerpoint/2010/main" val="258122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9977"/>
                                        </p:tgtEl>
                                        <p:attrNameLst>
                                          <p:attrName>style.visibility</p:attrName>
                                        </p:attrNameLst>
                                      </p:cBhvr>
                                      <p:to>
                                        <p:strVal val="visible"/>
                                      </p:to>
                                    </p:set>
                                    <p:animEffect transition="in" filter="wipe(left)">
                                      <p:cBhvr>
                                        <p:cTn id="42" dur="500"/>
                                        <p:tgtEl>
                                          <p:spTgt spid="11499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9981"/>
                                        </p:tgtEl>
                                        <p:attrNameLst>
                                          <p:attrName>style.visibility</p:attrName>
                                        </p:attrNameLst>
                                      </p:cBhvr>
                                      <p:to>
                                        <p:strVal val="visible"/>
                                      </p:to>
                                    </p:set>
                                    <p:animEffect transition="in" filter="wipe(left)">
                                      <p:cBhvr>
                                        <p:cTn id="47" dur="500"/>
                                        <p:tgtEl>
                                          <p:spTgt spid="114998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149982"/>
                                        </p:tgtEl>
                                        <p:attrNameLst>
                                          <p:attrName>style.visibility</p:attrName>
                                        </p:attrNameLst>
                                      </p:cBhvr>
                                      <p:to>
                                        <p:strVal val="visible"/>
                                      </p:to>
                                    </p:set>
                                    <p:animEffect transition="in" filter="wipe(up)">
                                      <p:cBhvr>
                                        <p:cTn id="51" dur="500"/>
                                        <p:tgtEl>
                                          <p:spTgt spid="11499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49983"/>
                                        </p:tgtEl>
                                        <p:attrNameLst>
                                          <p:attrName>style.visibility</p:attrName>
                                        </p:attrNameLst>
                                      </p:cBhvr>
                                      <p:to>
                                        <p:strVal val="visible"/>
                                      </p:to>
                                    </p:set>
                                    <p:animEffect transition="in" filter="wipe(up)">
                                      <p:cBhvr>
                                        <p:cTn id="56" dur="500"/>
                                        <p:tgtEl>
                                          <p:spTgt spid="1149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81" grpId="0" animBg="1"/>
      <p:bldP spid="1149982" grpId="0" animBg="1"/>
      <p:bldP spid="1149983" grpId="0" animBg="1"/>
      <p:bldP spid="1149984" grpId="0" animBg="1"/>
      <p:bldP spid="1149977" grpId="0" animBg="1"/>
      <p:bldP spid="1149971" grpId="0" animBg="1"/>
    </p:bld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实地址计算机系统</a:t>
            </a:r>
          </a:p>
        </p:txBody>
      </p:sp>
      <p:sp>
        <p:nvSpPr>
          <p:cNvPr id="3" name="内容占位符 2"/>
          <p:cNvSpPr>
            <a:spLocks noGrp="1"/>
          </p:cNvSpPr>
          <p:nvPr>
            <p:ph idx="1"/>
          </p:nvPr>
        </p:nvSpPr>
        <p:spPr/>
        <p:txBody>
          <a:bodyPr/>
          <a:lstStyle/>
          <a:p>
            <a:r>
              <a:rPr lang="en-US" altLang="zh-CN" sz="2800" b="1" dirty="0"/>
              <a:t>CPU</a:t>
            </a:r>
            <a:r>
              <a:rPr lang="zh-CN" altLang="en-US" sz="2800" b="1" dirty="0"/>
              <a:t>地址：物理内存地址</a:t>
            </a:r>
            <a:endParaRPr lang="en-US" altLang="zh-CN" sz="2800" b="1" dirty="0"/>
          </a:p>
          <a:p>
            <a:pPr lvl="1"/>
            <a:r>
              <a:rPr lang="zh-CN" altLang="en-US" sz="2200" dirty="0"/>
              <a:t>大多数</a:t>
            </a:r>
            <a:r>
              <a:rPr lang="en-US" altLang="zh-CN" sz="2200" dirty="0"/>
              <a:t>Cray</a:t>
            </a:r>
            <a:r>
              <a:rPr lang="zh-CN" altLang="en-US" sz="2200" dirty="0"/>
              <a:t>计算机，早期</a:t>
            </a:r>
            <a:r>
              <a:rPr lang="en-US" altLang="zh-CN" sz="2200" dirty="0"/>
              <a:t>PC</a:t>
            </a:r>
            <a:r>
              <a:rPr lang="zh-CN" altLang="en-US" sz="2200" dirty="0"/>
              <a:t>，大多数嵌入式系统</a:t>
            </a:r>
            <a:endParaRPr lang="en-US" altLang="zh-CN" dirty="0"/>
          </a:p>
          <a:p>
            <a:pPr lvl="8"/>
            <a:endParaRPr lang="zh-CN" altLang="en-US" dirty="0"/>
          </a:p>
        </p:txBody>
      </p:sp>
      <p:grpSp>
        <p:nvGrpSpPr>
          <p:cNvPr id="4" name="Group 36"/>
          <p:cNvGrpSpPr>
            <a:grpSpLocks/>
          </p:cNvGrpSpPr>
          <p:nvPr/>
        </p:nvGrpSpPr>
        <p:grpSpPr bwMode="auto">
          <a:xfrm>
            <a:off x="3783014" y="2692397"/>
            <a:ext cx="5387975" cy="3162300"/>
            <a:chOff x="1544" y="1808"/>
            <a:chExt cx="3394" cy="1992"/>
          </a:xfrm>
        </p:grpSpPr>
        <p:sp>
          <p:nvSpPr>
            <p:cNvPr id="5"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6"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7" name="Text Box 10"/>
            <p:cNvSpPr txBox="1">
              <a:spLocks noChangeArrowheads="1"/>
            </p:cNvSpPr>
            <p:nvPr/>
          </p:nvSpPr>
          <p:spPr bwMode="auto">
            <a:xfrm>
              <a:off x="1688" y="2480"/>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charset="-122"/>
                </a:rPr>
                <a:t>CPU</a:t>
              </a:r>
              <a:endParaRPr lang="en-US" altLang="zh-CN" sz="2000" b="1" dirty="0">
                <a:latin typeface="Helvetica"/>
                <a:ea typeface="宋体" charset="-122"/>
              </a:endParaRPr>
            </a:p>
          </p:txBody>
        </p:sp>
        <p:sp>
          <p:nvSpPr>
            <p:cNvPr id="8" name="Rectangle 11"/>
            <p:cNvSpPr>
              <a:spLocks noChangeArrowheads="1"/>
            </p:cNvSpPr>
            <p:nvPr/>
          </p:nvSpPr>
          <p:spPr bwMode="auto">
            <a:xfrm>
              <a:off x="3168" y="1856"/>
              <a:ext cx="1056" cy="194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9"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1" name="Text Box 27"/>
            <p:cNvSpPr txBox="1">
              <a:spLocks noChangeArrowheads="1"/>
            </p:cNvSpPr>
            <p:nvPr/>
          </p:nvSpPr>
          <p:spPr bwMode="auto">
            <a:xfrm>
              <a:off x="3264" y="185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22" name="Text Box 28"/>
            <p:cNvSpPr txBox="1">
              <a:spLocks noChangeArrowheads="1"/>
            </p:cNvSpPr>
            <p:nvPr/>
          </p:nvSpPr>
          <p:spPr bwMode="auto">
            <a:xfrm>
              <a:off x="3264" y="200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23" name="Text Box 29"/>
            <p:cNvSpPr txBox="1">
              <a:spLocks noChangeArrowheads="1"/>
            </p:cNvSpPr>
            <p:nvPr/>
          </p:nvSpPr>
          <p:spPr bwMode="auto">
            <a:xfrm>
              <a:off x="3120" y="3440"/>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N-1:</a:t>
              </a:r>
              <a:endParaRPr lang="en-US" altLang="zh-CN" sz="2400" b="1">
                <a:latin typeface="Helvetica"/>
                <a:ea typeface="宋体" charset="-122"/>
              </a:endParaRPr>
            </a:p>
          </p:txBody>
        </p:sp>
        <p:sp>
          <p:nvSpPr>
            <p:cNvPr id="24" name="Text Box 30"/>
            <p:cNvSpPr txBox="1">
              <a:spLocks noChangeArrowheads="1"/>
            </p:cNvSpPr>
            <p:nvPr/>
          </p:nvSpPr>
          <p:spPr bwMode="auto">
            <a:xfrm>
              <a:off x="4272" y="2216"/>
              <a:ext cx="666"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Memory</a:t>
              </a:r>
            </a:p>
          </p:txBody>
        </p:sp>
        <p:sp>
          <p:nvSpPr>
            <p:cNvPr id="25" name="Line 31"/>
            <p:cNvSpPr>
              <a:spLocks noChangeShapeType="1"/>
            </p:cNvSpPr>
            <p:nvPr/>
          </p:nvSpPr>
          <p:spPr bwMode="auto">
            <a:xfrm flipV="1">
              <a:off x="2256" y="2288"/>
              <a:ext cx="1152" cy="192"/>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26"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sp>
          <p:nvSpPr>
            <p:cNvPr id="27" name="Text Box 33"/>
            <p:cNvSpPr txBox="1">
              <a:spLocks noChangeArrowheads="1"/>
            </p:cNvSpPr>
            <p:nvPr/>
          </p:nvSpPr>
          <p:spPr bwMode="auto">
            <a:xfrm>
              <a:off x="2200" y="1992"/>
              <a:ext cx="858" cy="33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Physical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28"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Tree>
    <p:extLst>
      <p:ext uri="{BB962C8B-B14F-4D97-AF65-F5344CB8AC3E}">
        <p14:creationId xmlns:p14="http://schemas.microsoft.com/office/powerpoint/2010/main" val="77343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虚地址计算机系统</a:t>
            </a:r>
          </a:p>
        </p:txBody>
      </p:sp>
      <p:sp>
        <p:nvSpPr>
          <p:cNvPr id="3" name="内容占位符 2"/>
          <p:cNvSpPr>
            <a:spLocks noGrp="1"/>
          </p:cNvSpPr>
          <p:nvPr>
            <p:ph idx="1"/>
          </p:nvPr>
        </p:nvSpPr>
        <p:spPr/>
        <p:txBody>
          <a:bodyPr/>
          <a:lstStyle/>
          <a:p>
            <a:r>
              <a:rPr lang="en-US" altLang="zh-CN" sz="2800" b="1" dirty="0"/>
              <a:t>CPU</a:t>
            </a:r>
            <a:r>
              <a:rPr lang="zh-CN" altLang="en-US" sz="2800" b="1" dirty="0"/>
              <a:t>地址：虚拟地址</a:t>
            </a:r>
            <a:endParaRPr lang="en-US" altLang="zh-CN" sz="2800" b="1" dirty="0"/>
          </a:p>
          <a:p>
            <a:pPr lvl="1"/>
            <a:r>
              <a:rPr lang="zh-CN" altLang="en-US" sz="2200" dirty="0"/>
              <a:t>需要虚实变换，硬件通过</a:t>
            </a:r>
            <a:r>
              <a:rPr lang="en-US" altLang="zh-CN" sz="2200" dirty="0"/>
              <a:t>OS</a:t>
            </a:r>
            <a:r>
              <a:rPr lang="zh-CN" altLang="en-US" sz="2200" dirty="0"/>
              <a:t>维护的页表将虚拟地址转换为物理地址</a:t>
            </a:r>
            <a:endParaRPr lang="en-US" altLang="zh-CN" sz="2200" dirty="0"/>
          </a:p>
          <a:p>
            <a:pPr lvl="1"/>
            <a:r>
              <a:rPr lang="zh-CN" altLang="en-US" sz="2200" dirty="0"/>
              <a:t>工作站，服务器，现代</a:t>
            </a:r>
            <a:r>
              <a:rPr lang="en-US" altLang="zh-CN" sz="2200" dirty="0"/>
              <a:t>PC</a:t>
            </a:r>
          </a:p>
          <a:p>
            <a:endParaRPr lang="zh-CN" altLang="en-US" dirty="0"/>
          </a:p>
        </p:txBody>
      </p:sp>
      <p:grpSp>
        <p:nvGrpSpPr>
          <p:cNvPr id="4" name="Group 5"/>
          <p:cNvGrpSpPr>
            <a:grpSpLocks/>
          </p:cNvGrpSpPr>
          <p:nvPr/>
        </p:nvGrpSpPr>
        <p:grpSpPr bwMode="auto">
          <a:xfrm>
            <a:off x="2688266" y="4002444"/>
            <a:ext cx="1219200" cy="1143000"/>
            <a:chOff x="1488" y="1872"/>
            <a:chExt cx="768" cy="720"/>
          </a:xfrm>
        </p:grpSpPr>
        <p:sp>
          <p:nvSpPr>
            <p:cNvPr id="5"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6"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7" name="Text Box 8"/>
            <p:cNvSpPr txBox="1">
              <a:spLocks noChangeArrowheads="1"/>
            </p:cNvSpPr>
            <p:nvPr/>
          </p:nvSpPr>
          <p:spPr bwMode="auto">
            <a:xfrm>
              <a:off x="1632" y="2064"/>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charset="-122"/>
                </a:rPr>
                <a:t>CPU</a:t>
              </a:r>
              <a:endParaRPr lang="en-US" altLang="zh-CN" sz="2000" b="1" dirty="0">
                <a:latin typeface="Helvetica"/>
                <a:ea typeface="宋体" charset="-122"/>
              </a:endParaRPr>
            </a:p>
          </p:txBody>
        </p:sp>
      </p:grpSp>
      <p:grpSp>
        <p:nvGrpSpPr>
          <p:cNvPr id="8" name="Group 9"/>
          <p:cNvGrpSpPr>
            <a:grpSpLocks/>
          </p:cNvGrpSpPr>
          <p:nvPr/>
        </p:nvGrpSpPr>
        <p:grpSpPr bwMode="auto">
          <a:xfrm>
            <a:off x="7793666" y="2630844"/>
            <a:ext cx="1752600" cy="3352800"/>
            <a:chOff x="3024" y="1248"/>
            <a:chExt cx="1104" cy="2112"/>
          </a:xfrm>
        </p:grpSpPr>
        <p:sp>
          <p:nvSpPr>
            <p:cNvPr id="9" name="Rectangle 10"/>
            <p:cNvSpPr>
              <a:spLocks noChangeArrowheads="1"/>
            </p:cNvSpPr>
            <p:nvPr/>
          </p:nvSpPr>
          <p:spPr bwMode="auto">
            <a:xfrm>
              <a:off x="3072" y="1296"/>
              <a:ext cx="1056" cy="206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0"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11" name="Group 12"/>
            <p:cNvGrpSpPr>
              <a:grpSpLocks/>
            </p:cNvGrpSpPr>
            <p:nvPr/>
          </p:nvGrpSpPr>
          <p:grpSpPr bwMode="auto">
            <a:xfrm>
              <a:off x="3360" y="1344"/>
              <a:ext cx="576" cy="1872"/>
              <a:chOff x="3360" y="1344"/>
              <a:chExt cx="576" cy="1872"/>
            </a:xfrm>
          </p:grpSpPr>
          <p:sp>
            <p:nvSpPr>
              <p:cNvPr id="15"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6"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7"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8"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9"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0"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1"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2"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3"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4"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5"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6"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7"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12" name="Text Box 26"/>
            <p:cNvSpPr txBox="1">
              <a:spLocks noChangeArrowheads="1"/>
            </p:cNvSpPr>
            <p:nvPr/>
          </p:nvSpPr>
          <p:spPr bwMode="auto">
            <a:xfrm>
              <a:off x="3168" y="129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13" name="Text Box 27"/>
            <p:cNvSpPr txBox="1">
              <a:spLocks noChangeArrowheads="1"/>
            </p:cNvSpPr>
            <p:nvPr/>
          </p:nvSpPr>
          <p:spPr bwMode="auto">
            <a:xfrm>
              <a:off x="3168" y="144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14" name="Text Box 28"/>
            <p:cNvSpPr txBox="1">
              <a:spLocks noChangeArrowheads="1"/>
            </p:cNvSpPr>
            <p:nvPr/>
          </p:nvSpPr>
          <p:spPr bwMode="auto">
            <a:xfrm>
              <a:off x="3024" y="3024"/>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N-1:</a:t>
              </a:r>
              <a:endParaRPr lang="en-US" altLang="zh-CN" sz="2400" b="1">
                <a:latin typeface="Helvetica"/>
                <a:ea typeface="宋体" charset="-122"/>
              </a:endParaRPr>
            </a:p>
          </p:txBody>
        </p:sp>
      </p:grpSp>
      <p:sp>
        <p:nvSpPr>
          <p:cNvPr id="28" name="Text Box 29"/>
          <p:cNvSpPr txBox="1">
            <a:spLocks noChangeArrowheads="1"/>
          </p:cNvSpPr>
          <p:nvPr/>
        </p:nvSpPr>
        <p:spPr bwMode="auto">
          <a:xfrm>
            <a:off x="8222292" y="6021744"/>
            <a:ext cx="10572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Memory</a:t>
            </a:r>
          </a:p>
        </p:txBody>
      </p:sp>
      <p:sp>
        <p:nvSpPr>
          <p:cNvPr id="29" name="Rectangle 30"/>
          <p:cNvSpPr>
            <a:spLocks noChangeArrowheads="1"/>
          </p:cNvSpPr>
          <p:nvPr/>
        </p:nvSpPr>
        <p:spPr bwMode="auto">
          <a:xfrm>
            <a:off x="5050466" y="3469044"/>
            <a:ext cx="1219200" cy="2362200"/>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0" name="Rectangle 31"/>
          <p:cNvSpPr>
            <a:spLocks noChangeArrowheads="1"/>
          </p:cNvSpPr>
          <p:nvPr/>
        </p:nvSpPr>
        <p:spPr bwMode="auto">
          <a:xfrm>
            <a:off x="4974266" y="3392844"/>
            <a:ext cx="1219200" cy="2362200"/>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31" name="Group 32"/>
          <p:cNvGrpSpPr>
            <a:grpSpLocks/>
          </p:cNvGrpSpPr>
          <p:nvPr/>
        </p:nvGrpSpPr>
        <p:grpSpPr bwMode="auto">
          <a:xfrm>
            <a:off x="5507666" y="3545244"/>
            <a:ext cx="533400" cy="2057400"/>
            <a:chOff x="2688" y="1584"/>
            <a:chExt cx="576" cy="1296"/>
          </a:xfrm>
        </p:grpSpPr>
        <p:sp>
          <p:nvSpPr>
            <p:cNvPr id="32"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3"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4"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5"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6"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7"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8"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9"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0"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41" name="Text Box 42"/>
          <p:cNvSpPr txBox="1">
            <a:spLocks noChangeArrowheads="1"/>
          </p:cNvSpPr>
          <p:nvPr/>
        </p:nvSpPr>
        <p:spPr bwMode="auto">
          <a:xfrm>
            <a:off x="5202867" y="3469044"/>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42" name="Text Box 43"/>
          <p:cNvSpPr txBox="1">
            <a:spLocks noChangeArrowheads="1"/>
          </p:cNvSpPr>
          <p:nvPr/>
        </p:nvSpPr>
        <p:spPr bwMode="auto">
          <a:xfrm>
            <a:off x="5202867" y="3697644"/>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43" name="Text Box 44"/>
          <p:cNvSpPr txBox="1">
            <a:spLocks noChangeArrowheads="1"/>
          </p:cNvSpPr>
          <p:nvPr/>
        </p:nvSpPr>
        <p:spPr bwMode="auto">
          <a:xfrm>
            <a:off x="4974267" y="5297844"/>
            <a:ext cx="6127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P-1:</a:t>
            </a:r>
            <a:endParaRPr lang="en-US" altLang="zh-CN" sz="2400" b="1">
              <a:latin typeface="Helvetica"/>
              <a:ea typeface="宋体" charset="-122"/>
            </a:endParaRPr>
          </a:p>
        </p:txBody>
      </p:sp>
      <p:sp>
        <p:nvSpPr>
          <p:cNvPr id="44" name="Text Box 45"/>
          <p:cNvSpPr txBox="1">
            <a:spLocks noChangeArrowheads="1"/>
          </p:cNvSpPr>
          <p:nvPr/>
        </p:nvSpPr>
        <p:spPr bwMode="auto">
          <a:xfrm>
            <a:off x="4958392" y="2980094"/>
            <a:ext cx="13874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Page Table</a:t>
            </a:r>
          </a:p>
        </p:txBody>
      </p:sp>
      <p:sp>
        <p:nvSpPr>
          <p:cNvPr id="45" name="Line 46"/>
          <p:cNvSpPr>
            <a:spLocks noChangeShapeType="1"/>
          </p:cNvSpPr>
          <p:nvPr/>
        </p:nvSpPr>
        <p:spPr bwMode="auto">
          <a:xfrm flipV="1">
            <a:off x="3831266" y="4154844"/>
            <a:ext cx="1676400" cy="228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46" name="Oval 47"/>
          <p:cNvSpPr>
            <a:spLocks noChangeArrowheads="1"/>
          </p:cNvSpPr>
          <p:nvPr/>
        </p:nvSpPr>
        <p:spPr bwMode="auto">
          <a:xfrm>
            <a:off x="5717216" y="4031019"/>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7" name="Oval 48"/>
          <p:cNvSpPr>
            <a:spLocks noChangeArrowheads="1"/>
          </p:cNvSpPr>
          <p:nvPr/>
        </p:nvSpPr>
        <p:spPr bwMode="auto">
          <a:xfrm>
            <a:off x="5726741" y="4954944"/>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8" name="Line 49"/>
          <p:cNvSpPr>
            <a:spLocks noChangeShapeType="1"/>
          </p:cNvSpPr>
          <p:nvPr/>
        </p:nvSpPr>
        <p:spPr bwMode="auto">
          <a:xfrm>
            <a:off x="5802942" y="4116744"/>
            <a:ext cx="2486025" cy="863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49" name="Line 50"/>
          <p:cNvSpPr>
            <a:spLocks noChangeShapeType="1"/>
          </p:cNvSpPr>
          <p:nvPr/>
        </p:nvSpPr>
        <p:spPr bwMode="auto">
          <a:xfrm flipV="1">
            <a:off x="5812466" y="3850044"/>
            <a:ext cx="2514600" cy="11430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50" name="Line 51"/>
          <p:cNvSpPr>
            <a:spLocks noChangeShapeType="1"/>
          </p:cNvSpPr>
          <p:nvPr/>
        </p:nvSpPr>
        <p:spPr bwMode="auto">
          <a:xfrm flipH="1" flipV="1">
            <a:off x="3831266" y="4688244"/>
            <a:ext cx="1676400" cy="304800"/>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grpSp>
        <p:nvGrpSpPr>
          <p:cNvPr id="51" name="Group 52"/>
          <p:cNvGrpSpPr>
            <a:grpSpLocks/>
          </p:cNvGrpSpPr>
          <p:nvPr/>
        </p:nvGrpSpPr>
        <p:grpSpPr bwMode="auto">
          <a:xfrm>
            <a:off x="5507666" y="5145444"/>
            <a:ext cx="533400" cy="228600"/>
            <a:chOff x="2496" y="2688"/>
            <a:chExt cx="336" cy="144"/>
          </a:xfrm>
        </p:grpSpPr>
        <p:sp>
          <p:nvSpPr>
            <p:cNvPr id="52" name="Line 53"/>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53" name="Line 54"/>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grpSp>
        <p:nvGrpSpPr>
          <p:cNvPr id="54" name="Group 55"/>
          <p:cNvGrpSpPr>
            <a:grpSpLocks/>
          </p:cNvGrpSpPr>
          <p:nvPr/>
        </p:nvGrpSpPr>
        <p:grpSpPr bwMode="auto">
          <a:xfrm>
            <a:off x="5507666" y="4459644"/>
            <a:ext cx="533400" cy="228600"/>
            <a:chOff x="2496" y="2688"/>
            <a:chExt cx="336" cy="144"/>
          </a:xfrm>
        </p:grpSpPr>
        <p:sp>
          <p:nvSpPr>
            <p:cNvPr id="55" name="Line 56"/>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56" name="Line 57"/>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sp>
        <p:nvSpPr>
          <p:cNvPr id="57" name="Text Box 65"/>
          <p:cNvSpPr txBox="1">
            <a:spLocks noChangeArrowheads="1"/>
          </p:cNvSpPr>
          <p:nvPr/>
        </p:nvSpPr>
        <p:spPr bwMode="auto">
          <a:xfrm>
            <a:off x="4690104" y="6126520"/>
            <a:ext cx="182806" cy="339067"/>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endParaRPr lang="en-US" altLang="zh-CN" b="1">
              <a:latin typeface="Helvetica"/>
              <a:ea typeface="宋体" charset="-122"/>
            </a:endParaRPr>
          </a:p>
        </p:txBody>
      </p:sp>
      <p:sp>
        <p:nvSpPr>
          <p:cNvPr id="58" name="Freeform 66"/>
          <p:cNvSpPr>
            <a:spLocks/>
          </p:cNvSpPr>
          <p:nvPr/>
        </p:nvSpPr>
        <p:spPr bwMode="auto">
          <a:xfrm>
            <a:off x="5783891" y="4583470"/>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59" name="Freeform 67"/>
          <p:cNvSpPr>
            <a:spLocks/>
          </p:cNvSpPr>
          <p:nvPr/>
        </p:nvSpPr>
        <p:spPr bwMode="auto">
          <a:xfrm>
            <a:off x="5774366" y="5259744"/>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60" name="Text Box 68"/>
          <p:cNvSpPr txBox="1">
            <a:spLocks noChangeArrowheads="1"/>
          </p:cNvSpPr>
          <p:nvPr/>
        </p:nvSpPr>
        <p:spPr bwMode="auto">
          <a:xfrm>
            <a:off x="3437091" y="3240444"/>
            <a:ext cx="1362551" cy="53296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Virtual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61" name="Text Box 69"/>
          <p:cNvSpPr txBox="1">
            <a:spLocks noChangeArrowheads="1"/>
          </p:cNvSpPr>
          <p:nvPr/>
        </p:nvSpPr>
        <p:spPr bwMode="auto">
          <a:xfrm>
            <a:off x="6332691" y="3316644"/>
            <a:ext cx="1362551" cy="53296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Physical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62" name="AutoShape 70"/>
          <p:cNvSpPr>
            <a:spLocks noChangeArrowheads="1"/>
          </p:cNvSpPr>
          <p:nvPr/>
        </p:nvSpPr>
        <p:spPr bwMode="auto">
          <a:xfrm>
            <a:off x="6188704" y="5899507"/>
            <a:ext cx="1581150" cy="479425"/>
          </a:xfrm>
          <a:prstGeom prst="can">
            <a:avLst>
              <a:gd name="adj" fmla="val 25000"/>
            </a:avLst>
          </a:prstGeom>
          <a:solidFill>
            <a:srgbClr val="CCFF66"/>
          </a:solidFill>
          <a:ln w="9525">
            <a:solidFill>
              <a:schemeClr val="tx1"/>
            </a:solidFill>
            <a:round/>
            <a:headEnd/>
            <a:tailEnd/>
          </a:ln>
        </p:spPr>
        <p:txBody>
          <a:bodyPr wrap="none" anchor="ctr"/>
          <a:lstStyle/>
          <a:p>
            <a:pPr algn="r" eaLnBrk="0" hangingPunct="0">
              <a:lnSpc>
                <a:spcPct val="90000"/>
              </a:lnSpc>
              <a:spcBef>
                <a:spcPct val="30000"/>
              </a:spcBef>
            </a:pPr>
            <a:r>
              <a:rPr lang="en-US" altLang="zh-CN" b="1">
                <a:latin typeface="Verdana" pitchFamily="34" charset="0"/>
                <a:ea typeface="宋体" charset="-122"/>
              </a:rPr>
              <a:t>Part Disk</a:t>
            </a:r>
            <a:endParaRPr lang="en-US" altLang="zh-CN" sz="3800">
              <a:latin typeface="Verdana" pitchFamily="34" charset="0"/>
              <a:ea typeface="宋体" charset="-122"/>
            </a:endParaRPr>
          </a:p>
        </p:txBody>
      </p:sp>
    </p:spTree>
    <p:extLst>
      <p:ext uri="{BB962C8B-B14F-4D97-AF65-F5344CB8AC3E}">
        <p14:creationId xmlns:p14="http://schemas.microsoft.com/office/powerpoint/2010/main" val="31425004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缺页 </a:t>
            </a:r>
            <a:r>
              <a:rPr lang="en-US" altLang="zh-CN" dirty="0"/>
              <a:t>Page Faults </a:t>
            </a:r>
            <a:endParaRPr lang="zh-CN" altLang="en-US" dirty="0"/>
          </a:p>
        </p:txBody>
      </p:sp>
      <p:sp>
        <p:nvSpPr>
          <p:cNvPr id="3" name="内容占位符 2"/>
          <p:cNvSpPr>
            <a:spLocks noGrp="1"/>
          </p:cNvSpPr>
          <p:nvPr>
            <p:ph idx="1"/>
          </p:nvPr>
        </p:nvSpPr>
        <p:spPr>
          <a:xfrm>
            <a:off x="487822" y="942764"/>
            <a:ext cx="10515599" cy="2406492"/>
          </a:xfrm>
        </p:spPr>
        <p:txBody>
          <a:bodyPr>
            <a:normAutofit fontScale="92500" lnSpcReduction="20000"/>
          </a:bodyPr>
          <a:lstStyle/>
          <a:p>
            <a:r>
              <a:rPr lang="zh-CN" altLang="en-US" sz="2800" b="1" dirty="0"/>
              <a:t>页表指示虚拟地址不在内存中</a:t>
            </a:r>
          </a:p>
          <a:p>
            <a:pPr lvl="1"/>
            <a:r>
              <a:rPr lang="zh-CN" altLang="en-US" dirty="0"/>
              <a:t>操作系统负责将数据从磁盘迁移到内存中</a:t>
            </a:r>
          </a:p>
          <a:p>
            <a:pPr lvl="1"/>
            <a:r>
              <a:rPr lang="zh-CN" altLang="en-US" dirty="0"/>
              <a:t>当前进程挂起</a:t>
            </a:r>
          </a:p>
          <a:p>
            <a:pPr lvl="1"/>
            <a:r>
              <a:rPr lang="zh-CN" altLang="en-US" dirty="0"/>
              <a:t>操作系统负责所有的替换策略</a:t>
            </a:r>
          </a:p>
          <a:p>
            <a:pPr lvl="1"/>
            <a:r>
              <a:rPr lang="zh-CN" altLang="en-US" dirty="0"/>
              <a:t>唤醒挂起进程</a:t>
            </a:r>
          </a:p>
          <a:p>
            <a:endParaRPr lang="zh-CN" altLang="en-US" dirty="0"/>
          </a:p>
          <a:p>
            <a:endParaRPr lang="zh-CN" altLang="en-US" dirty="0"/>
          </a:p>
        </p:txBody>
      </p:sp>
      <p:sp>
        <p:nvSpPr>
          <p:cNvPr id="4" name="AutoShape 5"/>
          <p:cNvSpPr>
            <a:spLocks noChangeAspect="1" noChangeArrowheads="1"/>
          </p:cNvSpPr>
          <p:nvPr/>
        </p:nvSpPr>
        <p:spPr bwMode="auto">
          <a:xfrm>
            <a:off x="1798638" y="4779963"/>
            <a:ext cx="684212"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 name="AutoShape 6"/>
          <p:cNvSpPr>
            <a:spLocks noChangeAspect="1" noChangeArrowheads="1"/>
          </p:cNvSpPr>
          <p:nvPr/>
        </p:nvSpPr>
        <p:spPr bwMode="auto">
          <a:xfrm>
            <a:off x="1752601" y="4733926"/>
            <a:ext cx="684213"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charset="-122"/>
              </a:rPr>
              <a:t>CPU</a:t>
            </a:r>
            <a:endParaRPr lang="en-US" altLang="zh-CN" sz="1400" b="1" dirty="0">
              <a:latin typeface="Helvetica"/>
              <a:ea typeface="宋体" charset="-122"/>
            </a:endParaRPr>
          </a:p>
        </p:txBody>
      </p:sp>
      <p:sp>
        <p:nvSpPr>
          <p:cNvPr id="6" name="Rectangle 7"/>
          <p:cNvSpPr>
            <a:spLocks noChangeAspect="1" noChangeArrowheads="1"/>
          </p:cNvSpPr>
          <p:nvPr/>
        </p:nvSpPr>
        <p:spPr bwMode="auto">
          <a:xfrm>
            <a:off x="4860925" y="3957639"/>
            <a:ext cx="1004888"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 name="Rectangle 8"/>
          <p:cNvSpPr>
            <a:spLocks noChangeAspect="1" noChangeArrowheads="1"/>
          </p:cNvSpPr>
          <p:nvPr/>
        </p:nvSpPr>
        <p:spPr bwMode="auto">
          <a:xfrm>
            <a:off x="4814889" y="3911601"/>
            <a:ext cx="1004887"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8" name="Rectangle 9"/>
          <p:cNvSpPr>
            <a:spLocks noChangeAspect="1" noChangeArrowheads="1"/>
          </p:cNvSpPr>
          <p:nvPr/>
        </p:nvSpPr>
        <p:spPr bwMode="auto">
          <a:xfrm>
            <a:off x="5133976" y="400367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9" name="Rectangle 10"/>
          <p:cNvSpPr>
            <a:spLocks noChangeAspect="1" noChangeArrowheads="1"/>
          </p:cNvSpPr>
          <p:nvPr/>
        </p:nvSpPr>
        <p:spPr bwMode="auto">
          <a:xfrm>
            <a:off x="5133976" y="4140201"/>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0" name="Rectangle 11"/>
          <p:cNvSpPr>
            <a:spLocks noChangeAspect="1" noChangeArrowheads="1"/>
          </p:cNvSpPr>
          <p:nvPr/>
        </p:nvSpPr>
        <p:spPr bwMode="auto">
          <a:xfrm>
            <a:off x="5133976" y="4278314"/>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1" name="Rectangle 12"/>
          <p:cNvSpPr>
            <a:spLocks noChangeAspect="1" noChangeArrowheads="1"/>
          </p:cNvSpPr>
          <p:nvPr/>
        </p:nvSpPr>
        <p:spPr bwMode="auto">
          <a:xfrm>
            <a:off x="5133976" y="4414839"/>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2" name="Rectangle 13"/>
          <p:cNvSpPr>
            <a:spLocks noChangeAspect="1" noChangeArrowheads="1"/>
          </p:cNvSpPr>
          <p:nvPr/>
        </p:nvSpPr>
        <p:spPr bwMode="auto">
          <a:xfrm>
            <a:off x="5133976" y="45513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3" name="Rectangle 14"/>
          <p:cNvSpPr>
            <a:spLocks noChangeAspect="1" noChangeArrowheads="1"/>
          </p:cNvSpPr>
          <p:nvPr/>
        </p:nvSpPr>
        <p:spPr bwMode="auto">
          <a:xfrm>
            <a:off x="5133976" y="4826001"/>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4" name="Rectangle 15"/>
          <p:cNvSpPr>
            <a:spLocks noChangeAspect="1" noChangeArrowheads="1"/>
          </p:cNvSpPr>
          <p:nvPr/>
        </p:nvSpPr>
        <p:spPr bwMode="auto">
          <a:xfrm>
            <a:off x="5133976" y="468947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5" name="Rectangle 16"/>
          <p:cNvSpPr>
            <a:spLocks noChangeAspect="1" noChangeArrowheads="1"/>
          </p:cNvSpPr>
          <p:nvPr/>
        </p:nvSpPr>
        <p:spPr bwMode="auto">
          <a:xfrm>
            <a:off x="5133976" y="496252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6" name="Rectangle 17"/>
          <p:cNvSpPr>
            <a:spLocks noChangeAspect="1" noChangeArrowheads="1"/>
          </p:cNvSpPr>
          <p:nvPr/>
        </p:nvSpPr>
        <p:spPr bwMode="auto">
          <a:xfrm>
            <a:off x="5133976" y="5099051"/>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7" name="Rectangle 18"/>
          <p:cNvSpPr>
            <a:spLocks noChangeAspect="1" noChangeArrowheads="1"/>
          </p:cNvSpPr>
          <p:nvPr/>
        </p:nvSpPr>
        <p:spPr bwMode="auto">
          <a:xfrm>
            <a:off x="5133976" y="5237164"/>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8" name="Rectangle 19"/>
          <p:cNvSpPr>
            <a:spLocks noChangeAspect="1" noChangeArrowheads="1"/>
          </p:cNvSpPr>
          <p:nvPr/>
        </p:nvSpPr>
        <p:spPr bwMode="auto">
          <a:xfrm>
            <a:off x="5133976" y="5373689"/>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9" name="Rectangle 20"/>
          <p:cNvSpPr>
            <a:spLocks noChangeAspect="1" noChangeArrowheads="1"/>
          </p:cNvSpPr>
          <p:nvPr/>
        </p:nvSpPr>
        <p:spPr bwMode="auto">
          <a:xfrm>
            <a:off x="5133976" y="564832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0" name="Rectangle 21"/>
          <p:cNvSpPr>
            <a:spLocks noChangeAspect="1" noChangeArrowheads="1"/>
          </p:cNvSpPr>
          <p:nvPr/>
        </p:nvSpPr>
        <p:spPr bwMode="auto">
          <a:xfrm>
            <a:off x="5133976" y="55102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1" name="Text Box 22"/>
          <p:cNvSpPr txBox="1">
            <a:spLocks noChangeAspect="1" noChangeArrowheads="1"/>
          </p:cNvSpPr>
          <p:nvPr/>
        </p:nvSpPr>
        <p:spPr bwMode="auto">
          <a:xfrm>
            <a:off x="4929188" y="3629025"/>
            <a:ext cx="862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Memory</a:t>
            </a:r>
          </a:p>
        </p:txBody>
      </p:sp>
      <p:sp>
        <p:nvSpPr>
          <p:cNvPr id="22" name="Rectangle 23"/>
          <p:cNvSpPr>
            <a:spLocks noChangeAspect="1" noChangeArrowheads="1"/>
          </p:cNvSpPr>
          <p:nvPr/>
        </p:nvSpPr>
        <p:spPr bwMode="auto">
          <a:xfrm>
            <a:off x="3170238" y="44148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3" name="Rectangle 24"/>
          <p:cNvSpPr>
            <a:spLocks noChangeAspect="1" noChangeArrowheads="1"/>
          </p:cNvSpPr>
          <p:nvPr/>
        </p:nvSpPr>
        <p:spPr bwMode="auto">
          <a:xfrm>
            <a:off x="3124200" y="43688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4" name="Rectangle 25"/>
          <p:cNvSpPr>
            <a:spLocks noChangeAspect="1" noChangeArrowheads="1"/>
          </p:cNvSpPr>
          <p:nvPr/>
        </p:nvSpPr>
        <p:spPr bwMode="auto">
          <a:xfrm>
            <a:off x="3443289" y="4460876"/>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5" name="Rectangle 26"/>
          <p:cNvSpPr>
            <a:spLocks noChangeAspect="1" noChangeArrowheads="1"/>
          </p:cNvSpPr>
          <p:nvPr/>
        </p:nvSpPr>
        <p:spPr bwMode="auto">
          <a:xfrm>
            <a:off x="3443289" y="4597401"/>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6" name="Rectangle 27"/>
          <p:cNvSpPr>
            <a:spLocks noChangeAspect="1" noChangeArrowheads="1"/>
          </p:cNvSpPr>
          <p:nvPr/>
        </p:nvSpPr>
        <p:spPr bwMode="auto">
          <a:xfrm>
            <a:off x="3443289" y="4735514"/>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7" name="Rectangle 28"/>
          <p:cNvSpPr>
            <a:spLocks noChangeAspect="1" noChangeArrowheads="1"/>
          </p:cNvSpPr>
          <p:nvPr/>
        </p:nvSpPr>
        <p:spPr bwMode="auto">
          <a:xfrm>
            <a:off x="3443289" y="4872039"/>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8" name="Rectangle 29"/>
          <p:cNvSpPr>
            <a:spLocks noChangeAspect="1" noChangeArrowheads="1"/>
          </p:cNvSpPr>
          <p:nvPr/>
        </p:nvSpPr>
        <p:spPr bwMode="auto">
          <a:xfrm>
            <a:off x="3443289" y="50085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9" name="Rectangle 30"/>
          <p:cNvSpPr>
            <a:spLocks noChangeAspect="1" noChangeArrowheads="1"/>
          </p:cNvSpPr>
          <p:nvPr/>
        </p:nvSpPr>
        <p:spPr bwMode="auto">
          <a:xfrm>
            <a:off x="3443289" y="5283201"/>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0" name="Rectangle 31"/>
          <p:cNvSpPr>
            <a:spLocks noChangeAspect="1" noChangeArrowheads="1"/>
          </p:cNvSpPr>
          <p:nvPr/>
        </p:nvSpPr>
        <p:spPr bwMode="auto">
          <a:xfrm>
            <a:off x="3443289" y="5146676"/>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1" name="Rectangle 32"/>
          <p:cNvSpPr>
            <a:spLocks noChangeAspect="1" noChangeArrowheads="1"/>
          </p:cNvSpPr>
          <p:nvPr/>
        </p:nvSpPr>
        <p:spPr bwMode="auto">
          <a:xfrm>
            <a:off x="3443289" y="5419726"/>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 name="Rectangle 33"/>
          <p:cNvSpPr>
            <a:spLocks noChangeAspect="1" noChangeArrowheads="1"/>
          </p:cNvSpPr>
          <p:nvPr/>
        </p:nvSpPr>
        <p:spPr bwMode="auto">
          <a:xfrm>
            <a:off x="3443289" y="5557839"/>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3" name="Text Box 34"/>
          <p:cNvSpPr txBox="1">
            <a:spLocks noChangeAspect="1" noChangeArrowheads="1"/>
          </p:cNvSpPr>
          <p:nvPr/>
        </p:nvSpPr>
        <p:spPr bwMode="auto">
          <a:xfrm>
            <a:off x="2971801" y="4086225"/>
            <a:ext cx="1116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Page Table</a:t>
            </a:r>
          </a:p>
        </p:txBody>
      </p:sp>
      <p:sp>
        <p:nvSpPr>
          <p:cNvPr id="34" name="Line 35"/>
          <p:cNvSpPr>
            <a:spLocks noChangeAspect="1" noChangeShapeType="1"/>
          </p:cNvSpPr>
          <p:nvPr/>
        </p:nvSpPr>
        <p:spPr bwMode="auto">
          <a:xfrm>
            <a:off x="3621089" y="4802189"/>
            <a:ext cx="1512887"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5" name="Line 36"/>
          <p:cNvSpPr>
            <a:spLocks noChangeAspect="1" noChangeShapeType="1"/>
          </p:cNvSpPr>
          <p:nvPr/>
        </p:nvSpPr>
        <p:spPr bwMode="auto">
          <a:xfrm flipV="1">
            <a:off x="3625851" y="46434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6" name="Line 37"/>
          <p:cNvSpPr>
            <a:spLocks noChangeAspect="1" noChangeShapeType="1"/>
          </p:cNvSpPr>
          <p:nvPr/>
        </p:nvSpPr>
        <p:spPr bwMode="auto">
          <a:xfrm flipV="1">
            <a:off x="3443289" y="5419726"/>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7" name="Line 38"/>
          <p:cNvSpPr>
            <a:spLocks noChangeAspect="1" noChangeShapeType="1"/>
          </p:cNvSpPr>
          <p:nvPr/>
        </p:nvSpPr>
        <p:spPr bwMode="auto">
          <a:xfrm flipH="1" flipV="1">
            <a:off x="3443289" y="5419726"/>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8" name="Line 39"/>
          <p:cNvSpPr>
            <a:spLocks noChangeAspect="1" noChangeShapeType="1"/>
          </p:cNvSpPr>
          <p:nvPr/>
        </p:nvSpPr>
        <p:spPr bwMode="auto">
          <a:xfrm flipV="1">
            <a:off x="3443289" y="5008564"/>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9" name="Line 40"/>
          <p:cNvSpPr>
            <a:spLocks noChangeAspect="1" noChangeShapeType="1"/>
          </p:cNvSpPr>
          <p:nvPr/>
        </p:nvSpPr>
        <p:spPr bwMode="auto">
          <a:xfrm flipH="1" flipV="1">
            <a:off x="3443289" y="5008564"/>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40" name="Freeform 47"/>
          <p:cNvSpPr>
            <a:spLocks noChangeAspect="1"/>
          </p:cNvSpPr>
          <p:nvPr/>
        </p:nvSpPr>
        <p:spPr bwMode="auto">
          <a:xfrm>
            <a:off x="3608389" y="50831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sp>
        <p:nvSpPr>
          <p:cNvPr id="41" name="Freeform 48"/>
          <p:cNvSpPr>
            <a:spLocks noChangeAspect="1"/>
          </p:cNvSpPr>
          <p:nvPr/>
        </p:nvSpPr>
        <p:spPr bwMode="auto">
          <a:xfrm>
            <a:off x="3603625" y="5487989"/>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FF0000"/>
            </a:solidFill>
            <a:round/>
            <a:headEnd/>
            <a:tailEnd type="triangle" w="med" len="med"/>
          </a:ln>
        </p:spPr>
        <p:txBody>
          <a:bodyPr wrap="none" lIns="90487" tIns="44450" rIns="90487" bIns="44450" anchor="ctr"/>
          <a:lstStyle/>
          <a:p>
            <a:pPr algn="ctr"/>
            <a:endParaRPr lang="zh-CN" altLang="en-US"/>
          </a:p>
        </p:txBody>
      </p:sp>
      <p:sp>
        <p:nvSpPr>
          <p:cNvPr id="42" name="Text Box 49"/>
          <p:cNvSpPr txBox="1">
            <a:spLocks noChangeAspect="1" noChangeArrowheads="1"/>
          </p:cNvSpPr>
          <p:nvPr/>
        </p:nvSpPr>
        <p:spPr bwMode="auto">
          <a:xfrm>
            <a:off x="2064792" y="43164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Virtual</a:t>
            </a:r>
          </a:p>
          <a:p>
            <a:pPr algn="ctr" eaLnBrk="0" hangingPunct="0">
              <a:lnSpc>
                <a:spcPct val="80000"/>
              </a:lnSpc>
            </a:pPr>
            <a:r>
              <a:rPr lang="en-US" altLang="zh-CN" sz="1400" b="1">
                <a:latin typeface="Helvetica"/>
                <a:ea typeface="宋体" charset="-122"/>
              </a:rPr>
              <a:t>Addresses</a:t>
            </a:r>
          </a:p>
        </p:txBody>
      </p:sp>
      <p:sp>
        <p:nvSpPr>
          <p:cNvPr id="43" name="Text Box 50"/>
          <p:cNvSpPr txBox="1">
            <a:spLocks noChangeAspect="1" noChangeArrowheads="1"/>
          </p:cNvSpPr>
          <p:nvPr/>
        </p:nvSpPr>
        <p:spPr bwMode="auto">
          <a:xfrm>
            <a:off x="3801517" y="43624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Physical</a:t>
            </a:r>
          </a:p>
          <a:p>
            <a:pPr algn="ctr" eaLnBrk="0" hangingPunct="0">
              <a:lnSpc>
                <a:spcPct val="80000"/>
              </a:lnSpc>
            </a:pPr>
            <a:r>
              <a:rPr lang="en-US" altLang="zh-CN" sz="1400" b="1">
                <a:latin typeface="Helvetica"/>
                <a:ea typeface="宋体" charset="-122"/>
              </a:rPr>
              <a:t>Addresses</a:t>
            </a:r>
          </a:p>
        </p:txBody>
      </p:sp>
      <p:sp>
        <p:nvSpPr>
          <p:cNvPr id="44" name="Text Box 95"/>
          <p:cNvSpPr txBox="1">
            <a:spLocks noChangeArrowheads="1"/>
          </p:cNvSpPr>
          <p:nvPr/>
        </p:nvSpPr>
        <p:spPr bwMode="auto">
          <a:xfrm>
            <a:off x="2542752" y="3504461"/>
            <a:ext cx="1893146"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charset="-122"/>
              </a:rPr>
              <a:t>Before fault</a:t>
            </a:r>
          </a:p>
        </p:txBody>
      </p:sp>
      <p:sp>
        <p:nvSpPr>
          <p:cNvPr id="45" name="Line 97"/>
          <p:cNvSpPr>
            <a:spLocks noChangeAspect="1" noChangeShapeType="1"/>
          </p:cNvSpPr>
          <p:nvPr/>
        </p:nvSpPr>
        <p:spPr bwMode="auto">
          <a:xfrm flipH="1" flipV="1">
            <a:off x="2438400" y="5145088"/>
            <a:ext cx="1004888"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46" name="AutoShape 100"/>
          <p:cNvSpPr>
            <a:spLocks noChangeArrowheads="1"/>
          </p:cNvSpPr>
          <p:nvPr/>
        </p:nvSpPr>
        <p:spPr bwMode="auto">
          <a:xfrm>
            <a:off x="3887788" y="5864225"/>
            <a:ext cx="855662" cy="361950"/>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latin typeface="Verdana" pitchFamily="34" charset="0"/>
                <a:ea typeface="宋体" charset="-122"/>
              </a:rPr>
              <a:t>Part Disk</a:t>
            </a:r>
            <a:endParaRPr lang="en-US" altLang="zh-CN" sz="2200">
              <a:latin typeface="Verdana" pitchFamily="34" charset="0"/>
              <a:ea typeface="宋体" charset="-122"/>
            </a:endParaRPr>
          </a:p>
        </p:txBody>
      </p:sp>
      <p:grpSp>
        <p:nvGrpSpPr>
          <p:cNvPr id="47" name="组合 46"/>
          <p:cNvGrpSpPr/>
          <p:nvPr/>
        </p:nvGrpSpPr>
        <p:grpSpPr>
          <a:xfrm>
            <a:off x="6249988" y="3511712"/>
            <a:ext cx="4113212" cy="2812888"/>
            <a:chOff x="4725988" y="3511712"/>
            <a:chExt cx="4113212" cy="2812888"/>
          </a:xfrm>
        </p:grpSpPr>
        <p:sp>
          <p:nvSpPr>
            <p:cNvPr id="48"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49"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charset="-122"/>
                </a:rPr>
                <a:t>CPU</a:t>
              </a:r>
              <a:endParaRPr lang="en-US" altLang="zh-CN" sz="1400" b="1" dirty="0">
                <a:latin typeface="Helvetica"/>
                <a:ea typeface="宋体" charset="-122"/>
              </a:endParaRPr>
            </a:p>
          </p:txBody>
        </p:sp>
        <p:sp>
          <p:nvSpPr>
            <p:cNvPr id="50"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1"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2"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3"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4"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5"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6"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7"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8"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9"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0"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1"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2"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3"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4"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5" name="Text Box 68"/>
            <p:cNvSpPr txBox="1">
              <a:spLocks noChangeAspect="1" noChangeArrowheads="1"/>
            </p:cNvSpPr>
            <p:nvPr/>
          </p:nvSpPr>
          <p:spPr bwMode="auto">
            <a:xfrm>
              <a:off x="7848600" y="3781425"/>
              <a:ext cx="862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Memory</a:t>
              </a:r>
            </a:p>
          </p:txBody>
        </p:sp>
        <p:sp>
          <p:nvSpPr>
            <p:cNvPr id="66"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7"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8"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9"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0"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1"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2"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3"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4"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5"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6"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7" name="Text Box 80"/>
            <p:cNvSpPr txBox="1">
              <a:spLocks noChangeAspect="1" noChangeArrowheads="1"/>
            </p:cNvSpPr>
            <p:nvPr/>
          </p:nvSpPr>
          <p:spPr bwMode="auto">
            <a:xfrm>
              <a:off x="5894388" y="4238625"/>
              <a:ext cx="1116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Page Table</a:t>
              </a:r>
            </a:p>
          </p:txBody>
        </p:sp>
        <p:sp>
          <p:nvSpPr>
            <p:cNvPr id="78"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79"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80" name="Line 83"/>
            <p:cNvSpPr>
              <a:spLocks noChangeAspect="1" noChangeShapeType="1"/>
            </p:cNvSpPr>
            <p:nvPr/>
          </p:nvSpPr>
          <p:spPr bwMode="auto">
            <a:xfrm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81"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82" name="Text Box 92"/>
            <p:cNvSpPr txBox="1">
              <a:spLocks noChangeAspect="1" noChangeArrowheads="1"/>
            </p:cNvSpPr>
            <p:nvPr/>
          </p:nvSpPr>
          <p:spPr bwMode="auto">
            <a:xfrm>
              <a:off x="5038178" y="44688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Virtual</a:t>
              </a:r>
            </a:p>
            <a:p>
              <a:pPr algn="ctr" eaLnBrk="0" hangingPunct="0">
                <a:lnSpc>
                  <a:spcPct val="80000"/>
                </a:lnSpc>
              </a:pPr>
              <a:r>
                <a:rPr lang="en-US" altLang="zh-CN" sz="1400" b="1">
                  <a:latin typeface="Helvetica"/>
                  <a:ea typeface="宋体" charset="-122"/>
                </a:rPr>
                <a:t>Addresses</a:t>
              </a:r>
            </a:p>
          </p:txBody>
        </p:sp>
        <p:sp>
          <p:nvSpPr>
            <p:cNvPr id="83" name="Text Box 93"/>
            <p:cNvSpPr txBox="1">
              <a:spLocks noChangeAspect="1" noChangeArrowheads="1"/>
            </p:cNvSpPr>
            <p:nvPr/>
          </p:nvSpPr>
          <p:spPr bwMode="auto">
            <a:xfrm>
              <a:off x="6774903" y="45148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Physical</a:t>
              </a:r>
            </a:p>
            <a:p>
              <a:pPr algn="ctr" eaLnBrk="0" hangingPunct="0">
                <a:lnSpc>
                  <a:spcPct val="80000"/>
                </a:lnSpc>
              </a:pPr>
              <a:r>
                <a:rPr lang="en-US" altLang="zh-CN" sz="1400" b="1">
                  <a:latin typeface="Helvetica"/>
                  <a:ea typeface="宋体" charset="-122"/>
                </a:rPr>
                <a:t>Addresses</a:t>
              </a:r>
            </a:p>
          </p:txBody>
        </p:sp>
        <p:sp>
          <p:nvSpPr>
            <p:cNvPr id="84" name="Line 94"/>
            <p:cNvSpPr>
              <a:spLocks noChangeShapeType="1"/>
            </p:cNvSpPr>
            <p:nvPr/>
          </p:nvSpPr>
          <p:spPr bwMode="auto">
            <a:xfrm flipV="1">
              <a:off x="6553200" y="5153025"/>
              <a:ext cx="1524000" cy="481013"/>
            </a:xfrm>
            <a:prstGeom prst="line">
              <a:avLst/>
            </a:prstGeom>
            <a:noFill/>
            <a:ln w="28575" cap="rnd">
              <a:solidFill>
                <a:srgbClr val="FF0000"/>
              </a:solidFill>
              <a:prstDash val="sysDot"/>
              <a:round/>
              <a:headEnd/>
              <a:tailEnd type="triangle" w="med" len="med"/>
            </a:ln>
          </p:spPr>
          <p:txBody>
            <a:bodyPr wrap="none" lIns="90487" tIns="44450" rIns="90487" bIns="44450" anchor="ctr"/>
            <a:lstStyle/>
            <a:p>
              <a:pPr algn="ctr"/>
              <a:endParaRPr lang="zh-CN" altLang="en-US"/>
            </a:p>
          </p:txBody>
        </p:sp>
        <p:sp>
          <p:nvSpPr>
            <p:cNvPr id="85" name="Text Box 96"/>
            <p:cNvSpPr txBox="1">
              <a:spLocks noChangeArrowheads="1"/>
            </p:cNvSpPr>
            <p:nvPr/>
          </p:nvSpPr>
          <p:spPr bwMode="auto">
            <a:xfrm>
              <a:off x="5956570" y="3511712"/>
              <a:ext cx="1636665"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charset="-122"/>
                </a:rPr>
                <a:t>After fault</a:t>
              </a:r>
            </a:p>
          </p:txBody>
        </p:sp>
        <p:sp>
          <p:nvSpPr>
            <p:cNvPr id="86"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87"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latin typeface="Verdana" pitchFamily="34" charset="0"/>
                  <a:ea typeface="宋体" charset="-122"/>
                </a:rPr>
                <a:t>Part Disk</a:t>
              </a:r>
              <a:endParaRPr lang="en-US" altLang="zh-CN" sz="2200">
                <a:latin typeface="Verdana" pitchFamily="34" charset="0"/>
                <a:ea typeface="宋体" charset="-122"/>
              </a:endParaRPr>
            </a:p>
          </p:txBody>
        </p:sp>
        <p:sp>
          <p:nvSpPr>
            <p:cNvPr id="88"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grpSp>
    </p:spTree>
    <p:extLst>
      <p:ext uri="{BB962C8B-B14F-4D97-AF65-F5344CB8AC3E}">
        <p14:creationId xmlns:p14="http://schemas.microsoft.com/office/powerpoint/2010/main" val="254600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4.6.1 </a:t>
            </a:r>
            <a:r>
              <a:rPr lang="zh-CN" altLang="en-US" b="1" dirty="0">
                <a:effectLst>
                  <a:outerShdw blurRad="38100" dist="38100" dir="2700000" algn="tl">
                    <a:srgbClr val="000000">
                      <a:alpha val="43137"/>
                    </a:srgbClr>
                  </a:outerShdw>
                </a:effectLst>
                <a:latin typeface="+mn-lt"/>
              </a:rPr>
              <a:t>虚拟存储器工作原理</a:t>
            </a:r>
            <a:endParaRPr lang="en-US" altLang="zh-CN" b="1" dirty="0">
              <a:effectLst>
                <a:outerShdw blurRad="38100" dist="38100" dir="2700000" algn="tl">
                  <a:srgbClr val="000000">
                    <a:alpha val="43137"/>
                  </a:srgbClr>
                </a:outerShdw>
              </a:effectLst>
              <a:latin typeface="+mn-lt"/>
            </a:endParaRPr>
          </a:p>
          <a:p>
            <a:r>
              <a:rPr lang="en-US" altLang="zh-CN" b="1" dirty="0">
                <a:solidFill>
                  <a:srgbClr val="C00000"/>
                </a:solidFill>
                <a:effectLst>
                  <a:outerShdw blurRad="38100" dist="38100" dir="2700000" algn="tl">
                    <a:srgbClr val="000000">
                      <a:alpha val="43137"/>
                    </a:srgbClr>
                  </a:outerShdw>
                </a:effectLst>
                <a:latin typeface="+mn-lt"/>
              </a:rPr>
              <a:t>4.6.2 </a:t>
            </a:r>
            <a:r>
              <a:rPr lang="zh-CN" altLang="en-US" b="1" dirty="0">
                <a:solidFill>
                  <a:srgbClr val="C00000"/>
                </a:solidFill>
                <a:effectLst>
                  <a:outerShdw blurRad="38100" dist="38100" dir="2700000" algn="tl">
                    <a:srgbClr val="000000">
                      <a:alpha val="43137"/>
                    </a:srgbClr>
                  </a:outerShdw>
                </a:effectLst>
                <a:latin typeface="+mn-lt"/>
              </a:rPr>
              <a:t>虚拟存储器地址映射与变换</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4.6.3 </a:t>
            </a:r>
            <a:r>
              <a:rPr lang="zh-CN" altLang="en-US" b="1" dirty="0">
                <a:latin typeface="+mn-lt"/>
              </a:rPr>
              <a:t>页式虚拟存储器</a:t>
            </a:r>
            <a:endParaRPr lang="en-US" altLang="zh-CN" b="1" dirty="0">
              <a:latin typeface="+mn-lt"/>
            </a:endParaRPr>
          </a:p>
        </p:txBody>
      </p:sp>
    </p:spTree>
    <p:extLst>
      <p:ext uri="{BB962C8B-B14F-4D97-AF65-F5344CB8AC3E}">
        <p14:creationId xmlns:p14="http://schemas.microsoft.com/office/powerpoint/2010/main" val="24442680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标题 3"/>
          <p:cNvSpPr>
            <a:spLocks noGrp="1"/>
          </p:cNvSpPr>
          <p:nvPr>
            <p:ph type="title"/>
          </p:nvPr>
        </p:nvSpPr>
        <p:spPr/>
        <p:txBody>
          <a:bodyPr/>
          <a:lstStyle/>
          <a:p>
            <a:r>
              <a:rPr lang="zh-CN" altLang="en-US"/>
              <a:t>层次性结构</a:t>
            </a:r>
          </a:p>
        </p:txBody>
      </p:sp>
      <p:grpSp>
        <p:nvGrpSpPr>
          <p:cNvPr id="28" name="组合 27">
            <a:extLst>
              <a:ext uri="{FF2B5EF4-FFF2-40B4-BE49-F238E27FC236}">
                <a16:creationId xmlns:a16="http://schemas.microsoft.com/office/drawing/2014/main" id="{84974A29-92F1-417E-BA91-2E5A2B2B1991}"/>
              </a:ext>
            </a:extLst>
          </p:cNvPr>
          <p:cNvGrpSpPr/>
          <p:nvPr/>
        </p:nvGrpSpPr>
        <p:grpSpPr>
          <a:xfrm>
            <a:off x="7526734" y="4361083"/>
            <a:ext cx="4250901" cy="451006"/>
            <a:chOff x="695663" y="4732302"/>
            <a:chExt cx="1390768" cy="451006"/>
          </a:xfrm>
        </p:grpSpPr>
        <p:sp>
          <p:nvSpPr>
            <p:cNvPr id="29" name="矩形 28">
              <a:extLst>
                <a:ext uri="{FF2B5EF4-FFF2-40B4-BE49-F238E27FC236}">
                  <a16:creationId xmlns:a16="http://schemas.microsoft.com/office/drawing/2014/main" id="{35F2F0D3-B461-491D-AE30-8911EC45FB73}"/>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86DA144-3E76-4263-96CB-1C53DB77FF0D}"/>
                </a:ext>
              </a:extLst>
            </p:cNvPr>
            <p:cNvSpPr/>
            <p:nvPr/>
          </p:nvSpPr>
          <p:spPr>
            <a:xfrm>
              <a:off x="695663" y="4759097"/>
              <a:ext cx="1390768" cy="390672"/>
            </a:xfrm>
            <a:prstGeom prst="rect">
              <a:avLst/>
            </a:prstGeom>
          </p:spPr>
          <p:txBody>
            <a:bodyPr wrap="square">
              <a:noAutofit/>
            </a:bodyPr>
            <a:lstStyle/>
            <a:p>
              <a:pPr algn="ctr">
                <a:defRPr/>
              </a:pPr>
              <a:r>
                <a:rPr lang="zh-CN" altLang="en-US" sz="2000" b="1" dirty="0">
                  <a:solidFill>
                    <a:schemeClr val="bg1"/>
                  </a:solidFill>
                  <a:latin typeface="+mn-ea"/>
                </a:rPr>
                <a:t>为什么</a:t>
              </a:r>
              <a:r>
                <a:rPr lang="en-US" altLang="zh-CN" sz="2000" b="1" dirty="0">
                  <a:solidFill>
                    <a:schemeClr val="bg1"/>
                  </a:solidFill>
                  <a:latin typeface="+mn-ea"/>
                </a:rPr>
                <a:t>cache</a:t>
              </a:r>
              <a:r>
                <a:rPr lang="zh-CN" altLang="en-US" sz="2000" b="1" dirty="0">
                  <a:solidFill>
                    <a:schemeClr val="bg1"/>
                  </a:solidFill>
                  <a:latin typeface="+mn-ea"/>
                </a:rPr>
                <a:t>用物理地址访问？</a:t>
              </a:r>
            </a:p>
          </p:txBody>
        </p:sp>
      </p:grpSp>
      <p:cxnSp>
        <p:nvCxnSpPr>
          <p:cNvPr id="31" name="Line 263"/>
          <p:cNvCxnSpPr/>
          <p:nvPr/>
        </p:nvCxnSpPr>
        <p:spPr bwMode="auto">
          <a:xfrm>
            <a:off x="5460664" y="2523551"/>
            <a:ext cx="0" cy="53652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32" name="Rectangle 255"/>
          <p:cNvSpPr>
            <a:spLocks noChangeArrowheads="1"/>
          </p:cNvSpPr>
          <p:nvPr/>
        </p:nvSpPr>
        <p:spPr bwMode="auto">
          <a:xfrm>
            <a:off x="3609639" y="1109089"/>
            <a:ext cx="2503488" cy="469900"/>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1600" b="1" kern="100">
                <a:solidFill>
                  <a:schemeClr val="bg1">
                    <a:lumMod val="95000"/>
                  </a:schemeClr>
                </a:solidFill>
                <a:latin typeface="+mj-ea"/>
                <a:ea typeface="+mj-ea"/>
              </a:rPr>
              <a:t>CPU</a:t>
            </a:r>
            <a:endParaRPr lang="zh-CN" altLang="en-US" sz="1600" b="1" kern="100" dirty="0">
              <a:solidFill>
                <a:schemeClr val="bg1">
                  <a:lumMod val="95000"/>
                </a:schemeClr>
              </a:solidFill>
              <a:latin typeface="+mj-ea"/>
              <a:ea typeface="+mj-ea"/>
            </a:endParaRPr>
          </a:p>
        </p:txBody>
      </p:sp>
      <p:sp>
        <p:nvSpPr>
          <p:cNvPr id="33" name="Rectangle 256"/>
          <p:cNvSpPr>
            <a:spLocks noChangeArrowheads="1"/>
          </p:cNvSpPr>
          <p:nvPr/>
        </p:nvSpPr>
        <p:spPr bwMode="auto">
          <a:xfrm>
            <a:off x="3600115" y="3077590"/>
            <a:ext cx="2505075" cy="466725"/>
          </a:xfrm>
          <a:prstGeom prst="rect">
            <a:avLst/>
          </a:prstGeom>
          <a:solidFill>
            <a:srgbClr val="FFFF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1600" b="1" i="1" kern="100">
                <a:latin typeface="Times New Roman" panose="02020603050405020304" pitchFamily="18" charset="0"/>
                <a:ea typeface="+mj-ea"/>
                <a:cs typeface="Times New Roman" panose="02020603050405020304" pitchFamily="18" charset="0"/>
              </a:rPr>
              <a:t>cache</a:t>
            </a:r>
            <a:endParaRPr lang="zh-CN" altLang="en-US" sz="1600" b="1" i="1" kern="100" dirty="0">
              <a:latin typeface="Times New Roman" panose="02020603050405020304" pitchFamily="18" charset="0"/>
              <a:ea typeface="+mj-ea"/>
              <a:cs typeface="Times New Roman" panose="02020603050405020304" pitchFamily="18" charset="0"/>
            </a:endParaRPr>
          </a:p>
        </p:txBody>
      </p:sp>
      <p:sp>
        <p:nvSpPr>
          <p:cNvPr id="34" name="Rectangle 257"/>
          <p:cNvSpPr>
            <a:spLocks noChangeArrowheads="1"/>
          </p:cNvSpPr>
          <p:nvPr/>
        </p:nvSpPr>
        <p:spPr bwMode="auto">
          <a:xfrm>
            <a:off x="3595353" y="4106290"/>
            <a:ext cx="2505075" cy="509587"/>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latin typeface="+mj-ea"/>
                <a:ea typeface="+mj-ea"/>
              </a:rPr>
              <a:t>主存 </a:t>
            </a:r>
          </a:p>
        </p:txBody>
      </p:sp>
      <p:sp>
        <p:nvSpPr>
          <p:cNvPr id="35" name="Rectangle 258"/>
          <p:cNvSpPr>
            <a:spLocks noChangeArrowheads="1"/>
          </p:cNvSpPr>
          <p:nvPr/>
        </p:nvSpPr>
        <p:spPr bwMode="auto">
          <a:xfrm>
            <a:off x="3568365" y="5134990"/>
            <a:ext cx="2505075" cy="511175"/>
          </a:xfrm>
          <a:prstGeom prst="rect">
            <a:avLst/>
          </a:prstGeom>
          <a:solidFill>
            <a:srgbClr val="149C99"/>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solidFill>
                  <a:schemeClr val="bg1"/>
                </a:solidFill>
                <a:latin typeface="+mj-ea"/>
                <a:ea typeface="+mj-ea"/>
              </a:rPr>
              <a:t>辅助存储器</a:t>
            </a:r>
          </a:p>
        </p:txBody>
      </p:sp>
      <p:grpSp>
        <p:nvGrpSpPr>
          <p:cNvPr id="36" name="Group 259"/>
          <p:cNvGrpSpPr>
            <a:grpSpLocks/>
          </p:cNvGrpSpPr>
          <p:nvPr/>
        </p:nvGrpSpPr>
        <p:grpSpPr bwMode="auto">
          <a:xfrm>
            <a:off x="4860590" y="2021902"/>
            <a:ext cx="1235075" cy="500063"/>
            <a:chOff x="5159" y="10680"/>
            <a:chExt cx="794" cy="420"/>
          </a:xfrm>
          <a:effectLst>
            <a:outerShdw blurRad="50800" dist="38100" dir="2700000" algn="tl" rotWithShape="0">
              <a:prstClr val="black">
                <a:alpha val="40000"/>
              </a:prstClr>
            </a:outerShdw>
          </a:effectLst>
        </p:grpSpPr>
        <p:sp>
          <p:nvSpPr>
            <p:cNvPr id="37" name="Rectangle 260"/>
            <p:cNvSpPr>
              <a:spLocks noChangeArrowheads="1"/>
            </p:cNvSpPr>
            <p:nvPr/>
          </p:nvSpPr>
          <p:spPr bwMode="auto">
            <a:xfrm>
              <a:off x="5249" y="10771"/>
              <a:ext cx="527" cy="312"/>
            </a:xfrm>
            <a:prstGeom prst="rect">
              <a:avLst/>
            </a:prstGeom>
            <a:solidFill>
              <a:srgbClr val="FFFFFF"/>
            </a:solidFill>
            <a:ln w="9525">
              <a:solidFill>
                <a:srgbClr val="000000"/>
              </a:solidFill>
              <a:miter lim="800000"/>
              <a:headEnd/>
              <a:tailEnd/>
            </a:ln>
          </p:spPr>
          <p:txBody>
            <a:bodyPr lIns="0" tIns="0" rIns="0" bIns="0" anchor="ctr" anchorCtr="1" upright="1"/>
            <a:lstStyle/>
            <a:p>
              <a:pPr indent="57150" algn="ctr">
                <a:defRPr/>
              </a:pPr>
              <a:r>
                <a:rPr lang="en-US" b="1" kern="100">
                  <a:solidFill>
                    <a:schemeClr val="bg1"/>
                  </a:solidFill>
                  <a:latin typeface="+mj-ea"/>
                  <a:ea typeface="+mj-ea"/>
                </a:rPr>
                <a:t> </a:t>
              </a:r>
              <a:endParaRPr lang="zh-CN" altLang="en-US" b="1" kern="100">
                <a:solidFill>
                  <a:schemeClr val="bg1"/>
                </a:solidFill>
                <a:latin typeface="+mj-ea"/>
                <a:ea typeface="+mj-ea"/>
              </a:endParaRPr>
            </a:p>
          </p:txBody>
        </p:sp>
        <p:sp>
          <p:nvSpPr>
            <p:cNvPr id="38" name="Text Box 261"/>
            <p:cNvSpPr txBox="1">
              <a:spLocks noChangeArrowheads="1"/>
            </p:cNvSpPr>
            <p:nvPr/>
          </p:nvSpPr>
          <p:spPr bwMode="auto">
            <a:xfrm>
              <a:off x="5159" y="10680"/>
              <a:ext cx="794" cy="420"/>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a:extLst/>
          </p:spPr>
          <p:txBody>
            <a:bodyPr lIns="0" tIns="0" rIns="0" bIns="0" anchor="ctr" anchorCtr="1" upright="1"/>
            <a:lstStyle>
              <a:defPPr>
                <a:defRPr lang="zh-CN"/>
              </a:defPPr>
              <a:lvl1pPr algn="ctr">
                <a:spcAft>
                  <a:spcPts val="0"/>
                </a:spcAft>
                <a:defRPr sz="1600" i="0" kern="100">
                  <a:latin typeface="Times New Roman"/>
                  <a:ea typeface="宋体"/>
                </a:defRPr>
              </a:lvl1pPr>
            </a:lstStyle>
            <a:p>
              <a:pPr>
                <a:defRPr/>
              </a:pPr>
              <a:r>
                <a:rPr lang="en-US" b="1" dirty="0">
                  <a:solidFill>
                    <a:schemeClr val="bg1"/>
                  </a:solidFill>
                  <a:latin typeface="+mj-ea"/>
                  <a:ea typeface="+mj-ea"/>
                </a:rPr>
                <a:t>MMU</a:t>
              </a:r>
              <a:endParaRPr lang="zh-CN" altLang="en-US" b="1" dirty="0">
                <a:solidFill>
                  <a:schemeClr val="bg1"/>
                </a:solidFill>
                <a:latin typeface="+mj-ea"/>
                <a:ea typeface="+mj-ea"/>
              </a:endParaRPr>
            </a:p>
          </p:txBody>
        </p:sp>
      </p:grpSp>
      <p:cxnSp>
        <p:nvCxnSpPr>
          <p:cNvPr id="39" name="Line 262"/>
          <p:cNvCxnSpPr/>
          <p:nvPr/>
        </p:nvCxnSpPr>
        <p:spPr bwMode="auto">
          <a:xfrm>
            <a:off x="5460664" y="1580577"/>
            <a:ext cx="0" cy="420239"/>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40" name="Line 264"/>
          <p:cNvCxnSpPr/>
          <p:nvPr/>
        </p:nvCxnSpPr>
        <p:spPr bwMode="auto">
          <a:xfrm>
            <a:off x="5453552" y="3550664"/>
            <a:ext cx="0" cy="541502"/>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41" name="Line 265"/>
          <p:cNvCxnSpPr/>
          <p:nvPr/>
        </p:nvCxnSpPr>
        <p:spPr bwMode="auto">
          <a:xfrm>
            <a:off x="4812964" y="4625401"/>
            <a:ext cx="0" cy="490538"/>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sp>
        <p:nvSpPr>
          <p:cNvPr id="42" name="Text Box 266"/>
          <p:cNvSpPr txBox="1">
            <a:spLocks noChangeArrowheads="1"/>
          </p:cNvSpPr>
          <p:nvPr/>
        </p:nvSpPr>
        <p:spPr bwMode="auto">
          <a:xfrm>
            <a:off x="5001878" y="4714301"/>
            <a:ext cx="1158875" cy="312738"/>
          </a:xfrm>
          <a:prstGeom prst="rect">
            <a:avLst/>
          </a:prstGeom>
          <a:noFill/>
          <a:ln w="9525">
            <a:noFill/>
            <a:miter lim="800000"/>
            <a:headEnd/>
            <a:tailEnd/>
          </a:ln>
        </p:spPr>
        <p:txBody>
          <a:bodyPr/>
          <a:lstStyle/>
          <a:p>
            <a:pPr algn="ctr"/>
            <a:r>
              <a:rPr lang="en-US" altLang="zh-CN" sz="1400" b="1">
                <a:latin typeface="+mj-ea"/>
                <a:ea typeface="+mj-ea"/>
              </a:rPr>
              <a:t>DMA</a:t>
            </a:r>
            <a:r>
              <a:rPr lang="zh-CN" altLang="en-US" sz="1400" b="1">
                <a:latin typeface="+mj-ea"/>
                <a:ea typeface="+mj-ea"/>
              </a:rPr>
              <a:t>传送</a:t>
            </a:r>
          </a:p>
        </p:txBody>
      </p:sp>
      <p:sp>
        <p:nvSpPr>
          <p:cNvPr id="43" name="Text Box 267"/>
          <p:cNvSpPr txBox="1">
            <a:spLocks noChangeArrowheads="1"/>
          </p:cNvSpPr>
          <p:nvPr/>
        </p:nvSpPr>
        <p:spPr bwMode="auto">
          <a:xfrm>
            <a:off x="5478127" y="3655440"/>
            <a:ext cx="1041400" cy="301625"/>
          </a:xfrm>
          <a:prstGeom prst="rect">
            <a:avLst/>
          </a:prstGeom>
          <a:noFill/>
          <a:ln w="9525">
            <a:noFill/>
            <a:miter lim="800000"/>
            <a:headEnd/>
            <a:tailEnd/>
          </a:ln>
        </p:spPr>
        <p:txBody>
          <a:bodyPr/>
          <a:lstStyle/>
          <a:p>
            <a:pPr algn="ctr"/>
            <a:r>
              <a:rPr lang="zh-CN" altLang="en-US" sz="1400" b="1">
                <a:latin typeface="+mj-ea"/>
                <a:ea typeface="+mj-ea"/>
              </a:rPr>
              <a:t>物理地址</a:t>
            </a:r>
          </a:p>
        </p:txBody>
      </p:sp>
      <p:sp>
        <p:nvSpPr>
          <p:cNvPr id="44" name="Text Box 268"/>
          <p:cNvSpPr txBox="1">
            <a:spLocks noChangeArrowheads="1"/>
          </p:cNvSpPr>
          <p:nvPr/>
        </p:nvSpPr>
        <p:spPr bwMode="auto">
          <a:xfrm>
            <a:off x="5543215" y="2648964"/>
            <a:ext cx="976313" cy="303212"/>
          </a:xfrm>
          <a:prstGeom prst="rect">
            <a:avLst/>
          </a:prstGeom>
          <a:noFill/>
          <a:ln w="9525">
            <a:noFill/>
            <a:miter lim="800000"/>
            <a:headEnd/>
            <a:tailEnd/>
          </a:ln>
        </p:spPr>
        <p:txBody>
          <a:bodyPr/>
          <a:lstStyle/>
          <a:p>
            <a:pPr algn="ctr"/>
            <a:r>
              <a:rPr lang="zh-CN" altLang="en-US" sz="1400" b="1" dirty="0">
                <a:latin typeface="+mj-ea"/>
                <a:ea typeface="+mj-ea"/>
              </a:rPr>
              <a:t>物理地址</a:t>
            </a:r>
          </a:p>
        </p:txBody>
      </p:sp>
      <p:sp>
        <p:nvSpPr>
          <p:cNvPr id="45" name="Text Box 269"/>
          <p:cNvSpPr txBox="1">
            <a:spLocks noChangeArrowheads="1"/>
          </p:cNvSpPr>
          <p:nvPr/>
        </p:nvSpPr>
        <p:spPr bwMode="auto">
          <a:xfrm>
            <a:off x="5605127" y="1659952"/>
            <a:ext cx="901700" cy="301625"/>
          </a:xfrm>
          <a:prstGeom prst="rect">
            <a:avLst/>
          </a:prstGeom>
          <a:noFill/>
          <a:ln w="9525">
            <a:noFill/>
            <a:miter lim="800000"/>
            <a:headEnd/>
            <a:tailEnd/>
          </a:ln>
        </p:spPr>
        <p:txBody>
          <a:bodyPr/>
          <a:lstStyle/>
          <a:p>
            <a:pPr algn="ctr"/>
            <a:r>
              <a:rPr lang="zh-CN" altLang="en-US" sz="1400" b="1">
                <a:latin typeface="+mj-ea"/>
                <a:ea typeface="+mj-ea"/>
              </a:rPr>
              <a:t>虚拟地址</a:t>
            </a:r>
          </a:p>
        </p:txBody>
      </p:sp>
      <p:cxnSp>
        <p:nvCxnSpPr>
          <p:cNvPr id="46" name="Line 270"/>
          <p:cNvCxnSpPr/>
          <p:nvPr/>
        </p:nvCxnSpPr>
        <p:spPr bwMode="auto">
          <a:xfrm>
            <a:off x="4176377" y="1583751"/>
            <a:ext cx="0" cy="1467267"/>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cxnSp>
        <p:nvCxnSpPr>
          <p:cNvPr id="47" name="Line 271"/>
          <p:cNvCxnSpPr/>
          <p:nvPr/>
        </p:nvCxnSpPr>
        <p:spPr bwMode="auto">
          <a:xfrm>
            <a:off x="4185903" y="3560190"/>
            <a:ext cx="0" cy="541030"/>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sp>
        <p:nvSpPr>
          <p:cNvPr id="48" name="Text Box 272"/>
          <p:cNvSpPr txBox="1">
            <a:spLocks noChangeArrowheads="1"/>
          </p:cNvSpPr>
          <p:nvPr/>
        </p:nvSpPr>
        <p:spPr bwMode="auto">
          <a:xfrm>
            <a:off x="3515978" y="2099689"/>
            <a:ext cx="649287" cy="423862"/>
          </a:xfrm>
          <a:prstGeom prst="rect">
            <a:avLst/>
          </a:prstGeom>
          <a:noFill/>
          <a:ln>
            <a:noFill/>
          </a:ln>
          <a:extLst/>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
        <p:nvSpPr>
          <p:cNvPr id="49" name="Text Box 272"/>
          <p:cNvSpPr txBox="1">
            <a:spLocks noChangeArrowheads="1"/>
          </p:cNvSpPr>
          <p:nvPr/>
        </p:nvSpPr>
        <p:spPr bwMode="auto">
          <a:xfrm>
            <a:off x="3515978" y="3687189"/>
            <a:ext cx="649287" cy="423862"/>
          </a:xfrm>
          <a:prstGeom prst="rect">
            <a:avLst/>
          </a:prstGeom>
          <a:noFill/>
          <a:ln>
            <a:noFill/>
          </a:ln>
          <a:extLst/>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Tree>
    <p:extLst>
      <p:ext uri="{BB962C8B-B14F-4D97-AF65-F5344CB8AC3E}">
        <p14:creationId xmlns:p14="http://schemas.microsoft.com/office/powerpoint/2010/main" val="340893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虚拟存储器本质</a:t>
            </a:r>
          </a:p>
        </p:txBody>
      </p:sp>
      <p:sp>
        <p:nvSpPr>
          <p:cNvPr id="3" name="内容占位符 2"/>
          <p:cNvSpPr>
            <a:spLocks noGrp="1"/>
          </p:cNvSpPr>
          <p:nvPr>
            <p:ph idx="1"/>
          </p:nvPr>
        </p:nvSpPr>
        <p:spPr/>
        <p:txBody>
          <a:bodyPr>
            <a:normAutofit/>
          </a:bodyPr>
          <a:lstStyle/>
          <a:p>
            <a:pPr eaLnBrk="1" hangingPunct="1">
              <a:spcBef>
                <a:spcPct val="25000"/>
              </a:spcBef>
            </a:pPr>
            <a:r>
              <a:rPr dirty="0" err="1">
                <a:latin typeface="微软雅黑" pitchFamily="34" charset="-122"/>
                <a:ea typeface="微软雅黑" pitchFamily="34" charset="-122"/>
              </a:rPr>
              <a:t>程序员在比主存大</a:t>
            </a:r>
            <a:r>
              <a:rPr lang="zh-CN" altLang="en-US" dirty="0">
                <a:latin typeface="微软雅黑" pitchFamily="34" charset="-122"/>
                <a:ea typeface="微软雅黑" pitchFamily="34" charset="-122"/>
              </a:rPr>
              <a:t>得多</a:t>
            </a:r>
            <a:r>
              <a:rPr dirty="0" err="1">
                <a:latin typeface="微软雅黑" pitchFamily="34" charset="-122"/>
                <a:ea typeface="微软雅黑" pitchFamily="34" charset="-122"/>
              </a:rPr>
              <a:t>的逻辑地址空间中编程</a:t>
            </a:r>
            <a:endParaRPr dirty="0">
              <a:latin typeface="微软雅黑" pitchFamily="34" charset="-122"/>
              <a:ea typeface="微软雅黑" pitchFamily="34" charset="-122"/>
            </a:endParaRPr>
          </a:p>
          <a:p>
            <a:pPr eaLnBrk="1" hangingPunct="1">
              <a:spcBef>
                <a:spcPct val="25000"/>
              </a:spcBef>
            </a:pPr>
            <a:r>
              <a:rPr dirty="0">
                <a:latin typeface="微软雅黑" pitchFamily="34" charset="-122"/>
                <a:ea typeface="微软雅黑" pitchFamily="34" charset="-122"/>
              </a:rPr>
              <a:t>程序执行时，</a:t>
            </a:r>
            <a:r>
              <a:rPr lang="zh-CN" altLang="en-US" dirty="0">
                <a:latin typeface="微软雅黑" pitchFamily="34" charset="-122"/>
                <a:ea typeface="微软雅黑" pitchFamily="34" charset="-122"/>
              </a:rPr>
              <a:t>按需载入代码和数据（节省空间）</a:t>
            </a:r>
            <a:endParaRPr dirty="0">
              <a:latin typeface="微软雅黑" pitchFamily="34" charset="-122"/>
              <a:ea typeface="微软雅黑" pitchFamily="34" charset="-122"/>
            </a:endParaRPr>
          </a:p>
          <a:p>
            <a:pPr eaLnBrk="1" hangingPunct="1">
              <a:spcBef>
                <a:spcPct val="25000"/>
              </a:spcBef>
            </a:pPr>
            <a:r>
              <a:rPr dirty="0" err="1">
                <a:latin typeface="微软雅黑" pitchFamily="34" charset="-122"/>
                <a:ea typeface="微软雅黑" pitchFamily="34" charset="-122"/>
              </a:rPr>
              <a:t>硬件将虚拟地址</a:t>
            </a:r>
            <a:r>
              <a:rPr lang="zh-CN" altLang="en-US" dirty="0">
                <a:latin typeface="微软雅黑" pitchFamily="34" charset="-122"/>
                <a:ea typeface="微软雅黑" pitchFamily="34" charset="-122"/>
              </a:rPr>
              <a:t>转化为</a:t>
            </a:r>
            <a:r>
              <a:rPr dirty="0" err="1">
                <a:latin typeface="微软雅黑" pitchFamily="34" charset="-122"/>
                <a:ea typeface="微软雅黑" pitchFamily="34" charset="-122"/>
              </a:rPr>
              <a:t>物理地址</a:t>
            </a:r>
            <a:r>
              <a:rPr dirty="0">
                <a:latin typeface="微软雅黑" pitchFamily="34" charset="-122"/>
                <a:ea typeface="微软雅黑" pitchFamily="34" charset="-122"/>
              </a:rPr>
              <a:t>（</a:t>
            </a:r>
            <a:r>
              <a:rPr lang="zh-CN" altLang="en-US" dirty="0"/>
              <a:t>虚地址</a:t>
            </a:r>
            <a:r>
              <a:rPr lang="en-US" altLang="zh-CN" dirty="0">
                <a:sym typeface="Wingdings" panose="05000000000000000000" pitchFamily="2" charset="2"/>
              </a:rPr>
              <a:t></a:t>
            </a:r>
            <a:r>
              <a:rPr dirty="0" err="1">
                <a:latin typeface="微软雅黑" pitchFamily="34" charset="-122"/>
                <a:ea typeface="微软雅黑" pitchFamily="34" charset="-122"/>
              </a:rPr>
              <a:t>实地址</a:t>
            </a:r>
            <a:r>
              <a:rPr dirty="0">
                <a:latin typeface="微软雅黑" pitchFamily="34" charset="-122"/>
                <a:ea typeface="微软雅黑" pitchFamily="34" charset="-122"/>
              </a:rPr>
              <a:t>）</a:t>
            </a:r>
          </a:p>
          <a:p>
            <a:pPr eaLnBrk="1" hangingPunct="1">
              <a:spcBef>
                <a:spcPct val="25000"/>
              </a:spcBef>
            </a:pPr>
            <a:r>
              <a:rPr dirty="0">
                <a:latin typeface="微软雅黑" pitchFamily="34" charset="-122"/>
                <a:ea typeface="微软雅黑" pitchFamily="34" charset="-122"/>
              </a:rPr>
              <a:t>缺页时，</a:t>
            </a:r>
            <a:r>
              <a:rPr dirty="0">
                <a:solidFill>
                  <a:srgbClr val="FF0000"/>
                </a:solidFill>
                <a:latin typeface="微软雅黑" pitchFamily="34" charset="-122"/>
                <a:ea typeface="微软雅黑" pitchFamily="34" charset="-122"/>
              </a:rPr>
              <a:t>由</a:t>
            </a:r>
            <a:r>
              <a:rPr lang="en-US" altLang="zh-CN" dirty="0">
                <a:solidFill>
                  <a:srgbClr val="FF0000"/>
                </a:solidFill>
                <a:latin typeface="微软雅黑" pitchFamily="34" charset="-122"/>
                <a:ea typeface="微软雅黑" pitchFamily="34" charset="-122"/>
              </a:rPr>
              <a:t>OS</a:t>
            </a:r>
            <a:r>
              <a:rPr dirty="0">
                <a:latin typeface="微软雅黑" pitchFamily="34" charset="-122"/>
                <a:ea typeface="微软雅黑" pitchFamily="34" charset="-122"/>
              </a:rPr>
              <a:t>进行主存和磁盘之间的信息交换</a:t>
            </a:r>
          </a:p>
          <a:p>
            <a:pPr eaLnBrk="1" hangingPunct="1">
              <a:spcBef>
                <a:spcPct val="25000"/>
              </a:spcBef>
            </a:pPr>
            <a:r>
              <a:rPr dirty="0">
                <a:latin typeface="微软雅黑" pitchFamily="34" charset="-122"/>
                <a:ea typeface="微软雅黑" pitchFamily="34" charset="-122"/>
              </a:rPr>
              <a:t>虚存机制由硬件与操作系统协作实现</a:t>
            </a:r>
            <a:endParaRPr lang="en-US" dirty="0">
              <a:latin typeface="微软雅黑" pitchFamily="34" charset="-122"/>
              <a:ea typeface="微软雅黑" pitchFamily="34" charset="-122"/>
            </a:endParaRPr>
          </a:p>
          <a:p>
            <a:pPr lvl="1" eaLnBrk="1" hangingPunct="1">
              <a:spcBef>
                <a:spcPct val="25000"/>
              </a:spcBef>
            </a:pPr>
            <a:r>
              <a:rPr dirty="0">
                <a:latin typeface="微软雅黑" pitchFamily="34" charset="-122"/>
                <a:ea typeface="微软雅黑" pitchFamily="34" charset="-122"/>
              </a:rPr>
              <a:t>进程</a:t>
            </a:r>
            <a:r>
              <a:rPr lang="zh-CN" altLang="en-US" dirty="0">
                <a:latin typeface="微软雅黑" pitchFamily="34" charset="-122"/>
                <a:ea typeface="微软雅黑" pitchFamily="34" charset="-122"/>
              </a:rPr>
              <a:t>及进程</a:t>
            </a:r>
            <a:r>
              <a:rPr dirty="0" err="1">
                <a:latin typeface="微软雅黑" pitchFamily="34" charset="-122"/>
                <a:ea typeface="微软雅黑" pitchFamily="34" charset="-122"/>
              </a:rPr>
              <a:t>上下文切换</a:t>
            </a:r>
            <a:r>
              <a:rPr lang="zh-CN" altLang="en-US" dirty="0">
                <a:latin typeface="微软雅黑" pitchFamily="34" charset="-122"/>
                <a:ea typeface="微软雅黑" pitchFamily="34" charset="-122"/>
              </a:rPr>
              <a:t>、</a:t>
            </a:r>
            <a:r>
              <a:rPr dirty="0" err="1">
                <a:latin typeface="微软雅黑" pitchFamily="34" charset="-122"/>
                <a:ea typeface="微软雅黑" pitchFamily="34" charset="-122"/>
              </a:rPr>
              <a:t>存储器分配</a:t>
            </a:r>
            <a:endParaRPr lang="en-US" dirty="0">
              <a:latin typeface="微软雅黑" pitchFamily="34" charset="-122"/>
              <a:ea typeface="微软雅黑" pitchFamily="34" charset="-122"/>
            </a:endParaRPr>
          </a:p>
          <a:p>
            <a:pPr lvl="1" eaLnBrk="1" hangingPunct="1">
              <a:spcBef>
                <a:spcPct val="25000"/>
              </a:spcBef>
            </a:pPr>
            <a:r>
              <a:rPr dirty="0" err="1">
                <a:latin typeface="微软雅黑" pitchFamily="34" charset="-122"/>
                <a:ea typeface="微软雅黑" pitchFamily="34" charset="-122"/>
              </a:rPr>
              <a:t>虚拟地址空间</a:t>
            </a:r>
            <a:r>
              <a:rPr lang="zh-CN" altLang="en-US" dirty="0">
                <a:latin typeface="微软雅黑" pitchFamily="34" charset="-122"/>
                <a:ea typeface="微软雅黑" pitchFamily="34" charset="-122"/>
              </a:rPr>
              <a:t>管理、</a:t>
            </a:r>
            <a:r>
              <a:rPr dirty="0" err="1">
                <a:latin typeface="微软雅黑" pitchFamily="34" charset="-122"/>
                <a:ea typeface="微软雅黑" pitchFamily="34" charset="-122"/>
              </a:rPr>
              <a:t>缺页处理</a:t>
            </a:r>
            <a:endParaRPr lang="en-US" dirty="0">
              <a:latin typeface="微软雅黑" pitchFamily="34" charset="-122"/>
              <a:ea typeface="微软雅黑" pitchFamily="34" charset="-122"/>
            </a:endParaRPr>
          </a:p>
          <a:p>
            <a:pPr lvl="1" eaLnBrk="1" hangingPunct="1">
              <a:spcBef>
                <a:spcPct val="25000"/>
              </a:spcBef>
            </a:pPr>
            <a:r>
              <a:rPr lang="zh-CN" altLang="en-US" dirty="0">
                <a:latin typeface="微软雅黑" pitchFamily="34" charset="-122"/>
                <a:ea typeface="微软雅黑" pitchFamily="34" charset="-122"/>
              </a:rPr>
              <a:t>存储器保护</a:t>
            </a:r>
          </a:p>
        </p:txBody>
      </p:sp>
    </p:spTree>
    <p:extLst>
      <p:ext uri="{BB962C8B-B14F-4D97-AF65-F5344CB8AC3E}">
        <p14:creationId xmlns:p14="http://schemas.microsoft.com/office/powerpoint/2010/main" val="1330722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的相似之处</a:t>
            </a:r>
          </a:p>
        </p:txBody>
      </p:sp>
      <p:sp>
        <p:nvSpPr>
          <p:cNvPr id="3" name="内容占位符 2"/>
          <p:cNvSpPr>
            <a:spLocks noGrp="1"/>
          </p:cNvSpPr>
          <p:nvPr>
            <p:ph idx="1"/>
          </p:nvPr>
        </p:nvSpPr>
        <p:spPr>
          <a:xfrm>
            <a:off x="487822" y="942764"/>
            <a:ext cx="11146715" cy="5637024"/>
          </a:xfrm>
        </p:spPr>
        <p:txBody>
          <a:bodyPr/>
          <a:lstStyle/>
          <a:p>
            <a:r>
              <a:rPr lang="zh-CN" altLang="en-US" dirty="0"/>
              <a:t>将程序中常用的部分驻留在高速存储器</a:t>
            </a:r>
          </a:p>
          <a:p>
            <a:pPr lvl="1"/>
            <a:r>
              <a:rPr lang="zh-CN" altLang="en-US" sz="2400" dirty="0"/>
              <a:t>程序载入按需载入（不是全部载入）</a:t>
            </a:r>
          </a:p>
          <a:p>
            <a:pPr lvl="1"/>
            <a:r>
              <a:rPr lang="zh-CN" altLang="en-US" sz="2400" dirty="0"/>
              <a:t>高速存储器分块或者分页（粒度问题）</a:t>
            </a:r>
          </a:p>
          <a:p>
            <a:pPr lvl="1"/>
            <a:r>
              <a:rPr lang="zh-CN" altLang="en-US" sz="2400" dirty="0"/>
              <a:t>主存空间满，将不常用程序或数据</a:t>
            </a:r>
            <a:r>
              <a:rPr lang="zh-CN" altLang="en-US" sz="2400" b="1" u="sng" dirty="0">
                <a:solidFill>
                  <a:srgbClr val="FF0000"/>
                </a:solidFill>
              </a:rPr>
              <a:t>淘汰</a:t>
            </a:r>
            <a:r>
              <a:rPr lang="zh-CN" altLang="en-US" sz="2400" dirty="0"/>
              <a:t>或</a:t>
            </a:r>
            <a:r>
              <a:rPr lang="zh-CN" altLang="en-US" sz="2400" b="1" u="sng" dirty="0">
                <a:solidFill>
                  <a:srgbClr val="FF0000"/>
                </a:solidFill>
              </a:rPr>
              <a:t>交换</a:t>
            </a:r>
            <a:r>
              <a:rPr lang="zh-CN" altLang="en-US" sz="2400" dirty="0"/>
              <a:t>到辅存中</a:t>
            </a:r>
          </a:p>
          <a:p>
            <a:r>
              <a:rPr lang="zh-CN" altLang="en-US" dirty="0"/>
              <a:t>数据的换入换出由硬件或操作系统完成，对用户透明</a:t>
            </a:r>
          </a:p>
          <a:p>
            <a:r>
              <a:rPr lang="zh-CN" altLang="en-US" dirty="0"/>
              <a:t>充分利用程序局部性</a:t>
            </a:r>
            <a:endParaRPr lang="en-US" altLang="zh-CN" dirty="0"/>
          </a:p>
          <a:p>
            <a:pPr lvl="1"/>
            <a:r>
              <a:rPr lang="zh-CN" altLang="en-US" dirty="0"/>
              <a:t>使存储系统的性能接近于高速存储器</a:t>
            </a:r>
            <a:endParaRPr lang="en-US" altLang="zh-CN" dirty="0"/>
          </a:p>
          <a:p>
            <a:pPr lvl="1"/>
            <a:r>
              <a:rPr lang="zh-CN" altLang="en-US" dirty="0"/>
              <a:t>价格接近于低速存储器，并扩充主存容量</a:t>
            </a:r>
          </a:p>
        </p:txBody>
      </p:sp>
    </p:spTree>
    <p:extLst>
      <p:ext uri="{BB962C8B-B14F-4D97-AF65-F5344CB8AC3E}">
        <p14:creationId xmlns:p14="http://schemas.microsoft.com/office/powerpoint/2010/main" val="2478753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管的特性</a:t>
            </a:r>
          </a:p>
        </p:txBody>
      </p:sp>
      <p:sp>
        <p:nvSpPr>
          <p:cNvPr id="4" name="Rectangle 25"/>
          <p:cNvSpPr txBox="1">
            <a:spLocks noChangeArrowheads="1"/>
          </p:cNvSpPr>
          <p:nvPr/>
        </p:nvSpPr>
        <p:spPr>
          <a:xfrm>
            <a:off x="7127058" y="3646392"/>
            <a:ext cx="3533373" cy="24844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pPr>
            <a:r>
              <a:rPr lang="zh-CN" altLang="en-US" dirty="0"/>
              <a:t> 放大状态</a:t>
            </a:r>
          </a:p>
          <a:p>
            <a:pPr>
              <a:lnSpc>
                <a:spcPct val="150000"/>
              </a:lnSpc>
              <a:buClr>
                <a:srgbClr val="FFC000"/>
              </a:buClr>
              <a:buFont typeface="Wingdings" panose="05000000000000000000" pitchFamily="2" charset="2"/>
              <a:buChar char="n"/>
            </a:pPr>
            <a:r>
              <a:rPr lang="zh-CN" altLang="en-US" dirty="0"/>
              <a:t> </a:t>
            </a:r>
            <a:r>
              <a:rPr lang="zh-CN" altLang="en-US" b="1" dirty="0">
                <a:solidFill>
                  <a:srgbClr val="1387B7"/>
                </a:solidFill>
              </a:rPr>
              <a:t>截止状态</a:t>
            </a:r>
          </a:p>
          <a:p>
            <a:pPr>
              <a:lnSpc>
                <a:spcPct val="150000"/>
              </a:lnSpc>
              <a:buClr>
                <a:srgbClr val="FFC000"/>
              </a:buClr>
              <a:buFont typeface="Wingdings" panose="05000000000000000000" pitchFamily="2" charset="2"/>
              <a:buChar char="n"/>
            </a:pPr>
            <a:r>
              <a:rPr lang="zh-CN" altLang="en-US" b="1" dirty="0">
                <a:solidFill>
                  <a:srgbClr val="1387B7"/>
                </a:solidFill>
              </a:rPr>
              <a:t> 导通状态</a:t>
            </a:r>
            <a:endParaRPr lang="zh-CN" altLang="en-US" sz="2400" b="1" dirty="0">
              <a:solidFill>
                <a:srgbClr val="1387B7"/>
              </a:solidFill>
            </a:endParaRPr>
          </a:p>
        </p:txBody>
      </p:sp>
      <p:sp>
        <p:nvSpPr>
          <p:cNvPr id="5" name="Oval 26"/>
          <p:cNvSpPr>
            <a:spLocks noChangeArrowheads="1"/>
          </p:cNvSpPr>
          <p:nvPr/>
        </p:nvSpPr>
        <p:spPr bwMode="auto">
          <a:xfrm>
            <a:off x="3458062" y="2360904"/>
            <a:ext cx="3022600" cy="3086100"/>
          </a:xfrm>
          <a:prstGeom prst="ellipse">
            <a:avLst/>
          </a:prstGeom>
          <a:noFill/>
          <a:ln w="9525" algn="ctr">
            <a:noFill/>
            <a:round/>
            <a:headEnd/>
            <a:tailEnd/>
          </a:ln>
        </p:spPr>
        <p:txBody>
          <a:bodyPr wrap="none" anchor="ctr"/>
          <a:lstStyle/>
          <a:p>
            <a:pPr algn="r"/>
            <a:endParaRPr lang="zh-CN" altLang="zh-CN"/>
          </a:p>
        </p:txBody>
      </p:sp>
      <p:grpSp>
        <p:nvGrpSpPr>
          <p:cNvPr id="6" name="Group 6"/>
          <p:cNvGrpSpPr>
            <a:grpSpLocks/>
          </p:cNvGrpSpPr>
          <p:nvPr/>
        </p:nvGrpSpPr>
        <p:grpSpPr bwMode="auto">
          <a:xfrm>
            <a:off x="2358346" y="1578590"/>
            <a:ext cx="3600113" cy="4155428"/>
            <a:chOff x="768" y="1448"/>
            <a:chExt cx="1906" cy="2200"/>
          </a:xfrm>
        </p:grpSpPr>
        <p:sp>
          <p:nvSpPr>
            <p:cNvPr id="7" name="Oval 2"/>
            <p:cNvSpPr>
              <a:spLocks noChangeArrowheads="1"/>
            </p:cNvSpPr>
            <p:nvPr/>
          </p:nvSpPr>
          <p:spPr bwMode="auto">
            <a:xfrm>
              <a:off x="1776" y="2504"/>
              <a:ext cx="472" cy="480"/>
            </a:xfrm>
            <a:prstGeom prst="ellipse">
              <a:avLst/>
            </a:prstGeom>
            <a:solidFill>
              <a:srgbClr val="CCFF66"/>
            </a:solidFill>
            <a:ln w="9525" algn="ctr">
              <a:solidFill>
                <a:schemeClr val="tx1"/>
              </a:solidFill>
              <a:round/>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8" name="Line 4"/>
            <p:cNvSpPr>
              <a:spLocks noChangeShapeType="1"/>
            </p:cNvSpPr>
            <p:nvPr/>
          </p:nvSpPr>
          <p:spPr bwMode="auto">
            <a:xfrm>
              <a:off x="768"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9" name="Line 5"/>
            <p:cNvSpPr>
              <a:spLocks noChangeShapeType="1"/>
            </p:cNvSpPr>
            <p:nvPr/>
          </p:nvSpPr>
          <p:spPr bwMode="auto">
            <a:xfrm>
              <a:off x="1408" y="2736"/>
              <a:ext cx="288" cy="0"/>
            </a:xfrm>
            <a:prstGeom prst="line">
              <a:avLst/>
            </a:prstGeom>
            <a:noFill/>
            <a:ln w="28575">
              <a:solidFill>
                <a:schemeClr val="tx1"/>
              </a:solidFill>
              <a:round/>
              <a:headE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0" name="Line 6"/>
            <p:cNvSpPr>
              <a:spLocks noChangeShapeType="1"/>
            </p:cNvSpPr>
            <p:nvPr/>
          </p:nvSpPr>
          <p:spPr bwMode="auto">
            <a:xfrm>
              <a:off x="1920" y="2592"/>
              <a:ext cx="0" cy="288"/>
            </a:xfrm>
            <a:prstGeom prst="line">
              <a:avLst/>
            </a:prstGeom>
            <a:noFill/>
            <a:ln w="38100">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1" name="Line 7"/>
            <p:cNvSpPr>
              <a:spLocks noChangeShapeType="1"/>
            </p:cNvSpPr>
            <p:nvPr/>
          </p:nvSpPr>
          <p:spPr bwMode="auto">
            <a:xfrm>
              <a:off x="1920" y="2784"/>
              <a:ext cx="192" cy="96"/>
            </a:xfrm>
            <a:prstGeom prst="line">
              <a:avLst/>
            </a:prstGeom>
            <a:noFill/>
            <a:ln w="28575">
              <a:solidFill>
                <a:schemeClr val="tx1"/>
              </a:solidFill>
              <a:round/>
              <a:headE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2" name="Line 8"/>
            <p:cNvSpPr>
              <a:spLocks noChangeShapeType="1"/>
            </p:cNvSpPr>
            <p:nvPr/>
          </p:nvSpPr>
          <p:spPr bwMode="auto">
            <a:xfrm flipV="1">
              <a:off x="1920" y="2592"/>
              <a:ext cx="192" cy="96"/>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3" name="Line 9"/>
            <p:cNvSpPr>
              <a:spLocks noChangeShapeType="1"/>
            </p:cNvSpPr>
            <p:nvPr/>
          </p:nvSpPr>
          <p:spPr bwMode="auto">
            <a:xfrm>
              <a:off x="1632" y="2736"/>
              <a:ext cx="288" cy="0"/>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4" name="Line 10"/>
            <p:cNvSpPr>
              <a:spLocks noChangeShapeType="1"/>
            </p:cNvSpPr>
            <p:nvPr/>
          </p:nvSpPr>
          <p:spPr bwMode="auto">
            <a:xfrm flipV="1">
              <a:off x="2112" y="2016"/>
              <a:ext cx="0" cy="576"/>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5" name="Rectangle 11"/>
            <p:cNvSpPr>
              <a:spLocks noChangeArrowheads="1"/>
            </p:cNvSpPr>
            <p:nvPr/>
          </p:nvSpPr>
          <p:spPr bwMode="auto">
            <a:xfrm>
              <a:off x="2064" y="176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16" name="Line 12"/>
            <p:cNvSpPr>
              <a:spLocks noChangeShapeType="1"/>
            </p:cNvSpPr>
            <p:nvPr/>
          </p:nvSpPr>
          <p:spPr bwMode="auto">
            <a:xfrm>
              <a:off x="2112" y="2304"/>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7" name="Line 13"/>
            <p:cNvSpPr>
              <a:spLocks noChangeShapeType="1"/>
            </p:cNvSpPr>
            <p:nvPr/>
          </p:nvSpPr>
          <p:spPr bwMode="auto">
            <a:xfrm flipV="1">
              <a:off x="2112" y="2880"/>
              <a:ext cx="0" cy="768"/>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8" name="Line 14"/>
            <p:cNvSpPr>
              <a:spLocks noChangeShapeType="1"/>
            </p:cNvSpPr>
            <p:nvPr/>
          </p:nvSpPr>
          <p:spPr bwMode="auto">
            <a:xfrm flipV="1">
              <a:off x="2016" y="3648"/>
              <a:ext cx="192" cy="0"/>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9" name="Line 15"/>
            <p:cNvSpPr>
              <a:spLocks noChangeShapeType="1"/>
            </p:cNvSpPr>
            <p:nvPr/>
          </p:nvSpPr>
          <p:spPr bwMode="auto">
            <a:xfrm>
              <a:off x="1008" y="2544"/>
              <a:ext cx="384" cy="0"/>
            </a:xfrm>
            <a:prstGeom prst="line">
              <a:avLst/>
            </a:prstGeom>
            <a:noFill/>
            <a:ln w="28575">
              <a:solidFill>
                <a:schemeClr val="tx1"/>
              </a:solidFill>
              <a:round/>
              <a:headE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0" name="Rectangle 16"/>
            <p:cNvSpPr>
              <a:spLocks noChangeArrowheads="1"/>
            </p:cNvSpPr>
            <p:nvPr/>
          </p:nvSpPr>
          <p:spPr bwMode="auto">
            <a:xfrm>
              <a:off x="1104" y="2320"/>
              <a:ext cx="274" cy="192"/>
            </a:xfrm>
            <a:prstGeom prst="rect">
              <a:avLst/>
            </a:prstGeom>
            <a:noFill/>
            <a:ln w="12700">
              <a:noFill/>
              <a:miter lim="800000"/>
              <a:headEnd/>
              <a:tailEnd/>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1" name="Rectangle 17"/>
            <p:cNvSpPr>
              <a:spLocks noChangeArrowheads="1"/>
            </p:cNvSpPr>
            <p:nvPr/>
          </p:nvSpPr>
          <p:spPr bwMode="auto">
            <a:xfrm>
              <a:off x="1251" y="2811"/>
              <a:ext cx="288" cy="192"/>
            </a:xfrm>
            <a:prstGeom prst="rect">
              <a:avLst/>
            </a:prstGeom>
            <a:noFill/>
            <a:ln w="12700">
              <a:noFill/>
              <a:miter lim="800000"/>
              <a:headEnd/>
              <a:tailEnd/>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charset="-122"/>
                  <a:cs typeface="Courier New" panose="02070309020205020404" pitchFamily="49" charset="0"/>
                </a:rPr>
                <a:t>R</a:t>
              </a:r>
              <a:r>
                <a:rPr lang="en-US" altLang="zh-CN" sz="2400" b="1" baseline="-25000" dirty="0" err="1">
                  <a:solidFill>
                    <a:schemeClr val="folHlink"/>
                  </a:solidFill>
                  <a:latin typeface="Courier New" panose="02070309020205020404" pitchFamily="49" charset="0"/>
                  <a:ea typeface="宋体"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2" name="Line 18"/>
            <p:cNvSpPr>
              <a:spLocks noChangeShapeType="1"/>
            </p:cNvSpPr>
            <p:nvPr/>
          </p:nvSpPr>
          <p:spPr bwMode="auto">
            <a:xfrm rot="5400000">
              <a:off x="2124" y="2500"/>
              <a:ext cx="312" cy="0"/>
            </a:xfrm>
            <a:prstGeom prst="line">
              <a:avLst/>
            </a:prstGeom>
            <a:noFill/>
            <a:ln w="28575">
              <a:solidFill>
                <a:schemeClr val="tx1"/>
              </a:solidFill>
              <a:round/>
              <a:headE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3" name="Rectangle 19"/>
            <p:cNvSpPr>
              <a:spLocks noChangeArrowheads="1"/>
            </p:cNvSpPr>
            <p:nvPr/>
          </p:nvSpPr>
          <p:spPr bwMode="auto">
            <a:xfrm>
              <a:off x="2352" y="2448"/>
              <a:ext cx="322" cy="192"/>
            </a:xfrm>
            <a:prstGeom prst="rect">
              <a:avLst/>
            </a:prstGeom>
            <a:noFill/>
            <a:ln w="12700">
              <a:noFill/>
              <a:miter lim="800000"/>
              <a:headEnd/>
              <a:tailEnd/>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4" name="Rectangle 20"/>
            <p:cNvSpPr>
              <a:spLocks noChangeArrowheads="1"/>
            </p:cNvSpPr>
            <p:nvPr/>
          </p:nvSpPr>
          <p:spPr bwMode="auto">
            <a:xfrm>
              <a:off x="1680" y="2448"/>
              <a:ext cx="288" cy="192"/>
            </a:xfrm>
            <a:prstGeom prst="rect">
              <a:avLst/>
            </a:prstGeom>
            <a:noFill/>
            <a:ln w="12700">
              <a:noFill/>
              <a:miter lim="800000"/>
              <a:headEnd/>
              <a:tailEnd/>
            </a:ln>
          </p:spPr>
          <p:txBody>
            <a:bodyPr lIns="12700" tIns="12700" rIns="12700" bIns="12700"/>
            <a:lstStyle/>
            <a:p>
              <a:pPr algn="just"/>
              <a:r>
                <a:rPr lang="en-US" altLang="zh-CN" sz="2400" b="1">
                  <a:solidFill>
                    <a:srgbClr val="FF0000"/>
                  </a:solidFill>
                  <a:latin typeface="Courier New" panose="02070309020205020404" pitchFamily="49" charset="0"/>
                  <a:ea typeface="宋体" charset="-122"/>
                  <a:cs typeface="Courier New" panose="02070309020205020404" pitchFamily="49" charset="0"/>
                </a:rPr>
                <a:t>B</a:t>
              </a:r>
            </a:p>
          </p:txBody>
        </p:sp>
        <p:sp>
          <p:nvSpPr>
            <p:cNvPr id="25" name="Rectangle 21"/>
            <p:cNvSpPr>
              <a:spLocks noChangeArrowheads="1"/>
            </p:cNvSpPr>
            <p:nvPr/>
          </p:nvSpPr>
          <p:spPr bwMode="auto">
            <a:xfrm>
              <a:off x="2208" y="3040"/>
              <a:ext cx="288" cy="192"/>
            </a:xfrm>
            <a:prstGeom prst="rect">
              <a:avLst/>
            </a:prstGeom>
            <a:noFill/>
            <a:ln w="12700">
              <a:noFill/>
              <a:miter lim="800000"/>
              <a:headEnd/>
              <a:tailEnd/>
            </a:ln>
          </p:spPr>
          <p:txBody>
            <a:bodyPr lIns="12700" tIns="12700" rIns="12700" bIns="12700"/>
            <a:lstStyle/>
            <a:p>
              <a:pPr algn="just"/>
              <a:r>
                <a:rPr lang="en-US" altLang="zh-CN" sz="2400" b="1">
                  <a:solidFill>
                    <a:schemeClr val="folHlink"/>
                  </a:solidFill>
                  <a:latin typeface="Courier New" panose="02070309020205020404" pitchFamily="49" charset="0"/>
                  <a:ea typeface="宋体" charset="-122"/>
                  <a:cs typeface="Courier New" panose="02070309020205020404" pitchFamily="49" charset="0"/>
                </a:rPr>
                <a:t>E</a:t>
              </a:r>
            </a:p>
          </p:txBody>
        </p:sp>
        <p:sp>
          <p:nvSpPr>
            <p:cNvPr id="26" name="Rectangle 22"/>
            <p:cNvSpPr>
              <a:spLocks noChangeArrowheads="1"/>
            </p:cNvSpPr>
            <p:nvPr/>
          </p:nvSpPr>
          <p:spPr bwMode="auto">
            <a:xfrm>
              <a:off x="1920" y="2112"/>
              <a:ext cx="288" cy="192"/>
            </a:xfrm>
            <a:prstGeom prst="rect">
              <a:avLst/>
            </a:prstGeom>
            <a:noFill/>
            <a:ln w="12700">
              <a:noFill/>
              <a:miter lim="800000"/>
              <a:headEnd/>
              <a:tailEnd/>
            </a:ln>
          </p:spPr>
          <p:txBody>
            <a:bodyPr lIns="12700" tIns="12700" rIns="12700" bIns="12700"/>
            <a:lstStyle/>
            <a:p>
              <a:pPr algn="just"/>
              <a:r>
                <a:rPr lang="en-US" altLang="zh-CN" sz="2400" b="1">
                  <a:solidFill>
                    <a:schemeClr val="folHlink"/>
                  </a:solidFill>
                  <a:latin typeface="Courier New" panose="02070309020205020404" pitchFamily="49" charset="0"/>
                  <a:ea typeface="宋体"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7" name="Line 23"/>
            <p:cNvSpPr>
              <a:spLocks noChangeShapeType="1"/>
            </p:cNvSpPr>
            <p:nvPr/>
          </p:nvSpPr>
          <p:spPr bwMode="auto">
            <a:xfrm rot="-5400000">
              <a:off x="1968" y="1608"/>
              <a:ext cx="288" cy="0"/>
            </a:xfrm>
            <a:prstGeom prst="line">
              <a:avLst/>
            </a:prstGeom>
            <a:noFill/>
            <a:ln w="28575">
              <a:solidFill>
                <a:schemeClr val="tx1"/>
              </a:solidFill>
              <a:round/>
              <a:headE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8" name="Rectangle 24"/>
            <p:cNvSpPr>
              <a:spLocks noChangeArrowheads="1"/>
            </p:cNvSpPr>
            <p:nvPr/>
          </p:nvSpPr>
          <p:spPr bwMode="auto">
            <a:xfrm>
              <a:off x="1840" y="1448"/>
              <a:ext cx="288" cy="192"/>
            </a:xfrm>
            <a:prstGeom prst="rect">
              <a:avLst/>
            </a:prstGeom>
            <a:noFill/>
            <a:ln w="12700">
              <a:noFill/>
              <a:miter lim="800000"/>
              <a:headEnd/>
              <a:tailEnd/>
            </a:ln>
          </p:spPr>
          <p:txBody>
            <a:bodyPr lIns="12700" tIns="12700" rIns="12700" bIns="12700"/>
            <a:lstStyle/>
            <a:p>
              <a:pPr algn="just"/>
              <a:r>
                <a:rPr lang="en-US" altLang="zh-CN" sz="2400" b="1">
                  <a:solidFill>
                    <a:schemeClr val="folHlink"/>
                  </a:solidFill>
                  <a:latin typeface="Courier New" panose="02070309020205020404" pitchFamily="49" charset="0"/>
                  <a:ea typeface="宋体" charset="-122"/>
                  <a:cs typeface="Courier New" panose="02070309020205020404" pitchFamily="49" charset="0"/>
                </a:rPr>
                <a:t>U</a:t>
              </a:r>
              <a:r>
                <a:rPr lang="en-US" altLang="zh-CN" sz="2400" b="1" baseline="-25000">
                  <a:solidFill>
                    <a:schemeClr val="folHlink"/>
                  </a:solidFill>
                  <a:latin typeface="Courier New" panose="02070309020205020404" pitchFamily="49" charset="0"/>
                  <a:ea typeface="宋体" charset="-122"/>
                  <a:cs typeface="Courier New" panose="02070309020205020404" pitchFamily="49" charset="0"/>
                </a:rPr>
                <a:t>cc</a:t>
              </a:r>
              <a:endParaRPr lang="en-US" altLang="zh-CN" sz="2400" b="1">
                <a:solidFill>
                  <a:schemeClr val="folHlink"/>
                </a:solidFill>
                <a:latin typeface="Courier New" panose="02070309020205020404" pitchFamily="49" charset="0"/>
                <a:ea typeface="宋体" charset="-122"/>
                <a:cs typeface="Courier New" panose="02070309020205020404" pitchFamily="49" charset="0"/>
              </a:endParaRPr>
            </a:p>
          </p:txBody>
        </p:sp>
        <p:sp>
          <p:nvSpPr>
            <p:cNvPr id="29" name="Rectangle 27"/>
            <p:cNvSpPr>
              <a:spLocks noChangeArrowheads="1"/>
            </p:cNvSpPr>
            <p:nvPr/>
          </p:nvSpPr>
          <p:spPr bwMode="auto">
            <a:xfrm>
              <a:off x="1152" y="2688"/>
              <a:ext cx="336" cy="9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29217057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的差异</a:t>
            </a:r>
          </a:p>
        </p:txBody>
      </p:sp>
      <p:sp>
        <p:nvSpPr>
          <p:cNvPr id="3" name="内容占位符 2"/>
          <p:cNvSpPr>
            <a:spLocks noGrp="1"/>
          </p:cNvSpPr>
          <p:nvPr>
            <p:ph idx="1"/>
          </p:nvPr>
        </p:nvSpPr>
        <p:spPr/>
        <p:txBody>
          <a:bodyPr/>
          <a:lstStyle/>
          <a:p>
            <a:r>
              <a:rPr lang="zh-CN" altLang="en-US" dirty="0"/>
              <a:t>虚存用于扩大主存容量，</a:t>
            </a:r>
            <a:r>
              <a:rPr lang="en-US" altLang="zh-CN" dirty="0"/>
              <a:t>CACHE</a:t>
            </a:r>
            <a:r>
              <a:rPr lang="zh-CN" altLang="en-US" dirty="0"/>
              <a:t>用于加速主存性能</a:t>
            </a:r>
          </a:p>
          <a:p>
            <a:r>
              <a:rPr lang="zh-CN" altLang="en-US" dirty="0"/>
              <a:t>虚存中未命中性能损失远大于</a:t>
            </a:r>
            <a:r>
              <a:rPr lang="en-US" altLang="zh-CN" dirty="0"/>
              <a:t>CACHE</a:t>
            </a:r>
            <a:r>
              <a:rPr lang="zh-CN" altLang="en-US" dirty="0"/>
              <a:t>系统 </a:t>
            </a:r>
          </a:p>
          <a:p>
            <a:pPr lvl="1"/>
            <a:r>
              <a:rPr lang="zh-CN" altLang="en-US" sz="2400" dirty="0"/>
              <a:t>全相联提升命中率</a:t>
            </a:r>
          </a:p>
          <a:p>
            <a:pPr lvl="1"/>
            <a:r>
              <a:rPr lang="zh-CN" altLang="en-US" sz="2400" dirty="0"/>
              <a:t>更大的交换单位页</a:t>
            </a:r>
          </a:p>
          <a:p>
            <a:pPr lvl="1"/>
            <a:r>
              <a:rPr lang="zh-CN" altLang="en-US" sz="2400" dirty="0"/>
              <a:t>近似</a:t>
            </a:r>
            <a:r>
              <a:rPr lang="en-US" altLang="zh-CN" sz="2400" dirty="0"/>
              <a:t>LRU</a:t>
            </a:r>
            <a:r>
              <a:rPr lang="zh-CN" altLang="en-US" sz="2400" dirty="0"/>
              <a:t>算法  </a:t>
            </a:r>
            <a:r>
              <a:rPr lang="en-US" altLang="zh-CN" sz="2400" dirty="0"/>
              <a:t>(CLOCK</a:t>
            </a:r>
            <a:r>
              <a:rPr lang="zh-CN" altLang="en-US" sz="2400" dirty="0"/>
              <a:t>算法</a:t>
            </a:r>
            <a:r>
              <a:rPr lang="en-US" altLang="zh-CN" sz="2400" dirty="0"/>
              <a:t>)</a:t>
            </a:r>
            <a:endParaRPr lang="zh-CN" altLang="en-US" sz="2400" dirty="0"/>
          </a:p>
          <a:p>
            <a:r>
              <a:rPr lang="zh-CN" altLang="en-US" dirty="0"/>
              <a:t>虚存由硬件和</a:t>
            </a:r>
            <a:r>
              <a:rPr lang="en-US" altLang="zh-CN" dirty="0"/>
              <a:t>OS</a:t>
            </a:r>
            <a:r>
              <a:rPr lang="zh-CN" altLang="en-US" dirty="0"/>
              <a:t>联合管理，</a:t>
            </a:r>
            <a:r>
              <a:rPr lang="en-US" altLang="zh-CN" dirty="0"/>
              <a:t>CACHE</a:t>
            </a:r>
            <a:r>
              <a:rPr lang="zh-CN" altLang="en-US" dirty="0"/>
              <a:t>由硬件管理</a:t>
            </a:r>
          </a:p>
        </p:txBody>
      </p:sp>
    </p:spTree>
    <p:extLst>
      <p:ext uri="{BB962C8B-B14F-4D97-AF65-F5344CB8AC3E}">
        <p14:creationId xmlns:p14="http://schemas.microsoft.com/office/powerpoint/2010/main" val="11107051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段式管理</a:t>
            </a:r>
          </a:p>
        </p:txBody>
      </p:sp>
      <p:sp>
        <p:nvSpPr>
          <p:cNvPr id="3" name="内容占位符 2"/>
          <p:cNvSpPr>
            <a:spLocks noGrp="1"/>
          </p:cNvSpPr>
          <p:nvPr>
            <p:ph idx="1"/>
          </p:nvPr>
        </p:nvSpPr>
        <p:spPr/>
        <p:txBody>
          <a:bodyPr/>
          <a:lstStyle/>
          <a:p>
            <a:r>
              <a:rPr lang="zh-CN" altLang="en-US" dirty="0"/>
              <a:t>段的分界与程序的自然分界相对应，段长不固定，因程序而异</a:t>
            </a:r>
          </a:p>
          <a:p>
            <a:r>
              <a:rPr lang="zh-CN" altLang="en-US" dirty="0"/>
              <a:t>段的独立性</a:t>
            </a:r>
            <a:r>
              <a:rPr lang="en-US" altLang="zh-CN" dirty="0">
                <a:latin typeface="宋体" charset="-122"/>
              </a:rPr>
              <a:t>—</a:t>
            </a:r>
            <a:r>
              <a:rPr lang="zh-CN" altLang="en-US" dirty="0"/>
              <a:t>易于编译、管理、修改和维护，也便于多道程序共享</a:t>
            </a:r>
          </a:p>
          <a:p>
            <a:r>
              <a:rPr lang="zh-CN" altLang="en-US" dirty="0"/>
              <a:t>各段的长度不同，给主存的分配带来麻烦</a:t>
            </a:r>
          </a:p>
          <a:p>
            <a:r>
              <a:rPr lang="zh-CN" altLang="en-US" dirty="0"/>
              <a:t>段式管理容易产生碎块，浪费主存空间</a:t>
            </a:r>
          </a:p>
        </p:txBody>
      </p:sp>
    </p:spTree>
    <p:extLst>
      <p:ext uri="{BB962C8B-B14F-4D97-AF65-F5344CB8AC3E}">
        <p14:creationId xmlns:p14="http://schemas.microsoft.com/office/powerpoint/2010/main" val="18826528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页式管理</a:t>
            </a:r>
          </a:p>
        </p:txBody>
      </p:sp>
      <p:sp>
        <p:nvSpPr>
          <p:cNvPr id="3" name="内容占位符 2"/>
          <p:cNvSpPr>
            <a:spLocks noGrp="1"/>
          </p:cNvSpPr>
          <p:nvPr>
            <p:ph idx="1"/>
          </p:nvPr>
        </p:nvSpPr>
        <p:spPr/>
        <p:txBody>
          <a:bodyPr/>
          <a:lstStyle/>
          <a:p>
            <a:pPr marL="0" indent="361950"/>
            <a:r>
              <a:rPr lang="zh-CN" altLang="en-US" dirty="0"/>
              <a:t>信息交换的单位是定长的页。</a:t>
            </a:r>
          </a:p>
          <a:p>
            <a:pPr marL="0" indent="361950"/>
            <a:r>
              <a:rPr lang="zh-CN" altLang="en-US" dirty="0"/>
              <a:t>主存与外存均划分成等长的页面。</a:t>
            </a:r>
          </a:p>
          <a:p>
            <a:pPr marL="0" indent="361950"/>
            <a:r>
              <a:rPr lang="zh-CN" altLang="en-US" dirty="0"/>
              <a:t>便于维护，便于生成页表，类似于</a:t>
            </a:r>
            <a:r>
              <a:rPr lang="en-US" altLang="zh-CN" dirty="0"/>
              <a:t>cache</a:t>
            </a:r>
            <a:r>
              <a:rPr lang="zh-CN" altLang="en-US" dirty="0"/>
              <a:t>的块表</a:t>
            </a:r>
          </a:p>
          <a:p>
            <a:pPr marL="0" indent="361950"/>
            <a:r>
              <a:rPr lang="zh-CN" altLang="en-US" dirty="0"/>
              <a:t>不容易产生碎块，存储空间浪费小</a:t>
            </a:r>
          </a:p>
          <a:p>
            <a:pPr marL="0" indent="361950"/>
            <a:r>
              <a:rPr lang="zh-CN" altLang="en-US" dirty="0"/>
              <a:t>页不是独立的实体，处理、保护和共享不方便</a:t>
            </a:r>
          </a:p>
          <a:p>
            <a:pPr marL="0" indent="361950"/>
            <a:endParaRPr lang="zh-CN" altLang="en-US" sz="2100" dirty="0"/>
          </a:p>
          <a:p>
            <a:endParaRPr lang="zh-CN" altLang="en-US" dirty="0"/>
          </a:p>
        </p:txBody>
      </p:sp>
    </p:spTree>
    <p:extLst>
      <p:ext uri="{BB962C8B-B14F-4D97-AF65-F5344CB8AC3E}">
        <p14:creationId xmlns:p14="http://schemas.microsoft.com/office/powerpoint/2010/main" val="8638661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段页式管理</a:t>
            </a:r>
          </a:p>
        </p:txBody>
      </p:sp>
      <p:sp>
        <p:nvSpPr>
          <p:cNvPr id="3" name="内容占位符 2"/>
          <p:cNvSpPr>
            <a:spLocks noGrp="1"/>
          </p:cNvSpPr>
          <p:nvPr>
            <p:ph idx="1"/>
          </p:nvPr>
        </p:nvSpPr>
        <p:spPr/>
        <p:txBody>
          <a:bodyPr/>
          <a:lstStyle/>
          <a:p>
            <a:r>
              <a:rPr lang="zh-CN" altLang="en-US" dirty="0"/>
              <a:t>程序按模块分段</a:t>
            </a:r>
          </a:p>
          <a:p>
            <a:r>
              <a:rPr lang="zh-CN" altLang="en-US" dirty="0"/>
              <a:t>段再分成长度固定的页。</a:t>
            </a:r>
          </a:p>
          <a:p>
            <a:r>
              <a:rPr lang="zh-CN" altLang="en-US" dirty="0"/>
              <a:t>程序调入调出按页面来进行</a:t>
            </a:r>
          </a:p>
          <a:p>
            <a:r>
              <a:rPr lang="zh-CN" altLang="en-US" dirty="0"/>
              <a:t>程序共享保护按段进行</a:t>
            </a:r>
          </a:p>
          <a:p>
            <a:r>
              <a:rPr lang="zh-CN" altLang="en-US" dirty="0"/>
              <a:t>兼备段式，页式管理的优点</a:t>
            </a:r>
          </a:p>
          <a:p>
            <a:r>
              <a:rPr lang="zh-CN" altLang="en-US" dirty="0"/>
              <a:t>在地址映像中需要多次查表</a:t>
            </a:r>
          </a:p>
        </p:txBody>
      </p:sp>
    </p:spTree>
    <p:extLst>
      <p:ext uri="{BB962C8B-B14F-4D97-AF65-F5344CB8AC3E}">
        <p14:creationId xmlns:p14="http://schemas.microsoft.com/office/powerpoint/2010/main" val="37815156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4.6.1 </a:t>
            </a:r>
            <a:r>
              <a:rPr lang="zh-CN" altLang="en-US" b="1" dirty="0">
                <a:effectLst>
                  <a:outerShdw blurRad="38100" dist="38100" dir="2700000" algn="tl">
                    <a:srgbClr val="000000">
                      <a:alpha val="43137"/>
                    </a:srgbClr>
                  </a:outerShdw>
                </a:effectLst>
                <a:latin typeface="+mn-lt"/>
              </a:rPr>
              <a:t>虚拟存储器工作原理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4.6.2 </a:t>
            </a:r>
            <a:r>
              <a:rPr lang="zh-CN" altLang="en-US" b="1" dirty="0">
                <a:latin typeface="+mn-lt"/>
              </a:rPr>
              <a:t>虚拟存储器地址映射与变换</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4.6.3 </a:t>
            </a:r>
            <a:r>
              <a:rPr lang="zh-CN" altLang="en-US" b="1" dirty="0">
                <a:solidFill>
                  <a:srgbClr val="C00000"/>
                </a:solidFill>
                <a:effectLst>
                  <a:outerShdw blurRad="38100" dist="38100" dir="2700000" algn="tl">
                    <a:srgbClr val="000000">
                      <a:alpha val="43137"/>
                    </a:srgbClr>
                  </a:outerShdw>
                </a:effectLst>
                <a:latin typeface="+mn-lt"/>
              </a:rPr>
              <a:t>页式虚拟存储器</a:t>
            </a:r>
            <a:endParaRPr lang="en-US" altLang="zh-CN" b="1" dirty="0">
              <a:solidFill>
                <a:srgbClr val="C00000"/>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8399730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1"/>
          <p:cNvSpPr>
            <a:spLocks noGrp="1"/>
          </p:cNvSpPr>
          <p:nvPr>
            <p:ph type="title"/>
          </p:nvPr>
        </p:nvSpPr>
        <p:spPr/>
        <p:txBody>
          <a:bodyPr/>
          <a:lstStyle/>
          <a:p>
            <a:r>
              <a:rPr lang="zh-CN" altLang="en-US" dirty="0"/>
              <a:t>虚拟地址</a:t>
            </a:r>
            <a:r>
              <a:rPr lang="en-US" altLang="zh-CN" dirty="0">
                <a:sym typeface="Wingdings" pitchFamily="2" charset="2"/>
              </a:rPr>
              <a:t></a:t>
            </a:r>
            <a:r>
              <a:rPr lang="zh-CN" altLang="en-US" dirty="0">
                <a:sym typeface="Wingdings" pitchFamily="2" charset="2"/>
              </a:rPr>
              <a:t>物理地址  （页命中）</a:t>
            </a:r>
            <a:endParaRPr lang="zh-CN" altLang="en-US" dirty="0"/>
          </a:p>
        </p:txBody>
      </p:sp>
      <p:sp>
        <p:nvSpPr>
          <p:cNvPr id="335874" name="Rectangle 156"/>
          <p:cNvSpPr>
            <a:spLocks noChangeArrowheads="1"/>
          </p:cNvSpPr>
          <p:nvPr/>
        </p:nvSpPr>
        <p:spPr bwMode="auto">
          <a:xfrm>
            <a:off x="1468023" y="2070964"/>
            <a:ext cx="5224419" cy="2607299"/>
          </a:xfrm>
          <a:prstGeom prst="rect">
            <a:avLst/>
          </a:prstGeom>
          <a:solidFill>
            <a:schemeClr val="accent4">
              <a:lumMod val="20000"/>
              <a:lumOff val="80000"/>
            </a:schemeClr>
          </a:solidFill>
          <a:ln w="9525" algn="ctr">
            <a:solidFill>
              <a:srgbClr val="000000"/>
            </a:solidFill>
            <a:prstDash val="dash"/>
            <a:miter lim="800000"/>
            <a:headEnd/>
            <a:tailEnd/>
          </a:ln>
        </p:spPr>
        <p:txBody>
          <a:bodyPr tIns="0"/>
          <a:lstStyle/>
          <a:p>
            <a:pPr algn="r"/>
            <a:endParaRPr lang="zh-CN" altLang="en-US" sz="4400" b="1">
              <a:latin typeface="+mn-ea"/>
            </a:endParaRPr>
          </a:p>
        </p:txBody>
      </p:sp>
      <p:sp>
        <p:nvSpPr>
          <p:cNvPr id="51" name="Rectangle 158"/>
          <p:cNvSpPr>
            <a:spLocks noChangeArrowheads="1"/>
          </p:cNvSpPr>
          <p:nvPr/>
        </p:nvSpPr>
        <p:spPr bwMode="auto">
          <a:xfrm>
            <a:off x="8899565" y="2144617"/>
            <a:ext cx="1635086" cy="3068854"/>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400" b="1" kern="100" dirty="0">
                <a:latin typeface="+mn-ea"/>
              </a:rPr>
              <a:t>cache</a:t>
            </a:r>
          </a:p>
          <a:p>
            <a:pPr algn="ctr">
              <a:defRPr/>
            </a:pPr>
            <a:r>
              <a:rPr lang="en-US" altLang="zh-CN" sz="2400" b="1" kern="100" dirty="0">
                <a:latin typeface="+mn-ea"/>
              </a:rPr>
              <a:t>Memory</a:t>
            </a:r>
          </a:p>
          <a:p>
            <a:pPr algn="ctr">
              <a:defRPr/>
            </a:pPr>
            <a:endParaRPr lang="en-US" altLang="zh-CN" sz="2400" b="1" kern="100" dirty="0">
              <a:latin typeface="+mn-ea"/>
            </a:endParaRPr>
          </a:p>
          <a:p>
            <a:pPr algn="ctr">
              <a:defRPr/>
            </a:pPr>
            <a:endParaRPr lang="en-US" altLang="zh-CN" sz="2400" b="1" kern="100" dirty="0">
              <a:latin typeface="+mn-ea"/>
            </a:endParaRPr>
          </a:p>
          <a:p>
            <a:pPr algn="ctr">
              <a:defRPr/>
            </a:pPr>
            <a:r>
              <a:rPr lang="en-US" altLang="zh-CN" sz="2400" b="1" kern="100" dirty="0">
                <a:latin typeface="+mn-ea"/>
              </a:rPr>
              <a:t>(</a:t>
            </a:r>
            <a:r>
              <a:rPr lang="zh-CN" altLang="en-US" sz="2400" b="1" kern="100" dirty="0">
                <a:latin typeface="+mn-ea"/>
              </a:rPr>
              <a:t>页表</a:t>
            </a:r>
            <a:r>
              <a:rPr lang="en-US" altLang="zh-CN" sz="2400" b="1" kern="100" dirty="0">
                <a:latin typeface="+mn-ea"/>
              </a:rPr>
              <a:t>)</a:t>
            </a:r>
            <a:endParaRPr lang="zh-CN" altLang="zh-CN" sz="2400" b="1" kern="100" dirty="0">
              <a:latin typeface="+mn-ea"/>
            </a:endParaRPr>
          </a:p>
        </p:txBody>
      </p:sp>
      <p:grpSp>
        <p:nvGrpSpPr>
          <p:cNvPr id="4" name="组合 3"/>
          <p:cNvGrpSpPr>
            <a:grpSpLocks/>
          </p:cNvGrpSpPr>
          <p:nvPr/>
        </p:nvGrpSpPr>
        <p:grpSpPr bwMode="auto">
          <a:xfrm>
            <a:off x="2432873" y="3801799"/>
            <a:ext cx="6466692" cy="1169512"/>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8575">
              <a:solidFill>
                <a:srgbClr val="00B050"/>
              </a:solidFill>
              <a:miter lim="800000"/>
              <a:headEnd/>
              <a:tailEnd type="triangle" w="med" len="med"/>
            </a:ln>
          </p:spPr>
        </p:cxnSp>
        <p:sp>
          <p:nvSpPr>
            <p:cNvPr id="60" name="Rectangle 167"/>
            <p:cNvSpPr>
              <a:spLocks noChangeArrowheads="1"/>
            </p:cNvSpPr>
            <p:nvPr/>
          </p:nvSpPr>
          <p:spPr bwMode="auto">
            <a:xfrm>
              <a:off x="2172140" y="2409827"/>
              <a:ext cx="598424" cy="252459"/>
            </a:xfrm>
            <a:prstGeom prst="rect">
              <a:avLst/>
            </a:prstGeom>
            <a:noFill/>
            <a:ln>
              <a:noFill/>
            </a:ln>
            <a:extLst/>
          </p:spPr>
          <p:txBody>
            <a:bodyPr lIns="0" tIns="0" rIns="0" bIns="0" upright="1"/>
            <a:lstStyle/>
            <a:p>
              <a:pPr algn="ctr">
                <a:defRPr/>
              </a:pPr>
              <a:r>
                <a:rPr lang="en-US" sz="2200" b="1" kern="100" dirty="0">
                  <a:latin typeface="+mn-ea"/>
                </a:rPr>
                <a:t>5)</a:t>
              </a:r>
              <a:r>
                <a:rPr lang="zh-CN" altLang="en-US" sz="2200" b="1" kern="100" dirty="0">
                  <a:latin typeface="+mn-ea"/>
                </a:rPr>
                <a:t>数据</a:t>
              </a:r>
            </a:p>
          </p:txBody>
        </p:sp>
      </p:grpSp>
      <p:sp>
        <p:nvSpPr>
          <p:cNvPr id="61" name="Rectangle 168"/>
          <p:cNvSpPr>
            <a:spLocks noChangeArrowheads="1"/>
          </p:cNvSpPr>
          <p:nvPr/>
        </p:nvSpPr>
        <p:spPr bwMode="auto">
          <a:xfrm>
            <a:off x="1601827" y="2241242"/>
            <a:ext cx="935388" cy="417364"/>
          </a:xfrm>
          <a:prstGeom prst="rect">
            <a:avLst/>
          </a:prstGeom>
          <a:noFill/>
          <a:ln>
            <a:noFill/>
          </a:ln>
          <a:extLst/>
        </p:spPr>
        <p:txBody>
          <a:bodyPr lIns="0" tIns="0" rIns="0" bIns="0" upright="1"/>
          <a:lstStyle/>
          <a:p>
            <a:pPr algn="ctr">
              <a:defRPr/>
            </a:pPr>
            <a:r>
              <a:rPr lang="en-US" sz="2400" b="1" kern="100" dirty="0">
                <a:latin typeface="+mn-ea"/>
              </a:rPr>
              <a:t>CPU</a:t>
            </a:r>
            <a:endParaRPr lang="zh-CN" altLang="en-US" sz="3200" b="1" kern="100" dirty="0">
              <a:latin typeface="+mn-ea"/>
            </a:endParaRPr>
          </a:p>
        </p:txBody>
      </p:sp>
      <p:grpSp>
        <p:nvGrpSpPr>
          <p:cNvPr id="3" name="组合 2"/>
          <p:cNvGrpSpPr>
            <a:grpSpLocks/>
          </p:cNvGrpSpPr>
          <p:nvPr/>
        </p:nvGrpSpPr>
        <p:grpSpPr bwMode="auto">
          <a:xfrm>
            <a:off x="3166943" y="3033355"/>
            <a:ext cx="1635086" cy="559759"/>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noFill/>
            <a:ln>
              <a:noFill/>
            </a:ln>
            <a:extLst/>
          </p:spPr>
          <p:txBody>
            <a:bodyPr lIns="0" tIns="0" rIns="0" bIns="0" upright="1"/>
            <a:lstStyle/>
            <a:p>
              <a:pPr algn="ctr">
                <a:defRPr/>
              </a:pPr>
              <a:r>
                <a:rPr lang="en-US" sz="2200" b="1" kern="100" dirty="0">
                  <a:latin typeface="+mn-ea"/>
                </a:rPr>
                <a:t>1) VA</a:t>
              </a:r>
              <a:endParaRPr lang="zh-CN" altLang="en-US" sz="2200" b="1" kern="100" dirty="0">
                <a:latin typeface="+mn-ea"/>
              </a:endParaRPr>
            </a:p>
          </p:txBody>
        </p:sp>
        <p:cxnSp>
          <p:nvCxnSpPr>
            <p:cNvPr id="81"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6" name="组合 5"/>
          <p:cNvGrpSpPr>
            <a:grpSpLocks/>
          </p:cNvGrpSpPr>
          <p:nvPr/>
        </p:nvGrpSpPr>
        <p:grpSpPr bwMode="auto">
          <a:xfrm>
            <a:off x="5781098" y="3220198"/>
            <a:ext cx="3069362" cy="387903"/>
            <a:chOff x="4296436" y="1749056"/>
            <a:chExt cx="1986050" cy="251072"/>
          </a:xfrm>
        </p:grpSpPr>
        <p:cxnSp>
          <p:nvCxnSpPr>
            <p:cNvPr id="87" name="Line 194"/>
            <p:cNvCxnSpPr>
              <a:cxnSpLocks/>
            </p:cNvCxnSpPr>
            <p:nvPr/>
          </p:nvCxnSpPr>
          <p:spPr bwMode="auto">
            <a:xfrm flipH="1">
              <a:off x="4296436" y="1844235"/>
              <a:ext cx="1986050"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54188" y="1749056"/>
              <a:ext cx="691032" cy="251072"/>
            </a:xfrm>
            <a:prstGeom prst="rect">
              <a:avLst/>
            </a:prstGeom>
            <a:solidFill>
              <a:srgbClr val="FFFFFF"/>
            </a:solidFill>
            <a:ln>
              <a:noFill/>
            </a:ln>
            <a:extLst/>
          </p:spPr>
          <p:txBody>
            <a:bodyPr lIns="0" tIns="0" rIns="0" bIns="0" upright="1"/>
            <a:lstStyle/>
            <a:p>
              <a:pPr algn="ctr">
                <a:defRPr/>
              </a:pPr>
              <a:r>
                <a:rPr lang="en-US" sz="2200" b="1" kern="100" dirty="0">
                  <a:latin typeface="+mn-ea"/>
                </a:rPr>
                <a:t>3)PTE</a:t>
              </a:r>
              <a:endParaRPr lang="zh-CN" altLang="en-US" sz="2200" b="1" kern="100" dirty="0">
                <a:latin typeface="+mn-ea"/>
              </a:endParaRPr>
            </a:p>
          </p:txBody>
        </p:sp>
      </p:grpSp>
      <p:grpSp>
        <p:nvGrpSpPr>
          <p:cNvPr id="8" name="组合 7"/>
          <p:cNvGrpSpPr>
            <a:grpSpLocks/>
          </p:cNvGrpSpPr>
          <p:nvPr/>
        </p:nvGrpSpPr>
        <p:grpSpPr bwMode="auto">
          <a:xfrm>
            <a:off x="5786008" y="3885525"/>
            <a:ext cx="3113559" cy="390359"/>
            <a:chOff x="4300660" y="2180029"/>
            <a:chExt cx="2012777" cy="252123"/>
          </a:xfrm>
        </p:grpSpPr>
        <p:cxnSp>
          <p:nvCxnSpPr>
            <p:cNvPr id="91" name="Line 195"/>
            <p:cNvCxnSpPr>
              <a:cxnSpLocks/>
            </p:cNvCxnSpPr>
            <p:nvPr/>
          </p:nvCxnSpPr>
          <p:spPr bwMode="auto">
            <a:xfrm>
              <a:off x="4300660" y="2276591"/>
              <a:ext cx="2012777"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80029"/>
              <a:ext cx="599925" cy="252123"/>
            </a:xfrm>
            <a:prstGeom prst="rect">
              <a:avLst/>
            </a:prstGeom>
            <a:solidFill>
              <a:srgbClr val="FFFFFF"/>
            </a:solidFill>
            <a:ln>
              <a:noFill/>
            </a:ln>
            <a:extLst/>
          </p:spPr>
          <p:txBody>
            <a:bodyPr lIns="0" tIns="0" rIns="0" bIns="0" upright="1"/>
            <a:lstStyle/>
            <a:p>
              <a:pPr algn="ctr">
                <a:defRPr/>
              </a:pPr>
              <a:r>
                <a:rPr lang="en-US" sz="2200" b="1" kern="100" dirty="0">
                  <a:latin typeface="+mn-ea"/>
                </a:rPr>
                <a:t>4)PA</a:t>
              </a:r>
              <a:endParaRPr lang="zh-CN" altLang="en-US" sz="2200" b="1" kern="100" dirty="0">
                <a:latin typeface="+mn-ea"/>
              </a:endParaRPr>
            </a:p>
          </p:txBody>
        </p:sp>
      </p:grpSp>
      <p:grpSp>
        <p:nvGrpSpPr>
          <p:cNvPr id="5" name="组合 4"/>
          <p:cNvGrpSpPr>
            <a:grpSpLocks/>
          </p:cNvGrpSpPr>
          <p:nvPr/>
        </p:nvGrpSpPr>
        <p:grpSpPr bwMode="auto">
          <a:xfrm>
            <a:off x="5779152" y="2510932"/>
            <a:ext cx="3071311" cy="363352"/>
            <a:chOff x="4295895" y="1291348"/>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91348"/>
              <a:ext cx="809422" cy="235314"/>
            </a:xfrm>
            <a:prstGeom prst="rect">
              <a:avLst/>
            </a:prstGeom>
            <a:solidFill>
              <a:srgbClr val="FFFFFF"/>
            </a:solidFill>
            <a:ln>
              <a:noFill/>
            </a:ln>
            <a:extLst/>
          </p:spPr>
          <p:txBody>
            <a:bodyPr lIns="0" tIns="0" rIns="0" bIns="0" upright="1"/>
            <a:lstStyle/>
            <a:p>
              <a:pPr algn="ctr">
                <a:defRPr/>
              </a:pPr>
              <a:r>
                <a:rPr lang="en-US" sz="2200" b="1" kern="100" dirty="0">
                  <a:latin typeface="+mn-ea"/>
                </a:rPr>
                <a:t>2)PTEA</a:t>
              </a:r>
              <a:endParaRPr lang="zh-CN" altLang="en-US" sz="2200" b="1" kern="100" dirty="0">
                <a:latin typeface="+mn-ea"/>
              </a:endParaRPr>
            </a:p>
          </p:txBody>
        </p:sp>
      </p:grpSp>
      <p:sp>
        <p:nvSpPr>
          <p:cNvPr id="53" name="Rectangle 160"/>
          <p:cNvSpPr>
            <a:spLocks noChangeArrowheads="1"/>
          </p:cNvSpPr>
          <p:nvPr/>
        </p:nvSpPr>
        <p:spPr bwMode="auto">
          <a:xfrm>
            <a:off x="1676706" y="3070184"/>
            <a:ext cx="1509876" cy="731615"/>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b="1" kern="100" dirty="0">
                <a:solidFill>
                  <a:schemeClr val="bg1">
                    <a:lumMod val="95000"/>
                  </a:schemeClr>
                </a:solidFill>
                <a:latin typeface="+mn-ea"/>
              </a:rPr>
              <a:t>处理器</a:t>
            </a:r>
          </a:p>
        </p:txBody>
      </p:sp>
      <p:sp>
        <p:nvSpPr>
          <p:cNvPr id="52" name="Rectangle 159"/>
          <p:cNvSpPr>
            <a:spLocks noChangeArrowheads="1"/>
          </p:cNvSpPr>
          <p:nvPr/>
        </p:nvSpPr>
        <p:spPr bwMode="auto">
          <a:xfrm>
            <a:off x="4821668" y="2363118"/>
            <a:ext cx="935388" cy="2121192"/>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b="1" kern="100" dirty="0">
                <a:latin typeface="+mn-ea"/>
              </a:rPr>
              <a:t>MMU</a:t>
            </a:r>
            <a:endParaRPr lang="zh-CN" altLang="en-US" sz="2400" b="1" kern="100" dirty="0">
              <a:latin typeface="+mn-ea"/>
            </a:endParaRPr>
          </a:p>
        </p:txBody>
      </p:sp>
    </p:spTree>
    <p:extLst>
      <p:ext uri="{BB962C8B-B14F-4D97-AF65-F5344CB8AC3E}">
        <p14:creationId xmlns:p14="http://schemas.microsoft.com/office/powerpoint/2010/main" val="74027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a:grpSpLocks/>
          </p:cNvGrpSpPr>
          <p:nvPr/>
        </p:nvGrpSpPr>
        <p:grpSpPr bwMode="auto">
          <a:xfrm>
            <a:off x="8591016" y="3596688"/>
            <a:ext cx="1594612" cy="465095"/>
            <a:chOff x="6416930" y="4978128"/>
            <a:chExt cx="1105083"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5)</a:t>
              </a:r>
              <a:r>
                <a:rPr lang="zh-CN" altLang="en-US" sz="2000" b="1" kern="100" dirty="0">
                  <a:latin typeface="+mj-ea"/>
                  <a:ea typeface="+mj-ea"/>
                </a:rPr>
                <a:t>调出页</a:t>
              </a:r>
              <a:endParaRPr lang="zh-CN" altLang="en-US" sz="2800" b="1" kern="100" dirty="0">
                <a:latin typeface="+mj-ea"/>
                <a:ea typeface="+mj-ea"/>
              </a:endParaRPr>
            </a:p>
          </p:txBody>
        </p:sp>
        <p:cxnSp>
          <p:nvCxnSpPr>
            <p:cNvPr id="89" name="Line 196"/>
            <p:cNvCxnSpPr>
              <a:cxnSpLocks/>
            </p:cNvCxnSpPr>
            <p:nvPr/>
          </p:nvCxnSpPr>
          <p:spPr bwMode="auto">
            <a:xfrm>
              <a:off x="6416930" y="5301208"/>
              <a:ext cx="1105083"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p:cNvGrpSpPr>
          <p:nvPr/>
        </p:nvGrpSpPr>
        <p:grpSpPr bwMode="auto">
          <a:xfrm>
            <a:off x="8605510" y="4918655"/>
            <a:ext cx="1594609" cy="364285"/>
            <a:chOff x="6426921"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6)</a:t>
              </a:r>
              <a:r>
                <a:rPr lang="zh-CN" altLang="en-US" sz="2000" b="1" kern="100" dirty="0">
                  <a:latin typeface="+mj-ea"/>
                  <a:ea typeface="+mj-ea"/>
                </a:rPr>
                <a:t>调入页</a:t>
              </a:r>
              <a:endParaRPr lang="zh-CN" altLang="en-US" sz="2800" b="1" kern="100" dirty="0">
                <a:latin typeface="+mj-ea"/>
                <a:ea typeface="+mj-ea"/>
              </a:endParaRPr>
            </a:p>
          </p:txBody>
        </p:sp>
        <p:cxnSp>
          <p:nvCxnSpPr>
            <p:cNvPr id="7" name="直接箭头连接符 6"/>
            <p:cNvCxnSpPr/>
            <p:nvPr/>
          </p:nvCxnSpPr>
          <p:spPr>
            <a:xfrm flipH="1">
              <a:off x="6426921"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
        <p:nvSpPr>
          <p:cNvPr id="335873" name="标题 1"/>
          <p:cNvSpPr>
            <a:spLocks noGrp="1"/>
          </p:cNvSpPr>
          <p:nvPr>
            <p:ph type="title"/>
          </p:nvPr>
        </p:nvSpPr>
        <p:spPr/>
        <p:txBody>
          <a:bodyPr/>
          <a:lstStyle/>
          <a:p>
            <a:r>
              <a:rPr lang="zh-CN" altLang="en-US" dirty="0"/>
              <a:t>虚拟地址</a:t>
            </a:r>
            <a:r>
              <a:rPr lang="en-US" altLang="zh-CN" dirty="0">
                <a:sym typeface="Wingdings" pitchFamily="2" charset="2"/>
              </a:rPr>
              <a:t></a:t>
            </a:r>
            <a:r>
              <a:rPr lang="zh-CN" altLang="en-US" dirty="0">
                <a:sym typeface="Wingdings" pitchFamily="2" charset="2"/>
              </a:rPr>
              <a:t>物理地址（缺页）</a:t>
            </a:r>
            <a:endParaRPr lang="zh-CN" altLang="en-US" dirty="0"/>
          </a:p>
        </p:txBody>
      </p:sp>
      <p:grpSp>
        <p:nvGrpSpPr>
          <p:cNvPr id="16" name="组合 15"/>
          <p:cNvGrpSpPr/>
          <p:nvPr/>
        </p:nvGrpSpPr>
        <p:grpSpPr>
          <a:xfrm>
            <a:off x="769183" y="3076607"/>
            <a:ext cx="10429111" cy="2593531"/>
            <a:chOff x="996951" y="4618038"/>
            <a:chExt cx="7226299" cy="1797050"/>
          </a:xfrm>
        </p:grpSpPr>
        <p:grpSp>
          <p:nvGrpSpPr>
            <p:cNvPr id="2" name="组合 1"/>
            <p:cNvGrpSpPr/>
            <p:nvPr/>
          </p:nvGrpSpPr>
          <p:grpSpPr>
            <a:xfrm>
              <a:off x="996951" y="4618038"/>
              <a:ext cx="3338512" cy="1528762"/>
              <a:chOff x="996951" y="4618038"/>
              <a:chExt cx="3338512" cy="1528762"/>
            </a:xfrm>
          </p:grpSpPr>
          <p:sp>
            <p:nvSpPr>
              <p:cNvPr id="335875" name="Rectangle 157"/>
              <p:cNvSpPr>
                <a:spLocks noChangeArrowheads="1"/>
              </p:cNvSpPr>
              <p:nvPr/>
            </p:nvSpPr>
            <p:spPr bwMode="auto">
              <a:xfrm>
                <a:off x="1100138" y="4618038"/>
                <a:ext cx="3235325" cy="1528762"/>
              </a:xfrm>
              <a:prstGeom prst="rect">
                <a:avLst/>
              </a:prstGeom>
              <a:solidFill>
                <a:schemeClr val="accent4">
                  <a:lumMod val="20000"/>
                  <a:lumOff val="80000"/>
                </a:schemeClr>
              </a:solidFill>
              <a:ln w="12700"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kern="100">
                    <a:latin typeface="+mj-ea"/>
                    <a:ea typeface="+mj-ea"/>
                  </a:rPr>
                  <a:t>MMU</a:t>
                </a:r>
                <a:endParaRPr lang="zh-CN" altLang="en-US" sz="2400" kern="100">
                  <a:latin typeface="+mj-ea"/>
                  <a:ea typeface="+mj-ea"/>
                </a:endParaRPr>
              </a:p>
            </p:txBody>
          </p:sp>
          <p:sp>
            <p:nvSpPr>
              <p:cNvPr id="64" name="Rectangle 171"/>
              <p:cNvSpPr>
                <a:spLocks noChangeArrowheads="1"/>
              </p:cNvSpPr>
              <p:nvPr/>
            </p:nvSpPr>
            <p:spPr bwMode="auto">
              <a:xfrm>
                <a:off x="1233013" y="5327650"/>
                <a:ext cx="896938" cy="473075"/>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处理器</a:t>
                </a:r>
              </a:p>
            </p:txBody>
          </p:sp>
          <p:sp>
            <p:nvSpPr>
              <p:cNvPr id="71" name="Rectangle 178"/>
              <p:cNvSpPr>
                <a:spLocks noChangeArrowheads="1"/>
              </p:cNvSpPr>
              <p:nvPr/>
            </p:nvSpPr>
            <p:spPr bwMode="auto">
              <a:xfrm>
                <a:off x="996951" y="4713186"/>
                <a:ext cx="917575" cy="269875"/>
              </a:xfrm>
              <a:prstGeom prst="rect">
                <a:avLst/>
              </a:prstGeom>
              <a:noFill/>
              <a:ln>
                <a:noFill/>
              </a:ln>
              <a:extLst/>
            </p:spPr>
            <p:txBody>
              <a:bodyPr lIns="0" tIns="0" rIns="0" bIns="0" upright="1"/>
              <a:lstStyle/>
              <a:p>
                <a:pPr algn="ctr">
                  <a:defRPr/>
                </a:pPr>
                <a:r>
                  <a:rPr lang="en-US" sz="2800" b="1" kern="100" dirty="0">
                    <a:latin typeface="+mj-ea"/>
                    <a:ea typeface="+mj-ea"/>
                  </a:rPr>
                  <a:t>CPU</a:t>
                </a:r>
                <a:endParaRPr lang="zh-CN" altLang="en-US" sz="3600" b="1" kern="100" dirty="0">
                  <a:latin typeface="+mj-ea"/>
                  <a:ea typeface="+mj-ea"/>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solidFill>
                  <a:latin typeface="+mj-ea"/>
                  <a:ea typeface="+mj-ea"/>
                </a:rPr>
                <a:t>磁盘</a:t>
              </a:r>
            </a:p>
          </p:txBody>
        </p:sp>
        <p:sp>
          <p:nvSpPr>
            <p:cNvPr id="62" name="Rectangle 169"/>
            <p:cNvSpPr>
              <a:spLocks noChangeArrowheads="1"/>
            </p:cNvSpPr>
            <p:nvPr/>
          </p:nvSpPr>
          <p:spPr bwMode="auto">
            <a:xfrm>
              <a:off x="5597525" y="4729163"/>
              <a:ext cx="819150" cy="1670050"/>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kern="100" dirty="0">
                  <a:latin typeface="+mj-ea"/>
                  <a:ea typeface="+mj-ea"/>
                </a:rPr>
                <a:t>Cache</a:t>
              </a:r>
            </a:p>
            <a:p>
              <a:pPr algn="ctr">
                <a:defRPr/>
              </a:pPr>
              <a:endParaRPr lang="en-US" altLang="zh-CN" sz="2000" kern="100" dirty="0">
                <a:latin typeface="+mj-ea"/>
                <a:ea typeface="+mj-ea"/>
              </a:endParaRPr>
            </a:p>
            <a:p>
              <a:pPr algn="ctr">
                <a:defRPr/>
              </a:pPr>
              <a:r>
                <a:rPr lang="en-US" altLang="zh-CN" sz="2000" kern="100" dirty="0">
                  <a:latin typeface="+mj-ea"/>
                  <a:ea typeface="+mj-ea"/>
                </a:rPr>
                <a:t>Memory</a:t>
              </a:r>
            </a:p>
            <a:p>
              <a:pPr algn="ctr">
                <a:defRPr/>
              </a:pPr>
              <a:endParaRPr lang="en-US" altLang="zh-CN" sz="24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en-US" sz="2000" kern="100" dirty="0">
                <a:latin typeface="+mj-ea"/>
                <a:ea typeface="+mj-ea"/>
              </a:endParaRPr>
            </a:p>
          </p:txBody>
        </p:sp>
      </p:grpSp>
      <p:sp>
        <p:nvSpPr>
          <p:cNvPr id="73" name="Rectangle 180"/>
          <p:cNvSpPr>
            <a:spLocks noChangeArrowheads="1"/>
          </p:cNvSpPr>
          <p:nvPr/>
        </p:nvSpPr>
        <p:spPr bwMode="auto">
          <a:xfrm>
            <a:off x="7566892" y="1594262"/>
            <a:ext cx="3308356" cy="682749"/>
          </a:xfrm>
          <a:prstGeom prst="rect">
            <a:avLst/>
          </a:prstGeom>
          <a:solidFill>
            <a:srgbClr val="0D7157"/>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缺页异常处理程序</a:t>
            </a:r>
          </a:p>
        </p:txBody>
      </p:sp>
      <p:grpSp>
        <p:nvGrpSpPr>
          <p:cNvPr id="12" name="组合 11"/>
          <p:cNvGrpSpPr>
            <a:grpSpLocks/>
          </p:cNvGrpSpPr>
          <p:nvPr/>
        </p:nvGrpSpPr>
        <p:grpSpPr bwMode="auto">
          <a:xfrm>
            <a:off x="4629698" y="1935639"/>
            <a:ext cx="2937197" cy="1505256"/>
            <a:chOff x="3671368" y="3827669"/>
            <a:chExt cx="2035890" cy="1043157"/>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a:extLst/>
          </p:spPr>
          <p:txBody>
            <a:bodyPr lIns="0" tIns="0" rIns="0" bIns="0" upright="1"/>
            <a:lstStyle/>
            <a:p>
              <a:pPr algn="ctr">
                <a:defRPr/>
              </a:pPr>
              <a:r>
                <a:rPr lang="en-US" sz="2000" kern="100" dirty="0">
                  <a:latin typeface="+mj-ea"/>
                  <a:ea typeface="+mj-ea"/>
                </a:rPr>
                <a:t>4)</a:t>
              </a:r>
              <a:r>
                <a:rPr lang="zh-CN" altLang="en-US" sz="2000" kern="100" dirty="0">
                  <a:latin typeface="+mj-ea"/>
                  <a:ea typeface="+mj-ea"/>
                </a:rPr>
                <a:t>异常</a:t>
              </a:r>
              <a:endParaRPr lang="zh-CN" altLang="en-US" sz="2800" kern="100" dirty="0">
                <a:latin typeface="+mj-ea"/>
                <a:ea typeface="+mj-ea"/>
              </a:endParaRPr>
            </a:p>
          </p:txBody>
        </p:sp>
        <p:cxnSp>
          <p:nvCxnSpPr>
            <p:cNvPr id="78" name="AutoShape 185"/>
            <p:cNvCxnSpPr>
              <a:cxnSpLocks noChangeShapeType="1"/>
              <a:stCxn id="63" idx="0"/>
              <a:endCxn id="73" idx="1"/>
            </p:cNvCxnSpPr>
            <p:nvPr/>
          </p:nvCxnSpPr>
          <p:spPr bwMode="auto">
            <a:xfrm rot="16200000">
              <a:off x="4167734" y="3331302"/>
              <a:ext cx="1043157" cy="2035890"/>
            </a:xfrm>
            <a:prstGeom prst="bentConnector2">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9278349" y="2357199"/>
            <a:ext cx="336793" cy="1088274"/>
          </a:xfrm>
          <a:prstGeom prst="downArrow">
            <a:avLst>
              <a:gd name="adj1" fmla="val 50000"/>
              <a:gd name="adj2" fmla="val 80743"/>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4800">
              <a:latin typeface="+mj-ea"/>
              <a:ea typeface="+mj-ea"/>
            </a:endParaRPr>
          </a:p>
        </p:txBody>
      </p:sp>
      <p:grpSp>
        <p:nvGrpSpPr>
          <p:cNvPr id="9" name="组合 8"/>
          <p:cNvGrpSpPr>
            <a:grpSpLocks/>
          </p:cNvGrpSpPr>
          <p:nvPr/>
        </p:nvGrpSpPr>
        <p:grpSpPr bwMode="auto">
          <a:xfrm>
            <a:off x="2434815" y="4059490"/>
            <a:ext cx="1654178" cy="522372"/>
            <a:chOff x="2150752" y="5298822"/>
            <a:chExt cx="1146322" cy="362426"/>
          </a:xfrm>
        </p:grpSpPr>
        <p:sp>
          <p:nvSpPr>
            <p:cNvPr id="68" name="Rectangle 175"/>
            <p:cNvSpPr>
              <a:spLocks noChangeArrowheads="1"/>
            </p:cNvSpPr>
            <p:nvPr/>
          </p:nvSpPr>
          <p:spPr bwMode="auto">
            <a:xfrm>
              <a:off x="2338236" y="5298822"/>
              <a:ext cx="598565" cy="362426"/>
            </a:xfrm>
            <a:prstGeom prst="rect">
              <a:avLst/>
            </a:prstGeom>
            <a:noFill/>
            <a:ln>
              <a:noFill/>
            </a:ln>
            <a:extLst/>
          </p:spPr>
          <p:txBody>
            <a:bodyPr lIns="0" tIns="0" rIns="0" bIns="0" upright="1"/>
            <a:lstStyle/>
            <a:p>
              <a:pPr algn="ctr">
                <a:defRPr/>
              </a:pPr>
              <a:r>
                <a:rPr lang="en-US" sz="2000" b="1" kern="100" dirty="0">
                  <a:latin typeface="+mj-ea"/>
                  <a:ea typeface="+mj-ea"/>
                </a:rPr>
                <a:t>1)VA</a:t>
              </a:r>
              <a:endParaRPr lang="zh-CN" altLang="en-US" sz="2800" b="1" kern="100" dirty="0">
                <a:latin typeface="+mj-ea"/>
                <a:ea typeface="+mj-ea"/>
              </a:endParaRPr>
            </a:p>
          </p:txBody>
        </p:sp>
        <p:cxnSp>
          <p:nvCxnSpPr>
            <p:cNvPr id="82" name="Line 189"/>
            <p:cNvCxnSpPr>
              <a:cxnSpLocks/>
            </p:cNvCxnSpPr>
            <p:nvPr/>
          </p:nvCxnSpPr>
          <p:spPr bwMode="auto">
            <a:xfrm>
              <a:off x="2150752" y="5577000"/>
              <a:ext cx="1146322"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4881718" y="2549652"/>
            <a:ext cx="4025472" cy="886657"/>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a:extLst/>
          </p:spPr>
          <p:txBody>
            <a:bodyPr lIns="0" tIns="0" rIns="0" bIns="0" upright="1"/>
            <a:lstStyle/>
            <a:p>
              <a:pPr algn="just">
                <a:defRPr/>
              </a:pPr>
              <a:r>
                <a:rPr lang="en-US" sz="2000" kern="100" dirty="0">
                  <a:latin typeface="+mj-ea"/>
                  <a:ea typeface="+mj-ea"/>
                </a:rPr>
                <a:t>7)</a:t>
              </a:r>
              <a:r>
                <a:rPr lang="zh-CN" altLang="en-US" sz="2000" kern="100" dirty="0">
                  <a:latin typeface="+mj-ea"/>
                  <a:ea typeface="+mj-ea"/>
                </a:rPr>
                <a:t>唤醒缺页异常指令所在进程</a:t>
              </a:r>
              <a:endParaRPr lang="zh-CN" altLang="en-US" sz="2800" kern="100" dirty="0">
                <a:latin typeface="+mj-ea"/>
                <a:ea typeface="+mj-ea"/>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0" name="组合 9"/>
          <p:cNvGrpSpPr>
            <a:grpSpLocks/>
          </p:cNvGrpSpPr>
          <p:nvPr/>
        </p:nvGrpSpPr>
        <p:grpSpPr bwMode="auto">
          <a:xfrm>
            <a:off x="5170397" y="3596688"/>
            <a:ext cx="2223913" cy="36199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504276" y="4978128"/>
              <a:ext cx="819363" cy="251072"/>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2)PTEA</a:t>
              </a:r>
              <a:endParaRPr lang="zh-CN" altLang="en-US" sz="2800" b="1" kern="100" dirty="0">
                <a:latin typeface="+mj-ea"/>
                <a:ea typeface="+mj-ea"/>
              </a:endParaRPr>
            </a:p>
          </p:txBody>
        </p:sp>
      </p:grpSp>
      <p:grpSp>
        <p:nvGrpSpPr>
          <p:cNvPr id="11" name="组合 10"/>
          <p:cNvGrpSpPr>
            <a:grpSpLocks/>
          </p:cNvGrpSpPr>
          <p:nvPr/>
        </p:nvGrpSpPr>
        <p:grpSpPr bwMode="auto">
          <a:xfrm>
            <a:off x="5165815" y="4529167"/>
            <a:ext cx="2242989" cy="364285"/>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593891" y="5625149"/>
              <a:ext cx="598090" cy="252123"/>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3)PTE</a:t>
              </a:r>
              <a:endParaRPr lang="zh-CN" altLang="en-US" sz="2800" b="1" kern="100" dirty="0">
                <a:latin typeface="+mj-ea"/>
                <a:ea typeface="+mj-ea"/>
              </a:endParaRPr>
            </a:p>
          </p:txBody>
        </p:sp>
      </p:grpSp>
    </p:spTree>
    <p:extLst>
      <p:ext uri="{BB962C8B-B14F-4D97-AF65-F5344CB8AC3E}">
        <p14:creationId xmlns:p14="http://schemas.microsoft.com/office/powerpoint/2010/main" val="41461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left)">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up)">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righ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虚存，</a:t>
            </a:r>
            <a:r>
              <a:rPr lang="en-US" altLang="zh-CN" dirty="0"/>
              <a:t>cache</a:t>
            </a:r>
            <a:r>
              <a:rPr lang="zh-CN" altLang="en-US" dirty="0"/>
              <a:t>，主存层次</a:t>
            </a:r>
          </a:p>
        </p:txBody>
      </p:sp>
      <p:sp>
        <p:nvSpPr>
          <p:cNvPr id="5" name="Rectangle 156"/>
          <p:cNvSpPr>
            <a:spLocks noChangeArrowheads="1"/>
          </p:cNvSpPr>
          <p:nvPr/>
        </p:nvSpPr>
        <p:spPr bwMode="auto">
          <a:xfrm>
            <a:off x="1234114" y="2274421"/>
            <a:ext cx="3950214" cy="2154122"/>
          </a:xfrm>
          <a:prstGeom prst="rect">
            <a:avLst/>
          </a:prstGeom>
          <a:solidFill>
            <a:schemeClr val="accent4">
              <a:lumMod val="20000"/>
              <a:lumOff val="80000"/>
            </a:schemeClr>
          </a:solidFill>
          <a:ln w="9525" algn="ctr">
            <a:solidFill>
              <a:srgbClr val="000000"/>
            </a:solidFill>
            <a:prstDash val="dash"/>
            <a:miter lim="800000"/>
            <a:headEnd/>
            <a:tailEnd/>
          </a:ln>
        </p:spPr>
        <p:txBody>
          <a:bodyPr tIns="0"/>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endParaRPr lang="zh-CN" altLang="en-US" sz="4000" i="0">
              <a:latin typeface="+mj-ea"/>
              <a:ea typeface="+mj-ea"/>
            </a:endParaRPr>
          </a:p>
        </p:txBody>
      </p:sp>
      <p:grpSp>
        <p:nvGrpSpPr>
          <p:cNvPr id="60" name="组合 59"/>
          <p:cNvGrpSpPr/>
          <p:nvPr/>
        </p:nvGrpSpPr>
        <p:grpSpPr>
          <a:xfrm>
            <a:off x="2030248" y="3704417"/>
            <a:ext cx="5862745" cy="1900269"/>
            <a:chOff x="1329193" y="3747174"/>
            <a:chExt cx="4588481" cy="1487246"/>
          </a:xfrm>
        </p:grpSpPr>
        <p:sp>
          <p:nvSpPr>
            <p:cNvPr id="35" name="Rectangle 164"/>
            <p:cNvSpPr>
              <a:spLocks noChangeArrowheads="1"/>
            </p:cNvSpPr>
            <p:nvPr/>
          </p:nvSpPr>
          <p:spPr bwMode="auto">
            <a:xfrm>
              <a:off x="5108049" y="4999106"/>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solidFill>
                    <a:srgbClr val="0000FF"/>
                  </a:solidFill>
                  <a:latin typeface="+mj-ea"/>
                  <a:ea typeface="+mj-ea"/>
                </a:rPr>
                <a:t>PA</a:t>
              </a:r>
              <a:r>
                <a:rPr lang="zh-CN" altLang="en-US" sz="2000" b="1" i="0" kern="100" dirty="0">
                  <a:solidFill>
                    <a:srgbClr val="0000FF"/>
                  </a:solidFill>
                  <a:latin typeface="+mj-ea"/>
                  <a:ea typeface="+mj-ea"/>
                </a:rPr>
                <a:t>命中</a:t>
              </a:r>
            </a:p>
          </p:txBody>
        </p:sp>
        <p:grpSp>
          <p:nvGrpSpPr>
            <p:cNvPr id="9" name="组合 8"/>
            <p:cNvGrpSpPr>
              <a:grpSpLocks/>
            </p:cNvGrpSpPr>
            <p:nvPr/>
          </p:nvGrpSpPr>
          <p:grpSpPr bwMode="auto">
            <a:xfrm>
              <a:off x="1329193" y="3747174"/>
              <a:ext cx="4228672" cy="1175532"/>
              <a:chOff x="2209020" y="2735238"/>
              <a:chExt cx="4228224" cy="1175754"/>
            </a:xfrm>
          </p:grpSpPr>
          <p:cxnSp>
            <p:nvCxnSpPr>
              <p:cNvPr id="23" name="AutoShape 161"/>
              <p:cNvCxnSpPr>
                <a:cxnSpLocks noChangeShapeType="1"/>
                <a:stCxn id="6" idx="2"/>
                <a:endCxn id="8" idx="2"/>
              </p:cNvCxnSpPr>
              <p:nvPr/>
            </p:nvCxnSpPr>
            <p:spPr bwMode="auto">
              <a:xfrm rot="5400000" flipH="1">
                <a:off x="3847219" y="1097039"/>
                <a:ext cx="951826" cy="4228224"/>
              </a:xfrm>
              <a:prstGeom prst="bentConnector3">
                <a:avLst>
                  <a:gd name="adj1" fmla="val -18800"/>
                </a:avLst>
              </a:prstGeom>
              <a:noFill/>
              <a:ln w="28575">
                <a:solidFill>
                  <a:srgbClr val="00B050"/>
                </a:solidFill>
                <a:miter lim="800000"/>
                <a:headEnd/>
                <a:tailEnd type="triangle" w="med" len="med"/>
              </a:ln>
            </p:spPr>
          </p:cxnSp>
          <p:sp>
            <p:nvSpPr>
              <p:cNvPr id="49" name="Rectangle 167"/>
              <p:cNvSpPr>
                <a:spLocks noChangeArrowheads="1"/>
              </p:cNvSpPr>
              <p:nvPr/>
            </p:nvSpPr>
            <p:spPr bwMode="auto">
              <a:xfrm>
                <a:off x="3973626" y="3569470"/>
                <a:ext cx="809539" cy="341522"/>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5)data</a:t>
                </a:r>
                <a:endParaRPr lang="zh-CN" altLang="en-US" sz="2000" b="1" i="0" kern="100" dirty="0">
                  <a:latin typeface="+mj-ea"/>
                  <a:ea typeface="+mj-ea"/>
                </a:endParaRPr>
              </a:p>
            </p:txBody>
          </p:sp>
        </p:grpSp>
      </p:grpSp>
      <p:sp>
        <p:nvSpPr>
          <p:cNvPr id="10" name="Rectangle 168"/>
          <p:cNvSpPr>
            <a:spLocks noChangeArrowheads="1"/>
          </p:cNvSpPr>
          <p:nvPr/>
        </p:nvSpPr>
        <p:spPr bwMode="auto">
          <a:xfrm>
            <a:off x="1044997" y="2432230"/>
            <a:ext cx="1324635" cy="509928"/>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CPU</a:t>
            </a:r>
            <a:endParaRPr lang="zh-CN" altLang="en-US" sz="2800" b="1" i="0" kern="100" dirty="0">
              <a:latin typeface="+mj-ea"/>
              <a:ea typeface="+mj-ea"/>
            </a:endParaRPr>
          </a:p>
        </p:txBody>
      </p:sp>
      <p:grpSp>
        <p:nvGrpSpPr>
          <p:cNvPr id="11" name="组合 10"/>
          <p:cNvGrpSpPr>
            <a:grpSpLocks/>
          </p:cNvGrpSpPr>
          <p:nvPr/>
        </p:nvGrpSpPr>
        <p:grpSpPr bwMode="auto">
          <a:xfrm>
            <a:off x="2637745" y="3069538"/>
            <a:ext cx="1350891" cy="462467"/>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1) VA</a:t>
              </a:r>
              <a:endParaRPr lang="zh-CN" altLang="en-US" sz="2000" b="1" i="0" kern="100" dirty="0">
                <a:latin typeface="+mj-ea"/>
                <a:ea typeface="+mj-ea"/>
              </a:endParaRPr>
            </a:p>
          </p:txBody>
        </p:sp>
        <p:cxnSp>
          <p:nvCxnSpPr>
            <p:cNvPr id="22"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638210" y="3617211"/>
            <a:ext cx="2166912" cy="372626"/>
            <a:chOff x="3487638" y="3650295"/>
            <a:chExt cx="1664112" cy="291636"/>
          </a:xfrm>
        </p:grpSpPr>
        <p:cxnSp>
          <p:nvCxnSpPr>
            <p:cNvPr id="17" name="Line 195"/>
            <p:cNvCxnSpPr>
              <a:cxnSpLocks/>
            </p:cNvCxnSpPr>
            <p:nvPr/>
          </p:nvCxnSpPr>
          <p:spPr bwMode="auto">
            <a:xfrm>
              <a:off x="3487638" y="3896526"/>
              <a:ext cx="1664112"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8" name="Rectangle 165"/>
            <p:cNvSpPr>
              <a:spLocks noChangeArrowheads="1"/>
            </p:cNvSpPr>
            <p:nvPr/>
          </p:nvSpPr>
          <p:spPr bwMode="auto">
            <a:xfrm>
              <a:off x="4153088" y="3650295"/>
              <a:ext cx="469952" cy="291636"/>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4)PA</a:t>
              </a:r>
              <a:endParaRPr lang="zh-CN" altLang="en-US" sz="2000" b="1" i="0" kern="100" dirty="0">
                <a:latin typeface="+mj-ea"/>
                <a:ea typeface="+mj-ea"/>
              </a:endParaRPr>
            </a:p>
          </p:txBody>
        </p:sp>
      </p:grpSp>
      <p:grpSp>
        <p:nvGrpSpPr>
          <p:cNvPr id="56" name="组合 55"/>
          <p:cNvGrpSpPr/>
          <p:nvPr/>
        </p:nvGrpSpPr>
        <p:grpSpPr>
          <a:xfrm>
            <a:off x="4783396" y="2562890"/>
            <a:ext cx="2021727" cy="333289"/>
            <a:chOff x="3483947" y="2783254"/>
            <a:chExt cx="1582306" cy="260849"/>
          </a:xfrm>
        </p:grpSpPr>
        <p:cxnSp>
          <p:nvCxnSpPr>
            <p:cNvPr id="15" name="Line 195"/>
            <p:cNvCxnSpPr/>
            <p:nvPr/>
          </p:nvCxnSpPr>
          <p:spPr bwMode="auto">
            <a:xfrm>
              <a:off x="3483947" y="3036573"/>
              <a:ext cx="1582306" cy="753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6" name="Rectangle 164"/>
            <p:cNvSpPr>
              <a:spLocks noChangeArrowheads="1"/>
            </p:cNvSpPr>
            <p:nvPr/>
          </p:nvSpPr>
          <p:spPr bwMode="auto">
            <a:xfrm>
              <a:off x="3953543" y="2783254"/>
              <a:ext cx="809625" cy="235314"/>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2) PTEA</a:t>
              </a:r>
              <a:endParaRPr lang="zh-CN" altLang="en-US" sz="2000" b="1" i="0" kern="100" dirty="0">
                <a:latin typeface="+mj-ea"/>
                <a:ea typeface="+mj-ea"/>
              </a:endParaRPr>
            </a:p>
          </p:txBody>
        </p:sp>
      </p:grpSp>
      <p:grpSp>
        <p:nvGrpSpPr>
          <p:cNvPr id="59" name="组合 58"/>
          <p:cNvGrpSpPr/>
          <p:nvPr/>
        </p:nvGrpSpPr>
        <p:grpSpPr>
          <a:xfrm>
            <a:off x="4391262" y="1664692"/>
            <a:ext cx="3779063" cy="851102"/>
            <a:chOff x="3177043" y="2150782"/>
            <a:chExt cx="2957686" cy="666115"/>
          </a:xfrm>
        </p:grpSpPr>
        <p:sp>
          <p:nvSpPr>
            <p:cNvPr id="31" name="Rectangle 164"/>
            <p:cNvSpPr>
              <a:spLocks noChangeArrowheads="1"/>
            </p:cNvSpPr>
            <p:nvPr/>
          </p:nvSpPr>
          <p:spPr bwMode="auto">
            <a:xfrm>
              <a:off x="5066253" y="2150782"/>
              <a:ext cx="1068476" cy="310548"/>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solidFill>
                    <a:srgbClr val="0000FF"/>
                  </a:solidFill>
                  <a:latin typeface="+mj-ea"/>
                  <a:ea typeface="+mj-ea"/>
                </a:rPr>
                <a:t>PTEA</a:t>
              </a:r>
              <a:r>
                <a:rPr lang="zh-CN" altLang="en-US" sz="2000" b="1" i="0" kern="100" dirty="0">
                  <a:solidFill>
                    <a:srgbClr val="0000FF"/>
                  </a:solidFill>
                  <a:latin typeface="+mj-ea"/>
                  <a:ea typeface="+mj-ea"/>
                </a:rPr>
                <a:t>命中</a:t>
              </a:r>
              <a:endParaRPr lang="zh-CN" altLang="en-US" sz="2800" b="1" i="0" kern="100" dirty="0">
                <a:solidFill>
                  <a:srgbClr val="0000FF"/>
                </a:solidFill>
                <a:latin typeface="+mj-ea"/>
                <a:ea typeface="+mj-ea"/>
              </a:endParaRPr>
            </a:p>
          </p:txBody>
        </p:sp>
        <p:grpSp>
          <p:nvGrpSpPr>
            <p:cNvPr id="58" name="组合 57"/>
            <p:cNvGrpSpPr/>
            <p:nvPr/>
          </p:nvGrpSpPr>
          <p:grpSpPr>
            <a:xfrm>
              <a:off x="3177043" y="2204864"/>
              <a:ext cx="2380822" cy="612033"/>
              <a:chOff x="3177043" y="2204864"/>
              <a:chExt cx="2380822" cy="612033"/>
            </a:xfrm>
          </p:grpSpPr>
          <p:sp>
            <p:nvSpPr>
              <p:cNvPr id="32" name="Rectangle 166"/>
              <p:cNvSpPr>
                <a:spLocks noChangeArrowheads="1"/>
              </p:cNvSpPr>
              <p:nvPr/>
            </p:nvSpPr>
            <p:spPr bwMode="auto">
              <a:xfrm>
                <a:off x="4022012" y="2204864"/>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3)PTE</a:t>
                </a:r>
                <a:endParaRPr lang="zh-CN" altLang="en-US" sz="2000" b="1" i="0" kern="100" dirty="0">
                  <a:latin typeface="+mj-ea"/>
                  <a:ea typeface="+mj-ea"/>
                </a:endParaRPr>
              </a:p>
            </p:txBody>
          </p:sp>
          <p:cxnSp>
            <p:nvCxnSpPr>
              <p:cNvPr id="27" name="AutoShape 161"/>
              <p:cNvCxnSpPr>
                <a:cxnSpLocks noChangeShapeType="1"/>
                <a:stCxn id="6" idx="0"/>
                <a:endCxn id="7" idx="0"/>
              </p:cNvCxnSpPr>
              <p:nvPr/>
            </p:nvCxnSpPr>
            <p:spPr bwMode="auto">
              <a:xfrm rot="16200000" flipH="1" flipV="1">
                <a:off x="4316228" y="1575260"/>
                <a:ext cx="102452" cy="2380822"/>
              </a:xfrm>
              <a:prstGeom prst="bentConnector3">
                <a:avLst>
                  <a:gd name="adj1" fmla="val -174632"/>
                </a:avLst>
              </a:prstGeom>
              <a:noFill/>
              <a:ln w="28575">
                <a:solidFill>
                  <a:srgbClr val="FF0000"/>
                </a:solidFill>
                <a:miter lim="800000"/>
                <a:headEnd/>
                <a:tailEnd type="triangle" w="med" len="med"/>
              </a:ln>
            </p:spPr>
          </p:cxnSp>
        </p:grpSp>
      </p:grpSp>
      <p:grpSp>
        <p:nvGrpSpPr>
          <p:cNvPr id="62" name="组合 61"/>
          <p:cNvGrpSpPr/>
          <p:nvPr/>
        </p:nvGrpSpPr>
        <p:grpSpPr>
          <a:xfrm>
            <a:off x="8053159" y="2224494"/>
            <a:ext cx="1539525" cy="320797"/>
            <a:chOff x="6043030" y="2588912"/>
            <a:chExt cx="1204910" cy="251072"/>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633" y="2588912"/>
              <a:ext cx="690564" cy="251072"/>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PTE</a:t>
              </a:r>
              <a:r>
                <a:rPr lang="zh-CN" altLang="en-US" sz="2000" b="1" i="0" kern="100" dirty="0">
                  <a:latin typeface="+mj-ea"/>
                  <a:ea typeface="+mj-ea"/>
                </a:rPr>
                <a:t>块</a:t>
              </a:r>
            </a:p>
          </p:txBody>
        </p:sp>
      </p:grpSp>
      <p:grpSp>
        <p:nvGrpSpPr>
          <p:cNvPr id="61" name="组合 60"/>
          <p:cNvGrpSpPr/>
          <p:nvPr/>
        </p:nvGrpSpPr>
        <p:grpSpPr>
          <a:xfrm>
            <a:off x="7808757" y="2828529"/>
            <a:ext cx="1783929" cy="394752"/>
            <a:chOff x="5810609" y="3014730"/>
            <a:chExt cx="1396193" cy="308953"/>
          </a:xfrm>
        </p:grpSpPr>
        <p:cxnSp>
          <p:nvCxnSpPr>
            <p:cNvPr id="38" name="Line 195"/>
            <p:cNvCxnSpPr/>
            <p:nvPr/>
          </p:nvCxnSpPr>
          <p:spPr bwMode="auto">
            <a:xfrm>
              <a:off x="5998534" y="3323683"/>
              <a:ext cx="1208268"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5810609" y="3014730"/>
              <a:ext cx="1260321" cy="284691"/>
            </a:xfrm>
            <a:prstGeom prst="rect">
              <a:avLst/>
            </a:prstGeom>
            <a:solidFill>
              <a:srgbClr val="FFFFFF">
                <a:alpha val="0"/>
              </a:srgbClr>
            </a:solidFill>
            <a:ln>
              <a:noFill/>
            </a:ln>
            <a:extLst/>
          </p:spPr>
          <p:txBody>
            <a:bodyPr lIns="0" tIns="0" rIns="0" bIns="0" upright="1"/>
            <a:lstStyle/>
            <a:p>
              <a:pPr algn="ctr">
                <a:lnSpc>
                  <a:spcPct val="130000"/>
                </a:lnSpc>
              </a:pPr>
              <a:r>
                <a:rPr lang="en-US" altLang="zh-CN" sz="2000" b="1" kern="100" dirty="0">
                  <a:latin typeface="+mj-ea"/>
                  <a:ea typeface="+mj-ea"/>
                </a:rPr>
                <a:t>    PTEA</a:t>
              </a:r>
              <a:r>
                <a:rPr lang="zh-CN" altLang="en-US" sz="2000" b="1" kern="100" dirty="0">
                  <a:latin typeface="+mj-ea"/>
                  <a:ea typeface="+mj-ea"/>
                </a:rPr>
                <a:t>缺失   </a:t>
              </a:r>
              <a:endParaRPr lang="en-US" altLang="zh-CN" sz="2000" b="1" kern="100" dirty="0">
                <a:latin typeface="+mj-ea"/>
                <a:ea typeface="+mj-ea"/>
              </a:endParaRPr>
            </a:p>
            <a:p>
              <a:pPr algn="ctr">
                <a:lnSpc>
                  <a:spcPct val="130000"/>
                </a:lnSpc>
              </a:pPr>
              <a:r>
                <a:rPr lang="en-US" sz="2000" b="1" kern="100" dirty="0">
                  <a:latin typeface="+mj-ea"/>
                  <a:ea typeface="+mj-ea"/>
                </a:rPr>
                <a:t>      PTEA</a:t>
              </a:r>
              <a:endParaRPr lang="zh-CN" altLang="en-US" sz="2000" b="1" kern="100" dirty="0">
                <a:latin typeface="+mj-ea"/>
                <a:ea typeface="+mj-ea"/>
              </a:endParaRPr>
            </a:p>
          </p:txBody>
        </p:sp>
      </p:grpSp>
      <p:grpSp>
        <p:nvGrpSpPr>
          <p:cNvPr id="63" name="组合 62"/>
          <p:cNvGrpSpPr/>
          <p:nvPr/>
        </p:nvGrpSpPr>
        <p:grpSpPr>
          <a:xfrm>
            <a:off x="8053159" y="3802634"/>
            <a:ext cx="1539525" cy="396517"/>
            <a:chOff x="6043030" y="3589412"/>
            <a:chExt cx="1204910" cy="310335"/>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42406" y="3589412"/>
              <a:ext cx="789024" cy="254724"/>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lnSpc>
                  <a:spcPct val="130000"/>
                </a:lnSpc>
                <a:spcAft>
                  <a:spcPts val="0"/>
                </a:spcAft>
                <a:defRPr/>
              </a:pPr>
              <a:r>
                <a:rPr lang="en-US" altLang="zh-CN" sz="2000" b="1" i="0" kern="100" dirty="0">
                  <a:latin typeface="+mj-ea"/>
                  <a:ea typeface="+mj-ea"/>
                </a:rPr>
                <a:t>PA</a:t>
              </a:r>
              <a:r>
                <a:rPr lang="zh-CN" altLang="en-US" sz="2000" b="1" i="0" kern="100" dirty="0">
                  <a:latin typeface="+mj-ea"/>
                  <a:ea typeface="+mj-ea"/>
                </a:rPr>
                <a:t>缺失</a:t>
              </a:r>
              <a:endParaRPr lang="en-US" altLang="zh-CN" sz="2000" b="1" i="0" kern="100" dirty="0">
                <a:latin typeface="+mj-ea"/>
                <a:ea typeface="+mj-ea"/>
              </a:endParaRPr>
            </a:p>
            <a:p>
              <a:pPr algn="ctr">
                <a:lnSpc>
                  <a:spcPct val="130000"/>
                </a:lnSpc>
                <a:spcAft>
                  <a:spcPts val="0"/>
                </a:spcAft>
                <a:defRPr/>
              </a:pPr>
              <a:r>
                <a:rPr lang="en-US" sz="2000" b="1" i="0" kern="100" dirty="0">
                  <a:latin typeface="+mj-ea"/>
                  <a:ea typeface="+mj-ea"/>
                </a:rPr>
                <a:t> PA</a:t>
              </a:r>
              <a:endParaRPr lang="zh-CN" altLang="en-US" sz="2000" b="1" i="0" kern="100" dirty="0">
                <a:latin typeface="+mj-ea"/>
                <a:ea typeface="+mj-ea"/>
              </a:endParaRPr>
            </a:p>
          </p:txBody>
        </p:sp>
      </p:grpSp>
      <p:grpSp>
        <p:nvGrpSpPr>
          <p:cNvPr id="64" name="组合 63"/>
          <p:cNvGrpSpPr/>
          <p:nvPr/>
        </p:nvGrpSpPr>
        <p:grpSpPr>
          <a:xfrm>
            <a:off x="8053159" y="4753837"/>
            <a:ext cx="1539525" cy="372748"/>
            <a:chOff x="6043030" y="4439447"/>
            <a:chExt cx="1204910" cy="291731"/>
          </a:xfrm>
        </p:grpSpPr>
        <p:sp>
          <p:nvSpPr>
            <p:cNvPr id="45" name="Rectangle 166"/>
            <p:cNvSpPr>
              <a:spLocks noChangeArrowheads="1"/>
            </p:cNvSpPr>
            <p:nvPr/>
          </p:nvSpPr>
          <p:spPr bwMode="auto">
            <a:xfrm>
              <a:off x="6329708" y="4480106"/>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latin typeface="+mj-ea"/>
                  <a:ea typeface="+mj-ea"/>
                </a:rPr>
                <a:t>数据块</a:t>
              </a: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grpSp>
      <p:sp>
        <p:nvSpPr>
          <p:cNvPr id="25" name="Rectangle 158"/>
          <p:cNvSpPr>
            <a:spLocks noChangeArrowheads="1"/>
          </p:cNvSpPr>
          <p:nvPr/>
        </p:nvSpPr>
        <p:spPr bwMode="auto">
          <a:xfrm>
            <a:off x="9592684" y="2335272"/>
            <a:ext cx="1365202" cy="2535454"/>
          </a:xfrm>
          <a:prstGeom prst="rect">
            <a:avLst/>
          </a:prstGeom>
          <a:solidFill>
            <a:srgbClr val="FFC00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r>
              <a:rPr lang="zh-CN" altLang="en-US" sz="2000" b="1" i="0" kern="100" dirty="0">
                <a:latin typeface="+mj-ea"/>
                <a:ea typeface="+mj-ea"/>
              </a:rPr>
              <a:t>储</a:t>
            </a:r>
            <a:endParaRPr lang="en-US" altLang="zh-CN" sz="2000" b="1" i="0" kern="100" dirty="0">
              <a:latin typeface="+mj-ea"/>
              <a:ea typeface="+mj-ea"/>
            </a:endParaRPr>
          </a:p>
          <a:p>
            <a:pPr algn="ctr">
              <a:spcAft>
                <a:spcPts val="0"/>
              </a:spcAft>
              <a:defRPr/>
            </a:pPr>
            <a:r>
              <a:rPr lang="zh-CN" altLang="en-US" sz="2000" b="1" i="0" kern="100" dirty="0">
                <a:latin typeface="+mj-ea"/>
                <a:ea typeface="+mj-ea"/>
              </a:rPr>
              <a:t>器</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en-US" altLang="zh-CN" sz="2000" b="1" i="0" kern="100" dirty="0">
                <a:latin typeface="+mj-ea"/>
                <a:ea typeface="+mj-ea"/>
              </a:rPr>
              <a:t>(</a:t>
            </a:r>
            <a:r>
              <a:rPr lang="zh-CN" altLang="en-US" sz="2000" b="1" i="0" kern="100" dirty="0">
                <a:latin typeface="+mj-ea"/>
                <a:ea typeface="+mj-ea"/>
              </a:rPr>
              <a:t>页表</a:t>
            </a:r>
            <a:r>
              <a:rPr lang="en-US" altLang="zh-CN" sz="2000" b="1" i="0" kern="100" dirty="0">
                <a:latin typeface="+mj-ea"/>
                <a:ea typeface="+mj-ea"/>
              </a:rPr>
              <a:t>)</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6" name="Rectangle 158"/>
          <p:cNvSpPr>
            <a:spLocks noChangeArrowheads="1"/>
          </p:cNvSpPr>
          <p:nvPr/>
        </p:nvSpPr>
        <p:spPr bwMode="auto">
          <a:xfrm>
            <a:off x="6817651" y="2384892"/>
            <a:ext cx="1231220" cy="2535454"/>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高</a:t>
            </a:r>
            <a:endParaRPr lang="en-US" altLang="zh-CN" sz="2000" b="1" i="0" kern="100" dirty="0">
              <a:latin typeface="+mj-ea"/>
              <a:ea typeface="+mj-ea"/>
            </a:endParaRPr>
          </a:p>
          <a:p>
            <a:pPr algn="ctr">
              <a:spcAft>
                <a:spcPts val="0"/>
              </a:spcAft>
              <a:defRPr/>
            </a:pPr>
            <a:r>
              <a:rPr lang="zh-CN" altLang="en-US" sz="2000" b="1" i="0" kern="100" dirty="0">
                <a:latin typeface="+mj-ea"/>
                <a:ea typeface="+mj-ea"/>
              </a:rPr>
              <a:t>速</a:t>
            </a:r>
            <a:endParaRPr lang="en-US" altLang="zh-CN" sz="2000" b="1" i="0" kern="100" dirty="0">
              <a:latin typeface="+mj-ea"/>
              <a:ea typeface="+mj-ea"/>
            </a:endParaRPr>
          </a:p>
          <a:p>
            <a:pPr algn="ctr">
              <a:spcAft>
                <a:spcPts val="0"/>
              </a:spcAft>
              <a:defRPr/>
            </a:pPr>
            <a:r>
              <a:rPr lang="zh-CN" altLang="en-US" sz="2000" b="1" i="0" kern="100" dirty="0">
                <a:latin typeface="+mj-ea"/>
                <a:ea typeface="+mj-ea"/>
              </a:rPr>
              <a:t>缓</a:t>
            </a:r>
            <a:endParaRPr lang="en-US" altLang="zh-CN" sz="2000" b="1" i="0" kern="100" dirty="0">
              <a:latin typeface="+mj-ea"/>
              <a:ea typeface="+mj-ea"/>
            </a:endParaRPr>
          </a:p>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部分</a:t>
            </a:r>
            <a:endParaRPr lang="en-US" altLang="zh-CN" sz="2000" b="1" i="0" kern="100" dirty="0">
              <a:latin typeface="+mj-ea"/>
              <a:ea typeface="+mj-ea"/>
            </a:endParaRPr>
          </a:p>
          <a:p>
            <a:pPr algn="ctr">
              <a:spcAft>
                <a:spcPts val="0"/>
              </a:spcAft>
              <a:defRPr/>
            </a:pPr>
            <a:r>
              <a:rPr lang="zh-CN" altLang="en-US" sz="2000" b="1" i="0" kern="100" dirty="0">
                <a:latin typeface="+mj-ea"/>
                <a:ea typeface="+mj-ea"/>
              </a:rPr>
              <a:t>页表块</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8" name="Rectangle 160"/>
          <p:cNvSpPr>
            <a:spLocks noChangeArrowheads="1"/>
          </p:cNvSpPr>
          <p:nvPr/>
        </p:nvSpPr>
        <p:spPr bwMode="auto">
          <a:xfrm>
            <a:off x="1406526" y="3099966"/>
            <a:ext cx="1247443" cy="604452"/>
          </a:xfrm>
          <a:prstGeom prst="rect">
            <a:avLst/>
          </a:prstGeom>
          <a:solidFill>
            <a:srgbClr val="FF000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solidFill>
                  <a:schemeClr val="bg1">
                    <a:lumMod val="95000"/>
                  </a:schemeClr>
                </a:solidFill>
                <a:latin typeface="+mj-ea"/>
                <a:ea typeface="+mj-ea"/>
              </a:rPr>
              <a:t>处理器</a:t>
            </a:r>
          </a:p>
        </p:txBody>
      </p:sp>
      <p:sp>
        <p:nvSpPr>
          <p:cNvPr id="7" name="Rectangle 159"/>
          <p:cNvSpPr>
            <a:spLocks noChangeArrowheads="1"/>
          </p:cNvSpPr>
          <p:nvPr/>
        </p:nvSpPr>
        <p:spPr bwMode="auto">
          <a:xfrm>
            <a:off x="4004859" y="2515796"/>
            <a:ext cx="772807" cy="1752506"/>
          </a:xfrm>
          <a:prstGeom prst="rect">
            <a:avLst/>
          </a:prstGeom>
          <a:solidFill>
            <a:srgbClr val="00B0F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MMU</a:t>
            </a:r>
            <a:endParaRPr lang="zh-CN" altLang="en-US" sz="2000" b="1" i="0" kern="100" dirty="0">
              <a:latin typeface="+mj-ea"/>
              <a:ea typeface="+mj-ea"/>
            </a:endParaRPr>
          </a:p>
        </p:txBody>
      </p:sp>
    </p:spTree>
    <p:extLst>
      <p:ext uri="{BB962C8B-B14F-4D97-AF65-F5344CB8AC3E}">
        <p14:creationId xmlns:p14="http://schemas.microsoft.com/office/powerpoint/2010/main" val="24437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righ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right)">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快表提高地址转换速度</a:t>
            </a:r>
          </a:p>
        </p:txBody>
      </p:sp>
      <p:sp>
        <p:nvSpPr>
          <p:cNvPr id="3" name="内容占位符 2"/>
          <p:cNvSpPr>
            <a:spLocks noGrp="1"/>
          </p:cNvSpPr>
          <p:nvPr>
            <p:ph idx="1"/>
          </p:nvPr>
        </p:nvSpPr>
        <p:spPr/>
        <p:txBody>
          <a:bodyPr/>
          <a:lstStyle/>
          <a:p>
            <a:r>
              <a:rPr lang="zh-CN" altLang="en-US" b="1" dirty="0"/>
              <a:t>地址转换速度慢</a:t>
            </a:r>
            <a:endParaRPr lang="en-US" altLang="zh-CN" b="1" dirty="0"/>
          </a:p>
          <a:p>
            <a:pPr lvl="1"/>
            <a:r>
              <a:rPr lang="zh-CN" altLang="en-US" dirty="0"/>
              <a:t>访问页表，访问数据，需</a:t>
            </a:r>
            <a:r>
              <a:rPr lang="en-US" altLang="zh-CN" dirty="0"/>
              <a:t>2</a:t>
            </a:r>
            <a:r>
              <a:rPr lang="zh-CN" altLang="en-US" dirty="0"/>
              <a:t>次访存，速度慢</a:t>
            </a:r>
            <a:endParaRPr lang="en-US" altLang="zh-CN" dirty="0"/>
          </a:p>
          <a:p>
            <a:pPr lvl="1"/>
            <a:r>
              <a:rPr lang="zh-CN" altLang="en-US" dirty="0"/>
              <a:t>为缩小页表大小，</a:t>
            </a:r>
            <a:r>
              <a:rPr lang="en-US" altLang="zh-CN" dirty="0"/>
              <a:t>OS</a:t>
            </a:r>
            <a:r>
              <a:rPr lang="zh-CN" altLang="en-US" dirty="0"/>
              <a:t>普遍采用多级页表结构，速度更慢</a:t>
            </a:r>
          </a:p>
          <a:p>
            <a:r>
              <a:rPr lang="zh-CN" altLang="en-US" b="1" dirty="0">
                <a:solidFill>
                  <a:srgbClr val="1387B7"/>
                </a:solidFill>
              </a:rPr>
              <a:t>加速方法：引入一个体积小的快表</a:t>
            </a:r>
            <a:r>
              <a:rPr lang="en-US" altLang="zh-CN" b="1" dirty="0">
                <a:solidFill>
                  <a:srgbClr val="1387B7"/>
                </a:solidFill>
              </a:rPr>
              <a:t>TLB</a:t>
            </a:r>
          </a:p>
          <a:p>
            <a:pPr lvl="1"/>
            <a:r>
              <a:rPr lang="zh-CN" altLang="en-US" dirty="0"/>
              <a:t>缓存页表中经常被访问的表项</a:t>
            </a:r>
            <a:endParaRPr lang="en-US" altLang="zh-CN" dirty="0"/>
          </a:p>
          <a:p>
            <a:pPr lvl="1"/>
            <a:r>
              <a:rPr lang="en-US" altLang="zh-CN" dirty="0"/>
              <a:t>(Valid</a:t>
            </a:r>
            <a:r>
              <a:rPr lang="zh-CN" altLang="en-US" dirty="0"/>
              <a:t>，</a:t>
            </a:r>
            <a:r>
              <a:rPr lang="en-US" altLang="zh-CN" dirty="0"/>
              <a:t>VPN</a:t>
            </a:r>
            <a:r>
              <a:rPr lang="zh-CN" altLang="en-US" dirty="0"/>
              <a:t>，</a:t>
            </a:r>
            <a:r>
              <a:rPr lang="en-US" altLang="zh-CN" dirty="0"/>
              <a:t>PPN)</a:t>
            </a:r>
            <a:endParaRPr lang="zh-CN" altLang="en-US" dirty="0"/>
          </a:p>
          <a:p>
            <a:r>
              <a:rPr lang="zh-CN" altLang="en-US" b="1" dirty="0"/>
              <a:t>快表引入相联存储器机制，提高查找速度</a:t>
            </a:r>
            <a:endParaRPr lang="en-US" altLang="zh-CN" b="1" dirty="0"/>
          </a:p>
          <a:p>
            <a:pPr lvl="1"/>
            <a:r>
              <a:rPr lang="zh-CN" altLang="en-US" dirty="0"/>
              <a:t>采用随机替换算法</a:t>
            </a:r>
          </a:p>
        </p:txBody>
      </p:sp>
    </p:spTree>
    <p:extLst>
      <p:ext uri="{BB962C8B-B14F-4D97-AF65-F5344CB8AC3E}">
        <p14:creationId xmlns:p14="http://schemas.microsoft.com/office/powerpoint/2010/main" val="30137956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ChangeArrowheads="1"/>
          </p:cNvSpPr>
          <p:nvPr>
            <p:ph type="title"/>
          </p:nvPr>
        </p:nvSpPr>
        <p:spPr/>
        <p:txBody>
          <a:bodyPr/>
          <a:lstStyle/>
          <a:p>
            <a:pPr eaLnBrk="1" hangingPunct="1"/>
            <a:r>
              <a:rPr lang="zh-CN" altLang="en-US"/>
              <a:t>经快慢表实现内部地址转换</a:t>
            </a:r>
          </a:p>
        </p:txBody>
      </p:sp>
      <p:grpSp>
        <p:nvGrpSpPr>
          <p:cNvPr id="3" name="组合 2">
            <a:extLst>
              <a:ext uri="{FF2B5EF4-FFF2-40B4-BE49-F238E27FC236}">
                <a16:creationId xmlns:a16="http://schemas.microsoft.com/office/drawing/2014/main" id="{444D1454-71B8-42B7-85A8-D8308A620487}"/>
              </a:ext>
            </a:extLst>
          </p:cNvPr>
          <p:cNvGrpSpPr/>
          <p:nvPr/>
        </p:nvGrpSpPr>
        <p:grpSpPr>
          <a:xfrm>
            <a:off x="1213012" y="1134826"/>
            <a:ext cx="8997205" cy="5367520"/>
            <a:chOff x="2653490" y="1773238"/>
            <a:chExt cx="6300010" cy="3758436"/>
          </a:xfrm>
        </p:grpSpPr>
        <p:sp>
          <p:nvSpPr>
            <p:cNvPr id="1153057" name="Line 33"/>
            <p:cNvSpPr>
              <a:spLocks noChangeShapeType="1"/>
            </p:cNvSpPr>
            <p:nvPr/>
          </p:nvSpPr>
          <p:spPr bwMode="auto">
            <a:xfrm>
              <a:off x="5486400" y="2078038"/>
              <a:ext cx="0" cy="3124200"/>
            </a:xfrm>
            <a:prstGeom prst="line">
              <a:avLst/>
            </a:prstGeom>
            <a:noFill/>
            <a:ln w="28575" cap="sq">
              <a:solidFill>
                <a:schemeClr val="tx1"/>
              </a:solidFill>
              <a:round/>
              <a:headEnd w="lg" len="lg"/>
              <a:tailEnd w="lg" len="lg"/>
            </a:ln>
          </p:spPr>
          <p:txBody>
            <a:bodyPr/>
            <a:lstStyle/>
            <a:p>
              <a:endParaRPr lang="zh-CN" altLang="en-US" sz="2800" dirty="0">
                <a:latin typeface="+mj-ea"/>
                <a:ea typeface="+mj-ea"/>
              </a:endParaRPr>
            </a:p>
          </p:txBody>
        </p:sp>
        <p:sp>
          <p:nvSpPr>
            <p:cNvPr id="1153063" name="Line 39"/>
            <p:cNvSpPr>
              <a:spLocks noChangeShapeType="1"/>
            </p:cNvSpPr>
            <p:nvPr/>
          </p:nvSpPr>
          <p:spPr bwMode="auto">
            <a:xfrm flipV="1">
              <a:off x="4419600" y="29924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28" name="Rectangle 4"/>
            <p:cNvSpPr>
              <a:spLocks noChangeArrowheads="1"/>
            </p:cNvSpPr>
            <p:nvPr/>
          </p:nvSpPr>
          <p:spPr bwMode="auto">
            <a:xfrm>
              <a:off x="3810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29" name="Rectangle 5"/>
            <p:cNvSpPr>
              <a:spLocks noChangeArrowheads="1"/>
            </p:cNvSpPr>
            <p:nvPr/>
          </p:nvSpPr>
          <p:spPr bwMode="auto">
            <a:xfrm>
              <a:off x="3810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0" name="Rectangle 6"/>
            <p:cNvSpPr>
              <a:spLocks noChangeArrowheads="1"/>
            </p:cNvSpPr>
            <p:nvPr/>
          </p:nvSpPr>
          <p:spPr bwMode="auto">
            <a:xfrm>
              <a:off x="3810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31" name="Rectangle 7"/>
            <p:cNvSpPr>
              <a:spLocks noChangeArrowheads="1"/>
            </p:cNvSpPr>
            <p:nvPr/>
          </p:nvSpPr>
          <p:spPr bwMode="auto">
            <a:xfrm>
              <a:off x="3810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2" name="Rectangle 8"/>
            <p:cNvSpPr>
              <a:spLocks noChangeArrowheads="1"/>
            </p:cNvSpPr>
            <p:nvPr/>
          </p:nvSpPr>
          <p:spPr bwMode="auto">
            <a:xfrm>
              <a:off x="3810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3" name="Rectangle 9"/>
            <p:cNvSpPr>
              <a:spLocks noChangeArrowheads="1"/>
            </p:cNvSpPr>
            <p:nvPr/>
          </p:nvSpPr>
          <p:spPr bwMode="auto">
            <a:xfrm>
              <a:off x="3810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4" name="Rectangle 10"/>
            <p:cNvSpPr>
              <a:spLocks noChangeArrowheads="1"/>
            </p:cNvSpPr>
            <p:nvPr/>
          </p:nvSpPr>
          <p:spPr bwMode="auto">
            <a:xfrm>
              <a:off x="3810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grpSp>
          <p:nvGrpSpPr>
            <p:cNvPr id="2" name="Group 11"/>
            <p:cNvGrpSpPr>
              <a:grpSpLocks/>
            </p:cNvGrpSpPr>
            <p:nvPr/>
          </p:nvGrpSpPr>
          <p:grpSpPr bwMode="auto">
            <a:xfrm>
              <a:off x="5257800" y="1773238"/>
              <a:ext cx="3197225" cy="304800"/>
              <a:chOff x="2352" y="1344"/>
              <a:chExt cx="2014" cy="192"/>
            </a:xfrm>
          </p:grpSpPr>
          <p:sp>
            <p:nvSpPr>
              <p:cNvPr id="340011" name="Text Box 12"/>
              <p:cNvSpPr txBox="1">
                <a:spLocks noChangeArrowheads="1"/>
              </p:cNvSpPr>
              <p:nvPr/>
            </p:nvSpPr>
            <p:spPr bwMode="auto">
              <a:xfrm>
                <a:off x="3646" y="1344"/>
                <a:ext cx="720" cy="176"/>
              </a:xfrm>
              <a:prstGeom prst="rect">
                <a:avLst/>
              </a:prstGeom>
              <a:noFill/>
              <a:ln w="9525">
                <a:noFill/>
                <a:miter lim="800000"/>
                <a:headEnd/>
                <a:tailEnd/>
              </a:ln>
            </p:spPr>
            <p:txBody>
              <a:bodyPr>
                <a:spAutoFit/>
              </a:bodyPr>
              <a:lstStyle/>
              <a:p>
                <a:pPr algn="ctr"/>
                <a:r>
                  <a:rPr lang="zh-CN" altLang="en-US" sz="2000" b="1" dirty="0">
                    <a:latin typeface="+mj-ea"/>
                    <a:ea typeface="+mj-ea"/>
                  </a:rPr>
                  <a:t>虚拟地址</a:t>
                </a:r>
              </a:p>
            </p:txBody>
          </p:sp>
          <p:grpSp>
            <p:nvGrpSpPr>
              <p:cNvPr id="340012" name="Group 13"/>
              <p:cNvGrpSpPr>
                <a:grpSpLocks/>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虚拟页号</a:t>
                  </a: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grpSp>
        </p:grpSp>
        <p:sp>
          <p:nvSpPr>
            <p:cNvPr id="339978" name="Text Box 16"/>
            <p:cNvSpPr txBox="1">
              <a:spLocks noChangeArrowheads="1"/>
            </p:cNvSpPr>
            <p:nvPr/>
          </p:nvSpPr>
          <p:spPr bwMode="auto">
            <a:xfrm>
              <a:off x="3429009" y="5035999"/>
              <a:ext cx="1981191" cy="495675"/>
            </a:xfrm>
            <a:prstGeom prst="rect">
              <a:avLst/>
            </a:prstGeom>
            <a:noFill/>
            <a:ln w="9525">
              <a:noFill/>
              <a:miter lim="800000"/>
              <a:headEnd/>
              <a:tailEnd/>
            </a:ln>
          </p:spPr>
          <p:txBody>
            <a:bodyPr wrap="square">
              <a:spAutoFit/>
            </a:bodyPr>
            <a:lstStyle/>
            <a:p>
              <a:pPr algn="ctr"/>
              <a:r>
                <a:rPr lang="zh-CN" altLang="en-US" sz="2000" b="1" dirty="0">
                  <a:latin typeface="+mj-ea"/>
                  <a:ea typeface="+mj-ea"/>
                </a:rPr>
                <a:t>慢表</a:t>
              </a:r>
              <a:endParaRPr lang="en-US" altLang="zh-CN" sz="2000" b="1" dirty="0">
                <a:latin typeface="+mj-ea"/>
                <a:ea typeface="+mj-ea"/>
              </a:endParaRPr>
            </a:p>
            <a:p>
              <a:pPr algn="ctr"/>
              <a:r>
                <a:rPr lang="zh-CN" altLang="en-US" sz="2000" b="1" dirty="0">
                  <a:latin typeface="+mj-ea"/>
                  <a:ea typeface="+mj-ea"/>
                </a:rPr>
                <a:t>（可能是多级页表）</a:t>
              </a:r>
            </a:p>
          </p:txBody>
        </p:sp>
        <p:grpSp>
          <p:nvGrpSpPr>
            <p:cNvPr id="4" name="Group 17"/>
            <p:cNvGrpSpPr>
              <a:grpSpLocks/>
            </p:cNvGrpSpPr>
            <p:nvPr/>
          </p:nvGrpSpPr>
          <p:grpSpPr bwMode="auto">
            <a:xfrm>
              <a:off x="5943600" y="2840038"/>
              <a:ext cx="3009900" cy="304800"/>
              <a:chOff x="2784" y="2016"/>
              <a:chExt cx="1896" cy="192"/>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a:latin typeface="+mj-ea"/>
                    <a:ea typeface="+mj-ea"/>
                  </a:rPr>
                  <a:t>物理页号</a:t>
                </a: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sp>
            <p:nvSpPr>
              <p:cNvPr id="340010" name="Text Box 20"/>
              <p:cNvSpPr txBox="1">
                <a:spLocks noChangeArrowheads="1"/>
              </p:cNvSpPr>
              <p:nvPr/>
            </p:nvSpPr>
            <p:spPr bwMode="auto">
              <a:xfrm>
                <a:off x="3960" y="2016"/>
                <a:ext cx="720" cy="176"/>
              </a:xfrm>
              <a:prstGeom prst="rect">
                <a:avLst/>
              </a:prstGeom>
              <a:noFill/>
              <a:ln w="9525">
                <a:noFill/>
                <a:miter lim="800000"/>
                <a:headEnd/>
                <a:tailEnd/>
              </a:ln>
            </p:spPr>
            <p:txBody>
              <a:bodyPr>
                <a:spAutoFit/>
              </a:bodyPr>
              <a:lstStyle/>
              <a:p>
                <a:pPr algn="ctr"/>
                <a:r>
                  <a:rPr lang="zh-CN" altLang="en-US" sz="2000" b="1" dirty="0">
                    <a:latin typeface="+mj-ea"/>
                    <a:ea typeface="+mj-ea"/>
                  </a:rPr>
                  <a:t>物理地址</a:t>
                </a:r>
              </a:p>
            </p:txBody>
          </p:sp>
        </p:grpSp>
        <p:sp>
          <p:nvSpPr>
            <p:cNvPr id="1153045" name="Rectangle 21"/>
            <p:cNvSpPr>
              <a:spLocks noChangeArrowheads="1"/>
            </p:cNvSpPr>
            <p:nvPr/>
          </p:nvSpPr>
          <p:spPr bwMode="auto">
            <a:xfrm>
              <a:off x="5943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虚拟页号</a:t>
              </a:r>
            </a:p>
          </p:txBody>
        </p:sp>
        <p:sp>
          <p:nvSpPr>
            <p:cNvPr id="1153046" name="Rectangle 22"/>
            <p:cNvSpPr>
              <a:spLocks noChangeArrowheads="1"/>
            </p:cNvSpPr>
            <p:nvPr/>
          </p:nvSpPr>
          <p:spPr bwMode="auto">
            <a:xfrm>
              <a:off x="5943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7" name="Rectangle 23"/>
            <p:cNvSpPr>
              <a:spLocks noChangeArrowheads="1"/>
            </p:cNvSpPr>
            <p:nvPr/>
          </p:nvSpPr>
          <p:spPr bwMode="auto">
            <a:xfrm>
              <a:off x="5943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8" name="Rectangle 24"/>
            <p:cNvSpPr>
              <a:spLocks noChangeArrowheads="1"/>
            </p:cNvSpPr>
            <p:nvPr/>
          </p:nvSpPr>
          <p:spPr bwMode="auto">
            <a:xfrm>
              <a:off x="5943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49" name="Rectangle 25"/>
            <p:cNvSpPr>
              <a:spLocks noChangeArrowheads="1"/>
            </p:cNvSpPr>
            <p:nvPr/>
          </p:nvSpPr>
          <p:spPr bwMode="auto">
            <a:xfrm>
              <a:off x="5943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339985" name="Text Box 26"/>
            <p:cNvSpPr txBox="1">
              <a:spLocks noChangeArrowheads="1"/>
            </p:cNvSpPr>
            <p:nvPr/>
          </p:nvSpPr>
          <p:spPr bwMode="auto">
            <a:xfrm>
              <a:off x="6629400" y="5049838"/>
              <a:ext cx="1905000" cy="280164"/>
            </a:xfrm>
            <a:prstGeom prst="rect">
              <a:avLst/>
            </a:prstGeom>
            <a:noFill/>
            <a:ln w="9525">
              <a:noFill/>
              <a:miter lim="800000"/>
              <a:headEnd/>
              <a:tailEnd/>
            </a:ln>
          </p:spPr>
          <p:txBody>
            <a:bodyPr>
              <a:spAutoFit/>
            </a:bodyPr>
            <a:lstStyle/>
            <a:p>
              <a:pPr algn="ctr"/>
              <a:r>
                <a:rPr lang="zh-CN" altLang="en-US" sz="2000" b="1" dirty="0">
                  <a:latin typeface="+mj-ea"/>
                  <a:ea typeface="+mj-ea"/>
                </a:rPr>
                <a:t>快表（相联存储器）</a:t>
              </a:r>
            </a:p>
          </p:txBody>
        </p:sp>
        <p:sp>
          <p:nvSpPr>
            <p:cNvPr id="1153051" name="Rectangle 27"/>
            <p:cNvSpPr>
              <a:spLocks noChangeArrowheads="1"/>
            </p:cNvSpPr>
            <p:nvPr/>
          </p:nvSpPr>
          <p:spPr bwMode="auto">
            <a:xfrm>
              <a:off x="7162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52" name="Rectangle 28"/>
            <p:cNvSpPr>
              <a:spLocks noChangeArrowheads="1"/>
            </p:cNvSpPr>
            <p:nvPr/>
          </p:nvSpPr>
          <p:spPr bwMode="auto">
            <a:xfrm>
              <a:off x="7162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3" name="Rectangle 29"/>
            <p:cNvSpPr>
              <a:spLocks noChangeArrowheads="1"/>
            </p:cNvSpPr>
            <p:nvPr/>
          </p:nvSpPr>
          <p:spPr bwMode="auto">
            <a:xfrm>
              <a:off x="7162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54" name="Rectangle 30"/>
            <p:cNvSpPr>
              <a:spLocks noChangeArrowheads="1"/>
            </p:cNvSpPr>
            <p:nvPr/>
          </p:nvSpPr>
          <p:spPr bwMode="auto">
            <a:xfrm>
              <a:off x="7162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55" name="Rectangle 31"/>
            <p:cNvSpPr>
              <a:spLocks noChangeArrowheads="1"/>
            </p:cNvSpPr>
            <p:nvPr/>
          </p:nvSpPr>
          <p:spPr bwMode="auto">
            <a:xfrm>
              <a:off x="7162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6" name="Line 32"/>
            <p:cNvSpPr>
              <a:spLocks noChangeShapeType="1"/>
            </p:cNvSpPr>
            <p:nvPr/>
          </p:nvSpPr>
          <p:spPr bwMode="auto">
            <a:xfrm>
              <a:off x="7086600" y="2078038"/>
              <a:ext cx="0" cy="748536"/>
            </a:xfrm>
            <a:prstGeom prst="line">
              <a:avLst/>
            </a:prstGeom>
            <a:noFill/>
            <a:ln w="28575">
              <a:solidFill>
                <a:schemeClr val="tx1"/>
              </a:solidFill>
              <a:round/>
              <a:headEnd w="lg" len="lg"/>
              <a:tailEnd type="triangle" w="lg" len="lg"/>
            </a:ln>
          </p:spPr>
          <p:txBody>
            <a:bodyPr/>
            <a:lstStyle/>
            <a:p>
              <a:endParaRPr lang="zh-CN" altLang="en-US" sz="2800">
                <a:latin typeface="+mj-ea"/>
                <a:ea typeface="+mj-ea"/>
              </a:endParaRPr>
            </a:p>
          </p:txBody>
        </p:sp>
        <p:sp>
          <p:nvSpPr>
            <p:cNvPr id="1153058" name="Line 34"/>
            <p:cNvSpPr>
              <a:spLocks noChangeShapeType="1"/>
            </p:cNvSpPr>
            <p:nvPr/>
          </p:nvSpPr>
          <p:spPr bwMode="auto">
            <a:xfrm>
              <a:off x="5486400" y="5202238"/>
              <a:ext cx="1066800" cy="0"/>
            </a:xfrm>
            <a:prstGeom prst="line">
              <a:avLst/>
            </a:prstGeom>
            <a:noFill/>
            <a:ln w="28575" cap="sq">
              <a:solidFill>
                <a:schemeClr val="tx1"/>
              </a:solidFill>
              <a:round/>
              <a:headEnd/>
              <a:tailEnd/>
            </a:ln>
          </p:spPr>
          <p:txBody>
            <a:bodyPr/>
            <a:lstStyle/>
            <a:p>
              <a:endParaRPr lang="zh-CN" altLang="en-US" sz="2800">
                <a:latin typeface="+mj-ea"/>
                <a:ea typeface="+mj-ea"/>
              </a:endParaRPr>
            </a:p>
          </p:txBody>
        </p:sp>
        <p:sp>
          <p:nvSpPr>
            <p:cNvPr id="1153059" name="Line 35"/>
            <p:cNvSpPr>
              <a:spLocks noChangeShapeType="1"/>
            </p:cNvSpPr>
            <p:nvPr/>
          </p:nvSpPr>
          <p:spPr bwMode="auto">
            <a:xfrm flipV="1">
              <a:off x="6553200" y="4973638"/>
              <a:ext cx="0" cy="2286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0" name="Line 36"/>
            <p:cNvSpPr>
              <a:spLocks noChangeShapeType="1"/>
            </p:cNvSpPr>
            <p:nvPr/>
          </p:nvSpPr>
          <p:spPr bwMode="auto">
            <a:xfrm flipH="1">
              <a:off x="3352800" y="2382838"/>
              <a:ext cx="21336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1" name="Line 37"/>
            <p:cNvSpPr>
              <a:spLocks noChangeShapeType="1"/>
            </p:cNvSpPr>
            <p:nvPr/>
          </p:nvSpPr>
          <p:spPr bwMode="auto">
            <a:xfrm>
              <a:off x="3352800" y="2382838"/>
              <a:ext cx="0" cy="1524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2" name="Line 38"/>
            <p:cNvSpPr>
              <a:spLocks noChangeShapeType="1"/>
            </p:cNvSpPr>
            <p:nvPr/>
          </p:nvSpPr>
          <p:spPr bwMode="auto">
            <a:xfrm>
              <a:off x="3352800" y="3906838"/>
              <a:ext cx="4572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4" name="Line 40"/>
            <p:cNvSpPr>
              <a:spLocks noChangeShapeType="1"/>
            </p:cNvSpPr>
            <p:nvPr/>
          </p:nvSpPr>
          <p:spPr bwMode="auto">
            <a:xfrm>
              <a:off x="4419600" y="2992438"/>
              <a:ext cx="15240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5" name="Line 41"/>
            <p:cNvSpPr>
              <a:spLocks noChangeShapeType="1"/>
            </p:cNvSpPr>
            <p:nvPr/>
          </p:nvSpPr>
          <p:spPr bwMode="auto">
            <a:xfrm flipV="1">
              <a:off x="7620000" y="34496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6" name="Line 42"/>
            <p:cNvSpPr>
              <a:spLocks noChangeShapeType="1"/>
            </p:cNvSpPr>
            <p:nvPr/>
          </p:nvSpPr>
          <p:spPr bwMode="auto">
            <a:xfrm flipH="1">
              <a:off x="6400800" y="3449638"/>
              <a:ext cx="12192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7" name="Line 43"/>
            <p:cNvSpPr>
              <a:spLocks noChangeShapeType="1"/>
            </p:cNvSpPr>
            <p:nvPr/>
          </p:nvSpPr>
          <p:spPr bwMode="auto">
            <a:xfrm flipV="1">
              <a:off x="6400800" y="3144838"/>
              <a:ext cx="0" cy="3048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8" name="Line 44"/>
            <p:cNvSpPr>
              <a:spLocks noChangeShapeType="1"/>
            </p:cNvSpPr>
            <p:nvPr/>
          </p:nvSpPr>
          <p:spPr bwMode="auto">
            <a:xfrm>
              <a:off x="6324600" y="2078038"/>
              <a:ext cx="0" cy="762000"/>
            </a:xfrm>
            <a:prstGeom prst="line">
              <a:avLst/>
            </a:prstGeom>
            <a:noFill/>
            <a:ln w="76200">
              <a:solidFill>
                <a:schemeClr val="tx1"/>
              </a:solidFill>
              <a:prstDash val="sysDot"/>
              <a:round/>
              <a:headEnd/>
              <a:tailEnd type="triangle" w="med" len="med"/>
            </a:ln>
          </p:spPr>
          <p:txBody>
            <a:bodyPr/>
            <a:lstStyle/>
            <a:p>
              <a:endParaRPr lang="zh-CN" altLang="en-US" sz="2800">
                <a:latin typeface="+mj-ea"/>
                <a:ea typeface="+mj-ea"/>
              </a:endParaRPr>
            </a:p>
          </p:txBody>
        </p:sp>
        <p:sp>
          <p:nvSpPr>
            <p:cNvPr id="1153069" name="Text Box 45"/>
            <p:cNvSpPr txBox="1">
              <a:spLocks noChangeArrowheads="1"/>
            </p:cNvSpPr>
            <p:nvPr/>
          </p:nvSpPr>
          <p:spPr bwMode="auto">
            <a:xfrm>
              <a:off x="5410200" y="5203388"/>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按内容访问</a:t>
              </a:r>
            </a:p>
          </p:txBody>
        </p:sp>
        <p:sp>
          <p:nvSpPr>
            <p:cNvPr id="1153070" name="Text Box 46"/>
            <p:cNvSpPr txBox="1">
              <a:spLocks noChangeArrowheads="1"/>
            </p:cNvSpPr>
            <p:nvPr/>
          </p:nvSpPr>
          <p:spPr bwMode="auto">
            <a:xfrm>
              <a:off x="2653490" y="4007674"/>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按地址访问</a:t>
              </a:r>
            </a:p>
          </p:txBody>
        </p:sp>
        <p:sp>
          <p:nvSpPr>
            <p:cNvPr id="1153071" name="Text Box 47"/>
            <p:cNvSpPr txBox="1">
              <a:spLocks noChangeArrowheads="1"/>
            </p:cNvSpPr>
            <p:nvPr/>
          </p:nvSpPr>
          <p:spPr bwMode="auto">
            <a:xfrm>
              <a:off x="4343400" y="2686492"/>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快表中没有</a:t>
              </a:r>
            </a:p>
          </p:txBody>
        </p:sp>
      </p:grpSp>
    </p:spTree>
    <p:extLst>
      <p:ext uri="{BB962C8B-B14F-4D97-AF65-F5344CB8AC3E}">
        <p14:creationId xmlns:p14="http://schemas.microsoft.com/office/powerpoint/2010/main" val="478188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管等效开关电路</a:t>
            </a:r>
          </a:p>
        </p:txBody>
      </p:sp>
      <p:sp>
        <p:nvSpPr>
          <p:cNvPr id="49" name="Rectangle 21"/>
          <p:cNvSpPr>
            <a:spLocks noChangeArrowheads="1"/>
          </p:cNvSpPr>
          <p:nvPr/>
        </p:nvSpPr>
        <p:spPr bwMode="auto">
          <a:xfrm>
            <a:off x="3448050" y="5790487"/>
            <a:ext cx="1943100" cy="558800"/>
          </a:xfrm>
          <a:prstGeom prst="rect">
            <a:avLst/>
          </a:prstGeom>
          <a:noFill/>
          <a:ln w="12700">
            <a:noFill/>
            <a:miter lim="800000"/>
            <a:headEnd/>
            <a:tailEnd/>
          </a:ln>
        </p:spPr>
        <p:txBody>
          <a:bodyPr lIns="12700" tIns="12700" rIns="12700" bIns="12700"/>
          <a:lstStyle/>
          <a:p>
            <a:pPr algn="just">
              <a:defRPr/>
            </a:pPr>
            <a:r>
              <a:rPr lang="zh-CN" altLang="en-US" sz="2400" b="1" dirty="0">
                <a:solidFill>
                  <a:srgbClr val="008000"/>
                </a:solidFill>
                <a:latin typeface="+mj-ea"/>
                <a:ea typeface="+mj-ea"/>
              </a:rPr>
              <a:t>截止状态</a:t>
            </a:r>
          </a:p>
        </p:txBody>
      </p:sp>
      <p:grpSp>
        <p:nvGrpSpPr>
          <p:cNvPr id="4" name="Group 2"/>
          <p:cNvGrpSpPr>
            <a:grpSpLocks/>
          </p:cNvGrpSpPr>
          <p:nvPr/>
        </p:nvGrpSpPr>
        <p:grpSpPr bwMode="auto">
          <a:xfrm>
            <a:off x="5818054" y="1333720"/>
            <a:ext cx="4425744" cy="4190559"/>
            <a:chOff x="2604" y="1296"/>
            <a:chExt cx="2484" cy="2352"/>
          </a:xfrm>
        </p:grpSpPr>
        <p:sp>
          <p:nvSpPr>
            <p:cNvPr id="5" name="Rectangle 23"/>
            <p:cNvSpPr>
              <a:spLocks noChangeArrowheads="1"/>
            </p:cNvSpPr>
            <p:nvPr/>
          </p:nvSpPr>
          <p:spPr bwMode="auto">
            <a:xfrm>
              <a:off x="3168" y="1536"/>
              <a:ext cx="1920" cy="1920"/>
            </a:xfrm>
            <a:prstGeom prst="rect">
              <a:avLst/>
            </a:prstGeom>
            <a:solidFill>
              <a:schemeClr val="accent6">
                <a:lumMod val="40000"/>
                <a:lumOff val="60000"/>
                <a:alpha val="94901"/>
              </a:schemeClr>
            </a:solidFill>
            <a:ln w="28575" algn="ctr">
              <a:noFill/>
              <a:prstDash val="sysDot"/>
              <a:miter lim="800000"/>
              <a:headEnd/>
              <a:tailEnd/>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6" name="Line 24"/>
            <p:cNvSpPr>
              <a:spLocks noChangeShapeType="1"/>
            </p:cNvSpPr>
            <p:nvPr/>
          </p:nvSpPr>
          <p:spPr bwMode="auto">
            <a:xfrm>
              <a:off x="2832" y="2736"/>
              <a:ext cx="384" cy="0"/>
            </a:xfrm>
            <a:prstGeom prst="line">
              <a:avLst/>
            </a:prstGeom>
            <a:noFill/>
            <a:ln w="28575">
              <a:solidFill>
                <a:srgbClr val="FF0000"/>
              </a:solidFill>
              <a:round/>
              <a:headEnd type="oval" w="med" len="med"/>
              <a:tailEnd type="triangle" w="med" len="med"/>
            </a:ln>
          </p:spPr>
          <p:txBody>
            <a:bodyPr wrap="none" anchor="ctr"/>
            <a:lstStyle/>
            <a:p>
              <a:endParaRPr lang="zh-CN" altLang="en-US" sz="2800"/>
            </a:p>
          </p:txBody>
        </p:sp>
        <p:sp>
          <p:nvSpPr>
            <p:cNvPr id="7" name="Rectangle 25"/>
            <p:cNvSpPr>
              <a:spLocks noChangeArrowheads="1"/>
            </p:cNvSpPr>
            <p:nvPr/>
          </p:nvSpPr>
          <p:spPr bwMode="auto">
            <a:xfrm>
              <a:off x="3216" y="2688"/>
              <a:ext cx="336" cy="96"/>
            </a:xfrm>
            <a:prstGeom prst="rect">
              <a:avLst/>
            </a:prstGeom>
            <a:solidFill>
              <a:srgbClr val="FFCCFF"/>
            </a:solidFill>
            <a:ln w="28575" algn="ctr">
              <a:solidFill>
                <a:schemeClr val="tx1"/>
              </a:solidFill>
              <a:miter lim="800000"/>
              <a:headEnd/>
              <a:tailEnd/>
            </a:ln>
            <a:effectLst/>
          </p:spPr>
          <p:txBody>
            <a:bodyPr wrap="none" anchor="ctr"/>
            <a:lstStyle/>
            <a:p>
              <a:pPr algn="r">
                <a:defRPr/>
              </a:pPr>
              <a:endParaRPr lang="zh-CN" altLang="zh-CN" sz="2800">
                <a:solidFill>
                  <a:srgbClr val="66FF33"/>
                </a:solidFill>
                <a:effectLst>
                  <a:outerShdw blurRad="38100" dist="38100" dir="2700000" algn="tl">
                    <a:srgbClr val="000000"/>
                  </a:outerShdw>
                </a:effectLst>
                <a:latin typeface="Tahoma" pitchFamily="34" charset="0"/>
                <a:ea typeface="宋体" pitchFamily="2" charset="-122"/>
              </a:endParaRPr>
            </a:p>
          </p:txBody>
        </p:sp>
        <p:sp>
          <p:nvSpPr>
            <p:cNvPr id="8" name="Line 26"/>
            <p:cNvSpPr>
              <a:spLocks noChangeShapeType="1"/>
            </p:cNvSpPr>
            <p:nvPr/>
          </p:nvSpPr>
          <p:spPr bwMode="auto">
            <a:xfrm>
              <a:off x="3552" y="2736"/>
              <a:ext cx="288"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9" name="Line 27"/>
            <p:cNvSpPr>
              <a:spLocks noChangeShapeType="1"/>
            </p:cNvSpPr>
            <p:nvPr/>
          </p:nvSpPr>
          <p:spPr bwMode="auto">
            <a:xfrm flipV="1">
              <a:off x="4320" y="2016"/>
              <a:ext cx="0" cy="576"/>
            </a:xfrm>
            <a:prstGeom prst="line">
              <a:avLst/>
            </a:prstGeom>
            <a:noFill/>
            <a:ln w="28575">
              <a:solidFill>
                <a:srgbClr val="FF0000"/>
              </a:solidFill>
              <a:round/>
              <a:headEnd/>
              <a:tailEnd/>
            </a:ln>
          </p:spPr>
          <p:txBody>
            <a:bodyPr wrap="none" anchor="ctr"/>
            <a:lstStyle/>
            <a:p>
              <a:endParaRPr lang="zh-CN" altLang="en-US" sz="2800"/>
            </a:p>
          </p:txBody>
        </p:sp>
        <p:sp>
          <p:nvSpPr>
            <p:cNvPr id="10" name="Rectangle 28"/>
            <p:cNvSpPr>
              <a:spLocks noChangeArrowheads="1"/>
            </p:cNvSpPr>
            <p:nvPr/>
          </p:nvSpPr>
          <p:spPr bwMode="auto">
            <a:xfrm>
              <a:off x="4272" y="168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a:p>
          </p:txBody>
        </p:sp>
        <p:sp>
          <p:nvSpPr>
            <p:cNvPr id="11" name="Line 29"/>
            <p:cNvSpPr>
              <a:spLocks noChangeShapeType="1"/>
            </p:cNvSpPr>
            <p:nvPr/>
          </p:nvSpPr>
          <p:spPr bwMode="auto">
            <a:xfrm>
              <a:off x="4320" y="2256"/>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12" name="Line 30"/>
            <p:cNvSpPr>
              <a:spLocks noChangeShapeType="1"/>
            </p:cNvSpPr>
            <p:nvPr/>
          </p:nvSpPr>
          <p:spPr bwMode="auto">
            <a:xfrm flipV="1">
              <a:off x="4320" y="2928"/>
              <a:ext cx="0" cy="720"/>
            </a:xfrm>
            <a:prstGeom prst="line">
              <a:avLst/>
            </a:prstGeom>
            <a:noFill/>
            <a:ln w="28575">
              <a:solidFill>
                <a:srgbClr val="FF0000"/>
              </a:solidFill>
              <a:round/>
              <a:headEnd/>
              <a:tailEnd type="oval" w="med" len="med"/>
            </a:ln>
          </p:spPr>
          <p:txBody>
            <a:bodyPr wrap="none" anchor="ctr"/>
            <a:lstStyle/>
            <a:p>
              <a:endParaRPr lang="zh-CN" altLang="en-US" sz="2800"/>
            </a:p>
          </p:txBody>
        </p:sp>
        <p:sp>
          <p:nvSpPr>
            <p:cNvPr id="13" name="Line 31"/>
            <p:cNvSpPr>
              <a:spLocks noChangeShapeType="1"/>
            </p:cNvSpPr>
            <p:nvPr/>
          </p:nvSpPr>
          <p:spPr bwMode="auto">
            <a:xfrm flipV="1">
              <a:off x="4224" y="3648"/>
              <a:ext cx="192" cy="0"/>
            </a:xfrm>
            <a:prstGeom prst="line">
              <a:avLst/>
            </a:prstGeom>
            <a:noFill/>
            <a:ln w="28575">
              <a:solidFill>
                <a:schemeClr val="tx1"/>
              </a:solidFill>
              <a:round/>
              <a:headEnd/>
              <a:tailEnd/>
            </a:ln>
          </p:spPr>
          <p:txBody>
            <a:bodyPr wrap="none" anchor="ctr"/>
            <a:lstStyle/>
            <a:p>
              <a:endParaRPr lang="zh-CN" altLang="en-US" sz="2800"/>
            </a:p>
          </p:txBody>
        </p:sp>
        <p:sp>
          <p:nvSpPr>
            <p:cNvPr id="14" name="Line 32"/>
            <p:cNvSpPr>
              <a:spLocks noChangeShapeType="1"/>
            </p:cNvSpPr>
            <p:nvPr/>
          </p:nvSpPr>
          <p:spPr bwMode="auto">
            <a:xfrm>
              <a:off x="3216" y="2544"/>
              <a:ext cx="384" cy="0"/>
            </a:xfrm>
            <a:prstGeom prst="line">
              <a:avLst/>
            </a:prstGeom>
            <a:noFill/>
            <a:ln w="28575">
              <a:solidFill>
                <a:schemeClr val="tx1"/>
              </a:solidFill>
              <a:round/>
              <a:headEnd/>
              <a:tailEnd type="triangle" w="med" len="med"/>
            </a:ln>
          </p:spPr>
          <p:txBody>
            <a:bodyPr wrap="none" anchor="ctr"/>
            <a:lstStyle/>
            <a:p>
              <a:endParaRPr lang="zh-CN" altLang="en-US" sz="2800"/>
            </a:p>
          </p:txBody>
        </p:sp>
        <p:sp>
          <p:nvSpPr>
            <p:cNvPr id="15" name="Rectangle 33"/>
            <p:cNvSpPr>
              <a:spLocks noChangeArrowheads="1"/>
            </p:cNvSpPr>
            <p:nvPr/>
          </p:nvSpPr>
          <p:spPr bwMode="auto">
            <a:xfrm>
              <a:off x="3317" y="2304"/>
              <a:ext cx="288" cy="192"/>
            </a:xfrm>
            <a:prstGeom prst="rect">
              <a:avLst/>
            </a:prstGeom>
            <a:noFill/>
            <a:ln w="12700">
              <a:noFill/>
              <a:miter lim="800000"/>
              <a:headEnd/>
              <a:tailEnd/>
            </a:ln>
          </p:spPr>
          <p:txBody>
            <a:bodyPr lIns="12700" tIns="12700" rIns="12700" bIns="12700"/>
            <a:lstStyle/>
            <a:p>
              <a:pPr algn="just"/>
              <a:r>
                <a:rPr lang="en-US" altLang="zh-CN" sz="2400" dirty="0" err="1">
                  <a:solidFill>
                    <a:schemeClr val="folHlink"/>
                  </a:solidFill>
                  <a:latin typeface="Times New Roman" pitchFamily="18" charset="0"/>
                  <a:ea typeface="宋体" charset="-122"/>
                </a:rPr>
                <a:t>i</a:t>
              </a:r>
              <a:r>
                <a:rPr lang="en-US" altLang="zh-CN" sz="2400" baseline="-25000" dirty="0" err="1">
                  <a:solidFill>
                    <a:schemeClr val="folHlink"/>
                  </a:solidFill>
                  <a:latin typeface="Times New Roman" pitchFamily="18" charset="0"/>
                  <a:ea typeface="宋体" charset="-122"/>
                </a:rPr>
                <a:t>b</a:t>
              </a:r>
              <a:endParaRPr lang="en-US" altLang="zh-CN" sz="2400" dirty="0">
                <a:solidFill>
                  <a:schemeClr val="folHlink"/>
                </a:solidFill>
                <a:latin typeface="Tahoma" pitchFamily="34" charset="0"/>
                <a:ea typeface="宋体" charset="-122"/>
              </a:endParaRPr>
            </a:p>
          </p:txBody>
        </p:sp>
        <p:sp>
          <p:nvSpPr>
            <p:cNvPr id="16" name="Rectangle 34"/>
            <p:cNvSpPr>
              <a:spLocks noChangeArrowheads="1"/>
            </p:cNvSpPr>
            <p:nvPr/>
          </p:nvSpPr>
          <p:spPr bwMode="auto">
            <a:xfrm>
              <a:off x="3312" y="2880"/>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R</a:t>
              </a:r>
              <a:r>
                <a:rPr lang="en-US" altLang="zh-CN" sz="2400" baseline="-25000">
                  <a:solidFill>
                    <a:schemeClr val="folHlink"/>
                  </a:solidFill>
                  <a:latin typeface="Times New Roman" pitchFamily="18" charset="0"/>
                  <a:ea typeface="宋体" charset="-122"/>
                </a:rPr>
                <a:t>b</a:t>
              </a:r>
              <a:endParaRPr lang="en-US" altLang="zh-CN" sz="2400">
                <a:solidFill>
                  <a:schemeClr val="folHlink"/>
                </a:solidFill>
                <a:latin typeface="Tahoma" pitchFamily="34" charset="0"/>
                <a:ea typeface="宋体" charset="-122"/>
              </a:endParaRPr>
            </a:p>
          </p:txBody>
        </p:sp>
        <p:sp>
          <p:nvSpPr>
            <p:cNvPr id="17" name="Rectangle 36"/>
            <p:cNvSpPr>
              <a:spLocks noChangeArrowheads="1"/>
            </p:cNvSpPr>
            <p:nvPr/>
          </p:nvSpPr>
          <p:spPr bwMode="auto">
            <a:xfrm>
              <a:off x="4560" y="2448"/>
              <a:ext cx="144"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i </a:t>
              </a:r>
              <a:r>
                <a:rPr lang="en-US" altLang="zh-CN" sz="2400" baseline="-25000">
                  <a:solidFill>
                    <a:schemeClr val="folHlink"/>
                  </a:solidFill>
                  <a:latin typeface="Times New Roman" pitchFamily="18" charset="0"/>
                  <a:ea typeface="宋体" charset="-122"/>
                </a:rPr>
                <a:t>c</a:t>
              </a:r>
              <a:endParaRPr lang="en-US" altLang="zh-CN" sz="2400">
                <a:solidFill>
                  <a:schemeClr val="folHlink"/>
                </a:solidFill>
                <a:latin typeface="Tahoma" pitchFamily="34" charset="0"/>
                <a:ea typeface="宋体" charset="-122"/>
              </a:endParaRPr>
            </a:p>
          </p:txBody>
        </p:sp>
        <p:sp>
          <p:nvSpPr>
            <p:cNvPr id="18" name="Rectangle 37"/>
            <p:cNvSpPr>
              <a:spLocks noChangeArrowheads="1"/>
            </p:cNvSpPr>
            <p:nvPr/>
          </p:nvSpPr>
          <p:spPr bwMode="auto">
            <a:xfrm>
              <a:off x="3888" y="2448"/>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B</a:t>
              </a:r>
            </a:p>
          </p:txBody>
        </p:sp>
        <p:sp>
          <p:nvSpPr>
            <p:cNvPr id="19" name="Rectangle 38"/>
            <p:cNvSpPr>
              <a:spLocks noChangeArrowheads="1"/>
            </p:cNvSpPr>
            <p:nvPr/>
          </p:nvSpPr>
          <p:spPr bwMode="auto">
            <a:xfrm>
              <a:off x="4488" y="2934"/>
              <a:ext cx="288" cy="192"/>
            </a:xfrm>
            <a:prstGeom prst="rect">
              <a:avLst/>
            </a:prstGeom>
            <a:noFill/>
            <a:ln w="12700">
              <a:noFill/>
              <a:miter lim="800000"/>
              <a:headEnd/>
              <a:tailEnd/>
            </a:ln>
          </p:spPr>
          <p:txBody>
            <a:bodyPr lIns="12700" tIns="12700" rIns="12700" bIns="12700"/>
            <a:lstStyle/>
            <a:p>
              <a:pPr algn="just"/>
              <a:r>
                <a:rPr lang="en-US" altLang="zh-CN" sz="2400" dirty="0">
                  <a:solidFill>
                    <a:schemeClr val="folHlink"/>
                  </a:solidFill>
                  <a:latin typeface="Tahoma" pitchFamily="34" charset="0"/>
                  <a:ea typeface="宋体" charset="-122"/>
                </a:rPr>
                <a:t>E</a:t>
              </a:r>
            </a:p>
          </p:txBody>
        </p:sp>
        <p:sp>
          <p:nvSpPr>
            <p:cNvPr id="20" name="Rectangle 39"/>
            <p:cNvSpPr>
              <a:spLocks noChangeArrowheads="1"/>
            </p:cNvSpPr>
            <p:nvPr/>
          </p:nvSpPr>
          <p:spPr bwMode="auto">
            <a:xfrm>
              <a:off x="4128" y="2112"/>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C</a:t>
              </a:r>
              <a:endParaRPr lang="en-US" altLang="zh-CN" sz="2400" dirty="0">
                <a:solidFill>
                  <a:schemeClr val="folHlink"/>
                </a:solidFill>
                <a:latin typeface="Tahoma" pitchFamily="34" charset="0"/>
                <a:ea typeface="宋体" charset="-122"/>
              </a:endParaRPr>
            </a:p>
          </p:txBody>
        </p:sp>
        <p:sp>
          <p:nvSpPr>
            <p:cNvPr id="21" name="Line 40"/>
            <p:cNvSpPr>
              <a:spLocks noChangeShapeType="1"/>
            </p:cNvSpPr>
            <p:nvPr/>
          </p:nvSpPr>
          <p:spPr bwMode="auto">
            <a:xfrm rot="-5400000">
              <a:off x="4176" y="1536"/>
              <a:ext cx="288"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22" name="Rectangle 41"/>
            <p:cNvSpPr>
              <a:spLocks noChangeArrowheads="1"/>
            </p:cNvSpPr>
            <p:nvPr/>
          </p:nvSpPr>
          <p:spPr bwMode="auto">
            <a:xfrm>
              <a:off x="4080" y="1296"/>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U</a:t>
              </a:r>
              <a:r>
                <a:rPr lang="en-US" altLang="zh-CN" sz="2400" baseline="-25000">
                  <a:solidFill>
                    <a:schemeClr val="folHlink"/>
                  </a:solidFill>
                  <a:latin typeface="Times New Roman" pitchFamily="18" charset="0"/>
                  <a:ea typeface="宋体" charset="-122"/>
                </a:rPr>
                <a:t>cc</a:t>
              </a:r>
              <a:endParaRPr lang="en-US" altLang="zh-CN" sz="2400">
                <a:solidFill>
                  <a:schemeClr val="folHlink"/>
                </a:solidFill>
                <a:latin typeface="Tahoma" pitchFamily="34" charset="0"/>
                <a:ea typeface="宋体" charset="-122"/>
              </a:endParaRPr>
            </a:p>
          </p:txBody>
        </p:sp>
        <p:sp>
          <p:nvSpPr>
            <p:cNvPr id="23" name="Line 42"/>
            <p:cNvSpPr>
              <a:spLocks noChangeShapeType="1"/>
            </p:cNvSpPr>
            <p:nvPr/>
          </p:nvSpPr>
          <p:spPr bwMode="auto">
            <a:xfrm>
              <a:off x="3840" y="2736"/>
              <a:ext cx="192" cy="48"/>
            </a:xfrm>
            <a:prstGeom prst="line">
              <a:avLst/>
            </a:prstGeom>
            <a:noFill/>
            <a:ln w="28575">
              <a:solidFill>
                <a:schemeClr val="tx1"/>
              </a:solidFill>
              <a:round/>
              <a:headEnd/>
              <a:tailEnd/>
            </a:ln>
          </p:spPr>
          <p:txBody>
            <a:bodyPr wrap="none" anchor="ctr"/>
            <a:lstStyle/>
            <a:p>
              <a:endParaRPr lang="zh-CN" altLang="en-US" sz="2800"/>
            </a:p>
          </p:txBody>
        </p:sp>
        <p:sp>
          <p:nvSpPr>
            <p:cNvPr id="24" name="Line 43"/>
            <p:cNvSpPr>
              <a:spLocks noChangeShapeType="1"/>
            </p:cNvSpPr>
            <p:nvPr/>
          </p:nvSpPr>
          <p:spPr bwMode="auto">
            <a:xfrm flipH="1">
              <a:off x="3984" y="2688"/>
              <a:ext cx="96" cy="192"/>
            </a:xfrm>
            <a:prstGeom prst="line">
              <a:avLst/>
            </a:prstGeom>
            <a:noFill/>
            <a:ln w="28575">
              <a:solidFill>
                <a:schemeClr val="tx1"/>
              </a:solidFill>
              <a:round/>
              <a:headEnd/>
              <a:tailEnd/>
            </a:ln>
          </p:spPr>
          <p:txBody>
            <a:bodyPr wrap="none" anchor="ctr"/>
            <a:lstStyle/>
            <a:p>
              <a:endParaRPr lang="zh-CN" altLang="en-US" sz="2800"/>
            </a:p>
          </p:txBody>
        </p:sp>
        <p:sp>
          <p:nvSpPr>
            <p:cNvPr id="25" name="Line 44"/>
            <p:cNvSpPr>
              <a:spLocks noChangeShapeType="1"/>
            </p:cNvSpPr>
            <p:nvPr/>
          </p:nvSpPr>
          <p:spPr bwMode="auto">
            <a:xfrm flipH="1">
              <a:off x="4080" y="2784"/>
              <a:ext cx="48" cy="96"/>
            </a:xfrm>
            <a:prstGeom prst="line">
              <a:avLst/>
            </a:prstGeom>
            <a:noFill/>
            <a:ln w="28575">
              <a:solidFill>
                <a:schemeClr val="tx1"/>
              </a:solidFill>
              <a:round/>
              <a:headEnd/>
              <a:tailEnd/>
            </a:ln>
          </p:spPr>
          <p:txBody>
            <a:bodyPr wrap="none" anchor="ctr"/>
            <a:lstStyle/>
            <a:p>
              <a:endParaRPr lang="zh-CN" altLang="en-US" sz="2800"/>
            </a:p>
          </p:txBody>
        </p:sp>
        <p:sp>
          <p:nvSpPr>
            <p:cNvPr id="26" name="Line 45"/>
            <p:cNvSpPr>
              <a:spLocks noChangeShapeType="1"/>
            </p:cNvSpPr>
            <p:nvPr/>
          </p:nvSpPr>
          <p:spPr bwMode="auto">
            <a:xfrm>
              <a:off x="4128" y="2832"/>
              <a:ext cx="192" cy="96"/>
            </a:xfrm>
            <a:prstGeom prst="line">
              <a:avLst/>
            </a:prstGeom>
            <a:noFill/>
            <a:ln w="28575">
              <a:solidFill>
                <a:schemeClr val="tx1"/>
              </a:solidFill>
              <a:round/>
              <a:headEnd/>
              <a:tailEnd/>
            </a:ln>
          </p:spPr>
          <p:txBody>
            <a:bodyPr wrap="none" anchor="ctr"/>
            <a:lstStyle/>
            <a:p>
              <a:endParaRPr lang="zh-CN" altLang="en-US" sz="2800"/>
            </a:p>
          </p:txBody>
        </p:sp>
        <p:sp>
          <p:nvSpPr>
            <p:cNvPr id="27" name="Line 46"/>
            <p:cNvSpPr>
              <a:spLocks noChangeShapeType="1"/>
            </p:cNvSpPr>
            <p:nvPr/>
          </p:nvSpPr>
          <p:spPr bwMode="auto">
            <a:xfrm>
              <a:off x="4224" y="2592"/>
              <a:ext cx="192" cy="0"/>
            </a:xfrm>
            <a:prstGeom prst="line">
              <a:avLst/>
            </a:prstGeom>
            <a:noFill/>
            <a:ln w="28575">
              <a:solidFill>
                <a:schemeClr val="tx1"/>
              </a:solidFill>
              <a:round/>
              <a:headEnd/>
              <a:tailEnd/>
            </a:ln>
          </p:spPr>
          <p:txBody>
            <a:bodyPr wrap="none" anchor="ctr"/>
            <a:lstStyle/>
            <a:p>
              <a:endParaRPr lang="zh-CN" altLang="en-US" sz="2800"/>
            </a:p>
          </p:txBody>
        </p:sp>
        <p:sp>
          <p:nvSpPr>
            <p:cNvPr id="28" name="Line 47"/>
            <p:cNvSpPr>
              <a:spLocks noChangeShapeType="1"/>
            </p:cNvSpPr>
            <p:nvPr/>
          </p:nvSpPr>
          <p:spPr bwMode="auto">
            <a:xfrm>
              <a:off x="4272" y="2640"/>
              <a:ext cx="96" cy="0"/>
            </a:xfrm>
            <a:prstGeom prst="line">
              <a:avLst/>
            </a:prstGeom>
            <a:noFill/>
            <a:ln w="28575">
              <a:solidFill>
                <a:schemeClr val="tx1"/>
              </a:solidFill>
              <a:round/>
              <a:headEnd/>
              <a:tailEnd/>
            </a:ln>
          </p:spPr>
          <p:txBody>
            <a:bodyPr wrap="none" anchor="ctr"/>
            <a:lstStyle/>
            <a:p>
              <a:endParaRPr lang="zh-CN" altLang="en-US" sz="2800"/>
            </a:p>
          </p:txBody>
        </p:sp>
        <p:sp>
          <p:nvSpPr>
            <p:cNvPr id="29" name="Line 48"/>
            <p:cNvSpPr>
              <a:spLocks noChangeShapeType="1"/>
            </p:cNvSpPr>
            <p:nvPr/>
          </p:nvSpPr>
          <p:spPr bwMode="auto">
            <a:xfrm>
              <a:off x="4320" y="2640"/>
              <a:ext cx="0" cy="288"/>
            </a:xfrm>
            <a:prstGeom prst="line">
              <a:avLst/>
            </a:prstGeom>
            <a:noFill/>
            <a:ln w="28575">
              <a:solidFill>
                <a:srgbClr val="FF0000"/>
              </a:solidFill>
              <a:round/>
              <a:headEnd/>
              <a:tailEnd/>
            </a:ln>
          </p:spPr>
          <p:txBody>
            <a:bodyPr wrap="none" anchor="ctr"/>
            <a:lstStyle/>
            <a:p>
              <a:endParaRPr lang="zh-CN" altLang="en-US" sz="2800"/>
            </a:p>
          </p:txBody>
        </p:sp>
        <p:sp>
          <p:nvSpPr>
            <p:cNvPr id="30" name="Rectangle 50"/>
            <p:cNvSpPr>
              <a:spLocks noChangeArrowheads="1"/>
            </p:cNvSpPr>
            <p:nvPr/>
          </p:nvSpPr>
          <p:spPr bwMode="auto">
            <a:xfrm>
              <a:off x="2604" y="2472"/>
              <a:ext cx="592" cy="290"/>
            </a:xfrm>
            <a:prstGeom prst="rect">
              <a:avLst/>
            </a:prstGeom>
            <a:noFill/>
            <a:ln w="12700">
              <a:noFill/>
              <a:miter lim="800000"/>
              <a:headEnd/>
              <a:tailEnd/>
            </a:ln>
          </p:spPr>
          <p:txBody>
            <a:bodyPr lIns="12700" tIns="12700" rIns="12700" bIns="12700"/>
            <a:lstStyle/>
            <a:p>
              <a:pPr algn="just"/>
              <a:r>
                <a:rPr lang="en-US" altLang="zh-CN" sz="2000" b="1" dirty="0">
                  <a:solidFill>
                    <a:srgbClr val="FF0000"/>
                  </a:solidFill>
                  <a:latin typeface="Times New Roman" pitchFamily="18" charset="0"/>
                  <a:ea typeface="宋体" charset="-122"/>
                </a:rPr>
                <a:t>V</a:t>
              </a:r>
              <a:r>
                <a:rPr lang="en-US" altLang="zh-CN" sz="2000" b="1" baseline="-25000" dirty="0">
                  <a:solidFill>
                    <a:srgbClr val="FF0000"/>
                  </a:solidFill>
                  <a:latin typeface="Times New Roman" pitchFamily="18" charset="0"/>
                  <a:ea typeface="宋体" charset="-122"/>
                </a:rPr>
                <a:t>DD</a:t>
              </a:r>
              <a:r>
                <a:rPr lang="en-US" altLang="zh-CN" sz="2000" b="1" dirty="0">
                  <a:solidFill>
                    <a:srgbClr val="FF0000"/>
                  </a:solidFill>
                  <a:latin typeface="Times New Roman" pitchFamily="18" charset="0"/>
                  <a:ea typeface="宋体" charset="-122"/>
                </a:rPr>
                <a:t>(5V)</a:t>
              </a:r>
              <a:endParaRPr lang="en-US" altLang="zh-CN" sz="2000" b="1" dirty="0">
                <a:solidFill>
                  <a:srgbClr val="FF0000"/>
                </a:solidFill>
                <a:latin typeface="Tahoma" pitchFamily="34" charset="0"/>
                <a:ea typeface="宋体" charset="-122"/>
              </a:endParaRPr>
            </a:p>
          </p:txBody>
        </p:sp>
      </p:grpSp>
      <p:sp>
        <p:nvSpPr>
          <p:cNvPr id="31" name="Rectangle 2"/>
          <p:cNvSpPr>
            <a:spLocks noChangeArrowheads="1"/>
          </p:cNvSpPr>
          <p:nvPr/>
        </p:nvSpPr>
        <p:spPr bwMode="auto">
          <a:xfrm>
            <a:off x="2083578" y="1761328"/>
            <a:ext cx="3420864" cy="3420864"/>
          </a:xfrm>
          <a:prstGeom prst="rect">
            <a:avLst/>
          </a:prstGeom>
          <a:solidFill>
            <a:schemeClr val="accent6">
              <a:lumMod val="40000"/>
              <a:lumOff val="60000"/>
            </a:schemeClr>
          </a:solidFill>
          <a:ln w="28575" algn="ctr">
            <a:noFill/>
            <a:prstDash val="sysDot"/>
            <a:miter lim="800000"/>
            <a:headEnd/>
            <a:tailEnd/>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32" name="Line 4"/>
          <p:cNvSpPr>
            <a:spLocks noChangeShapeType="1"/>
          </p:cNvSpPr>
          <p:nvPr/>
        </p:nvSpPr>
        <p:spPr bwMode="auto">
          <a:xfrm>
            <a:off x="1655970" y="3899368"/>
            <a:ext cx="684173" cy="0"/>
          </a:xfrm>
          <a:prstGeom prst="line">
            <a:avLst/>
          </a:prstGeom>
          <a:noFill/>
          <a:ln w="28575">
            <a:solidFill>
              <a:schemeClr val="tx1"/>
            </a:solidFill>
            <a:round/>
            <a:headEnd type="oval" w="med" len="med"/>
            <a:tailEnd type="triangle" w="med" len="med"/>
          </a:ln>
        </p:spPr>
        <p:txBody>
          <a:bodyPr wrap="none" anchor="ctr"/>
          <a:lstStyle/>
          <a:p>
            <a:endParaRPr lang="zh-CN" altLang="en-US" sz="2800"/>
          </a:p>
        </p:txBody>
      </p:sp>
      <p:sp>
        <p:nvSpPr>
          <p:cNvPr id="33" name="Rectangle 5"/>
          <p:cNvSpPr>
            <a:spLocks noChangeArrowheads="1"/>
          </p:cNvSpPr>
          <p:nvPr/>
        </p:nvSpPr>
        <p:spPr bwMode="auto">
          <a:xfrm>
            <a:off x="2340143" y="3813847"/>
            <a:ext cx="598651" cy="171043"/>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a:p>
        </p:txBody>
      </p:sp>
      <p:sp>
        <p:nvSpPr>
          <p:cNvPr id="34" name="Line 6"/>
          <p:cNvSpPr>
            <a:spLocks noChangeShapeType="1"/>
          </p:cNvSpPr>
          <p:nvPr/>
        </p:nvSpPr>
        <p:spPr bwMode="auto">
          <a:xfrm>
            <a:off x="2938794" y="3899368"/>
            <a:ext cx="513130"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35" name="Line 7"/>
          <p:cNvSpPr>
            <a:spLocks noChangeShapeType="1"/>
          </p:cNvSpPr>
          <p:nvPr/>
        </p:nvSpPr>
        <p:spPr bwMode="auto">
          <a:xfrm flipV="1">
            <a:off x="4307140" y="2616544"/>
            <a:ext cx="0" cy="1026259"/>
          </a:xfrm>
          <a:prstGeom prst="line">
            <a:avLst/>
          </a:prstGeom>
          <a:noFill/>
          <a:ln w="28575">
            <a:solidFill>
              <a:schemeClr val="tx1"/>
            </a:solidFill>
            <a:round/>
            <a:headEnd/>
            <a:tailEnd/>
          </a:ln>
        </p:spPr>
        <p:txBody>
          <a:bodyPr wrap="none" anchor="ctr"/>
          <a:lstStyle/>
          <a:p>
            <a:endParaRPr lang="zh-CN" altLang="en-US" sz="2800"/>
          </a:p>
        </p:txBody>
      </p:sp>
      <p:sp>
        <p:nvSpPr>
          <p:cNvPr id="36" name="Rectangle 8"/>
          <p:cNvSpPr>
            <a:spLocks noChangeArrowheads="1"/>
          </p:cNvSpPr>
          <p:nvPr/>
        </p:nvSpPr>
        <p:spPr bwMode="auto">
          <a:xfrm>
            <a:off x="4221618" y="2017893"/>
            <a:ext cx="171043" cy="598651"/>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a:p>
        </p:txBody>
      </p:sp>
      <p:sp>
        <p:nvSpPr>
          <p:cNvPr id="37" name="Line 9"/>
          <p:cNvSpPr>
            <a:spLocks noChangeShapeType="1"/>
          </p:cNvSpPr>
          <p:nvPr/>
        </p:nvSpPr>
        <p:spPr bwMode="auto">
          <a:xfrm>
            <a:off x="4307140" y="3044152"/>
            <a:ext cx="684173"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38" name="Line 10"/>
          <p:cNvSpPr>
            <a:spLocks noChangeShapeType="1"/>
          </p:cNvSpPr>
          <p:nvPr/>
        </p:nvSpPr>
        <p:spPr bwMode="auto">
          <a:xfrm flipV="1">
            <a:off x="4307140" y="4155933"/>
            <a:ext cx="0" cy="1368346"/>
          </a:xfrm>
          <a:prstGeom prst="line">
            <a:avLst/>
          </a:prstGeom>
          <a:noFill/>
          <a:ln w="28575">
            <a:solidFill>
              <a:schemeClr val="tx1"/>
            </a:solidFill>
            <a:round/>
            <a:headEnd/>
            <a:tailEnd/>
          </a:ln>
        </p:spPr>
        <p:txBody>
          <a:bodyPr wrap="none" anchor="ctr"/>
          <a:lstStyle/>
          <a:p>
            <a:endParaRPr lang="zh-CN" altLang="en-US" sz="2800"/>
          </a:p>
        </p:txBody>
      </p:sp>
      <p:sp>
        <p:nvSpPr>
          <p:cNvPr id="39" name="Line 11"/>
          <p:cNvSpPr>
            <a:spLocks noChangeShapeType="1"/>
          </p:cNvSpPr>
          <p:nvPr/>
        </p:nvSpPr>
        <p:spPr bwMode="auto">
          <a:xfrm flipV="1">
            <a:off x="4136097" y="5524279"/>
            <a:ext cx="342086" cy="0"/>
          </a:xfrm>
          <a:prstGeom prst="line">
            <a:avLst/>
          </a:prstGeom>
          <a:noFill/>
          <a:ln w="28575">
            <a:solidFill>
              <a:schemeClr val="tx1"/>
            </a:solidFill>
            <a:round/>
            <a:headEnd/>
            <a:tailEnd/>
          </a:ln>
        </p:spPr>
        <p:txBody>
          <a:bodyPr wrap="none" anchor="ctr"/>
          <a:lstStyle/>
          <a:p>
            <a:pPr algn="r">
              <a:defRPr/>
            </a:pPr>
            <a:endParaRPr lang="zh-CN" altLang="en-US" sz="2800">
              <a:latin typeface="+mj-ea"/>
              <a:ea typeface="+mj-ea"/>
            </a:endParaRPr>
          </a:p>
        </p:txBody>
      </p:sp>
      <p:sp>
        <p:nvSpPr>
          <p:cNvPr id="42" name="Rectangle 14"/>
          <p:cNvSpPr>
            <a:spLocks noChangeArrowheads="1"/>
          </p:cNvSpPr>
          <p:nvPr/>
        </p:nvSpPr>
        <p:spPr bwMode="auto">
          <a:xfrm>
            <a:off x="2511186" y="4155933"/>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R</a:t>
            </a:r>
            <a:r>
              <a:rPr lang="en-US" altLang="zh-CN" sz="2400" baseline="-25000">
                <a:solidFill>
                  <a:schemeClr val="folHlink"/>
                </a:solidFill>
                <a:latin typeface="Times New Roman" pitchFamily="18" charset="0"/>
                <a:ea typeface="宋体" charset="-122"/>
              </a:rPr>
              <a:t>b</a:t>
            </a:r>
            <a:endParaRPr lang="en-US" altLang="zh-CN" sz="2400">
              <a:solidFill>
                <a:schemeClr val="folHlink"/>
              </a:solidFill>
              <a:latin typeface="Tahoma" pitchFamily="34" charset="0"/>
              <a:ea typeface="宋体" charset="-122"/>
            </a:endParaRPr>
          </a:p>
        </p:txBody>
      </p:sp>
      <p:sp>
        <p:nvSpPr>
          <p:cNvPr id="43" name="Rectangle 15"/>
          <p:cNvSpPr>
            <a:spLocks noChangeArrowheads="1"/>
          </p:cNvSpPr>
          <p:nvPr/>
        </p:nvSpPr>
        <p:spPr bwMode="auto">
          <a:xfrm>
            <a:off x="3537445" y="3386239"/>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B</a:t>
            </a:r>
          </a:p>
        </p:txBody>
      </p:sp>
      <p:sp>
        <p:nvSpPr>
          <p:cNvPr id="44" name="Rectangle 16"/>
          <p:cNvSpPr>
            <a:spLocks noChangeArrowheads="1"/>
          </p:cNvSpPr>
          <p:nvPr/>
        </p:nvSpPr>
        <p:spPr bwMode="auto">
          <a:xfrm>
            <a:off x="4478183" y="4241455"/>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E</a:t>
            </a:r>
          </a:p>
        </p:txBody>
      </p:sp>
      <p:sp>
        <p:nvSpPr>
          <p:cNvPr id="45" name="Rectangle 17"/>
          <p:cNvSpPr>
            <a:spLocks noChangeArrowheads="1"/>
          </p:cNvSpPr>
          <p:nvPr/>
        </p:nvSpPr>
        <p:spPr bwMode="auto">
          <a:xfrm>
            <a:off x="3965053" y="2787587"/>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C</a:t>
            </a:r>
            <a:endParaRPr lang="en-US" altLang="zh-CN" sz="2400" dirty="0">
              <a:solidFill>
                <a:schemeClr val="folHlink"/>
              </a:solidFill>
              <a:latin typeface="Tahoma" pitchFamily="34" charset="0"/>
              <a:ea typeface="宋体" charset="-122"/>
            </a:endParaRPr>
          </a:p>
        </p:txBody>
      </p:sp>
      <p:sp>
        <p:nvSpPr>
          <p:cNvPr id="46" name="Line 18"/>
          <p:cNvSpPr>
            <a:spLocks noChangeShapeType="1"/>
          </p:cNvSpPr>
          <p:nvPr/>
        </p:nvSpPr>
        <p:spPr bwMode="auto">
          <a:xfrm rot="16200000">
            <a:off x="4050575" y="1761328"/>
            <a:ext cx="513130"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47" name="Rectangle 19"/>
          <p:cNvSpPr>
            <a:spLocks noChangeArrowheads="1"/>
          </p:cNvSpPr>
          <p:nvPr/>
        </p:nvSpPr>
        <p:spPr bwMode="auto">
          <a:xfrm>
            <a:off x="3879532" y="1333720"/>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U</a:t>
            </a:r>
            <a:r>
              <a:rPr lang="en-US" altLang="zh-CN" sz="2400" baseline="-25000">
                <a:solidFill>
                  <a:schemeClr val="folHlink"/>
                </a:solidFill>
                <a:latin typeface="Times New Roman" pitchFamily="18" charset="0"/>
                <a:ea typeface="宋体" charset="-122"/>
              </a:rPr>
              <a:t>cc</a:t>
            </a:r>
            <a:endParaRPr lang="en-US" altLang="zh-CN" sz="2400">
              <a:solidFill>
                <a:schemeClr val="folHlink"/>
              </a:solidFill>
              <a:latin typeface="Tahoma" pitchFamily="34" charset="0"/>
              <a:ea typeface="宋体" charset="-122"/>
            </a:endParaRPr>
          </a:p>
        </p:txBody>
      </p:sp>
      <p:sp>
        <p:nvSpPr>
          <p:cNvPr id="48" name="Line 20"/>
          <p:cNvSpPr>
            <a:spLocks noChangeShapeType="1"/>
          </p:cNvSpPr>
          <p:nvPr/>
        </p:nvSpPr>
        <p:spPr bwMode="auto">
          <a:xfrm>
            <a:off x="3537445" y="3899368"/>
            <a:ext cx="427608" cy="342086"/>
          </a:xfrm>
          <a:prstGeom prst="line">
            <a:avLst/>
          </a:prstGeom>
          <a:noFill/>
          <a:ln w="28575">
            <a:solidFill>
              <a:schemeClr val="tx1"/>
            </a:solidFill>
            <a:prstDash val="sysDot"/>
            <a:round/>
            <a:headEnd/>
            <a:tailEnd/>
          </a:ln>
        </p:spPr>
        <p:txBody>
          <a:bodyPr wrap="none" anchor="ctr"/>
          <a:lstStyle/>
          <a:p>
            <a:endParaRPr lang="zh-CN" altLang="en-US" sz="2800"/>
          </a:p>
        </p:txBody>
      </p:sp>
      <p:sp>
        <p:nvSpPr>
          <p:cNvPr id="50" name="Line 35"/>
          <p:cNvSpPr>
            <a:spLocks noChangeShapeType="1"/>
          </p:cNvSpPr>
          <p:nvPr/>
        </p:nvSpPr>
        <p:spPr bwMode="auto">
          <a:xfrm rot="5400000">
            <a:off x="8184153" y="3726543"/>
            <a:ext cx="1724686" cy="0"/>
          </a:xfrm>
          <a:prstGeom prst="line">
            <a:avLst/>
          </a:prstGeom>
          <a:noFill/>
          <a:ln w="57150">
            <a:solidFill>
              <a:srgbClr val="FF0000"/>
            </a:solidFill>
            <a:prstDash val="sysDot"/>
            <a:round/>
            <a:headEnd/>
            <a:tailEnd type="triangle" w="med" len="med"/>
          </a:ln>
        </p:spPr>
        <p:txBody>
          <a:bodyPr wrap="none" anchor="ctr"/>
          <a:lstStyle/>
          <a:p>
            <a:endParaRPr lang="zh-CN" altLang="en-US" sz="2800"/>
          </a:p>
        </p:txBody>
      </p:sp>
      <p:sp>
        <p:nvSpPr>
          <p:cNvPr id="51" name="Rectangle 49"/>
          <p:cNvSpPr>
            <a:spLocks noChangeArrowheads="1"/>
          </p:cNvSpPr>
          <p:nvPr/>
        </p:nvSpPr>
        <p:spPr bwMode="auto">
          <a:xfrm>
            <a:off x="8026336" y="5799138"/>
            <a:ext cx="1943100" cy="558800"/>
          </a:xfrm>
          <a:prstGeom prst="rect">
            <a:avLst/>
          </a:prstGeom>
          <a:noFill/>
          <a:ln w="12700">
            <a:noFill/>
            <a:miter lim="800000"/>
            <a:headEnd/>
            <a:tailEnd/>
          </a:ln>
        </p:spPr>
        <p:txBody>
          <a:bodyPr lIns="12700" tIns="12700" rIns="12700" bIns="12700"/>
          <a:lstStyle/>
          <a:p>
            <a:pPr algn="just">
              <a:defRPr/>
            </a:pPr>
            <a:r>
              <a:rPr lang="zh-CN" altLang="en-US" sz="2400" b="1" dirty="0">
                <a:solidFill>
                  <a:srgbClr val="C00000"/>
                </a:solidFill>
                <a:latin typeface="+mj-ea"/>
                <a:ea typeface="+mj-ea"/>
              </a:rPr>
              <a:t>导通状态</a:t>
            </a:r>
          </a:p>
        </p:txBody>
      </p:sp>
    </p:spTree>
    <p:extLst>
      <p:ext uri="{BB962C8B-B14F-4D97-AF65-F5344CB8AC3E}">
        <p14:creationId xmlns:p14="http://schemas.microsoft.com/office/powerpoint/2010/main" val="409702313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a:grpSpLocks/>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a:extLst/>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grpSp>
      <p:grpSp>
        <p:nvGrpSpPr>
          <p:cNvPr id="3" name="组合 2"/>
          <p:cNvGrpSpPr>
            <a:grpSpLocks/>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a:extLst/>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cxnSpLocks/>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a:t>TLB </a:t>
            </a:r>
            <a:r>
              <a:rPr lang="zh-CN" altLang="en-US"/>
              <a:t>命中</a:t>
            </a:r>
          </a:p>
        </p:txBody>
      </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grpSp>
        <p:nvGrpSpPr>
          <p:cNvPr id="5" name="组合 4"/>
          <p:cNvGrpSpPr>
            <a:grpSpLocks/>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a:extLst/>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a:grpSpLocks/>
          </p:cNvGrpSpPr>
          <p:nvPr/>
        </p:nvGrpSpPr>
        <p:grpSpPr bwMode="auto">
          <a:xfrm>
            <a:off x="5946154" y="2181618"/>
            <a:ext cx="1120761" cy="1164748"/>
            <a:chOff x="4293704" y="2429254"/>
            <a:chExt cx="886008"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787392" cy="348835"/>
            </a:xfrm>
            <a:prstGeom prst="rect">
              <a:avLst/>
            </a:prstGeom>
            <a:noFill/>
            <a:ln>
              <a:noFill/>
            </a:ln>
            <a:extLst/>
          </p:spPr>
          <p:txBody>
            <a:bodyPr lIns="0" tIns="0" rIns="0" bIns="0" upright="1"/>
            <a:lstStyle/>
            <a:p>
              <a:pPr algn="just">
                <a:defRPr/>
              </a:pPr>
              <a:r>
                <a:rPr lang="en-US" sz="2000" b="1" kern="100" dirty="0">
                  <a:latin typeface="+mj-ea"/>
                  <a:ea typeface="+mj-ea"/>
                </a:rPr>
                <a:t>3) P</a:t>
              </a:r>
              <a:r>
                <a:rPr lang="en-US" altLang="zh-CN" sz="2000" b="1" kern="100" dirty="0">
                  <a:latin typeface="+mj-ea"/>
                  <a:ea typeface="+mj-ea"/>
                </a:rPr>
                <a:t>PN</a:t>
              </a:r>
              <a:endParaRPr lang="zh-CN" altLang="en-US" sz="2800" b="1" kern="100" dirty="0">
                <a:latin typeface="+mj-ea"/>
                <a:ea typeface="+mj-ea"/>
              </a:endParaRPr>
            </a:p>
          </p:txBody>
        </p:sp>
      </p:grpSp>
      <p:grpSp>
        <p:nvGrpSpPr>
          <p:cNvPr id="7" name="组合 6"/>
          <p:cNvGrpSpPr>
            <a:grpSpLocks/>
          </p:cNvGrpSpPr>
          <p:nvPr/>
        </p:nvGrpSpPr>
        <p:grpSpPr bwMode="auto">
          <a:xfrm>
            <a:off x="6325926" y="4040862"/>
            <a:ext cx="2160734" cy="485958"/>
            <a:chOff x="4593748" y="3906012"/>
            <a:chExt cx="1708585" cy="384522"/>
          </a:xfrm>
        </p:grpSpPr>
        <p:sp>
          <p:nvSpPr>
            <p:cNvPr id="43" name="Rectangle 147"/>
            <p:cNvSpPr>
              <a:spLocks noChangeArrowheads="1"/>
            </p:cNvSpPr>
            <p:nvPr/>
          </p:nvSpPr>
          <p:spPr bwMode="auto">
            <a:xfrm>
              <a:off x="5217788" y="3906012"/>
              <a:ext cx="724075" cy="384522"/>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4) PA</a:t>
              </a:r>
              <a:endParaRPr lang="zh-CN" altLang="en-US" sz="2800" b="1" kern="100" dirty="0">
                <a:latin typeface="+mj-ea"/>
                <a:ea typeface="+mj-ea"/>
              </a:endParaRPr>
            </a:p>
          </p:txBody>
        </p:sp>
        <p:cxnSp>
          <p:nvCxnSpPr>
            <p:cNvPr id="47" name="Line 151"/>
            <p:cNvCxnSpPr>
              <a:cxnSpLocks/>
              <a:stCxn id="33" idx="3"/>
            </p:cNvCxnSpPr>
            <p:nvPr/>
          </p:nvCxnSpPr>
          <p:spPr bwMode="auto">
            <a:xfrm>
              <a:off x="4593748" y="4170381"/>
              <a:ext cx="1708585" cy="0"/>
            </a:xfrm>
            <a:prstGeom prst="line">
              <a:avLst/>
            </a:prstGeom>
            <a:ln w="3492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a:extLst/>
          </p:spPr>
          <p:txBody>
            <a:bodyPr lIns="0" tIns="0" rIns="0" bIns="0" upright="1"/>
            <a:lstStyle/>
            <a:p>
              <a:pPr algn="ctr">
                <a:defRPr/>
              </a:pPr>
              <a:r>
                <a:rPr lang="en-US" sz="2000" b="1" kern="100" dirty="0">
                  <a:latin typeface="+mj-ea"/>
                  <a:ea typeface="+mj-ea"/>
                </a:rPr>
                <a:t>5) </a:t>
              </a:r>
              <a:r>
                <a:rPr lang="zh-CN" altLang="en-US" sz="2000" b="1" kern="100" dirty="0">
                  <a:latin typeface="+mj-ea"/>
                  <a:ea typeface="+mj-ea"/>
                </a:rPr>
                <a:t>数据</a:t>
              </a:r>
            </a:p>
          </p:txBody>
        </p:sp>
        <p:cxnSp>
          <p:nvCxnSpPr>
            <p:cNvPr id="48" name="Line 152"/>
            <p:cNvCxnSpPr>
              <a:cxnSpLocks/>
            </p:cNvCxnSpPr>
            <p:nvPr/>
          </p:nvCxnSpPr>
          <p:spPr bwMode="auto">
            <a:xfrm flipH="1">
              <a:off x="2130828" y="5356708"/>
              <a:ext cx="4170251" cy="0"/>
            </a:xfrm>
            <a:prstGeom prst="line">
              <a:avLst/>
            </a:prstGeom>
            <a:ln w="34925" cap="sq">
              <a:solidFill>
                <a:srgbClr val="00B050"/>
              </a:solidFill>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a:cxnSpLocks/>
            </p:cNvCxnSpPr>
            <p:nvPr/>
          </p:nvCxnSpPr>
          <p:spPr bwMode="auto">
            <a:xfrm flipV="1">
              <a:off x="2130828" y="4454756"/>
              <a:ext cx="0" cy="901952"/>
            </a:xfrm>
            <a:prstGeom prst="line">
              <a:avLst/>
            </a:prstGeom>
            <a:ln w="34925" cap="sq">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headEnd/>
            <a:tailEnd/>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spTree>
    <p:extLst>
      <p:ext uri="{BB962C8B-B14F-4D97-AF65-F5344CB8AC3E}">
        <p14:creationId xmlns:p14="http://schemas.microsoft.com/office/powerpoint/2010/main" val="29895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1002"/>
                                        </p:tgtEl>
                                        <p:attrNameLst>
                                          <p:attrName>style.visibility</p:attrName>
                                        </p:attrNameLst>
                                      </p:cBhvr>
                                      <p:to>
                                        <p:strVal val="visible"/>
                                      </p:to>
                                    </p:set>
                                    <p:animEffect transition="in" filter="wipe(left)">
                                      <p:cBhvr>
                                        <p:cTn id="3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a:grpSpLocks/>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a:extLst/>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grpSp>
      <p:grpSp>
        <p:nvGrpSpPr>
          <p:cNvPr id="3" name="组合 2"/>
          <p:cNvGrpSpPr>
            <a:grpSpLocks/>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a:extLst/>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cxnSpLocks/>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dirty="0"/>
              <a:t>TLB </a:t>
            </a:r>
            <a:r>
              <a:rPr lang="zh-CN" altLang="en-US" dirty="0"/>
              <a:t>缺失</a:t>
            </a:r>
          </a:p>
        </p:txBody>
      </p:sp>
      <p:grpSp>
        <p:nvGrpSpPr>
          <p:cNvPr id="5" name="组合 4"/>
          <p:cNvGrpSpPr>
            <a:grpSpLocks/>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a:extLst/>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a:grpSpLocks/>
          </p:cNvGrpSpPr>
          <p:nvPr/>
        </p:nvGrpSpPr>
        <p:grpSpPr bwMode="auto">
          <a:xfrm>
            <a:off x="5946154" y="2181618"/>
            <a:ext cx="1305394" cy="1164748"/>
            <a:chOff x="4293704" y="2429254"/>
            <a:chExt cx="848100"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54412" y="2757593"/>
              <a:ext cx="787392" cy="348835"/>
            </a:xfrm>
            <a:prstGeom prst="rect">
              <a:avLst/>
            </a:prstGeom>
            <a:noFill/>
            <a:ln>
              <a:noFill/>
            </a:ln>
            <a:extLst/>
          </p:spPr>
          <p:txBody>
            <a:bodyPr lIns="0" tIns="0" rIns="0" bIns="0" upright="1"/>
            <a:lstStyle/>
            <a:p>
              <a:pPr algn="just">
                <a:defRPr/>
              </a:pPr>
              <a:r>
                <a:rPr lang="en-US" altLang="zh-CN" sz="2000" b="1" kern="100" dirty="0">
                  <a:latin typeface="+mj-ea"/>
                </a:rPr>
                <a:t>3)TLB</a:t>
              </a:r>
            </a:p>
            <a:p>
              <a:pPr algn="just">
                <a:defRPr/>
              </a:pPr>
              <a:r>
                <a:rPr lang="zh-CN" altLang="en-US" sz="2000" b="1" kern="100" dirty="0">
                  <a:latin typeface="+mj-ea"/>
                </a:rPr>
                <a:t>访问缺失</a:t>
              </a:r>
            </a:p>
          </p:txBody>
        </p:sp>
      </p:grpSp>
      <p:grpSp>
        <p:nvGrpSpPr>
          <p:cNvPr id="7" name="组合 6"/>
          <p:cNvGrpSpPr>
            <a:grpSpLocks/>
          </p:cNvGrpSpPr>
          <p:nvPr/>
        </p:nvGrpSpPr>
        <p:grpSpPr bwMode="auto">
          <a:xfrm>
            <a:off x="6325926" y="3214475"/>
            <a:ext cx="2160734" cy="485958"/>
            <a:chOff x="4593748" y="3906012"/>
            <a:chExt cx="1708585" cy="384522"/>
          </a:xfrm>
        </p:grpSpPr>
        <p:sp>
          <p:nvSpPr>
            <p:cNvPr id="43" name="Rectangle 147"/>
            <p:cNvSpPr>
              <a:spLocks noChangeArrowheads="1"/>
            </p:cNvSpPr>
            <p:nvPr/>
          </p:nvSpPr>
          <p:spPr bwMode="auto">
            <a:xfrm>
              <a:off x="5185652" y="3906012"/>
              <a:ext cx="980369" cy="384522"/>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4</a:t>
              </a:r>
              <a:r>
                <a:rPr lang="en-US" sz="2000" b="1" kern="100">
                  <a:latin typeface="+mj-ea"/>
                  <a:ea typeface="+mj-ea"/>
                </a:rPr>
                <a:t>) P</a:t>
              </a:r>
              <a:r>
                <a:rPr lang="en-US" altLang="zh-CN" sz="2000" b="1" kern="100">
                  <a:latin typeface="+mj-ea"/>
                  <a:ea typeface="+mj-ea"/>
                </a:rPr>
                <a:t>TE</a:t>
              </a:r>
              <a:r>
                <a:rPr lang="en-US" sz="2000" b="1" kern="100">
                  <a:latin typeface="+mj-ea"/>
                  <a:ea typeface="+mj-ea"/>
                </a:rPr>
                <a:t>A</a:t>
              </a:r>
              <a:endParaRPr lang="zh-CN" altLang="en-US" sz="2800" b="1" kern="100" dirty="0">
                <a:latin typeface="+mj-ea"/>
                <a:ea typeface="+mj-ea"/>
              </a:endParaRPr>
            </a:p>
          </p:txBody>
        </p:sp>
        <p:cxnSp>
          <p:nvCxnSpPr>
            <p:cNvPr id="47" name="Line 151"/>
            <p:cNvCxnSpPr>
              <a:cxnSpLocks/>
              <a:stCxn id="33" idx="3"/>
            </p:cNvCxnSpPr>
            <p:nvPr/>
          </p:nvCxnSpPr>
          <p:spPr bwMode="auto">
            <a:xfrm>
              <a:off x="4593748" y="4170381"/>
              <a:ext cx="1708585"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a:extLst/>
          </p:spPr>
          <p:txBody>
            <a:bodyPr lIns="0" tIns="0" rIns="0" bIns="0" upright="1"/>
            <a:lstStyle/>
            <a:p>
              <a:pPr algn="ctr">
                <a:defRPr/>
              </a:pPr>
              <a:r>
                <a:rPr lang="en-US" sz="2000" b="1" kern="100" dirty="0">
                  <a:latin typeface="+mj-ea"/>
                  <a:ea typeface="+mj-ea"/>
                </a:rPr>
                <a:t>7) </a:t>
              </a:r>
              <a:r>
                <a:rPr lang="zh-CN" altLang="en-US" sz="2000" b="1" kern="100" dirty="0">
                  <a:latin typeface="+mj-ea"/>
                  <a:ea typeface="+mj-ea"/>
                </a:rPr>
                <a:t>数据</a:t>
              </a:r>
            </a:p>
          </p:txBody>
        </p:sp>
        <p:cxnSp>
          <p:nvCxnSpPr>
            <p:cNvPr id="48" name="Line 152"/>
            <p:cNvCxnSpPr>
              <a:cxnSpLocks/>
            </p:cNvCxnSpPr>
            <p:nvPr/>
          </p:nvCxnSpPr>
          <p:spPr bwMode="auto">
            <a:xfrm flipH="1">
              <a:off x="2130828" y="5356708"/>
              <a:ext cx="4170251" cy="0"/>
            </a:xfrm>
            <a:prstGeom prst="line">
              <a:avLst/>
            </a:prstGeom>
            <a:ln w="34925" cap="sq">
              <a:solidFill>
                <a:srgbClr val="00B050"/>
              </a:solidFill>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a:cxnSpLocks/>
            </p:cNvCxnSpPr>
            <p:nvPr/>
          </p:nvCxnSpPr>
          <p:spPr bwMode="auto">
            <a:xfrm flipV="1">
              <a:off x="2130828" y="4454756"/>
              <a:ext cx="0" cy="901952"/>
            </a:xfrm>
            <a:prstGeom prst="line">
              <a:avLst/>
            </a:prstGeom>
            <a:ln w="34925" cap="sq">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headEnd/>
            <a:tailEnd/>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grpSp>
        <p:nvGrpSpPr>
          <p:cNvPr id="27" name="组合 26">
            <a:extLst>
              <a:ext uri="{FF2B5EF4-FFF2-40B4-BE49-F238E27FC236}">
                <a16:creationId xmlns:a16="http://schemas.microsoft.com/office/drawing/2014/main" id="{F779CFD1-A455-49CA-A97E-F8B78345D340}"/>
              </a:ext>
            </a:extLst>
          </p:cNvPr>
          <p:cNvGrpSpPr/>
          <p:nvPr/>
        </p:nvGrpSpPr>
        <p:grpSpPr>
          <a:xfrm>
            <a:off x="6325926" y="4750166"/>
            <a:ext cx="2136636" cy="485958"/>
            <a:chOff x="6478326" y="3493731"/>
            <a:chExt cx="2136636" cy="485958"/>
          </a:xfrm>
        </p:grpSpPr>
        <p:sp>
          <p:nvSpPr>
            <p:cNvPr id="28" name="Rectangle 147">
              <a:extLst>
                <a:ext uri="{FF2B5EF4-FFF2-40B4-BE49-F238E27FC236}">
                  <a16:creationId xmlns:a16="http://schemas.microsoft.com/office/drawing/2014/main" id="{F495A59F-8D94-42D0-A746-088A13354382}"/>
                </a:ext>
              </a:extLst>
            </p:cNvPr>
            <p:cNvSpPr>
              <a:spLocks noChangeArrowheads="1"/>
            </p:cNvSpPr>
            <p:nvPr/>
          </p:nvSpPr>
          <p:spPr bwMode="auto">
            <a:xfrm>
              <a:off x="7153755" y="3493731"/>
              <a:ext cx="1214896" cy="485958"/>
            </a:xfrm>
            <a:prstGeom prst="rect">
              <a:avLst/>
            </a:prstGeom>
            <a:noFill/>
            <a:ln>
              <a:noFill/>
            </a:ln>
            <a:extLst/>
          </p:spPr>
          <p:txBody>
            <a:bodyPr lIns="0" tIns="0" rIns="0" bIns="0" upright="1"/>
            <a:lstStyle/>
            <a:p>
              <a:pPr algn="ctr">
                <a:defRPr/>
              </a:pPr>
              <a:r>
                <a:rPr lang="en-US" sz="2000" b="1" kern="100" dirty="0">
                  <a:latin typeface="+mj-ea"/>
                  <a:ea typeface="+mj-ea"/>
                </a:rPr>
                <a:t>6) PA</a:t>
              </a:r>
              <a:endParaRPr lang="zh-CN" altLang="en-US" sz="2800" b="1" kern="100" dirty="0">
                <a:latin typeface="+mj-ea"/>
                <a:ea typeface="+mj-ea"/>
              </a:endParaRPr>
            </a:p>
          </p:txBody>
        </p:sp>
        <p:cxnSp>
          <p:nvCxnSpPr>
            <p:cNvPr id="29" name="Line 151">
              <a:extLst>
                <a:ext uri="{FF2B5EF4-FFF2-40B4-BE49-F238E27FC236}">
                  <a16:creationId xmlns:a16="http://schemas.microsoft.com/office/drawing/2014/main" id="{E6CDBFA2-A3BD-46DA-9241-907A6924ABBC}"/>
                </a:ext>
              </a:extLst>
            </p:cNvPr>
            <p:cNvCxnSpPr>
              <a:cxnSpLocks/>
            </p:cNvCxnSpPr>
            <p:nvPr/>
          </p:nvCxnSpPr>
          <p:spPr bwMode="auto">
            <a:xfrm>
              <a:off x="6478326" y="3853240"/>
              <a:ext cx="2136636" cy="0"/>
            </a:xfrm>
            <a:prstGeom prst="line">
              <a:avLst/>
            </a:prstGeom>
            <a:ln w="3492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DA643526-D7B0-41A5-B452-D9A3840682E3}"/>
              </a:ext>
            </a:extLst>
          </p:cNvPr>
          <p:cNvGrpSpPr/>
          <p:nvPr/>
        </p:nvGrpSpPr>
        <p:grpSpPr>
          <a:xfrm>
            <a:off x="6334072" y="3972924"/>
            <a:ext cx="2160734" cy="485958"/>
            <a:chOff x="6505125" y="3493731"/>
            <a:chExt cx="2160734" cy="485958"/>
          </a:xfrm>
        </p:grpSpPr>
        <p:sp>
          <p:nvSpPr>
            <p:cNvPr id="31" name="Rectangle 147">
              <a:extLst>
                <a:ext uri="{FF2B5EF4-FFF2-40B4-BE49-F238E27FC236}">
                  <a16:creationId xmlns:a16="http://schemas.microsoft.com/office/drawing/2014/main" id="{7928A8A2-7353-4705-958F-4823A1D0E8C4}"/>
                </a:ext>
              </a:extLst>
            </p:cNvPr>
            <p:cNvSpPr>
              <a:spLocks noChangeArrowheads="1"/>
            </p:cNvSpPr>
            <p:nvPr/>
          </p:nvSpPr>
          <p:spPr bwMode="auto">
            <a:xfrm>
              <a:off x="7153755" y="3493731"/>
              <a:ext cx="1214896" cy="485958"/>
            </a:xfrm>
            <a:prstGeom prst="rect">
              <a:avLst/>
            </a:prstGeom>
            <a:noFill/>
            <a:ln>
              <a:noFill/>
            </a:ln>
            <a:extLst/>
          </p:spPr>
          <p:txBody>
            <a:bodyPr lIns="0" tIns="0" rIns="0" bIns="0" upright="1"/>
            <a:lstStyle/>
            <a:p>
              <a:pPr algn="ctr">
                <a:defRPr/>
              </a:pPr>
              <a:r>
                <a:rPr lang="en-US" sz="2000" b="1" kern="100" dirty="0">
                  <a:latin typeface="+mj-ea"/>
                  <a:ea typeface="+mj-ea"/>
                </a:rPr>
                <a:t>5) </a:t>
              </a:r>
              <a:r>
                <a:rPr lang="en-US" altLang="zh-CN" sz="2000" b="1" kern="100" dirty="0">
                  <a:latin typeface="+mj-ea"/>
                  <a:ea typeface="+mj-ea"/>
                </a:rPr>
                <a:t>PTE</a:t>
              </a:r>
              <a:endParaRPr lang="zh-CN" altLang="en-US" sz="2800" b="1" kern="100" dirty="0">
                <a:latin typeface="+mj-ea"/>
                <a:ea typeface="+mj-ea"/>
              </a:endParaRPr>
            </a:p>
          </p:txBody>
        </p:sp>
        <p:cxnSp>
          <p:nvCxnSpPr>
            <p:cNvPr id="32" name="Line 151">
              <a:extLst>
                <a:ext uri="{FF2B5EF4-FFF2-40B4-BE49-F238E27FC236}">
                  <a16:creationId xmlns:a16="http://schemas.microsoft.com/office/drawing/2014/main" id="{999B8A84-8C95-4292-8B42-F8304389DEB9}"/>
                </a:ext>
              </a:extLst>
            </p:cNvPr>
            <p:cNvCxnSpPr>
              <a:cxnSpLocks/>
            </p:cNvCxnSpPr>
            <p:nvPr/>
          </p:nvCxnSpPr>
          <p:spPr bwMode="auto">
            <a:xfrm flipH="1">
              <a:off x="6505125" y="3842430"/>
              <a:ext cx="2160734"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spTree>
    <p:extLst>
      <p:ext uri="{BB962C8B-B14F-4D97-AF65-F5344CB8AC3E}">
        <p14:creationId xmlns:p14="http://schemas.microsoft.com/office/powerpoint/2010/main" val="40913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1002"/>
                                        </p:tgtEl>
                                        <p:attrNameLst>
                                          <p:attrName>style.visibility</p:attrName>
                                        </p:attrNameLst>
                                      </p:cBhvr>
                                      <p:to>
                                        <p:strVal val="visible"/>
                                      </p:to>
                                    </p:set>
                                    <p:animEffect transition="in" filter="wipe(left)">
                                      <p:cBhvr>
                                        <p:cTn id="4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pPr eaLnBrk="1" hangingPunct="1"/>
            <a:r>
              <a:rPr lang="zh-CN" altLang="en-US"/>
              <a:t>虚拟地址</a:t>
            </a:r>
            <a:r>
              <a:rPr lang="en-US" altLang="zh-CN">
                <a:sym typeface="Wingdings" pitchFamily="2" charset="2"/>
              </a:rPr>
              <a:t></a:t>
            </a:r>
            <a:r>
              <a:rPr lang="zh-CN" altLang="en-US">
                <a:sym typeface="Wingdings" pitchFamily="2" charset="2"/>
              </a:rPr>
              <a:t>物理地址流程</a:t>
            </a:r>
            <a:endParaRPr lang="zh-CN" altLang="en-US"/>
          </a:p>
        </p:txBody>
      </p:sp>
      <p:sp>
        <p:nvSpPr>
          <p:cNvPr id="5" name="圆角矩形 4"/>
          <p:cNvSpPr/>
          <p:nvPr/>
        </p:nvSpPr>
        <p:spPr>
          <a:xfrm>
            <a:off x="2943225" y="889000"/>
            <a:ext cx="935038"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开始</a:t>
            </a:r>
          </a:p>
        </p:txBody>
      </p:sp>
      <p:sp>
        <p:nvSpPr>
          <p:cNvPr id="74" name="矩形 73"/>
          <p:cNvSpPr/>
          <p:nvPr/>
        </p:nvSpPr>
        <p:spPr>
          <a:xfrm>
            <a:off x="2782888" y="3573017"/>
            <a:ext cx="1293812" cy="720725"/>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TLB</a:t>
            </a:r>
            <a:r>
              <a:rPr lang="zh-CN" altLang="en-US" sz="1400" dirty="0"/>
              <a:t>提供</a:t>
            </a:r>
            <a:endParaRPr lang="en-US" altLang="zh-CN" sz="1400" dirty="0"/>
          </a:p>
          <a:p>
            <a:pPr algn="ctr">
              <a:defRPr/>
            </a:pPr>
            <a:r>
              <a:rPr lang="en-US" altLang="zh-CN" sz="1400" dirty="0"/>
              <a:t>PPN</a:t>
            </a:r>
          </a:p>
        </p:txBody>
      </p:sp>
      <p:sp>
        <p:nvSpPr>
          <p:cNvPr id="343046" name="Text Box 5"/>
          <p:cNvSpPr txBox="1">
            <a:spLocks noChangeArrowheads="1"/>
          </p:cNvSpPr>
          <p:nvPr/>
        </p:nvSpPr>
        <p:spPr bwMode="auto">
          <a:xfrm>
            <a:off x="5866716" y="4665771"/>
            <a:ext cx="577850" cy="369888"/>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No</a:t>
            </a:r>
            <a:endParaRPr lang="zh-CN" altLang="en-US" dirty="0">
              <a:latin typeface="Tahoma" pitchFamily="34" charset="0"/>
              <a:ea typeface="宋体" charset="-122"/>
            </a:endParaRPr>
          </a:p>
        </p:txBody>
      </p:sp>
      <p:grpSp>
        <p:nvGrpSpPr>
          <p:cNvPr id="82" name="组合 81"/>
          <p:cNvGrpSpPr>
            <a:grpSpLocks/>
          </p:cNvGrpSpPr>
          <p:nvPr/>
        </p:nvGrpSpPr>
        <p:grpSpPr bwMode="auto">
          <a:xfrm>
            <a:off x="2735264" y="3213098"/>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headEnd/>
              <a:tailEnd/>
            </a:ln>
          </p:spPr>
          <p:txBody>
            <a:bodyPr wrap="square">
              <a:spAutoFit/>
            </a:bodyPr>
            <a:lstStyle/>
            <a:p>
              <a:r>
                <a:rPr lang="zh-CN" altLang="en-US" b="1" dirty="0">
                  <a:latin typeface="+mn-ea"/>
                </a:rPr>
                <a:t>命中</a:t>
              </a:r>
            </a:p>
          </p:txBody>
        </p:sp>
      </p:grpSp>
      <p:grpSp>
        <p:nvGrpSpPr>
          <p:cNvPr id="23" name="组合 22"/>
          <p:cNvGrpSpPr>
            <a:grpSpLocks/>
          </p:cNvGrpSpPr>
          <p:nvPr/>
        </p:nvGrpSpPr>
        <p:grpSpPr bwMode="auto">
          <a:xfrm>
            <a:off x="6267450" y="1854201"/>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a:t>
              </a:r>
              <a:r>
                <a:rPr lang="zh-CN" altLang="en-US" sz="1400" dirty="0">
                  <a:solidFill>
                    <a:schemeClr val="dk1"/>
                  </a:solidFill>
                </a:rPr>
                <a:t>在</a:t>
              </a:r>
              <a:endParaRPr lang="en-US" altLang="zh-CN" sz="1400" dirty="0">
                <a:solidFill>
                  <a:schemeClr val="dk1"/>
                </a:solidFill>
              </a:endParaRPr>
            </a:p>
            <a:p>
              <a:pPr algn="ctr">
                <a:defRPr/>
              </a:pPr>
              <a:r>
                <a:rPr lang="en-US" altLang="zh-CN" sz="1400" dirty="0">
                  <a:solidFill>
                    <a:schemeClr val="dk1"/>
                  </a:solidFill>
                </a:rPr>
                <a:t>cache</a:t>
              </a:r>
              <a:r>
                <a:rPr lang="zh-CN" altLang="en-US" sz="1400" dirty="0">
                  <a:solidFill>
                    <a:schemeClr val="dk1"/>
                  </a:solidFill>
                </a:rPr>
                <a:t>命中</a:t>
              </a:r>
            </a:p>
          </p:txBody>
        </p:sp>
      </p:grpSp>
      <p:grpSp>
        <p:nvGrpSpPr>
          <p:cNvPr id="22" name="组合 21"/>
          <p:cNvGrpSpPr>
            <a:grpSpLocks/>
          </p:cNvGrpSpPr>
          <p:nvPr/>
        </p:nvGrpSpPr>
        <p:grpSpPr bwMode="auto">
          <a:xfrm>
            <a:off x="4146549" y="1341439"/>
            <a:ext cx="3678238" cy="1555323"/>
            <a:chOff x="2622528" y="1340768"/>
            <a:chExt cx="3677664" cy="1555429"/>
          </a:xfrm>
        </p:grpSpPr>
        <p:grpSp>
          <p:nvGrpSpPr>
            <p:cNvPr id="343076" name="组合 20"/>
            <p:cNvGrpSpPr>
              <a:grpSpLocks/>
            </p:cNvGrpSpPr>
            <p:nvPr/>
          </p:nvGrpSpPr>
          <p:grpSpPr bwMode="auto">
            <a:xfrm>
              <a:off x="2622528" y="1655114"/>
              <a:ext cx="2165012" cy="1241083"/>
              <a:chOff x="2622528" y="1655114"/>
              <a:chExt cx="2165012" cy="1241083"/>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headEnd/>
                <a:tailEnd/>
              </a:ln>
            </p:spPr>
            <p:txBody>
              <a:bodyPr wrap="square">
                <a:spAutoFit/>
              </a:bodyPr>
              <a:lstStyle/>
              <a:p>
                <a:r>
                  <a:rPr lang="zh-CN" altLang="en-US" dirty="0">
                    <a:latin typeface="+mn-ea"/>
                  </a:rPr>
                  <a:t>缺失</a:t>
                </a:r>
              </a:p>
            </p:txBody>
          </p:sp>
          <p:cxnSp>
            <p:nvCxnSpPr>
              <p:cNvPr id="113" name="肘形连接符 112"/>
              <p:cNvCxnSpPr>
                <a:stCxn id="4" idx="0"/>
                <a:endCxn id="99" idx="1"/>
              </p:cNvCxnSpPr>
              <p:nvPr/>
            </p:nvCxnSpPr>
            <p:spPr>
              <a:xfrm flipV="1">
                <a:off x="2622528" y="1655114"/>
                <a:ext cx="2165012" cy="124108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生成</a:t>
              </a:r>
              <a:r>
                <a:rPr lang="en-US" altLang="zh-CN" sz="1400" dirty="0">
                  <a:solidFill>
                    <a:schemeClr val="dk1"/>
                  </a:solidFill>
                </a:rPr>
                <a:t>VA</a:t>
              </a:r>
              <a:r>
                <a:rPr lang="zh-CN" altLang="en-US" sz="1400" dirty="0">
                  <a:solidFill>
                    <a:schemeClr val="dk1"/>
                  </a:solidFill>
                </a:rPr>
                <a:t>的</a:t>
              </a:r>
              <a:r>
                <a:rPr lang="en-US" altLang="zh-CN" sz="1400" dirty="0">
                  <a:solidFill>
                    <a:schemeClr val="dk1"/>
                  </a:solidFill>
                </a:rPr>
                <a:t>PTEA</a:t>
              </a:r>
              <a:r>
                <a:rPr lang="zh-CN" altLang="en-US" sz="1400" dirty="0">
                  <a:solidFill>
                    <a:schemeClr val="dk1"/>
                  </a:solidFill>
                </a:rPr>
                <a:t>物理地址</a:t>
              </a:r>
            </a:p>
          </p:txBody>
        </p:sp>
      </p:grpSp>
      <p:grpSp>
        <p:nvGrpSpPr>
          <p:cNvPr id="19" name="组合 18"/>
          <p:cNvGrpSpPr>
            <a:grpSpLocks/>
          </p:cNvGrpSpPr>
          <p:nvPr/>
        </p:nvGrpSpPr>
        <p:grpSpPr bwMode="auto">
          <a:xfrm>
            <a:off x="2742590" y="4331271"/>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dirty="0">
                  <a:solidFill>
                    <a:schemeClr val="dk1"/>
                  </a:solidFill>
                </a:rPr>
                <a:t>PA=PPN+VPO</a:t>
              </a:r>
              <a:endParaRPr lang="zh-CN" altLang="en-US" sz="120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p:cNvGrpSpPr>
          <p:nvPr/>
        </p:nvGrpSpPr>
        <p:grpSpPr bwMode="auto">
          <a:xfrm>
            <a:off x="2855914" y="5419726"/>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结束</a:t>
              </a:r>
              <a:endParaRPr lang="en-US" altLang="zh-CN" sz="140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4008440" y="5157078"/>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a:grpSpLocks/>
          </p:cNvGrpSpPr>
          <p:nvPr/>
        </p:nvGrpSpPr>
        <p:grpSpPr bwMode="auto">
          <a:xfrm>
            <a:off x="4799857" y="2782095"/>
            <a:ext cx="1512042" cy="1491457"/>
            <a:chOff x="3275237" y="2782727"/>
            <a:chExt cx="1513127" cy="1490266"/>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headEnd/>
              <a:tailEnd/>
            </a:ln>
            <a:extLst/>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dirty="0">
                  <a:latin typeface="Tahoma" pitchFamily="34" charset="0"/>
                  <a:ea typeface="宋体" pitchFamily="2" charset="-122"/>
                </a:rPr>
                <a:t>Yes</a:t>
              </a:r>
              <a:endParaRPr lang="zh-CN" altLang="en-US" sz="1800" dirty="0">
                <a:latin typeface="Tahoma" pitchFamily="34" charset="0"/>
                <a:ea typeface="宋体" pitchFamily="2" charset="-122"/>
              </a:endParaRPr>
            </a:p>
          </p:txBody>
        </p:sp>
        <p:sp>
          <p:nvSpPr>
            <p:cNvPr id="117" name="矩形 116"/>
            <p:cNvSpPr/>
            <p:nvPr/>
          </p:nvSpPr>
          <p:spPr>
            <a:xfrm>
              <a:off x="3275237" y="3552844"/>
              <a:ext cx="1513127" cy="720149"/>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cache</a:t>
              </a:r>
              <a:r>
                <a:rPr lang="zh-CN" altLang="en-US" sz="1400" dirty="0"/>
                <a:t>提供</a:t>
              </a:r>
              <a:r>
                <a:rPr lang="en-US" altLang="zh-CN" sz="1400" dirty="0"/>
                <a:t>PTE</a:t>
              </a:r>
            </a:p>
          </p:txBody>
        </p:sp>
        <p:cxnSp>
          <p:nvCxnSpPr>
            <p:cNvPr id="105" name="肘形连接符 104"/>
            <p:cNvCxnSpPr>
              <a:stCxn id="57" idx="3"/>
              <a:endCxn id="117" idx="0"/>
            </p:cNvCxnSpPr>
            <p:nvPr/>
          </p:nvCxnSpPr>
          <p:spPr>
            <a:xfrm rot="10800000" flipV="1">
              <a:off x="4031802" y="2782727"/>
              <a:ext cx="712084" cy="77011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a:grpSpLocks/>
          </p:cNvGrpSpPr>
          <p:nvPr/>
        </p:nvGrpSpPr>
        <p:grpSpPr bwMode="auto">
          <a:xfrm>
            <a:off x="7678700" y="2360614"/>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headEnd/>
              <a:tailEnd/>
            </a:ln>
          </p:spPr>
          <p:txBody>
            <a:bodyPr>
              <a:spAutoFit/>
            </a:bodyPr>
            <a:lstStyle/>
            <a:p>
              <a:r>
                <a:rPr lang="en-US" altLang="zh-CN">
                  <a:latin typeface="Tahoma" pitchFamily="34" charset="0"/>
                  <a:ea typeface="宋体" charset="-122"/>
                </a:rPr>
                <a:t>No</a:t>
              </a:r>
              <a:endParaRPr lang="zh-CN" altLang="en-US">
                <a:latin typeface="Tahoma" pitchFamily="34" charset="0"/>
                <a:ea typeface="宋体" charset="-122"/>
              </a:endParaRPr>
            </a:p>
          </p:txBody>
        </p:sp>
        <p:cxnSp>
          <p:nvCxnSpPr>
            <p:cNvPr id="125" name="肘形连接符 124"/>
            <p:cNvCxnSpPr>
              <a:stCxn id="57" idx="0"/>
              <a:endCxn id="60" idx="0"/>
            </p:cNvCxnSpPr>
            <p:nvPr/>
          </p:nvCxnSpPr>
          <p:spPr>
            <a:xfrm>
              <a:off x="6300505" y="2781870"/>
              <a:ext cx="1223259" cy="77119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PTEA</a:t>
              </a:r>
              <a:r>
                <a:rPr lang="zh-CN" altLang="en-US" sz="1400" dirty="0"/>
                <a:t>访问主存，获得</a:t>
              </a:r>
              <a:r>
                <a:rPr lang="en-US" altLang="zh-CN" sz="1400" dirty="0"/>
                <a:t>PTE,</a:t>
              </a:r>
            </a:p>
            <a:p>
              <a:pPr algn="ctr">
                <a:defRPr/>
              </a:pPr>
              <a:r>
                <a:rPr lang="zh-CN" altLang="en-US" sz="1400" dirty="0"/>
                <a:t>将</a:t>
              </a:r>
              <a:r>
                <a:rPr lang="en-US" altLang="zh-CN" sz="1400" dirty="0"/>
                <a:t>PTE</a:t>
              </a:r>
              <a:r>
                <a:rPr lang="zh-CN" altLang="en-US" sz="1400" dirty="0"/>
                <a:t>所在的块调入</a:t>
              </a:r>
              <a:r>
                <a:rPr lang="en-US" altLang="zh-CN" sz="1400" dirty="0"/>
                <a:t>cache</a:t>
              </a:r>
            </a:p>
          </p:txBody>
        </p:sp>
      </p:grpSp>
      <p:grpSp>
        <p:nvGrpSpPr>
          <p:cNvPr id="27" name="组合 26"/>
          <p:cNvGrpSpPr>
            <a:grpSpLocks/>
          </p:cNvGrpSpPr>
          <p:nvPr/>
        </p:nvGrpSpPr>
        <p:grpSpPr bwMode="auto">
          <a:xfrm>
            <a:off x="7670404" y="4653134"/>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触发缺页异常程序</a:t>
              </a:r>
              <a:r>
                <a:rPr lang="en-US" altLang="zh-CN" sz="1400" dirty="0">
                  <a:solidFill>
                    <a:schemeClr val="dk1"/>
                  </a:solidFill>
                </a:rPr>
                <a:t>OS</a:t>
              </a:r>
              <a:r>
                <a:rPr lang="zh-CN" altLang="en-US" sz="1400" dirty="0">
                  <a:solidFill>
                    <a:schemeClr val="dk1"/>
                  </a:solidFill>
                </a:rPr>
                <a:t>负责调页，更新页表，</a:t>
              </a:r>
              <a:r>
                <a:rPr lang="en-US" altLang="zh-CN" sz="1400" dirty="0">
                  <a:solidFill>
                    <a:schemeClr val="dk1"/>
                  </a:solidFill>
                </a:rPr>
                <a:t>TLB</a:t>
              </a:r>
              <a:r>
                <a:rPr lang="zh-CN" altLang="en-US" sz="1400" dirty="0">
                  <a:solidFill>
                    <a:schemeClr val="dk1"/>
                  </a:solidFill>
                </a:rPr>
                <a:t>表</a:t>
              </a:r>
            </a:p>
          </p:txBody>
        </p:sp>
        <p:sp>
          <p:nvSpPr>
            <p:cNvPr id="343064" name="Text Box 5"/>
            <p:cNvSpPr txBox="1">
              <a:spLocks noChangeArrowheads="1"/>
            </p:cNvSpPr>
            <p:nvPr/>
          </p:nvSpPr>
          <p:spPr bwMode="auto">
            <a:xfrm>
              <a:off x="6146448" y="4700555"/>
              <a:ext cx="577930" cy="369544"/>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Yes</a:t>
              </a:r>
              <a:endParaRPr lang="zh-CN" altLang="en-US" dirty="0">
                <a:latin typeface="Tahoma" pitchFamily="34" charset="0"/>
                <a:ea typeface="宋体" charset="-122"/>
              </a:endParaRPr>
            </a:p>
          </p:txBody>
        </p:sp>
        <p:cxnSp>
          <p:nvCxnSpPr>
            <p:cNvPr id="68" name="直接箭头连接符 67"/>
            <p:cNvCxnSpPr>
              <a:stCxn id="50" idx="0"/>
            </p:cNvCxnSpPr>
            <p:nvPr/>
          </p:nvCxnSpPr>
          <p:spPr>
            <a:xfrm flipV="1">
              <a:off x="6238844" y="5073088"/>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a:grpSpLocks/>
          </p:cNvGrpSpPr>
          <p:nvPr/>
        </p:nvGrpSpPr>
        <p:grpSpPr bwMode="auto">
          <a:xfrm>
            <a:off x="5555877" y="4273552"/>
            <a:ext cx="3491275" cy="1060001"/>
            <a:chOff x="4031388" y="4272994"/>
            <a:chExt cx="3492043" cy="1060609"/>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t>
                </a:r>
                <a:r>
                  <a:rPr lang="zh-CN" altLang="en-US" sz="1400" dirty="0">
                    <a:solidFill>
                      <a:schemeClr val="dk1"/>
                    </a:solidFill>
                  </a:rPr>
                  <a:t>缺页</a:t>
                </a: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4031388" y="4552552"/>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17" idx="2"/>
            </p:cNvCxnSpPr>
            <p:nvPr/>
          </p:nvCxnSpPr>
          <p:spPr>
            <a:xfrm flipH="1" flipV="1">
              <a:off x="4031389" y="4272994"/>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0" idx="2"/>
            </p:cNvCxnSpPr>
            <p:nvPr/>
          </p:nvCxnSpPr>
          <p:spPr>
            <a:xfrm flipV="1">
              <a:off x="7523431" y="428569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1" name="组合 170"/>
          <p:cNvGrpSpPr/>
          <p:nvPr/>
        </p:nvGrpSpPr>
        <p:grpSpPr>
          <a:xfrm>
            <a:off x="2655888" y="2040746"/>
            <a:ext cx="1490662" cy="1135971"/>
            <a:chOff x="432561" y="2745138"/>
            <a:chExt cx="1490662" cy="850295"/>
          </a:xfrm>
          <a:solidFill>
            <a:srgbClr val="00B050"/>
          </a:solidFill>
        </p:grpSpPr>
        <p:sp>
          <p:nvSpPr>
            <p:cNvPr id="4" name="六边形 3"/>
            <p:cNvSpPr/>
            <p:nvPr/>
          </p:nvSpPr>
          <p:spPr>
            <a:xfrm>
              <a:off x="432561" y="3176334"/>
              <a:ext cx="1490662" cy="419099"/>
            </a:xfrm>
            <a:prstGeom prst="hexagon">
              <a:avLst/>
            </a:prstGeom>
            <a:grp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TLB</a:t>
              </a:r>
              <a:r>
                <a:rPr lang="zh-CN" altLang="en-US" sz="1400" dirty="0">
                  <a:solidFill>
                    <a:schemeClr val="dk1"/>
                  </a:solidFill>
                </a:rPr>
                <a:t>查找</a:t>
              </a:r>
              <a:endParaRPr lang="en-US" altLang="zh-CN" sz="1400" dirty="0">
                <a:solidFill>
                  <a:schemeClr val="dk1"/>
                </a:solidFill>
              </a:endParaRPr>
            </a:p>
            <a:p>
              <a:pPr algn="ctr">
                <a:defRPr/>
              </a:pPr>
              <a:r>
                <a:rPr lang="en-US" altLang="zh-CN" sz="1400" dirty="0">
                  <a:solidFill>
                    <a:schemeClr val="dk1"/>
                  </a:solidFill>
                </a:rPr>
                <a:t>(Key=VPN)</a:t>
              </a:r>
              <a:endParaRPr lang="zh-CN" altLang="en-US" sz="140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2655889" y="1341439"/>
            <a:ext cx="1512887" cy="923925"/>
            <a:chOff x="432650" y="1360871"/>
            <a:chExt cx="1512168" cy="1060017"/>
          </a:xfrm>
        </p:grpSpPr>
        <p:cxnSp>
          <p:nvCxnSpPr>
            <p:cNvPr id="13" name="肘形连接符 12"/>
            <p:cNvCxnSpPr>
              <a:stCxn id="5" idx="2"/>
              <a:endCxn id="6" idx="0"/>
            </p:cNvCxnSpPr>
            <p:nvPr/>
          </p:nvCxnSpPr>
          <p:spPr>
            <a:xfrm rot="16200000" flipH="1">
              <a:off x="1018440" y="1530372"/>
              <a:ext cx="340589" cy="1586"/>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1460"/>
              <a:ext cx="1512168" cy="719428"/>
            </a:xfrm>
            <a:prstGeom prst="rect">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接收到</a:t>
              </a:r>
              <a:endParaRPr lang="en-US" altLang="zh-CN" sz="1400" dirty="0">
                <a:solidFill>
                  <a:schemeClr val="dk1"/>
                </a:solidFill>
              </a:endParaRPr>
            </a:p>
            <a:p>
              <a:pPr algn="ctr">
                <a:defRPr/>
              </a:pPr>
              <a:r>
                <a:rPr lang="zh-CN" altLang="en-US" sz="1400" dirty="0">
                  <a:solidFill>
                    <a:schemeClr val="dk1"/>
                  </a:solidFill>
                </a:rPr>
                <a:t>虚拟地址</a:t>
              </a:r>
              <a:r>
                <a:rPr lang="en-US" altLang="zh-CN" sz="1400" dirty="0">
                  <a:solidFill>
                    <a:schemeClr val="dk1"/>
                  </a:solidFill>
                </a:rPr>
                <a:t>VA</a:t>
              </a:r>
              <a:endParaRPr lang="zh-CN" altLang="en-US" sz="1400" dirty="0">
                <a:solidFill>
                  <a:schemeClr val="dk1"/>
                </a:solidFill>
              </a:endParaRPr>
            </a:p>
          </p:txBody>
        </p:sp>
      </p:grpSp>
      <p:sp>
        <p:nvSpPr>
          <p:cNvPr id="52" name="矩形 51"/>
          <p:cNvSpPr/>
          <p:nvPr/>
        </p:nvSpPr>
        <p:spPr>
          <a:xfrm>
            <a:off x="4461306" y="4972845"/>
            <a:ext cx="1431600" cy="360709"/>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t>更新</a:t>
            </a:r>
            <a:r>
              <a:rPr lang="en-US" altLang="zh-CN" sz="1400" dirty="0"/>
              <a:t>TLB</a:t>
            </a:r>
            <a:r>
              <a:rPr lang="zh-CN" altLang="en-US" sz="1400" dirty="0"/>
              <a:t>表</a:t>
            </a:r>
            <a:endParaRPr lang="en-US" altLang="zh-CN" sz="1400" dirty="0"/>
          </a:p>
        </p:txBody>
      </p:sp>
      <p:cxnSp>
        <p:nvCxnSpPr>
          <p:cNvPr id="54" name="直接箭头连接符 53"/>
          <p:cNvCxnSpPr/>
          <p:nvPr/>
        </p:nvCxnSpPr>
        <p:spPr>
          <a:xfrm flipH="1">
            <a:off x="5855774" y="5119146"/>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5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343046" grpId="0"/>
      <p:bldP spid="52"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虚拟地址</a:t>
            </a:r>
            <a:r>
              <a:rPr lang="en-US" altLang="zh-CN">
                <a:sym typeface="Wingdings" pitchFamily="2" charset="2"/>
              </a:rPr>
              <a:t></a:t>
            </a:r>
            <a:r>
              <a:rPr lang="zh-CN" altLang="en-US">
                <a:sym typeface="Wingdings" pitchFamily="2" charset="2"/>
              </a:rPr>
              <a:t>物理地址流程</a:t>
            </a:r>
            <a:endParaRPr lang="zh-CN" altLang="en-US"/>
          </a:p>
        </p:txBody>
      </p:sp>
      <p:pic>
        <p:nvPicPr>
          <p:cNvPr id="4" name="内容占位符 3"/>
          <p:cNvPicPr>
            <a:picLocks noGrp="1" noChangeAspect="1"/>
          </p:cNvPicPr>
          <p:nvPr>
            <p:ph idx="1"/>
          </p:nvPr>
        </p:nvPicPr>
        <p:blipFill>
          <a:blip r:embed="rId2"/>
          <a:stretch>
            <a:fillRect/>
          </a:stretch>
        </p:blipFill>
        <p:spPr>
          <a:xfrm>
            <a:off x="2695092" y="875255"/>
            <a:ext cx="7014541" cy="5637213"/>
          </a:xfrm>
          <a:prstGeom prst="rect">
            <a:avLst/>
          </a:prstGeom>
        </p:spPr>
      </p:pic>
    </p:spTree>
    <p:extLst>
      <p:ext uri="{BB962C8B-B14F-4D97-AF65-F5344CB8AC3E}">
        <p14:creationId xmlns:p14="http://schemas.microsoft.com/office/powerpoint/2010/main" val="7338535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虚拟存储器载入过程</a:t>
            </a:r>
          </a:p>
        </p:txBody>
      </p:sp>
      <p:sp>
        <p:nvSpPr>
          <p:cNvPr id="3" name="内容占位符 2"/>
          <p:cNvSpPr>
            <a:spLocks noGrp="1"/>
          </p:cNvSpPr>
          <p:nvPr>
            <p:ph idx="1"/>
          </p:nvPr>
        </p:nvSpPr>
        <p:spPr/>
        <p:txBody>
          <a:bodyPr/>
          <a:lstStyle/>
          <a:p>
            <a:r>
              <a:rPr lang="zh-CN" altLang="en-US" b="1" dirty="0"/>
              <a:t>程序按需载入，按页面载入</a:t>
            </a:r>
            <a:endParaRPr lang="en-US" altLang="zh-CN" b="1" dirty="0"/>
          </a:p>
          <a:p>
            <a:r>
              <a:rPr lang="zh-CN" altLang="en-US" b="1" dirty="0"/>
              <a:t>载入页面同时更新内存中页表</a:t>
            </a:r>
            <a:endParaRPr lang="en-US" altLang="zh-CN" b="1" dirty="0"/>
          </a:p>
          <a:p>
            <a:r>
              <a:rPr lang="zh-CN" altLang="en-US" b="1" dirty="0"/>
              <a:t>内存满时发生缺页，完成数据交换</a:t>
            </a:r>
            <a:endParaRPr lang="en-US" altLang="zh-CN" b="1" dirty="0"/>
          </a:p>
          <a:p>
            <a:pPr lvl="1"/>
            <a:r>
              <a:rPr lang="zh-CN" altLang="en-US" sz="2400" dirty="0"/>
              <a:t>将不经常使用页面移到辅存</a:t>
            </a:r>
            <a:endParaRPr lang="en-US" altLang="zh-CN" sz="2400" dirty="0"/>
          </a:p>
          <a:p>
            <a:pPr lvl="1"/>
            <a:r>
              <a:rPr lang="zh-CN" altLang="en-US" sz="2400" dirty="0"/>
              <a:t>从辅存程序或数据调入新的页面</a:t>
            </a:r>
            <a:endParaRPr lang="en-US" altLang="zh-CN" sz="2400" dirty="0"/>
          </a:p>
          <a:p>
            <a:pPr lvl="1"/>
            <a:r>
              <a:rPr lang="zh-CN" altLang="en-US" sz="2400" dirty="0"/>
              <a:t>页面替换采用操作系统实现，</a:t>
            </a:r>
            <a:r>
              <a:rPr lang="en-US" altLang="zh-CN" sz="2400" dirty="0"/>
              <a:t>cache</a:t>
            </a:r>
            <a:r>
              <a:rPr lang="zh-CN" altLang="en-US" sz="2400" dirty="0"/>
              <a:t>数据替换由硬件实现</a:t>
            </a:r>
          </a:p>
          <a:p>
            <a:r>
              <a:rPr lang="zh-CN" altLang="en-US" b="1" dirty="0"/>
              <a:t>内存满后系统性能？</a:t>
            </a:r>
            <a:endParaRPr lang="en-US" altLang="zh-CN" b="1" dirty="0"/>
          </a:p>
          <a:p>
            <a:pPr lvl="1" eaLnBrk="1" hangingPunct="1">
              <a:lnSpc>
                <a:spcPct val="130000"/>
              </a:lnSpc>
            </a:pPr>
            <a:r>
              <a:rPr lang="zh-CN" altLang="en-US" sz="2400" dirty="0"/>
              <a:t>虚拟存储器替换算法涉及磁盘操作，性能损失大于</a:t>
            </a:r>
            <a:r>
              <a:rPr lang="en-US" altLang="zh-CN" sz="2400" dirty="0"/>
              <a:t>cache</a:t>
            </a:r>
            <a:endParaRPr lang="zh-CN" altLang="en-US" sz="2400"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5240789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舒体" pitchFamily="2" charset="-122"/>
              </a:rPr>
              <a:t>存储保护的基本概念</a:t>
            </a:r>
            <a:endParaRPr lang="zh-CN" altLang="en-US" dirty="0"/>
          </a:p>
        </p:txBody>
      </p:sp>
      <p:sp>
        <p:nvSpPr>
          <p:cNvPr id="3" name="内容占位符 2"/>
          <p:cNvSpPr>
            <a:spLocks noGrp="1"/>
          </p:cNvSpPr>
          <p:nvPr>
            <p:ph idx="1"/>
          </p:nvPr>
        </p:nvSpPr>
        <p:spPr>
          <a:xfrm>
            <a:off x="487822" y="942764"/>
            <a:ext cx="10522556" cy="5637024"/>
          </a:xfrm>
        </p:spPr>
        <p:txBody>
          <a:bodyPr/>
          <a:lstStyle/>
          <a:p>
            <a:pPr eaLnBrk="1" hangingPunct="1">
              <a:lnSpc>
                <a:spcPct val="150000"/>
              </a:lnSpc>
              <a:spcBef>
                <a:spcPct val="5000"/>
              </a:spcBef>
            </a:pPr>
            <a:r>
              <a:rPr dirty="0"/>
              <a:t>为避免多道程序相互干扰，防止某程序出错而破坏其他程序的正确性或不合法地访问其他程序或数据区，应对每个程序进行存储保护</a:t>
            </a:r>
            <a:endParaRPr lang="en-US" dirty="0"/>
          </a:p>
          <a:p>
            <a:pPr eaLnBrk="1" hangingPunct="1">
              <a:lnSpc>
                <a:spcPct val="150000"/>
              </a:lnSpc>
              <a:spcBef>
                <a:spcPct val="5000"/>
              </a:spcBef>
            </a:pPr>
            <a:r>
              <a:rPr dirty="0"/>
              <a:t>操作系统程序和用户程序都需要保护</a:t>
            </a:r>
          </a:p>
          <a:p>
            <a:pPr eaLnBrk="1" hangingPunct="1">
              <a:lnSpc>
                <a:spcPct val="150000"/>
              </a:lnSpc>
              <a:spcBef>
                <a:spcPct val="5000"/>
              </a:spcBef>
            </a:pPr>
            <a:r>
              <a:rPr dirty="0"/>
              <a:t>以下情况发生存储保护错</a:t>
            </a:r>
          </a:p>
          <a:p>
            <a:pPr lvl="1" eaLnBrk="1" hangingPunct="1">
              <a:lnSpc>
                <a:spcPct val="150000"/>
              </a:lnSpc>
              <a:spcBef>
                <a:spcPct val="5000"/>
              </a:spcBef>
            </a:pPr>
            <a:r>
              <a:rPr sz="2400" dirty="0"/>
              <a:t>地址越界（转换得到的物理地址不属于可访问范围）</a:t>
            </a:r>
          </a:p>
          <a:p>
            <a:pPr lvl="1" eaLnBrk="1" hangingPunct="1">
              <a:lnSpc>
                <a:spcPct val="150000"/>
              </a:lnSpc>
              <a:spcBef>
                <a:spcPct val="5000"/>
              </a:spcBef>
            </a:pPr>
            <a:r>
              <a:rPr sz="2400" dirty="0"/>
              <a:t>访问越权（访问操作与所拥有的访问权限不符）</a:t>
            </a:r>
          </a:p>
          <a:p>
            <a:pPr lvl="2" eaLnBrk="1" hangingPunct="1">
              <a:lnSpc>
                <a:spcPct val="150000"/>
              </a:lnSpc>
              <a:spcBef>
                <a:spcPct val="5000"/>
              </a:spcBef>
            </a:pPr>
            <a:r>
              <a:rPr sz="2600" dirty="0"/>
              <a:t>页表中设定访问（存取）权限</a:t>
            </a:r>
          </a:p>
          <a:p>
            <a:pPr eaLnBrk="1" hangingPunct="1">
              <a:lnSpc>
                <a:spcPct val="150000"/>
              </a:lnSpc>
              <a:spcBef>
                <a:spcPct val="5000"/>
              </a:spcBef>
            </a:pPr>
            <a:r>
              <a:rPr dirty="0"/>
              <a:t>访问属性的设定</a:t>
            </a:r>
          </a:p>
          <a:p>
            <a:pPr lvl="1">
              <a:spcBef>
                <a:spcPct val="5000"/>
              </a:spcBef>
            </a:pPr>
            <a:r>
              <a:rPr sz="2400" dirty="0"/>
              <a:t>数据段可指定</a:t>
            </a:r>
            <a:r>
              <a:rPr lang="en-US" altLang="zh-CN" sz="2400" dirty="0"/>
              <a:t>R/W</a:t>
            </a:r>
            <a:r>
              <a:rPr sz="2400" dirty="0"/>
              <a:t>或</a:t>
            </a:r>
            <a:r>
              <a:rPr lang="en-US" altLang="zh-CN" sz="2400" dirty="0"/>
              <a:t>RO</a:t>
            </a:r>
            <a:r>
              <a:rPr sz="2400" dirty="0"/>
              <a:t>；程序段可指定</a:t>
            </a:r>
            <a:r>
              <a:rPr lang="en-US" altLang="zh-CN" sz="2400" dirty="0"/>
              <a:t>R/E</a:t>
            </a:r>
            <a:r>
              <a:rPr sz="2400" dirty="0"/>
              <a:t>或</a:t>
            </a:r>
            <a:r>
              <a:rPr lang="en-US" altLang="zh-CN" sz="2400" dirty="0"/>
              <a:t>RO</a:t>
            </a:r>
            <a:endParaRPr sz="2400" dirty="0"/>
          </a:p>
          <a:p>
            <a:pPr eaLnBrk="1" hangingPunct="1">
              <a:lnSpc>
                <a:spcPct val="115000"/>
              </a:lnSpc>
              <a:spcBef>
                <a:spcPct val="5000"/>
              </a:spcBef>
            </a:pPr>
            <a:endParaRPr dirty="0">
              <a:latin typeface="微软雅黑" pitchFamily="34" charset="-122"/>
              <a:ea typeface="微软雅黑" pitchFamily="34" charset="-122"/>
            </a:endParaRPr>
          </a:p>
          <a:p>
            <a:endParaRPr lang="zh-CN" altLang="en-US" dirty="0"/>
          </a:p>
        </p:txBody>
      </p:sp>
    </p:spTree>
    <p:extLst>
      <p:ext uri="{BB962C8B-B14F-4D97-AF65-F5344CB8AC3E}">
        <p14:creationId xmlns:p14="http://schemas.microsoft.com/office/powerpoint/2010/main" val="16637027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EB216-D8A2-4390-9C82-24262EA75877}"/>
              </a:ext>
            </a:extLst>
          </p:cNvPr>
          <p:cNvSpPr>
            <a:spLocks noGrp="1"/>
          </p:cNvSpPr>
          <p:nvPr>
            <p:ph type="title"/>
          </p:nvPr>
        </p:nvSpPr>
        <p:spPr/>
        <p:txBody>
          <a:bodyPr/>
          <a:lstStyle/>
          <a:p>
            <a:r>
              <a:rPr lang="zh-CN" altLang="en-US" dirty="0"/>
              <a:t>课后习题</a:t>
            </a:r>
          </a:p>
        </p:txBody>
      </p:sp>
      <p:sp>
        <p:nvSpPr>
          <p:cNvPr id="3" name="内容占位符 2">
            <a:extLst>
              <a:ext uri="{FF2B5EF4-FFF2-40B4-BE49-F238E27FC236}">
                <a16:creationId xmlns:a16="http://schemas.microsoft.com/office/drawing/2014/main" id="{44B5F5B9-73AD-49C6-9577-CE9D3990EB53}"/>
              </a:ext>
            </a:extLst>
          </p:cNvPr>
          <p:cNvSpPr>
            <a:spLocks noGrp="1"/>
          </p:cNvSpPr>
          <p:nvPr>
            <p:ph idx="1"/>
          </p:nvPr>
        </p:nvSpPr>
        <p:spPr/>
        <p:txBody>
          <a:bodyPr/>
          <a:lstStyle/>
          <a:p>
            <a:r>
              <a:rPr lang="en-US" altLang="zh-CN" dirty="0"/>
              <a:t>4.2</a:t>
            </a:r>
          </a:p>
          <a:p>
            <a:r>
              <a:rPr lang="en-US" altLang="zh-CN" dirty="0"/>
              <a:t>4.7</a:t>
            </a:r>
          </a:p>
          <a:p>
            <a:r>
              <a:rPr lang="en-US" altLang="zh-CN" dirty="0"/>
              <a:t>4.8</a:t>
            </a:r>
          </a:p>
          <a:p>
            <a:r>
              <a:rPr lang="en-US" altLang="zh-CN" dirty="0"/>
              <a:t>4.11</a:t>
            </a:r>
          </a:p>
          <a:p>
            <a:r>
              <a:rPr lang="en-US" altLang="zh-CN" dirty="0"/>
              <a:t>4.16   4.17   </a:t>
            </a:r>
          </a:p>
          <a:p>
            <a:r>
              <a:rPr lang="en-US" altLang="zh-CN" dirty="0"/>
              <a:t>4.18   4.19</a:t>
            </a:r>
            <a:endParaRPr lang="zh-CN" altLang="en-US" dirty="0"/>
          </a:p>
        </p:txBody>
      </p:sp>
      <p:pic>
        <p:nvPicPr>
          <p:cNvPr id="4" name="图片 3">
            <a:extLst>
              <a:ext uri="{FF2B5EF4-FFF2-40B4-BE49-F238E27FC236}">
                <a16:creationId xmlns:a16="http://schemas.microsoft.com/office/drawing/2014/main" id="{8E335922-D642-478D-957A-1E98C599977A}"/>
              </a:ext>
            </a:extLst>
          </p:cNvPr>
          <p:cNvPicPr>
            <a:picLocks noChangeAspect="1"/>
          </p:cNvPicPr>
          <p:nvPr/>
        </p:nvPicPr>
        <p:blipFill>
          <a:blip r:embed="rId2"/>
          <a:stretch>
            <a:fillRect/>
          </a:stretch>
        </p:blipFill>
        <p:spPr>
          <a:xfrm>
            <a:off x="8205468" y="3686862"/>
            <a:ext cx="3286316" cy="2336936"/>
          </a:xfrm>
          <a:prstGeom prst="rect">
            <a:avLst/>
          </a:prstGeom>
        </p:spPr>
      </p:pic>
    </p:spTree>
    <p:extLst>
      <p:ext uri="{BB962C8B-B14F-4D97-AF65-F5344CB8AC3E}">
        <p14:creationId xmlns:p14="http://schemas.microsoft.com/office/powerpoint/2010/main" val="29405512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857250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存储器两种状态</a:t>
            </a:r>
          </a:p>
        </p:txBody>
      </p:sp>
      <p:sp>
        <p:nvSpPr>
          <p:cNvPr id="5" name="Rectangle 2"/>
          <p:cNvSpPr>
            <a:spLocks noChangeArrowheads="1"/>
          </p:cNvSpPr>
          <p:nvPr/>
        </p:nvSpPr>
        <p:spPr bwMode="auto">
          <a:xfrm>
            <a:off x="2262068" y="1248148"/>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6" name="Rectangle 4"/>
          <p:cNvSpPr>
            <a:spLocks noChangeArrowheads="1"/>
          </p:cNvSpPr>
          <p:nvPr/>
        </p:nvSpPr>
        <p:spPr bwMode="auto">
          <a:xfrm>
            <a:off x="4090868" y="2334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7" name="Rectangle 5"/>
          <p:cNvSpPr>
            <a:spLocks noChangeArrowheads="1"/>
          </p:cNvSpPr>
          <p:nvPr/>
        </p:nvSpPr>
        <p:spPr bwMode="auto">
          <a:xfrm>
            <a:off x="3405068" y="2334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8" name="Rectangle 6"/>
          <p:cNvSpPr>
            <a:spLocks noChangeArrowheads="1"/>
          </p:cNvSpPr>
          <p:nvPr/>
        </p:nvSpPr>
        <p:spPr bwMode="auto">
          <a:xfrm>
            <a:off x="3900368" y="3703233"/>
            <a:ext cx="723900" cy="460375"/>
          </a:xfrm>
          <a:prstGeom prst="rect">
            <a:avLst/>
          </a:prstGeom>
          <a:noFill/>
          <a:ln w="9525">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9" name="Line 7"/>
          <p:cNvSpPr>
            <a:spLocks noChangeShapeType="1"/>
          </p:cNvSpPr>
          <p:nvPr/>
        </p:nvSpPr>
        <p:spPr bwMode="auto">
          <a:xfrm>
            <a:off x="1881068" y="1420407"/>
            <a:ext cx="3276600" cy="0"/>
          </a:xfrm>
          <a:prstGeom prst="line">
            <a:avLst/>
          </a:prstGeom>
          <a:noFill/>
          <a:ln w="19050">
            <a:solidFill>
              <a:schemeClr val="tx1"/>
            </a:solidFill>
            <a:round/>
            <a:headEnd/>
            <a:tailEnd/>
          </a:ln>
        </p:spPr>
        <p:txBody>
          <a:bodyPr/>
          <a:lstStyle/>
          <a:p>
            <a:endParaRPr lang="zh-CN" altLang="en-US">
              <a:latin typeface="+mn-ea"/>
            </a:endParaRPr>
          </a:p>
        </p:txBody>
      </p:sp>
      <p:sp>
        <p:nvSpPr>
          <p:cNvPr id="10" name="Line 8"/>
          <p:cNvSpPr>
            <a:spLocks noChangeAspect="1" noChangeShapeType="1"/>
          </p:cNvSpPr>
          <p:nvPr/>
        </p:nvSpPr>
        <p:spPr bwMode="auto">
          <a:xfrm>
            <a:off x="3100268" y="1953807"/>
            <a:ext cx="1447800"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11" name="Group 9"/>
          <p:cNvGrpSpPr>
            <a:grpSpLocks noChangeAspect="1"/>
          </p:cNvGrpSpPr>
          <p:nvPr/>
        </p:nvGrpSpPr>
        <p:grpSpPr bwMode="auto">
          <a:xfrm>
            <a:off x="3100268" y="2182407"/>
            <a:ext cx="381000" cy="304800"/>
            <a:chOff x="3360" y="2064"/>
            <a:chExt cx="240" cy="192"/>
          </a:xfrm>
        </p:grpSpPr>
        <p:sp>
          <p:nvSpPr>
            <p:cNvPr id="12"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4"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6"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7" name="Line 15"/>
          <p:cNvSpPr>
            <a:spLocks noChangeAspect="1" noChangeShapeType="1"/>
          </p:cNvSpPr>
          <p:nvPr/>
        </p:nvSpPr>
        <p:spPr bwMode="auto">
          <a:xfrm>
            <a:off x="3481268" y="1953807"/>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8" name="Line 16"/>
          <p:cNvSpPr>
            <a:spLocks noChangeAspect="1" noChangeShapeType="1"/>
          </p:cNvSpPr>
          <p:nvPr/>
        </p:nvSpPr>
        <p:spPr bwMode="auto">
          <a:xfrm>
            <a:off x="3100268" y="1953807"/>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 name="Line 17"/>
          <p:cNvSpPr>
            <a:spLocks noChangeAspect="1" noChangeShapeType="1"/>
          </p:cNvSpPr>
          <p:nvPr/>
        </p:nvSpPr>
        <p:spPr bwMode="auto">
          <a:xfrm>
            <a:off x="3100268" y="2411007"/>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8"/>
          <p:cNvSpPr>
            <a:spLocks noChangeAspect="1" noChangeShapeType="1"/>
          </p:cNvSpPr>
          <p:nvPr/>
        </p:nvSpPr>
        <p:spPr bwMode="auto">
          <a:xfrm>
            <a:off x="3100268" y="2715807"/>
            <a:ext cx="457200" cy="0"/>
          </a:xfrm>
          <a:prstGeom prst="line">
            <a:avLst/>
          </a:prstGeom>
          <a:noFill/>
          <a:ln w="19050">
            <a:solidFill>
              <a:schemeClr val="tx1"/>
            </a:solidFill>
            <a:round/>
            <a:headEnd/>
            <a:tailEnd/>
          </a:ln>
        </p:spPr>
        <p:txBody>
          <a:bodyPr/>
          <a:lstStyle/>
          <a:p>
            <a:endParaRPr lang="zh-CN" altLang="en-US">
              <a:latin typeface="+mn-ea"/>
            </a:endParaRPr>
          </a:p>
        </p:txBody>
      </p:sp>
      <p:sp>
        <p:nvSpPr>
          <p:cNvPr id="21" name="Line 19"/>
          <p:cNvSpPr>
            <a:spLocks noChangeAspect="1" noChangeShapeType="1"/>
          </p:cNvSpPr>
          <p:nvPr/>
        </p:nvSpPr>
        <p:spPr bwMode="auto">
          <a:xfrm>
            <a:off x="4548068" y="1953807"/>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2" name="Line 20"/>
          <p:cNvSpPr>
            <a:spLocks noChangeAspect="1" noChangeShapeType="1"/>
          </p:cNvSpPr>
          <p:nvPr/>
        </p:nvSpPr>
        <p:spPr bwMode="auto">
          <a:xfrm>
            <a:off x="4167068" y="1953807"/>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3" name="Group 21"/>
          <p:cNvGrpSpPr>
            <a:grpSpLocks noChangeAspect="1"/>
          </p:cNvGrpSpPr>
          <p:nvPr/>
        </p:nvGrpSpPr>
        <p:grpSpPr bwMode="auto">
          <a:xfrm>
            <a:off x="4167068" y="2182407"/>
            <a:ext cx="381000" cy="304800"/>
            <a:chOff x="4032" y="2064"/>
            <a:chExt cx="240" cy="192"/>
          </a:xfrm>
        </p:grpSpPr>
        <p:sp>
          <p:nvSpPr>
            <p:cNvPr id="24"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6"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8"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9" name="Group 27"/>
          <p:cNvGrpSpPr>
            <a:grpSpLocks noChangeAspect="1"/>
          </p:cNvGrpSpPr>
          <p:nvPr/>
        </p:nvGrpSpPr>
        <p:grpSpPr bwMode="auto">
          <a:xfrm>
            <a:off x="3100268" y="2944407"/>
            <a:ext cx="381000" cy="304800"/>
            <a:chOff x="3360" y="2544"/>
            <a:chExt cx="240" cy="192"/>
          </a:xfrm>
        </p:grpSpPr>
        <p:sp>
          <p:nvSpPr>
            <p:cNvPr id="30"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1"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2"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4"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5" name="Line 33"/>
          <p:cNvSpPr>
            <a:spLocks noChangeAspect="1" noChangeShapeType="1"/>
          </p:cNvSpPr>
          <p:nvPr/>
        </p:nvSpPr>
        <p:spPr bwMode="auto">
          <a:xfrm>
            <a:off x="3100268" y="2715807"/>
            <a:ext cx="0" cy="304800"/>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4"/>
          <p:cNvGrpSpPr>
            <a:grpSpLocks noChangeAspect="1"/>
          </p:cNvGrpSpPr>
          <p:nvPr/>
        </p:nvGrpSpPr>
        <p:grpSpPr bwMode="auto">
          <a:xfrm>
            <a:off x="4167068" y="2944407"/>
            <a:ext cx="381000" cy="304800"/>
            <a:chOff x="4032" y="2544"/>
            <a:chExt cx="240" cy="192"/>
          </a:xfrm>
        </p:grpSpPr>
        <p:sp>
          <p:nvSpPr>
            <p:cNvPr id="37" name="Line 3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3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2" name="Line 40"/>
          <p:cNvSpPr>
            <a:spLocks noChangeAspect="1" noChangeShapeType="1"/>
          </p:cNvSpPr>
          <p:nvPr/>
        </p:nvSpPr>
        <p:spPr bwMode="auto">
          <a:xfrm>
            <a:off x="3557468" y="2715807"/>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1"/>
          <p:cNvSpPr>
            <a:spLocks noChangeAspect="1" noChangeShapeType="1"/>
          </p:cNvSpPr>
          <p:nvPr/>
        </p:nvSpPr>
        <p:spPr bwMode="auto">
          <a:xfrm>
            <a:off x="3100268" y="3630207"/>
            <a:ext cx="1447800"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44" name="Line 42"/>
          <p:cNvSpPr>
            <a:spLocks noChangeAspect="1" noChangeShapeType="1"/>
          </p:cNvSpPr>
          <p:nvPr/>
        </p:nvSpPr>
        <p:spPr bwMode="auto">
          <a:xfrm>
            <a:off x="3100268" y="3173007"/>
            <a:ext cx="0" cy="45720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45" name="Line 43"/>
          <p:cNvSpPr>
            <a:spLocks noChangeAspect="1" noChangeShapeType="1"/>
          </p:cNvSpPr>
          <p:nvPr/>
        </p:nvSpPr>
        <p:spPr bwMode="auto">
          <a:xfrm>
            <a:off x="4548068" y="3173007"/>
            <a:ext cx="0" cy="457200"/>
          </a:xfrm>
          <a:prstGeom prst="line">
            <a:avLst/>
          </a:prstGeom>
          <a:noFill/>
          <a:ln w="28575" cap="sq">
            <a:solidFill>
              <a:srgbClr val="008000"/>
            </a:solidFill>
            <a:miter lim="800000"/>
            <a:headEnd/>
            <a:tailEnd/>
          </a:ln>
        </p:spPr>
        <p:txBody>
          <a:bodyPr/>
          <a:lstStyle/>
          <a:p>
            <a:endParaRPr lang="zh-CN" altLang="en-US">
              <a:latin typeface="+mn-ea"/>
            </a:endParaRPr>
          </a:p>
        </p:txBody>
      </p:sp>
      <p:grpSp>
        <p:nvGrpSpPr>
          <p:cNvPr id="46" name="Group 44"/>
          <p:cNvGrpSpPr>
            <a:grpSpLocks/>
          </p:cNvGrpSpPr>
          <p:nvPr/>
        </p:nvGrpSpPr>
        <p:grpSpPr bwMode="auto">
          <a:xfrm>
            <a:off x="4548068" y="2411007"/>
            <a:ext cx="0" cy="609600"/>
            <a:chOff x="1968" y="1776"/>
            <a:chExt cx="0" cy="384"/>
          </a:xfrm>
        </p:grpSpPr>
        <p:sp>
          <p:nvSpPr>
            <p:cNvPr id="47" name="Line 45"/>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48" name="Line 46"/>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9" name="Group 47"/>
          <p:cNvGrpSpPr>
            <a:grpSpLocks noChangeAspect="1"/>
          </p:cNvGrpSpPr>
          <p:nvPr/>
        </p:nvGrpSpPr>
        <p:grpSpPr bwMode="auto">
          <a:xfrm rot="16200000" flipV="1">
            <a:off x="2528768" y="2372907"/>
            <a:ext cx="381000" cy="304800"/>
            <a:chOff x="3360" y="2544"/>
            <a:chExt cx="240" cy="192"/>
          </a:xfrm>
        </p:grpSpPr>
        <p:sp>
          <p:nvSpPr>
            <p:cNvPr id="50"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1"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2"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3"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4"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55" name="Line 53"/>
          <p:cNvSpPr>
            <a:spLocks noChangeAspect="1" noChangeShapeType="1"/>
          </p:cNvSpPr>
          <p:nvPr/>
        </p:nvSpPr>
        <p:spPr bwMode="auto">
          <a:xfrm>
            <a:off x="2795468" y="2715807"/>
            <a:ext cx="304800"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56" name="Group 54"/>
          <p:cNvGrpSpPr>
            <a:grpSpLocks/>
          </p:cNvGrpSpPr>
          <p:nvPr/>
        </p:nvGrpSpPr>
        <p:grpSpPr bwMode="auto">
          <a:xfrm>
            <a:off x="3481268" y="2715807"/>
            <a:ext cx="1371600" cy="381000"/>
            <a:chOff x="1296" y="1968"/>
            <a:chExt cx="864" cy="240"/>
          </a:xfrm>
        </p:grpSpPr>
        <p:sp>
          <p:nvSpPr>
            <p:cNvPr id="57" name="Line 55"/>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56"/>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59"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latin typeface="+mn-ea"/>
              </a:endParaRPr>
            </a:p>
          </p:txBody>
        </p:sp>
      </p:grpSp>
      <p:grpSp>
        <p:nvGrpSpPr>
          <p:cNvPr id="60" name="Group 58"/>
          <p:cNvGrpSpPr>
            <a:grpSpLocks noChangeAspect="1"/>
          </p:cNvGrpSpPr>
          <p:nvPr/>
        </p:nvGrpSpPr>
        <p:grpSpPr bwMode="auto">
          <a:xfrm rot="16200000" flipV="1">
            <a:off x="4738568" y="2372907"/>
            <a:ext cx="381000" cy="304800"/>
            <a:chOff x="3360" y="2544"/>
            <a:chExt cx="240" cy="192"/>
          </a:xfrm>
        </p:grpSpPr>
        <p:sp>
          <p:nvSpPr>
            <p:cNvPr id="61"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2"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3"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5"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66" name="Line 64"/>
          <p:cNvSpPr>
            <a:spLocks noChangeShapeType="1"/>
          </p:cNvSpPr>
          <p:nvPr/>
        </p:nvSpPr>
        <p:spPr bwMode="auto">
          <a:xfrm>
            <a:off x="2490668" y="2715807"/>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67" name="Line 65"/>
          <p:cNvSpPr>
            <a:spLocks noChangeShapeType="1"/>
          </p:cNvSpPr>
          <p:nvPr/>
        </p:nvSpPr>
        <p:spPr bwMode="auto">
          <a:xfrm flipH="1">
            <a:off x="2490668" y="2715807"/>
            <a:ext cx="152400" cy="0"/>
          </a:xfrm>
          <a:prstGeom prst="line">
            <a:avLst/>
          </a:prstGeom>
          <a:noFill/>
          <a:ln w="19050">
            <a:solidFill>
              <a:schemeClr val="tx1"/>
            </a:solidFill>
            <a:round/>
            <a:headEnd/>
            <a:tailEnd/>
          </a:ln>
        </p:spPr>
        <p:txBody>
          <a:bodyPr/>
          <a:lstStyle/>
          <a:p>
            <a:endParaRPr lang="zh-CN" altLang="en-US">
              <a:latin typeface="+mn-ea"/>
            </a:endParaRPr>
          </a:p>
        </p:txBody>
      </p:sp>
      <p:sp>
        <p:nvSpPr>
          <p:cNvPr id="68" name="Line 66"/>
          <p:cNvSpPr>
            <a:spLocks noChangeShapeType="1"/>
          </p:cNvSpPr>
          <p:nvPr/>
        </p:nvSpPr>
        <p:spPr bwMode="auto">
          <a:xfrm>
            <a:off x="5157668" y="2715807"/>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7"/>
          <p:cNvSpPr>
            <a:spLocks noChangeShapeType="1"/>
          </p:cNvSpPr>
          <p:nvPr/>
        </p:nvSpPr>
        <p:spPr bwMode="auto">
          <a:xfrm flipH="1">
            <a:off x="5005268" y="2715807"/>
            <a:ext cx="152400" cy="0"/>
          </a:xfrm>
          <a:prstGeom prst="line">
            <a:avLst/>
          </a:prstGeom>
          <a:noFill/>
          <a:ln w="19050">
            <a:solidFill>
              <a:schemeClr val="tx1"/>
            </a:solidFill>
            <a:round/>
            <a:headEnd/>
            <a:tailEnd/>
          </a:ln>
        </p:spPr>
        <p:txBody>
          <a:bodyPr/>
          <a:lstStyle/>
          <a:p>
            <a:endParaRPr lang="zh-CN" altLang="en-US">
              <a:latin typeface="+mn-ea"/>
            </a:endParaRPr>
          </a:p>
        </p:txBody>
      </p:sp>
      <p:grpSp>
        <p:nvGrpSpPr>
          <p:cNvPr id="70" name="Group 68"/>
          <p:cNvGrpSpPr>
            <a:grpSpLocks/>
          </p:cNvGrpSpPr>
          <p:nvPr/>
        </p:nvGrpSpPr>
        <p:grpSpPr bwMode="auto">
          <a:xfrm>
            <a:off x="3786068" y="3630207"/>
            <a:ext cx="76200" cy="228600"/>
            <a:chOff x="3744" y="2880"/>
            <a:chExt cx="96" cy="288"/>
          </a:xfrm>
        </p:grpSpPr>
        <p:sp>
          <p:nvSpPr>
            <p:cNvPr id="71" name="Line 69"/>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72" name="Oval 70"/>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grpSp>
        <p:nvGrpSpPr>
          <p:cNvPr id="73" name="Group 71"/>
          <p:cNvGrpSpPr>
            <a:grpSpLocks/>
          </p:cNvGrpSpPr>
          <p:nvPr/>
        </p:nvGrpSpPr>
        <p:grpSpPr bwMode="auto">
          <a:xfrm flipV="1">
            <a:off x="3786068" y="1725207"/>
            <a:ext cx="76200" cy="228600"/>
            <a:chOff x="3744" y="2880"/>
            <a:chExt cx="96" cy="288"/>
          </a:xfrm>
        </p:grpSpPr>
        <p:sp>
          <p:nvSpPr>
            <p:cNvPr id="74" name="Line 72"/>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3"/>
            <p:cNvSpPr>
              <a:spLocks noChangeArrowheads="1"/>
            </p:cNvSpPr>
            <p:nvPr/>
          </p:nvSpPr>
          <p:spPr bwMode="auto">
            <a:xfrm>
              <a:off x="3744" y="3072"/>
              <a:ext cx="96" cy="96"/>
            </a:xfrm>
            <a:prstGeom prst="ellipse">
              <a:avLst/>
            </a:prstGeom>
            <a:noFill/>
            <a:ln w="19050" algn="ctr">
              <a:solidFill>
                <a:srgbClr val="FF0000"/>
              </a:solidFill>
              <a:round/>
              <a:headEnd/>
              <a:tailEnd/>
            </a:ln>
          </p:spPr>
          <p:txBody>
            <a:bodyPr wrap="none" anchor="ctr"/>
            <a:lstStyle/>
            <a:p>
              <a:pPr algn="r"/>
              <a:endParaRPr lang="zh-CN" altLang="zh-CN">
                <a:latin typeface="+mn-ea"/>
              </a:endParaRPr>
            </a:p>
          </p:txBody>
        </p:sp>
      </p:grpSp>
      <p:sp>
        <p:nvSpPr>
          <p:cNvPr id="76" name="Line 74"/>
          <p:cNvSpPr>
            <a:spLocks noChangeShapeType="1"/>
          </p:cNvSpPr>
          <p:nvPr/>
        </p:nvSpPr>
        <p:spPr bwMode="auto">
          <a:xfrm>
            <a:off x="2719268" y="1420407"/>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5"/>
          <p:cNvSpPr>
            <a:spLocks noChangeShapeType="1"/>
          </p:cNvSpPr>
          <p:nvPr/>
        </p:nvSpPr>
        <p:spPr bwMode="auto">
          <a:xfrm>
            <a:off x="4929068" y="1420407"/>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6"/>
          <p:cNvGrpSpPr>
            <a:grpSpLocks noChangeAspect="1"/>
          </p:cNvGrpSpPr>
          <p:nvPr/>
        </p:nvGrpSpPr>
        <p:grpSpPr bwMode="auto">
          <a:xfrm>
            <a:off x="2490668" y="4468407"/>
            <a:ext cx="381000" cy="304800"/>
            <a:chOff x="3360" y="2544"/>
            <a:chExt cx="240" cy="192"/>
          </a:xfrm>
        </p:grpSpPr>
        <p:sp>
          <p:nvSpPr>
            <p:cNvPr id="79"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0"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1"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2"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3"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4" name="Group 82"/>
          <p:cNvGrpSpPr>
            <a:grpSpLocks noChangeAspect="1"/>
          </p:cNvGrpSpPr>
          <p:nvPr/>
        </p:nvGrpSpPr>
        <p:grpSpPr bwMode="auto">
          <a:xfrm>
            <a:off x="4776668" y="4468407"/>
            <a:ext cx="381000" cy="304800"/>
            <a:chOff x="4032" y="2544"/>
            <a:chExt cx="240" cy="192"/>
          </a:xfrm>
        </p:grpSpPr>
        <p:sp>
          <p:nvSpPr>
            <p:cNvPr id="85"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6"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8"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90" name="Line 88"/>
          <p:cNvSpPr>
            <a:spLocks noChangeShapeType="1"/>
          </p:cNvSpPr>
          <p:nvPr/>
        </p:nvSpPr>
        <p:spPr bwMode="auto">
          <a:xfrm>
            <a:off x="2871668" y="4620807"/>
            <a:ext cx="1905000" cy="0"/>
          </a:xfrm>
          <a:prstGeom prst="line">
            <a:avLst/>
          </a:prstGeom>
          <a:noFill/>
          <a:ln w="19050">
            <a:solidFill>
              <a:schemeClr val="tx1"/>
            </a:solidFill>
            <a:round/>
            <a:headEnd/>
            <a:tailEnd/>
          </a:ln>
        </p:spPr>
        <p:txBody>
          <a:bodyPr/>
          <a:lstStyle/>
          <a:p>
            <a:endParaRPr lang="zh-CN" altLang="en-US">
              <a:latin typeface="+mn-ea"/>
            </a:endParaRPr>
          </a:p>
        </p:txBody>
      </p:sp>
      <p:sp>
        <p:nvSpPr>
          <p:cNvPr id="91" name="Line 89"/>
          <p:cNvSpPr>
            <a:spLocks noChangeShapeType="1"/>
          </p:cNvSpPr>
          <p:nvPr/>
        </p:nvSpPr>
        <p:spPr bwMode="auto">
          <a:xfrm>
            <a:off x="2490668" y="4697007"/>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2" name="Line 90"/>
          <p:cNvSpPr>
            <a:spLocks noChangeShapeType="1"/>
          </p:cNvSpPr>
          <p:nvPr/>
        </p:nvSpPr>
        <p:spPr bwMode="auto">
          <a:xfrm>
            <a:off x="5157668" y="4697007"/>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3" name="Line 91"/>
          <p:cNvSpPr>
            <a:spLocks noChangeShapeType="1"/>
          </p:cNvSpPr>
          <p:nvPr/>
        </p:nvSpPr>
        <p:spPr bwMode="auto">
          <a:xfrm>
            <a:off x="3786068" y="4620807"/>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94" name="Rectangle 92"/>
          <p:cNvSpPr>
            <a:spLocks noChangeArrowheads="1"/>
          </p:cNvSpPr>
          <p:nvPr/>
        </p:nvSpPr>
        <p:spPr bwMode="auto">
          <a:xfrm>
            <a:off x="3405068" y="31730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95" name="Rectangle 93"/>
          <p:cNvSpPr>
            <a:spLocks noChangeArrowheads="1"/>
          </p:cNvSpPr>
          <p:nvPr/>
        </p:nvSpPr>
        <p:spPr bwMode="auto">
          <a:xfrm>
            <a:off x="4090868" y="31730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96" name="Rectangle 94"/>
          <p:cNvSpPr>
            <a:spLocks noChangeArrowheads="1"/>
          </p:cNvSpPr>
          <p:nvPr/>
        </p:nvSpPr>
        <p:spPr bwMode="auto">
          <a:xfrm>
            <a:off x="2566868" y="2715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97" name="Rectangle 95"/>
          <p:cNvSpPr>
            <a:spLocks noChangeArrowheads="1"/>
          </p:cNvSpPr>
          <p:nvPr/>
        </p:nvSpPr>
        <p:spPr bwMode="auto">
          <a:xfrm>
            <a:off x="2719268" y="4239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98" name="Rectangle 96"/>
          <p:cNvSpPr>
            <a:spLocks noChangeArrowheads="1"/>
          </p:cNvSpPr>
          <p:nvPr/>
        </p:nvSpPr>
        <p:spPr bwMode="auto">
          <a:xfrm>
            <a:off x="4700468" y="4239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99" name="Rectangle 97"/>
          <p:cNvSpPr>
            <a:spLocks noChangeArrowheads="1"/>
          </p:cNvSpPr>
          <p:nvPr/>
        </p:nvSpPr>
        <p:spPr bwMode="auto">
          <a:xfrm>
            <a:off x="4929068" y="2715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00" name="Rectangle 98"/>
          <p:cNvSpPr>
            <a:spLocks noChangeArrowheads="1"/>
          </p:cNvSpPr>
          <p:nvPr/>
        </p:nvSpPr>
        <p:spPr bwMode="auto">
          <a:xfrm>
            <a:off x="3824168" y="1493433"/>
            <a:ext cx="723900" cy="460375"/>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1" name="Rectangle 99"/>
          <p:cNvSpPr>
            <a:spLocks noChangeArrowheads="1"/>
          </p:cNvSpPr>
          <p:nvPr/>
        </p:nvSpPr>
        <p:spPr bwMode="auto">
          <a:xfrm>
            <a:off x="3328868" y="5230407"/>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02" name="Rectangle 100"/>
          <p:cNvSpPr>
            <a:spLocks noChangeArrowheads="1"/>
          </p:cNvSpPr>
          <p:nvPr/>
        </p:nvSpPr>
        <p:spPr bwMode="auto">
          <a:xfrm>
            <a:off x="2528768" y="5001807"/>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23" name="Rectangle 121"/>
          <p:cNvSpPr>
            <a:spLocks noChangeArrowheads="1"/>
          </p:cNvSpPr>
          <p:nvPr/>
        </p:nvSpPr>
        <p:spPr bwMode="auto">
          <a:xfrm>
            <a:off x="2871668" y="2715807"/>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A</a:t>
            </a:r>
          </a:p>
        </p:txBody>
      </p:sp>
      <p:sp>
        <p:nvSpPr>
          <p:cNvPr id="124" name="Rectangle 122"/>
          <p:cNvSpPr>
            <a:spLocks noChangeArrowheads="1"/>
          </p:cNvSpPr>
          <p:nvPr/>
        </p:nvSpPr>
        <p:spPr bwMode="auto">
          <a:xfrm>
            <a:off x="4624268" y="2715807"/>
            <a:ext cx="228600" cy="304800"/>
          </a:xfrm>
          <a:prstGeom prst="rect">
            <a:avLst/>
          </a:prstGeom>
          <a:noFill/>
          <a:ln w="9525">
            <a:noFill/>
            <a:miter lim="800000"/>
            <a:headEnd/>
            <a:tailEnd/>
          </a:ln>
        </p:spPr>
        <p:txBody>
          <a:bodyPr lIns="12700" tIns="12700" rIns="12700" bIns="12700"/>
          <a:lstStyle/>
          <a:p>
            <a:pPr algn="just"/>
            <a:r>
              <a:rPr lang="en-US" altLang="zh-CN" sz="1600" dirty="0">
                <a:solidFill>
                  <a:srgbClr val="008000"/>
                </a:solidFill>
                <a:latin typeface="+mn-ea"/>
              </a:rPr>
              <a:t>B</a:t>
            </a:r>
          </a:p>
        </p:txBody>
      </p:sp>
      <p:sp>
        <p:nvSpPr>
          <p:cNvPr id="125" name="Rectangle 123"/>
          <p:cNvSpPr>
            <a:spLocks noChangeArrowheads="1"/>
          </p:cNvSpPr>
          <p:nvPr/>
        </p:nvSpPr>
        <p:spPr bwMode="auto">
          <a:xfrm>
            <a:off x="1500068" y="1496607"/>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26" name="Line 124"/>
          <p:cNvSpPr>
            <a:spLocks noChangeAspect="1" noChangeShapeType="1"/>
          </p:cNvSpPr>
          <p:nvPr/>
        </p:nvSpPr>
        <p:spPr bwMode="auto">
          <a:xfrm>
            <a:off x="2795468" y="2715807"/>
            <a:ext cx="304800" cy="0"/>
          </a:xfrm>
          <a:prstGeom prst="line">
            <a:avLst/>
          </a:prstGeom>
          <a:noFill/>
          <a:ln w="28575" cap="sq">
            <a:solidFill>
              <a:srgbClr val="FF0000"/>
            </a:solidFill>
            <a:miter lim="800000"/>
            <a:headEnd/>
            <a:tailEnd type="oval" w="med" len="med"/>
          </a:ln>
        </p:spPr>
        <p:txBody>
          <a:bodyPr/>
          <a:lstStyle/>
          <a:p>
            <a:endParaRPr lang="zh-CN" altLang="en-US">
              <a:latin typeface="+mn-ea"/>
            </a:endParaRPr>
          </a:p>
        </p:txBody>
      </p:sp>
      <p:sp>
        <p:nvSpPr>
          <p:cNvPr id="128" name="Line 126"/>
          <p:cNvSpPr>
            <a:spLocks noChangeAspect="1" noChangeShapeType="1"/>
          </p:cNvSpPr>
          <p:nvPr/>
        </p:nvSpPr>
        <p:spPr bwMode="auto">
          <a:xfrm>
            <a:off x="3100268" y="2411007"/>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29" name="Line 127"/>
          <p:cNvSpPr>
            <a:spLocks noChangeAspect="1" noChangeShapeType="1"/>
          </p:cNvSpPr>
          <p:nvPr/>
        </p:nvSpPr>
        <p:spPr bwMode="auto">
          <a:xfrm>
            <a:off x="3100268" y="2715807"/>
            <a:ext cx="457200" cy="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0" name="Line 128"/>
          <p:cNvSpPr>
            <a:spLocks noChangeAspect="1" noChangeShapeType="1"/>
          </p:cNvSpPr>
          <p:nvPr/>
        </p:nvSpPr>
        <p:spPr bwMode="auto">
          <a:xfrm>
            <a:off x="3557468" y="2715807"/>
            <a:ext cx="609600" cy="381000"/>
          </a:xfrm>
          <a:prstGeom prst="line">
            <a:avLst/>
          </a:prstGeom>
          <a:noFill/>
          <a:ln w="28575" cap="sq">
            <a:solidFill>
              <a:srgbClr val="FF0000"/>
            </a:solidFill>
            <a:miter lim="800000"/>
            <a:headEnd/>
            <a:tailEnd/>
          </a:ln>
        </p:spPr>
        <p:txBody>
          <a:bodyPr/>
          <a:lstStyle/>
          <a:p>
            <a:endParaRPr lang="zh-CN" altLang="en-US">
              <a:latin typeface="+mn-ea"/>
            </a:endParaRPr>
          </a:p>
        </p:txBody>
      </p:sp>
      <p:grpSp>
        <p:nvGrpSpPr>
          <p:cNvPr id="131" name="Group 129"/>
          <p:cNvGrpSpPr>
            <a:grpSpLocks/>
          </p:cNvGrpSpPr>
          <p:nvPr/>
        </p:nvGrpSpPr>
        <p:grpSpPr bwMode="auto">
          <a:xfrm>
            <a:off x="4548068" y="2411007"/>
            <a:ext cx="0" cy="609600"/>
            <a:chOff x="1968" y="1776"/>
            <a:chExt cx="0" cy="384"/>
          </a:xfrm>
        </p:grpSpPr>
        <p:sp>
          <p:nvSpPr>
            <p:cNvPr id="132" name="Line 130"/>
            <p:cNvSpPr>
              <a:spLocks noChangeAspect="1" noChangeShapeType="1"/>
            </p:cNvSpPr>
            <p:nvPr/>
          </p:nvSpPr>
          <p:spPr bwMode="auto">
            <a:xfrm>
              <a:off x="1968" y="1968"/>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33" name="Line 131"/>
            <p:cNvSpPr>
              <a:spLocks noChangeAspect="1" noChangeShapeType="1"/>
            </p:cNvSpPr>
            <p:nvPr/>
          </p:nvSpPr>
          <p:spPr bwMode="auto">
            <a:xfrm>
              <a:off x="1968" y="1776"/>
              <a:ext cx="0" cy="192"/>
            </a:xfrm>
            <a:prstGeom prst="line">
              <a:avLst/>
            </a:prstGeom>
            <a:noFill/>
            <a:ln w="28575">
              <a:solidFill>
                <a:srgbClr val="008000"/>
              </a:solidFill>
              <a:round/>
              <a:headEnd/>
              <a:tailEnd/>
            </a:ln>
          </p:spPr>
          <p:txBody>
            <a:bodyPr/>
            <a:lstStyle/>
            <a:p>
              <a:endParaRPr lang="zh-CN" altLang="en-US">
                <a:latin typeface="+mn-ea"/>
              </a:endParaRPr>
            </a:p>
          </p:txBody>
        </p:sp>
      </p:grpSp>
      <p:grpSp>
        <p:nvGrpSpPr>
          <p:cNvPr id="134" name="Group 132"/>
          <p:cNvGrpSpPr>
            <a:grpSpLocks/>
          </p:cNvGrpSpPr>
          <p:nvPr/>
        </p:nvGrpSpPr>
        <p:grpSpPr bwMode="auto">
          <a:xfrm>
            <a:off x="3481268" y="2715807"/>
            <a:ext cx="1371600" cy="381000"/>
            <a:chOff x="1296" y="1968"/>
            <a:chExt cx="864" cy="240"/>
          </a:xfrm>
        </p:grpSpPr>
        <p:sp>
          <p:nvSpPr>
            <p:cNvPr id="135" name="Line 133"/>
            <p:cNvSpPr>
              <a:spLocks noChangeAspect="1" noChangeShapeType="1"/>
            </p:cNvSpPr>
            <p:nvPr/>
          </p:nvSpPr>
          <p:spPr bwMode="auto">
            <a:xfrm>
              <a:off x="1680" y="1968"/>
              <a:ext cx="288"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36" name="Line 134"/>
            <p:cNvSpPr>
              <a:spLocks noChangeAspect="1" noChangeShapeType="1"/>
            </p:cNvSpPr>
            <p:nvPr/>
          </p:nvSpPr>
          <p:spPr bwMode="auto">
            <a:xfrm flipV="1">
              <a:off x="1296" y="1968"/>
              <a:ext cx="384" cy="240"/>
            </a:xfrm>
            <a:prstGeom prst="line">
              <a:avLst/>
            </a:prstGeom>
            <a:noFill/>
            <a:ln w="28575">
              <a:solidFill>
                <a:srgbClr val="008000"/>
              </a:solidFill>
              <a:miter lim="800000"/>
              <a:headEnd/>
              <a:tailEnd/>
            </a:ln>
          </p:spPr>
          <p:txBody>
            <a:bodyPr/>
            <a:lstStyle/>
            <a:p>
              <a:endParaRPr lang="zh-CN" altLang="en-US">
                <a:latin typeface="+mn-ea"/>
              </a:endParaRPr>
            </a:p>
          </p:txBody>
        </p:sp>
        <p:sp>
          <p:nvSpPr>
            <p:cNvPr id="137"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138" name="Group 136"/>
          <p:cNvGrpSpPr>
            <a:grpSpLocks/>
          </p:cNvGrpSpPr>
          <p:nvPr/>
        </p:nvGrpSpPr>
        <p:grpSpPr bwMode="auto">
          <a:xfrm>
            <a:off x="4802068" y="5001807"/>
            <a:ext cx="381000" cy="304800"/>
            <a:chOff x="5040" y="2688"/>
            <a:chExt cx="144" cy="192"/>
          </a:xfrm>
        </p:grpSpPr>
        <p:sp>
          <p:nvSpPr>
            <p:cNvPr id="139"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40"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141" name="Group 139"/>
          <p:cNvGrpSpPr>
            <a:grpSpLocks/>
          </p:cNvGrpSpPr>
          <p:nvPr/>
        </p:nvGrpSpPr>
        <p:grpSpPr bwMode="auto">
          <a:xfrm>
            <a:off x="6208757" y="1268007"/>
            <a:ext cx="3886200" cy="4191000"/>
            <a:chOff x="2784" y="1104"/>
            <a:chExt cx="2448" cy="2640"/>
          </a:xfrm>
        </p:grpSpPr>
        <p:sp>
          <p:nvSpPr>
            <p:cNvPr id="142" name="Rectangle 140"/>
            <p:cNvSpPr>
              <a:spLocks noChangeArrowheads="1"/>
            </p:cNvSpPr>
            <p:nvPr/>
          </p:nvSpPr>
          <p:spPr bwMode="auto">
            <a:xfrm>
              <a:off x="3264" y="1104"/>
              <a:ext cx="1968" cy="1872"/>
            </a:xfrm>
            <a:prstGeom prst="rect">
              <a:avLst/>
            </a:prstGeom>
            <a:solidFill>
              <a:srgbClr val="008000">
                <a:alpha val="20000"/>
              </a:srgbClr>
            </a:solidFill>
            <a:ln w="9525">
              <a:noFill/>
              <a:miter lim="800000"/>
              <a:headEnd/>
              <a:tailEnd/>
            </a:ln>
          </p:spPr>
          <p:txBody>
            <a:bodyPr wrap="none" anchor="ctr"/>
            <a:lstStyle/>
            <a:p>
              <a:pPr algn="r"/>
              <a:endParaRPr lang="zh-CN" altLang="zh-CN">
                <a:latin typeface="+mn-ea"/>
              </a:endParaRPr>
            </a:p>
          </p:txBody>
        </p:sp>
        <p:sp>
          <p:nvSpPr>
            <p:cNvPr id="143" name="Rectangle 141"/>
            <p:cNvSpPr>
              <a:spLocks noChangeArrowheads="1"/>
            </p:cNvSpPr>
            <p:nvPr/>
          </p:nvSpPr>
          <p:spPr bwMode="auto">
            <a:xfrm>
              <a:off x="4416"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144" name="Rectangle 142"/>
            <p:cNvSpPr>
              <a:spLocks noChangeArrowheads="1"/>
            </p:cNvSpPr>
            <p:nvPr/>
          </p:nvSpPr>
          <p:spPr bwMode="auto">
            <a:xfrm>
              <a:off x="3984"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145" name="Rectangle 143"/>
            <p:cNvSpPr>
              <a:spLocks noChangeArrowheads="1"/>
            </p:cNvSpPr>
            <p:nvPr/>
          </p:nvSpPr>
          <p:spPr bwMode="auto">
            <a:xfrm>
              <a:off x="4296" y="2638"/>
              <a:ext cx="456" cy="290"/>
            </a:xfrm>
            <a:prstGeom prst="rect">
              <a:avLst/>
            </a:prstGeom>
            <a:noFill/>
            <a:ln w="9525">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146" name="Line 144"/>
            <p:cNvSpPr>
              <a:spLocks noChangeShapeType="1"/>
            </p:cNvSpPr>
            <p:nvPr/>
          </p:nvSpPr>
          <p:spPr bwMode="auto">
            <a:xfrm>
              <a:off x="3024" y="1200"/>
              <a:ext cx="2064" cy="0"/>
            </a:xfrm>
            <a:prstGeom prst="line">
              <a:avLst/>
            </a:prstGeom>
            <a:noFill/>
            <a:ln w="19050">
              <a:solidFill>
                <a:schemeClr val="tx1"/>
              </a:solidFill>
              <a:round/>
              <a:headEnd/>
              <a:tailEnd/>
            </a:ln>
          </p:spPr>
          <p:txBody>
            <a:bodyPr/>
            <a:lstStyle/>
            <a:p>
              <a:endParaRPr lang="zh-CN" altLang="en-US">
                <a:latin typeface="+mn-ea"/>
              </a:endParaRPr>
            </a:p>
          </p:txBody>
        </p:sp>
        <p:sp>
          <p:nvSpPr>
            <p:cNvPr id="147" name="Line 145"/>
            <p:cNvSpPr>
              <a:spLocks noChangeAspect="1" noChangeShapeType="1"/>
            </p:cNvSpPr>
            <p:nvPr/>
          </p:nvSpPr>
          <p:spPr bwMode="auto">
            <a:xfrm>
              <a:off x="3792" y="1536"/>
              <a:ext cx="912" cy="0"/>
            </a:xfrm>
            <a:prstGeom prst="line">
              <a:avLst/>
            </a:prstGeom>
            <a:noFill/>
            <a:ln w="19050">
              <a:solidFill>
                <a:srgbClr val="FF0000"/>
              </a:solidFill>
              <a:round/>
              <a:headEnd/>
              <a:tailEnd/>
            </a:ln>
          </p:spPr>
          <p:txBody>
            <a:bodyPr/>
            <a:lstStyle/>
            <a:p>
              <a:endParaRPr lang="zh-CN" altLang="en-US">
                <a:latin typeface="+mn-ea"/>
              </a:endParaRPr>
            </a:p>
          </p:txBody>
        </p:sp>
        <p:grpSp>
          <p:nvGrpSpPr>
            <p:cNvPr id="148" name="Group 146"/>
            <p:cNvGrpSpPr>
              <a:grpSpLocks noChangeAspect="1"/>
            </p:cNvGrpSpPr>
            <p:nvPr/>
          </p:nvGrpSpPr>
          <p:grpSpPr bwMode="auto">
            <a:xfrm>
              <a:off x="3792" y="1680"/>
              <a:ext cx="240" cy="192"/>
              <a:chOff x="3360" y="2064"/>
              <a:chExt cx="240" cy="192"/>
            </a:xfrm>
          </p:grpSpPr>
          <p:sp>
            <p:nvSpPr>
              <p:cNvPr id="253" name="Line 147"/>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4" name="Line 148"/>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5" name="Line 149"/>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6" name="Line 150"/>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7" name="Line 151"/>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49" name="Line 152"/>
            <p:cNvSpPr>
              <a:spLocks noChangeAspect="1" noChangeShapeType="1"/>
            </p:cNvSpPr>
            <p:nvPr/>
          </p:nvSpPr>
          <p:spPr bwMode="auto">
            <a:xfrm>
              <a:off x="4032" y="1536"/>
              <a:ext cx="0" cy="24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50" name="Line 153"/>
            <p:cNvSpPr>
              <a:spLocks noChangeAspect="1" noChangeShapeType="1"/>
            </p:cNvSpPr>
            <p:nvPr/>
          </p:nvSpPr>
          <p:spPr bwMode="auto">
            <a:xfrm>
              <a:off x="3792" y="1536"/>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51" name="Line 154"/>
            <p:cNvSpPr>
              <a:spLocks noChangeAspect="1" noChangeShapeType="1"/>
            </p:cNvSpPr>
            <p:nvPr/>
          </p:nvSpPr>
          <p:spPr bwMode="auto">
            <a:xfrm>
              <a:off x="3792" y="1824"/>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152" name="Line 155"/>
            <p:cNvSpPr>
              <a:spLocks noChangeAspect="1" noChangeShapeType="1"/>
            </p:cNvSpPr>
            <p:nvPr/>
          </p:nvSpPr>
          <p:spPr bwMode="auto">
            <a:xfrm>
              <a:off x="3792" y="2016"/>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153" name="Line 156"/>
            <p:cNvSpPr>
              <a:spLocks noChangeAspect="1" noChangeShapeType="1"/>
            </p:cNvSpPr>
            <p:nvPr/>
          </p:nvSpPr>
          <p:spPr bwMode="auto">
            <a:xfrm>
              <a:off x="4704" y="1536"/>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54" name="Line 157"/>
            <p:cNvSpPr>
              <a:spLocks noChangeAspect="1" noChangeShapeType="1"/>
            </p:cNvSpPr>
            <p:nvPr/>
          </p:nvSpPr>
          <p:spPr bwMode="auto">
            <a:xfrm>
              <a:off x="4464" y="1536"/>
              <a:ext cx="0" cy="24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155" name="Group 158"/>
            <p:cNvGrpSpPr>
              <a:grpSpLocks noChangeAspect="1"/>
            </p:cNvGrpSpPr>
            <p:nvPr/>
          </p:nvGrpSpPr>
          <p:grpSpPr bwMode="auto">
            <a:xfrm>
              <a:off x="4464" y="1680"/>
              <a:ext cx="240" cy="192"/>
              <a:chOff x="4032" y="2064"/>
              <a:chExt cx="240" cy="192"/>
            </a:xfrm>
          </p:grpSpPr>
          <p:sp>
            <p:nvSpPr>
              <p:cNvPr id="248" name="Line 159"/>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9" name="Line 160"/>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0" name="Line 161"/>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1" name="Line 162"/>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2" name="Line 163"/>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56" name="Group 164"/>
            <p:cNvGrpSpPr>
              <a:grpSpLocks noChangeAspect="1"/>
            </p:cNvGrpSpPr>
            <p:nvPr/>
          </p:nvGrpSpPr>
          <p:grpSpPr bwMode="auto">
            <a:xfrm>
              <a:off x="3792" y="2160"/>
              <a:ext cx="240" cy="192"/>
              <a:chOff x="3360" y="2544"/>
              <a:chExt cx="240" cy="192"/>
            </a:xfrm>
          </p:grpSpPr>
          <p:sp>
            <p:nvSpPr>
              <p:cNvPr id="243" name="Line 165"/>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44" name="Line 166"/>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45" name="Line 167"/>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6" name="Line 168"/>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7" name="Line 169"/>
              <p:cNvSpPr>
                <a:spLocks noChangeAspect="1" noChangeShapeType="1"/>
              </p:cNvSpPr>
              <p:nvPr/>
            </p:nvSpPr>
            <p:spPr bwMode="auto">
              <a:xfrm>
                <a:off x="3504" y="264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57" name="Line 170"/>
            <p:cNvSpPr>
              <a:spLocks noChangeAspect="1" noChangeShapeType="1"/>
            </p:cNvSpPr>
            <p:nvPr/>
          </p:nvSpPr>
          <p:spPr bwMode="auto">
            <a:xfrm>
              <a:off x="3792" y="2016"/>
              <a:ext cx="0" cy="192"/>
            </a:xfrm>
            <a:prstGeom prst="line">
              <a:avLst/>
            </a:prstGeom>
            <a:noFill/>
            <a:ln w="19050">
              <a:solidFill>
                <a:schemeClr val="tx1"/>
              </a:solidFill>
              <a:round/>
              <a:headEnd/>
              <a:tailEnd/>
            </a:ln>
          </p:spPr>
          <p:txBody>
            <a:bodyPr/>
            <a:lstStyle/>
            <a:p>
              <a:endParaRPr lang="zh-CN" altLang="en-US">
                <a:latin typeface="+mn-ea"/>
              </a:endParaRPr>
            </a:p>
          </p:txBody>
        </p:sp>
        <p:grpSp>
          <p:nvGrpSpPr>
            <p:cNvPr id="158" name="Group 171"/>
            <p:cNvGrpSpPr>
              <a:grpSpLocks noChangeAspect="1"/>
            </p:cNvGrpSpPr>
            <p:nvPr/>
          </p:nvGrpSpPr>
          <p:grpSpPr bwMode="auto">
            <a:xfrm>
              <a:off x="4464" y="2160"/>
              <a:ext cx="240" cy="192"/>
              <a:chOff x="4032" y="2544"/>
              <a:chExt cx="240" cy="192"/>
            </a:xfrm>
          </p:grpSpPr>
          <p:sp>
            <p:nvSpPr>
              <p:cNvPr id="238" name="Line 172"/>
              <p:cNvSpPr>
                <a:spLocks noChangeAspect="1" noChangeShapeType="1"/>
              </p:cNvSpPr>
              <p:nvPr/>
            </p:nvSpPr>
            <p:spPr bwMode="auto">
              <a:xfrm>
                <a:off x="417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39" name="Line 173"/>
              <p:cNvSpPr>
                <a:spLocks noChangeAspect="1" noChangeShapeType="1"/>
              </p:cNvSpPr>
              <p:nvPr/>
            </p:nvSpPr>
            <p:spPr bwMode="auto">
              <a:xfrm>
                <a:off x="4128"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240" name="Line 174"/>
              <p:cNvSpPr>
                <a:spLocks noChangeAspect="1" noChangeShapeType="1"/>
              </p:cNvSpPr>
              <p:nvPr/>
            </p:nvSpPr>
            <p:spPr bwMode="auto">
              <a:xfrm>
                <a:off x="4176"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41" name="Line 175"/>
              <p:cNvSpPr>
                <a:spLocks noChangeAspect="1" noChangeShapeType="1"/>
              </p:cNvSpPr>
              <p:nvPr/>
            </p:nvSpPr>
            <p:spPr bwMode="auto">
              <a:xfrm>
                <a:off x="4176"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42" name="Line 176"/>
              <p:cNvSpPr>
                <a:spLocks noChangeAspect="1" noChangeShapeType="1"/>
              </p:cNvSpPr>
              <p:nvPr/>
            </p:nvSpPr>
            <p:spPr bwMode="auto">
              <a:xfrm>
                <a:off x="4032" y="264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159" name="Line 177"/>
            <p:cNvSpPr>
              <a:spLocks noChangeAspect="1" noChangeShapeType="1"/>
            </p:cNvSpPr>
            <p:nvPr/>
          </p:nvSpPr>
          <p:spPr bwMode="auto">
            <a:xfrm>
              <a:off x="4080" y="2016"/>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160" name="Line 178"/>
            <p:cNvSpPr>
              <a:spLocks noChangeAspect="1" noChangeShapeType="1"/>
            </p:cNvSpPr>
            <p:nvPr/>
          </p:nvSpPr>
          <p:spPr bwMode="auto">
            <a:xfrm>
              <a:off x="3792" y="2592"/>
              <a:ext cx="912"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61" name="Line 179"/>
            <p:cNvSpPr>
              <a:spLocks noChangeAspect="1" noChangeShapeType="1"/>
            </p:cNvSpPr>
            <p:nvPr/>
          </p:nvSpPr>
          <p:spPr bwMode="auto">
            <a:xfrm>
              <a:off x="3792" y="2304"/>
              <a:ext cx="0" cy="288"/>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62" name="Line 180"/>
            <p:cNvSpPr>
              <a:spLocks noChangeAspect="1" noChangeShapeType="1"/>
            </p:cNvSpPr>
            <p:nvPr/>
          </p:nvSpPr>
          <p:spPr bwMode="auto">
            <a:xfrm>
              <a:off x="4704" y="2304"/>
              <a:ext cx="0" cy="288"/>
            </a:xfrm>
            <a:prstGeom prst="line">
              <a:avLst/>
            </a:prstGeom>
            <a:noFill/>
            <a:ln w="28575" cap="sq">
              <a:solidFill>
                <a:srgbClr val="008000"/>
              </a:solidFill>
              <a:miter lim="800000"/>
              <a:headEnd/>
              <a:tailEnd/>
            </a:ln>
          </p:spPr>
          <p:txBody>
            <a:bodyPr/>
            <a:lstStyle/>
            <a:p>
              <a:endParaRPr lang="zh-CN" altLang="en-US">
                <a:latin typeface="+mn-ea"/>
              </a:endParaRPr>
            </a:p>
          </p:txBody>
        </p:sp>
        <p:grpSp>
          <p:nvGrpSpPr>
            <p:cNvPr id="163" name="Group 181"/>
            <p:cNvGrpSpPr>
              <a:grpSpLocks/>
            </p:cNvGrpSpPr>
            <p:nvPr/>
          </p:nvGrpSpPr>
          <p:grpSpPr bwMode="auto">
            <a:xfrm>
              <a:off x="4704" y="1824"/>
              <a:ext cx="0" cy="384"/>
              <a:chOff x="1968" y="1776"/>
              <a:chExt cx="0" cy="384"/>
            </a:xfrm>
          </p:grpSpPr>
          <p:sp>
            <p:nvSpPr>
              <p:cNvPr id="236" name="Line 182"/>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237" name="Line 183"/>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64" name="Group 184"/>
            <p:cNvGrpSpPr>
              <a:grpSpLocks noChangeAspect="1"/>
            </p:cNvGrpSpPr>
            <p:nvPr/>
          </p:nvGrpSpPr>
          <p:grpSpPr bwMode="auto">
            <a:xfrm rot="16200000" flipV="1">
              <a:off x="3432" y="1800"/>
              <a:ext cx="240" cy="192"/>
              <a:chOff x="3360" y="2544"/>
              <a:chExt cx="240" cy="192"/>
            </a:xfrm>
          </p:grpSpPr>
          <p:sp>
            <p:nvSpPr>
              <p:cNvPr id="231" name="Line 18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32" name="Line 18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33" name="Line 18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34" name="Line 18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35" name="Line 18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5" name="Line 190"/>
            <p:cNvSpPr>
              <a:spLocks noChangeAspect="1" noChangeShapeType="1"/>
            </p:cNvSpPr>
            <p:nvPr/>
          </p:nvSpPr>
          <p:spPr bwMode="auto">
            <a:xfrm>
              <a:off x="3600" y="2016"/>
              <a:ext cx="192"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166" name="Group 191"/>
            <p:cNvGrpSpPr>
              <a:grpSpLocks/>
            </p:cNvGrpSpPr>
            <p:nvPr/>
          </p:nvGrpSpPr>
          <p:grpSpPr bwMode="auto">
            <a:xfrm>
              <a:off x="4032" y="2016"/>
              <a:ext cx="864" cy="240"/>
              <a:chOff x="1296" y="1968"/>
              <a:chExt cx="864" cy="240"/>
            </a:xfrm>
          </p:grpSpPr>
          <p:sp>
            <p:nvSpPr>
              <p:cNvPr id="228" name="Line 192"/>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29" name="Line 193"/>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230" name="Line 194"/>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latin typeface="+mn-ea"/>
                </a:endParaRPr>
              </a:p>
            </p:txBody>
          </p:sp>
        </p:grpSp>
        <p:grpSp>
          <p:nvGrpSpPr>
            <p:cNvPr id="167" name="Group 195"/>
            <p:cNvGrpSpPr>
              <a:grpSpLocks noChangeAspect="1"/>
            </p:cNvGrpSpPr>
            <p:nvPr/>
          </p:nvGrpSpPr>
          <p:grpSpPr bwMode="auto">
            <a:xfrm rot="16200000" flipV="1">
              <a:off x="4824" y="1800"/>
              <a:ext cx="240" cy="192"/>
              <a:chOff x="3360" y="2544"/>
              <a:chExt cx="240" cy="192"/>
            </a:xfrm>
          </p:grpSpPr>
          <p:sp>
            <p:nvSpPr>
              <p:cNvPr id="223" name="Line 19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24" name="Line 19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25" name="Line 19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6" name="Line 19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7" name="Line 20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8" name="Line 201"/>
            <p:cNvSpPr>
              <a:spLocks noChangeShapeType="1"/>
            </p:cNvSpPr>
            <p:nvPr/>
          </p:nvSpPr>
          <p:spPr bwMode="auto">
            <a:xfrm>
              <a:off x="3408" y="2016"/>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169" name="Line 202"/>
            <p:cNvSpPr>
              <a:spLocks noChangeShapeType="1"/>
            </p:cNvSpPr>
            <p:nvPr/>
          </p:nvSpPr>
          <p:spPr bwMode="auto">
            <a:xfrm flipH="1">
              <a:off x="3408" y="2016"/>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0" name="Line 203"/>
            <p:cNvSpPr>
              <a:spLocks noChangeShapeType="1"/>
            </p:cNvSpPr>
            <p:nvPr/>
          </p:nvSpPr>
          <p:spPr bwMode="auto">
            <a:xfrm>
              <a:off x="5088" y="2016"/>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171" name="Line 204"/>
            <p:cNvSpPr>
              <a:spLocks noChangeShapeType="1"/>
            </p:cNvSpPr>
            <p:nvPr/>
          </p:nvSpPr>
          <p:spPr bwMode="auto">
            <a:xfrm flipH="1">
              <a:off x="4992" y="2016"/>
              <a:ext cx="96" cy="0"/>
            </a:xfrm>
            <a:prstGeom prst="line">
              <a:avLst/>
            </a:prstGeom>
            <a:noFill/>
            <a:ln w="19050">
              <a:solidFill>
                <a:schemeClr val="tx1"/>
              </a:solidFill>
              <a:round/>
              <a:headEnd/>
              <a:tailEnd/>
            </a:ln>
          </p:spPr>
          <p:txBody>
            <a:bodyPr/>
            <a:lstStyle/>
            <a:p>
              <a:endParaRPr lang="zh-CN" altLang="en-US">
                <a:latin typeface="+mn-ea"/>
              </a:endParaRPr>
            </a:p>
          </p:txBody>
        </p:sp>
        <p:grpSp>
          <p:nvGrpSpPr>
            <p:cNvPr id="172" name="Group 205"/>
            <p:cNvGrpSpPr>
              <a:grpSpLocks/>
            </p:cNvGrpSpPr>
            <p:nvPr/>
          </p:nvGrpSpPr>
          <p:grpSpPr bwMode="auto">
            <a:xfrm>
              <a:off x="4224" y="2592"/>
              <a:ext cx="48" cy="144"/>
              <a:chOff x="3744" y="2880"/>
              <a:chExt cx="96" cy="288"/>
            </a:xfrm>
          </p:grpSpPr>
          <p:sp>
            <p:nvSpPr>
              <p:cNvPr id="221" name="Line 206"/>
              <p:cNvSpPr>
                <a:spLocks noChangeShapeType="1"/>
              </p:cNvSpPr>
              <p:nvPr/>
            </p:nvSpPr>
            <p:spPr bwMode="auto">
              <a:xfrm>
                <a:off x="3792" y="2880"/>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22" name="Oval 207"/>
              <p:cNvSpPr>
                <a:spLocks noChangeArrowheads="1"/>
              </p:cNvSpPr>
              <p:nvPr/>
            </p:nvSpPr>
            <p:spPr bwMode="auto">
              <a:xfrm>
                <a:off x="3744" y="3072"/>
                <a:ext cx="96" cy="96"/>
              </a:xfrm>
              <a:prstGeom prst="ellipse">
                <a:avLst/>
              </a:prstGeom>
              <a:noFill/>
              <a:ln w="28575" algn="ctr">
                <a:solidFill>
                  <a:srgbClr val="008000"/>
                </a:solidFill>
                <a:round/>
                <a:headEnd/>
                <a:tailEnd/>
              </a:ln>
            </p:spPr>
            <p:txBody>
              <a:bodyPr wrap="none" anchor="ctr"/>
              <a:lstStyle/>
              <a:p>
                <a:pPr algn="r"/>
                <a:endParaRPr lang="zh-CN" altLang="zh-CN">
                  <a:latin typeface="+mn-ea"/>
                </a:endParaRPr>
              </a:p>
            </p:txBody>
          </p:sp>
        </p:grpSp>
        <p:grpSp>
          <p:nvGrpSpPr>
            <p:cNvPr id="173" name="Group 208"/>
            <p:cNvGrpSpPr>
              <a:grpSpLocks/>
            </p:cNvGrpSpPr>
            <p:nvPr/>
          </p:nvGrpSpPr>
          <p:grpSpPr bwMode="auto">
            <a:xfrm flipV="1">
              <a:off x="4224" y="1392"/>
              <a:ext cx="48" cy="144"/>
              <a:chOff x="3744" y="2880"/>
              <a:chExt cx="96" cy="288"/>
            </a:xfrm>
          </p:grpSpPr>
          <p:sp>
            <p:nvSpPr>
              <p:cNvPr id="219" name="Line 20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220" name="Oval 21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latin typeface="+mn-ea"/>
                </a:endParaRPr>
              </a:p>
            </p:txBody>
          </p:sp>
        </p:grpSp>
        <p:sp>
          <p:nvSpPr>
            <p:cNvPr id="174" name="Line 211"/>
            <p:cNvSpPr>
              <a:spLocks noChangeShapeType="1"/>
            </p:cNvSpPr>
            <p:nvPr/>
          </p:nvSpPr>
          <p:spPr bwMode="auto">
            <a:xfrm>
              <a:off x="3552" y="1200"/>
              <a:ext cx="0" cy="576"/>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75" name="Line 212"/>
            <p:cNvSpPr>
              <a:spLocks noChangeShapeType="1"/>
            </p:cNvSpPr>
            <p:nvPr/>
          </p:nvSpPr>
          <p:spPr bwMode="auto">
            <a:xfrm>
              <a:off x="4944" y="1200"/>
              <a:ext cx="0" cy="576"/>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76" name="Group 213"/>
            <p:cNvGrpSpPr>
              <a:grpSpLocks noChangeAspect="1"/>
            </p:cNvGrpSpPr>
            <p:nvPr/>
          </p:nvGrpSpPr>
          <p:grpSpPr bwMode="auto">
            <a:xfrm>
              <a:off x="3408" y="3120"/>
              <a:ext cx="240" cy="192"/>
              <a:chOff x="3360" y="2544"/>
              <a:chExt cx="240" cy="192"/>
            </a:xfrm>
          </p:grpSpPr>
          <p:sp>
            <p:nvSpPr>
              <p:cNvPr id="214" name="Line 21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5" name="Line 21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6" name="Line 21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7" name="Line 21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8" name="Line 21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77" name="Group 219"/>
            <p:cNvGrpSpPr>
              <a:grpSpLocks noChangeAspect="1"/>
            </p:cNvGrpSpPr>
            <p:nvPr/>
          </p:nvGrpSpPr>
          <p:grpSpPr bwMode="auto">
            <a:xfrm>
              <a:off x="4848" y="3120"/>
              <a:ext cx="240" cy="192"/>
              <a:chOff x="4032" y="2544"/>
              <a:chExt cx="240" cy="192"/>
            </a:xfrm>
          </p:grpSpPr>
          <p:sp>
            <p:nvSpPr>
              <p:cNvPr id="209" name="Line 22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0" name="Line 22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1" name="Line 22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2" name="Line 22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3" name="Line 22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78" name="Line 225"/>
            <p:cNvSpPr>
              <a:spLocks noChangeShapeType="1"/>
            </p:cNvSpPr>
            <p:nvPr/>
          </p:nvSpPr>
          <p:spPr bwMode="auto">
            <a:xfrm>
              <a:off x="3648" y="3216"/>
              <a:ext cx="1200" cy="0"/>
            </a:xfrm>
            <a:prstGeom prst="line">
              <a:avLst/>
            </a:prstGeom>
            <a:noFill/>
            <a:ln w="19050">
              <a:solidFill>
                <a:schemeClr val="tx1"/>
              </a:solidFill>
              <a:round/>
              <a:headEnd/>
              <a:tailEnd/>
            </a:ln>
          </p:spPr>
          <p:txBody>
            <a:bodyPr/>
            <a:lstStyle/>
            <a:p>
              <a:endParaRPr lang="zh-CN" altLang="en-US">
                <a:latin typeface="+mn-ea"/>
              </a:endParaRPr>
            </a:p>
          </p:txBody>
        </p:sp>
        <p:sp>
          <p:nvSpPr>
            <p:cNvPr id="179" name="Line 226"/>
            <p:cNvSpPr>
              <a:spLocks noChangeShapeType="1"/>
            </p:cNvSpPr>
            <p:nvPr/>
          </p:nvSpPr>
          <p:spPr bwMode="auto">
            <a:xfrm>
              <a:off x="3408" y="3264"/>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0" name="Line 227"/>
            <p:cNvSpPr>
              <a:spLocks noChangeShapeType="1"/>
            </p:cNvSpPr>
            <p:nvPr/>
          </p:nvSpPr>
          <p:spPr bwMode="auto">
            <a:xfrm>
              <a:off x="5088" y="3264"/>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1" name="Line 228"/>
            <p:cNvSpPr>
              <a:spLocks noChangeShapeType="1"/>
            </p:cNvSpPr>
            <p:nvPr/>
          </p:nvSpPr>
          <p:spPr bwMode="auto">
            <a:xfrm>
              <a:off x="4224" y="3216"/>
              <a:ext cx="0" cy="384"/>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82" name="Rectangle 229"/>
            <p:cNvSpPr>
              <a:spLocks noChangeArrowheads="1"/>
            </p:cNvSpPr>
            <p:nvPr/>
          </p:nvSpPr>
          <p:spPr bwMode="auto">
            <a:xfrm>
              <a:off x="3984"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3" name="Rectangle 230"/>
            <p:cNvSpPr>
              <a:spLocks noChangeArrowheads="1"/>
            </p:cNvSpPr>
            <p:nvPr/>
          </p:nvSpPr>
          <p:spPr bwMode="auto">
            <a:xfrm>
              <a:off x="4416"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4" name="Rectangle 231"/>
            <p:cNvSpPr>
              <a:spLocks noChangeArrowheads="1"/>
            </p:cNvSpPr>
            <p:nvPr/>
          </p:nvSpPr>
          <p:spPr bwMode="auto">
            <a:xfrm>
              <a:off x="3456"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5" name="Rectangle 232"/>
            <p:cNvSpPr>
              <a:spLocks noChangeArrowheads="1"/>
            </p:cNvSpPr>
            <p:nvPr/>
          </p:nvSpPr>
          <p:spPr bwMode="auto">
            <a:xfrm>
              <a:off x="3552"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6" name="Rectangle 233"/>
            <p:cNvSpPr>
              <a:spLocks noChangeArrowheads="1"/>
            </p:cNvSpPr>
            <p:nvPr/>
          </p:nvSpPr>
          <p:spPr bwMode="auto">
            <a:xfrm>
              <a:off x="4800"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7" name="Rectangle 234"/>
            <p:cNvSpPr>
              <a:spLocks noChangeArrowheads="1"/>
            </p:cNvSpPr>
            <p:nvPr/>
          </p:nvSpPr>
          <p:spPr bwMode="auto">
            <a:xfrm>
              <a:off x="4944"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8" name="Rectangle 235"/>
            <p:cNvSpPr>
              <a:spLocks noChangeArrowheads="1"/>
            </p:cNvSpPr>
            <p:nvPr/>
          </p:nvSpPr>
          <p:spPr bwMode="auto">
            <a:xfrm>
              <a:off x="4248" y="1246"/>
              <a:ext cx="456" cy="290"/>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89" name="Rectangle 236"/>
            <p:cNvSpPr>
              <a:spLocks noChangeArrowheads="1"/>
            </p:cNvSpPr>
            <p:nvPr/>
          </p:nvSpPr>
          <p:spPr bwMode="auto">
            <a:xfrm>
              <a:off x="3936" y="3600"/>
              <a:ext cx="864"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90" name="Rectangle 237"/>
            <p:cNvSpPr>
              <a:spLocks noChangeArrowheads="1"/>
            </p:cNvSpPr>
            <p:nvPr/>
          </p:nvSpPr>
          <p:spPr bwMode="auto">
            <a:xfrm>
              <a:off x="3432" y="3456"/>
              <a:ext cx="216"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91" name="Rectangle 238"/>
            <p:cNvSpPr>
              <a:spLocks noChangeArrowheads="1"/>
            </p:cNvSpPr>
            <p:nvPr/>
          </p:nvSpPr>
          <p:spPr bwMode="auto">
            <a:xfrm>
              <a:off x="3648" y="2016"/>
              <a:ext cx="144" cy="192"/>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mn-ea"/>
                </a:rPr>
                <a:t>A</a:t>
              </a:r>
            </a:p>
          </p:txBody>
        </p:sp>
        <p:sp>
          <p:nvSpPr>
            <p:cNvPr id="192" name="Rectangle 239"/>
            <p:cNvSpPr>
              <a:spLocks noChangeArrowheads="1"/>
            </p:cNvSpPr>
            <p:nvPr/>
          </p:nvSpPr>
          <p:spPr bwMode="auto">
            <a:xfrm>
              <a:off x="4752" y="2016"/>
              <a:ext cx="144" cy="192"/>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B</a:t>
              </a:r>
            </a:p>
          </p:txBody>
        </p:sp>
        <p:sp>
          <p:nvSpPr>
            <p:cNvPr id="193" name="Rectangle 240"/>
            <p:cNvSpPr>
              <a:spLocks noChangeArrowheads="1"/>
            </p:cNvSpPr>
            <p:nvPr/>
          </p:nvSpPr>
          <p:spPr bwMode="auto">
            <a:xfrm>
              <a:off x="2784" y="1248"/>
              <a:ext cx="768"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94" name="Line 241"/>
            <p:cNvSpPr>
              <a:spLocks noChangeAspect="1" noChangeShapeType="1"/>
            </p:cNvSpPr>
            <p:nvPr/>
          </p:nvSpPr>
          <p:spPr bwMode="auto">
            <a:xfrm>
              <a:off x="3600" y="2016"/>
              <a:ext cx="192" cy="0"/>
            </a:xfrm>
            <a:prstGeom prst="line">
              <a:avLst/>
            </a:prstGeom>
            <a:noFill/>
            <a:ln w="28575">
              <a:solidFill>
                <a:srgbClr val="008000"/>
              </a:solidFill>
              <a:round/>
              <a:headEnd/>
              <a:tailEnd type="oval" w="med" len="med"/>
            </a:ln>
          </p:spPr>
          <p:txBody>
            <a:bodyPr/>
            <a:lstStyle/>
            <a:p>
              <a:endParaRPr lang="zh-CN" altLang="en-US">
                <a:latin typeface="+mn-ea"/>
              </a:endParaRPr>
            </a:p>
          </p:txBody>
        </p:sp>
        <p:sp>
          <p:nvSpPr>
            <p:cNvPr id="195" name="Line 242"/>
            <p:cNvSpPr>
              <a:spLocks noChangeAspect="1" noChangeShapeType="1"/>
            </p:cNvSpPr>
            <p:nvPr/>
          </p:nvSpPr>
          <p:spPr bwMode="auto">
            <a:xfrm>
              <a:off x="3792" y="2016"/>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96" name="Line 243"/>
            <p:cNvSpPr>
              <a:spLocks noChangeAspect="1" noChangeShapeType="1"/>
            </p:cNvSpPr>
            <p:nvPr/>
          </p:nvSpPr>
          <p:spPr bwMode="auto">
            <a:xfrm>
              <a:off x="3792" y="182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97" name="Line 244"/>
            <p:cNvSpPr>
              <a:spLocks noChangeAspect="1" noChangeShapeType="1"/>
            </p:cNvSpPr>
            <p:nvPr/>
          </p:nvSpPr>
          <p:spPr bwMode="auto">
            <a:xfrm>
              <a:off x="3792" y="2016"/>
              <a:ext cx="288" cy="0"/>
            </a:xfrm>
            <a:prstGeom prst="line">
              <a:avLst/>
            </a:prstGeom>
            <a:noFill/>
            <a:ln w="28575">
              <a:solidFill>
                <a:srgbClr val="008000"/>
              </a:solidFill>
              <a:round/>
              <a:headEnd/>
              <a:tailEnd/>
            </a:ln>
          </p:spPr>
          <p:txBody>
            <a:bodyPr/>
            <a:lstStyle/>
            <a:p>
              <a:endParaRPr lang="zh-CN" altLang="en-US">
                <a:latin typeface="+mn-ea"/>
              </a:endParaRPr>
            </a:p>
          </p:txBody>
        </p:sp>
        <p:sp>
          <p:nvSpPr>
            <p:cNvPr id="198" name="Line 245"/>
            <p:cNvSpPr>
              <a:spLocks noChangeAspect="1" noChangeShapeType="1"/>
            </p:cNvSpPr>
            <p:nvPr/>
          </p:nvSpPr>
          <p:spPr bwMode="auto">
            <a:xfrm>
              <a:off x="4080" y="2016"/>
              <a:ext cx="384" cy="240"/>
            </a:xfrm>
            <a:prstGeom prst="line">
              <a:avLst/>
            </a:prstGeom>
            <a:noFill/>
            <a:ln w="28575">
              <a:solidFill>
                <a:srgbClr val="008000"/>
              </a:solidFill>
              <a:round/>
              <a:headEnd/>
              <a:tailEnd/>
            </a:ln>
          </p:spPr>
          <p:txBody>
            <a:bodyPr/>
            <a:lstStyle/>
            <a:p>
              <a:endParaRPr lang="zh-CN" altLang="en-US">
                <a:latin typeface="+mn-ea"/>
              </a:endParaRPr>
            </a:p>
          </p:txBody>
        </p:sp>
        <p:grpSp>
          <p:nvGrpSpPr>
            <p:cNvPr id="199" name="Group 246"/>
            <p:cNvGrpSpPr>
              <a:grpSpLocks/>
            </p:cNvGrpSpPr>
            <p:nvPr/>
          </p:nvGrpSpPr>
          <p:grpSpPr bwMode="auto">
            <a:xfrm>
              <a:off x="4704" y="1824"/>
              <a:ext cx="0" cy="384"/>
              <a:chOff x="1968" y="1776"/>
              <a:chExt cx="0" cy="384"/>
            </a:xfrm>
          </p:grpSpPr>
          <p:sp>
            <p:nvSpPr>
              <p:cNvPr id="207" name="Line 247"/>
              <p:cNvSpPr>
                <a:spLocks noChangeAspect="1" noChangeShapeType="1"/>
              </p:cNvSpPr>
              <p:nvPr/>
            </p:nvSpPr>
            <p:spPr bwMode="auto">
              <a:xfrm>
                <a:off x="1968" y="1968"/>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08" name="Line 248"/>
              <p:cNvSpPr>
                <a:spLocks noChangeAspect="1" noChangeShapeType="1"/>
              </p:cNvSpPr>
              <p:nvPr/>
            </p:nvSpPr>
            <p:spPr bwMode="auto">
              <a:xfrm>
                <a:off x="1968" y="1776"/>
                <a:ext cx="0" cy="192"/>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200" name="Group 249"/>
            <p:cNvGrpSpPr>
              <a:grpSpLocks/>
            </p:cNvGrpSpPr>
            <p:nvPr/>
          </p:nvGrpSpPr>
          <p:grpSpPr bwMode="auto">
            <a:xfrm>
              <a:off x="4032" y="2016"/>
              <a:ext cx="864" cy="240"/>
              <a:chOff x="1296" y="1968"/>
              <a:chExt cx="864" cy="240"/>
            </a:xfrm>
          </p:grpSpPr>
          <p:sp>
            <p:nvSpPr>
              <p:cNvPr id="204" name="Line 250"/>
              <p:cNvSpPr>
                <a:spLocks noChangeAspect="1" noChangeShapeType="1"/>
              </p:cNvSpPr>
              <p:nvPr/>
            </p:nvSpPr>
            <p:spPr bwMode="auto">
              <a:xfrm>
                <a:off x="1680" y="1968"/>
                <a:ext cx="288" cy="0"/>
              </a:xfrm>
              <a:prstGeom prst="line">
                <a:avLst/>
              </a:prstGeom>
              <a:noFill/>
              <a:ln w="28575">
                <a:solidFill>
                  <a:srgbClr val="FF0000"/>
                </a:solidFill>
                <a:round/>
                <a:headEnd/>
                <a:tailEnd/>
              </a:ln>
            </p:spPr>
            <p:txBody>
              <a:bodyPr/>
              <a:lstStyle/>
              <a:p>
                <a:endParaRPr lang="zh-CN" altLang="en-US">
                  <a:latin typeface="+mn-ea"/>
                </a:endParaRPr>
              </a:p>
            </p:txBody>
          </p:sp>
          <p:sp>
            <p:nvSpPr>
              <p:cNvPr id="205" name="Line 251"/>
              <p:cNvSpPr>
                <a:spLocks noChangeAspect="1" noChangeShapeType="1"/>
              </p:cNvSpPr>
              <p:nvPr/>
            </p:nvSpPr>
            <p:spPr bwMode="auto">
              <a:xfrm flipV="1">
                <a:off x="1296" y="1968"/>
                <a:ext cx="384" cy="240"/>
              </a:xfrm>
              <a:prstGeom prst="line">
                <a:avLst/>
              </a:prstGeom>
              <a:noFill/>
              <a:ln w="28575">
                <a:solidFill>
                  <a:srgbClr val="FF0000"/>
                </a:solidFill>
                <a:round/>
                <a:headEnd/>
                <a:tailEnd/>
              </a:ln>
            </p:spPr>
            <p:txBody>
              <a:bodyPr/>
              <a:lstStyle/>
              <a:p>
                <a:endParaRPr lang="zh-CN" altLang="en-US">
                  <a:latin typeface="+mn-ea"/>
                </a:endParaRPr>
              </a:p>
            </p:txBody>
          </p:sp>
          <p:sp>
            <p:nvSpPr>
              <p:cNvPr id="206" name="Line 252"/>
              <p:cNvSpPr>
                <a:spLocks noChangeAspect="1" noChangeShapeType="1"/>
              </p:cNvSpPr>
              <p:nvPr/>
            </p:nvSpPr>
            <p:spPr bwMode="auto">
              <a:xfrm>
                <a:off x="1968" y="1968"/>
                <a:ext cx="192" cy="0"/>
              </a:xfrm>
              <a:prstGeom prst="line">
                <a:avLst/>
              </a:prstGeom>
              <a:noFill/>
              <a:ln w="28575">
                <a:solidFill>
                  <a:srgbClr val="FF0000"/>
                </a:solidFill>
                <a:round/>
                <a:headEnd type="oval" w="med" len="med"/>
                <a:tailEnd/>
              </a:ln>
            </p:spPr>
            <p:txBody>
              <a:bodyPr/>
              <a:lstStyle/>
              <a:p>
                <a:endParaRPr lang="zh-CN" altLang="en-US">
                  <a:latin typeface="+mn-ea"/>
                </a:endParaRPr>
              </a:p>
            </p:txBody>
          </p:sp>
        </p:grpSp>
        <p:grpSp>
          <p:nvGrpSpPr>
            <p:cNvPr id="201" name="Group 253"/>
            <p:cNvGrpSpPr>
              <a:grpSpLocks/>
            </p:cNvGrpSpPr>
            <p:nvPr/>
          </p:nvGrpSpPr>
          <p:grpSpPr bwMode="auto">
            <a:xfrm>
              <a:off x="4864" y="3448"/>
              <a:ext cx="240" cy="200"/>
              <a:chOff x="5020" y="2680"/>
              <a:chExt cx="144" cy="200"/>
            </a:xfrm>
          </p:grpSpPr>
          <p:sp>
            <p:nvSpPr>
              <p:cNvPr id="202" name="Rectangle 254"/>
              <p:cNvSpPr>
                <a:spLocks noChangeArrowheads="1"/>
              </p:cNvSpPr>
              <p:nvPr/>
            </p:nvSpPr>
            <p:spPr bwMode="auto">
              <a:xfrm>
                <a:off x="5020" y="2688"/>
                <a:ext cx="144" cy="192"/>
              </a:xfrm>
              <a:prstGeom prst="rect">
                <a:avLst/>
              </a:prstGeom>
              <a:noFill/>
              <a:ln w="9525">
                <a:noFill/>
                <a:miter lim="800000"/>
                <a:headEnd/>
                <a:tailEnd/>
              </a:ln>
            </p:spPr>
            <p:txBody>
              <a:bodyPr lIns="12700" tIns="12700" rIns="12700" bIns="12700"/>
              <a:lstStyle/>
              <a:p>
                <a:pPr algn="just"/>
                <a:r>
                  <a:rPr lang="en-US" altLang="zh-CN" sz="1600" dirty="0">
                    <a:solidFill>
                      <a:schemeClr val="folHlink"/>
                    </a:solidFill>
                    <a:latin typeface="+mn-ea"/>
                  </a:rPr>
                  <a:t>I/O</a:t>
                </a:r>
              </a:p>
            </p:txBody>
          </p:sp>
          <p:sp>
            <p:nvSpPr>
              <p:cNvPr id="203" name="Line 255"/>
              <p:cNvSpPr>
                <a:spLocks noChangeShapeType="1"/>
              </p:cNvSpPr>
              <p:nvPr/>
            </p:nvSpPr>
            <p:spPr bwMode="auto">
              <a:xfrm>
                <a:off x="5020" y="2680"/>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grpSp>
        <p:nvGrpSpPr>
          <p:cNvPr id="260" name="Group 27"/>
          <p:cNvGrpSpPr>
            <a:grpSpLocks noChangeAspect="1"/>
          </p:cNvGrpSpPr>
          <p:nvPr/>
        </p:nvGrpSpPr>
        <p:grpSpPr bwMode="auto">
          <a:xfrm>
            <a:off x="3100267" y="2939645"/>
            <a:ext cx="384175" cy="304800"/>
            <a:chOff x="3360" y="2544"/>
            <a:chExt cx="242" cy="192"/>
          </a:xfrm>
        </p:grpSpPr>
        <p:sp>
          <p:nvSpPr>
            <p:cNvPr id="261" name="Line 28"/>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62" name="Line 29"/>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263" name="Line 30"/>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64" name="Line 31"/>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65" name="Line 32"/>
            <p:cNvSpPr>
              <a:spLocks noChangeAspect="1" noChangeShapeType="1"/>
            </p:cNvSpPr>
            <p:nvPr/>
          </p:nvSpPr>
          <p:spPr bwMode="auto">
            <a:xfrm>
              <a:off x="3506" y="2642"/>
              <a:ext cx="96" cy="0"/>
            </a:xfrm>
            <a:prstGeom prst="line">
              <a:avLst/>
            </a:prstGeom>
            <a:noFill/>
            <a:ln w="19050">
              <a:solidFill>
                <a:srgbClr val="008000"/>
              </a:solidFill>
              <a:round/>
              <a:headEnd/>
              <a:tailEnd/>
            </a:ln>
          </p:spPr>
          <p:txBody>
            <a:bodyPr/>
            <a:lstStyle/>
            <a:p>
              <a:endParaRPr lang="zh-CN" altLang="en-US">
                <a:latin typeface="+mn-ea"/>
              </a:endParaRPr>
            </a:p>
          </p:txBody>
        </p:sp>
      </p:grpSp>
      <p:grpSp>
        <p:nvGrpSpPr>
          <p:cNvPr id="266" name="Group 34"/>
          <p:cNvGrpSpPr>
            <a:grpSpLocks noChangeAspect="1"/>
          </p:cNvGrpSpPr>
          <p:nvPr/>
        </p:nvGrpSpPr>
        <p:grpSpPr bwMode="auto">
          <a:xfrm>
            <a:off x="4167067" y="2944140"/>
            <a:ext cx="381000" cy="304800"/>
            <a:chOff x="4032" y="2544"/>
            <a:chExt cx="240" cy="192"/>
          </a:xfrm>
        </p:grpSpPr>
        <p:sp>
          <p:nvSpPr>
            <p:cNvPr id="267" name="Line 3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68" name="Line 3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69" name="Line 3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70" name="Line 3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71" name="Line 39"/>
            <p:cNvSpPr>
              <a:spLocks noChangeAspect="1" noChangeShapeType="1"/>
            </p:cNvSpPr>
            <p:nvPr/>
          </p:nvSpPr>
          <p:spPr bwMode="auto">
            <a:xfrm>
              <a:off x="4032" y="2640"/>
              <a:ext cx="96" cy="0"/>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272" name="组合 271">
            <a:extLst>
              <a:ext uri="{FF2B5EF4-FFF2-40B4-BE49-F238E27FC236}">
                <a16:creationId xmlns:a16="http://schemas.microsoft.com/office/drawing/2014/main" id="{615B4A90-3F78-4E46-8499-6601E838CE9A}"/>
              </a:ext>
            </a:extLst>
          </p:cNvPr>
          <p:cNvGrpSpPr/>
          <p:nvPr/>
        </p:nvGrpSpPr>
        <p:grpSpPr>
          <a:xfrm>
            <a:off x="3238204" y="5543104"/>
            <a:ext cx="5789953" cy="1015663"/>
            <a:chOff x="571368" y="4534293"/>
            <a:chExt cx="2672205" cy="1015663"/>
          </a:xfrm>
        </p:grpSpPr>
        <p:sp>
          <p:nvSpPr>
            <p:cNvPr id="273" name="矩形 272">
              <a:extLst>
                <a:ext uri="{FF2B5EF4-FFF2-40B4-BE49-F238E27FC236}">
                  <a16:creationId xmlns:a16="http://schemas.microsoft.com/office/drawing/2014/main" id="{EEBD9E97-FF6E-4AA9-9755-E36814F49BF8}"/>
                </a:ext>
              </a:extLst>
            </p:cNvPr>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BF0F61C0-84CB-439C-A4D5-1A21D0FD3C0F}"/>
                </a:ext>
              </a:extLst>
            </p:cNvPr>
            <p:cNvSpPr/>
            <p:nvPr/>
          </p:nvSpPr>
          <p:spPr>
            <a:xfrm>
              <a:off x="571368" y="4534293"/>
              <a:ext cx="2672205" cy="1015663"/>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耦合电路</a:t>
              </a:r>
              <a:r>
                <a:rPr lang="en-US" altLang="zh-CN" sz="2000" b="1" dirty="0">
                  <a:solidFill>
                    <a:schemeClr val="bg1"/>
                  </a:solidFill>
                  <a:latin typeface="+mn-ea"/>
                </a:rPr>
                <a:t>MOS</a:t>
              </a:r>
              <a:r>
                <a:rPr lang="zh-CN" altLang="en-US" sz="2000" b="1" dirty="0">
                  <a:solidFill>
                    <a:schemeClr val="bg1"/>
                  </a:solidFill>
                  <a:latin typeface="+mn-ea"/>
                </a:rPr>
                <a:t>管导通截止状态存储数据</a:t>
              </a:r>
            </a:p>
            <a:p>
              <a:pPr algn="ctr">
                <a:defRPr/>
              </a:pPr>
              <a:endParaRPr lang="en-US" altLang="zh-CN" sz="2000" b="1" dirty="0">
                <a:solidFill>
                  <a:srgbClr val="FF0000"/>
                </a:solidFill>
                <a:latin typeface="+mn-ea"/>
              </a:endParaRPr>
            </a:p>
          </p:txBody>
        </p:sp>
      </p:grpSp>
      <p:sp>
        <p:nvSpPr>
          <p:cNvPr id="127" name="Line 125"/>
          <p:cNvSpPr>
            <a:spLocks noChangeAspect="1" noChangeShapeType="1"/>
          </p:cNvSpPr>
          <p:nvPr/>
        </p:nvSpPr>
        <p:spPr bwMode="auto">
          <a:xfrm>
            <a:off x="3100268" y="2715807"/>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Tree>
    <p:extLst>
      <p:ext uri="{BB962C8B-B14F-4D97-AF65-F5344CB8AC3E}">
        <p14:creationId xmlns:p14="http://schemas.microsoft.com/office/powerpoint/2010/main" val="192976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2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repeatCount="400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animEffect transition="in" filter="wipe(left)">
                                      <p:cBhvr>
                                        <p:cTn id="11" dur="1000"/>
                                        <p:tgtEl>
                                          <p:spTgt spid="126"/>
                                        </p:tgtEl>
                                      </p:cBhvr>
                                    </p:animEffect>
                                  </p:childTnLst>
                                </p:cTn>
                              </p:par>
                            </p:childTnLst>
                          </p:cTn>
                        </p:par>
                        <p:par>
                          <p:cTn id="12" fill="hold">
                            <p:stCondLst>
                              <p:cond delay="4000"/>
                            </p:stCondLst>
                            <p:childTnLst>
                              <p:par>
                                <p:cTn id="13" presetID="22" presetClass="entr" presetSubtype="1" repeatCount="4000" fill="hold" grpId="0" nodeType="after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wipe(up)">
                                      <p:cBhvr>
                                        <p:cTn id="15" dur="1000"/>
                                        <p:tgtEl>
                                          <p:spTgt spid="127"/>
                                        </p:tgtEl>
                                      </p:cBhvr>
                                    </p:animEffect>
                                  </p:childTnLst>
                                </p:cTn>
                              </p:par>
                              <p:par>
                                <p:cTn id="16" presetID="22" presetClass="entr" presetSubtype="4" repeatCount="4000" fill="hold" grpId="0" nodeType="with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wipe(down)">
                                      <p:cBhvr>
                                        <p:cTn id="18" dur="1000"/>
                                        <p:tgtEl>
                                          <p:spTgt spid="128"/>
                                        </p:tgtEl>
                                      </p:cBhvr>
                                    </p:animEffect>
                                  </p:childTnLst>
                                </p:cTn>
                              </p:par>
                              <p:par>
                                <p:cTn id="19" presetID="22" presetClass="entr" presetSubtype="8" repeatCount="300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wipe(left)">
                                      <p:cBhvr>
                                        <p:cTn id="21" dur="1000"/>
                                        <p:tgtEl>
                                          <p:spTgt spid="129"/>
                                        </p:tgtEl>
                                      </p:cBhvr>
                                    </p:animEffect>
                                  </p:childTnLst>
                                </p:cTn>
                              </p:par>
                            </p:childTnLst>
                          </p:cTn>
                        </p:par>
                        <p:par>
                          <p:cTn id="22" fill="hold">
                            <p:stCondLst>
                              <p:cond delay="8000"/>
                            </p:stCondLst>
                            <p:childTnLst>
                              <p:par>
                                <p:cTn id="23" presetID="22" presetClass="entr" presetSubtype="1" repeatCount="4000" fill="hold" grpId="0" nodeType="after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up)">
                                      <p:cBhvr>
                                        <p:cTn id="25" dur="2000"/>
                                        <p:tgtEl>
                                          <p:spTgt spid="1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4">
                                            <p:txEl>
                                              <p:pRg st="0" end="0"/>
                                            </p:txEl>
                                          </p:spTgt>
                                        </p:tgtEl>
                                        <p:attrNameLst>
                                          <p:attrName>style.visibility</p:attrName>
                                        </p:attrNameLst>
                                      </p:cBhvr>
                                      <p:to>
                                        <p:strVal val="visible"/>
                                      </p:to>
                                    </p:set>
                                    <p:animEffect transition="in" filter="wipe(down)">
                                      <p:cBhvr>
                                        <p:cTn id="35" dur="500"/>
                                        <p:tgtEl>
                                          <p:spTgt spid="12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repeatCount="4000" fill="hold" nodeType="click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wipe(right)">
                                      <p:cBhvr>
                                        <p:cTn id="40" dur="1000"/>
                                        <p:tgtEl>
                                          <p:spTgt spid="134"/>
                                        </p:tgtEl>
                                      </p:cBhvr>
                                    </p:animEffect>
                                  </p:childTnLst>
                                </p:cTn>
                              </p:par>
                            </p:childTnLst>
                          </p:cTn>
                        </p:par>
                        <p:par>
                          <p:cTn id="41" fill="hold">
                            <p:stCondLst>
                              <p:cond delay="4000"/>
                            </p:stCondLst>
                            <p:childTnLst>
                              <p:par>
                                <p:cTn id="42" presetID="22" presetClass="entr" presetSubtype="4" repeatCount="4000" fill="hold" nodeType="afterEffect">
                                  <p:stCondLst>
                                    <p:cond delay="0"/>
                                  </p:stCondLst>
                                  <p:childTnLst>
                                    <p:set>
                                      <p:cBhvr>
                                        <p:cTn id="43" dur="1" fill="hold">
                                          <p:stCondLst>
                                            <p:cond delay="0"/>
                                          </p:stCondLst>
                                        </p:cTn>
                                        <p:tgtEl>
                                          <p:spTgt spid="131"/>
                                        </p:tgtEl>
                                        <p:attrNameLst>
                                          <p:attrName>style.visibility</p:attrName>
                                        </p:attrNameLst>
                                      </p:cBhvr>
                                      <p:to>
                                        <p:strVal val="visible"/>
                                      </p:to>
                                    </p:set>
                                    <p:animEffect transition="in" filter="wipe(down)">
                                      <p:cBhvr>
                                        <p:cTn id="44" dur="1000"/>
                                        <p:tgtEl>
                                          <p:spTgt spid="1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repeatCount="3000" fill="hold" nodeType="clickEffect">
                                  <p:stCondLst>
                                    <p:cond delay="0"/>
                                  </p:stCondLst>
                                  <p:childTnLst>
                                    <p:set>
                                      <p:cBhvr>
                                        <p:cTn id="48" dur="1" fill="hold">
                                          <p:stCondLst>
                                            <p:cond delay="0"/>
                                          </p:stCondLst>
                                        </p:cTn>
                                        <p:tgtEl>
                                          <p:spTgt spid="260"/>
                                        </p:tgtEl>
                                        <p:attrNameLst>
                                          <p:attrName>style.visibility</p:attrName>
                                        </p:attrNameLst>
                                      </p:cBhvr>
                                      <p:to>
                                        <p:strVal val="visible"/>
                                      </p:to>
                                    </p:set>
                                    <p:animEffect transition="in" filter="wipe(right)">
                                      <p:cBhvr>
                                        <p:cTn id="49" dur="500"/>
                                        <p:tgtEl>
                                          <p:spTgt spid="260"/>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1"/>
                                        </p:tgtEl>
                                        <p:attrNameLst>
                                          <p:attrName>style.visibility</p:attrName>
                                        </p:attrNameLst>
                                      </p:cBhvr>
                                      <p:to>
                                        <p:strVal val="visible"/>
                                      </p:to>
                                    </p:set>
                                    <p:anim calcmode="lin" valueType="num">
                                      <p:cBhvr additive="base">
                                        <p:cTn id="54" dur="500" fill="hold"/>
                                        <p:tgtEl>
                                          <p:spTgt spid="141"/>
                                        </p:tgtEl>
                                        <p:attrNameLst>
                                          <p:attrName>ppt_x</p:attrName>
                                        </p:attrNameLst>
                                      </p:cBhvr>
                                      <p:tavLst>
                                        <p:tav tm="0">
                                          <p:val>
                                            <p:strVal val="1+#ppt_w/2"/>
                                          </p:val>
                                        </p:tav>
                                        <p:tav tm="100000">
                                          <p:val>
                                            <p:strVal val="#ppt_x"/>
                                          </p:val>
                                        </p:tav>
                                      </p:tavLst>
                                    </p:anim>
                                    <p:anim calcmode="lin" valueType="num">
                                      <p:cBhvr additive="base">
                                        <p:cTn id="55" dur="500" fill="hold"/>
                                        <p:tgtEl>
                                          <p:spTgt spid="141"/>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2"/>
                                        </p:tgtEl>
                                        <p:attrNameLst>
                                          <p:attrName>style.visibility</p:attrName>
                                        </p:attrNameLst>
                                      </p:cBhvr>
                                      <p:to>
                                        <p:strVal val="visible"/>
                                      </p:to>
                                    </p:set>
                                    <p:animEffect transition="in" filter="wipe(left)">
                                      <p:cBhvr>
                                        <p:cTn id="60"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6" grpId="0" animBg="1"/>
      <p:bldP spid="128" grpId="0" animBg="1"/>
      <p:bldP spid="129" grpId="0" animBg="1"/>
      <p:bldP spid="130" grpId="0" animBg="1"/>
      <p:bldP spid="1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钟摆三种状态</a:t>
            </a:r>
          </a:p>
        </p:txBody>
      </p:sp>
      <p:grpSp>
        <p:nvGrpSpPr>
          <p:cNvPr id="4" name="组合 209"/>
          <p:cNvGrpSpPr>
            <a:grpSpLocks/>
          </p:cNvGrpSpPr>
          <p:nvPr/>
        </p:nvGrpSpPr>
        <p:grpSpPr bwMode="auto">
          <a:xfrm>
            <a:off x="6995301" y="3197784"/>
            <a:ext cx="1580825" cy="820893"/>
            <a:chOff x="4932663" y="4401998"/>
            <a:chExt cx="1580055" cy="820649"/>
          </a:xfrm>
        </p:grpSpPr>
        <p:grpSp>
          <p:nvGrpSpPr>
            <p:cNvPr id="5" name="组合 85"/>
            <p:cNvGrpSpPr>
              <a:grpSpLocks/>
            </p:cNvGrpSpPr>
            <p:nvPr/>
          </p:nvGrpSpPr>
          <p:grpSpPr bwMode="auto">
            <a:xfrm>
              <a:off x="5143725" y="4538634"/>
              <a:ext cx="1368993" cy="684013"/>
              <a:chOff x="1911200" y="3482952"/>
              <a:chExt cx="1368993" cy="684013"/>
            </a:xfrm>
          </p:grpSpPr>
          <p:grpSp>
            <p:nvGrpSpPr>
              <p:cNvPr id="7" name="Group 60"/>
              <p:cNvGrpSpPr>
                <a:grpSpLocks/>
              </p:cNvGrpSpPr>
              <p:nvPr/>
            </p:nvGrpSpPr>
            <p:grpSpPr bwMode="auto">
              <a:xfrm>
                <a:off x="1911200" y="3482952"/>
                <a:ext cx="1368993" cy="684013"/>
                <a:chOff x="3458" y="242"/>
                <a:chExt cx="1566" cy="594"/>
              </a:xfrm>
            </p:grpSpPr>
            <p:sp>
              <p:nvSpPr>
                <p:cNvPr id="9"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10"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11"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12" name="Freeform 62"/>
                <p:cNvSpPr>
                  <a:spLocks/>
                </p:cNvSpPr>
                <p:nvPr/>
              </p:nvSpPr>
              <p:spPr bwMode="auto">
                <a:xfrm>
                  <a:off x="3545" y="637"/>
                  <a:ext cx="213" cy="195"/>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13"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8" name="椭圆 7"/>
              <p:cNvSpPr/>
              <p:nvPr/>
            </p:nvSpPr>
            <p:spPr>
              <a:xfrm>
                <a:off x="2915571" y="3573261"/>
                <a:ext cx="72989" cy="714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Rectangle 103"/>
            <p:cNvSpPr>
              <a:spLocks noChangeArrowheads="1"/>
            </p:cNvSpPr>
            <p:nvPr/>
          </p:nvSpPr>
          <p:spPr bwMode="auto">
            <a:xfrm>
              <a:off x="4932663" y="4401998"/>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0000FF"/>
                  </a:solidFill>
                  <a:latin typeface="微软雅黑" charset="-122"/>
                  <a:ea typeface="微软雅黑" charset="-122"/>
                </a:rPr>
                <a:t>左稳态</a:t>
              </a:r>
            </a:p>
          </p:txBody>
        </p:sp>
      </p:grpSp>
      <p:grpSp>
        <p:nvGrpSpPr>
          <p:cNvPr id="14" name="组合 210"/>
          <p:cNvGrpSpPr>
            <a:grpSpLocks/>
          </p:cNvGrpSpPr>
          <p:nvPr/>
        </p:nvGrpSpPr>
        <p:grpSpPr bwMode="auto">
          <a:xfrm>
            <a:off x="7217876" y="1734105"/>
            <a:ext cx="1636389" cy="819313"/>
            <a:chOff x="5154727" y="2937913"/>
            <a:chExt cx="1636249" cy="820649"/>
          </a:xfrm>
        </p:grpSpPr>
        <p:grpSp>
          <p:nvGrpSpPr>
            <p:cNvPr id="15" name="组合 83"/>
            <p:cNvGrpSpPr>
              <a:grpSpLocks/>
            </p:cNvGrpSpPr>
            <p:nvPr/>
          </p:nvGrpSpPr>
          <p:grpSpPr bwMode="auto">
            <a:xfrm flipH="1">
              <a:off x="5154727" y="3074549"/>
              <a:ext cx="1368993" cy="684013"/>
              <a:chOff x="5655616" y="3532468"/>
              <a:chExt cx="1368993" cy="684013"/>
            </a:xfrm>
          </p:grpSpPr>
          <p:grpSp>
            <p:nvGrpSpPr>
              <p:cNvPr id="17" name="Group 60"/>
              <p:cNvGrpSpPr>
                <a:grpSpLocks/>
              </p:cNvGrpSpPr>
              <p:nvPr/>
            </p:nvGrpSpPr>
            <p:grpSpPr bwMode="auto">
              <a:xfrm>
                <a:off x="5655616" y="3532468"/>
                <a:ext cx="1368993" cy="684013"/>
                <a:chOff x="3458" y="242"/>
                <a:chExt cx="1566" cy="594"/>
              </a:xfrm>
            </p:grpSpPr>
            <p:sp>
              <p:nvSpPr>
                <p:cNvPr id="19"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20"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21"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22" name="Freeform 62"/>
                <p:cNvSpPr>
                  <a:spLocks/>
                </p:cNvSpPr>
                <p:nvPr/>
              </p:nvSpPr>
              <p:spPr bwMode="auto">
                <a:xfrm>
                  <a:off x="3492" y="616"/>
                  <a:ext cx="269" cy="203"/>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23"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18" name="椭圆 17"/>
              <p:cNvSpPr/>
              <p:nvPr/>
            </p:nvSpPr>
            <p:spPr>
              <a:xfrm>
                <a:off x="6659838" y="3623214"/>
                <a:ext cx="73019" cy="715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Rectangle 103"/>
            <p:cNvSpPr>
              <a:spLocks noChangeArrowheads="1"/>
            </p:cNvSpPr>
            <p:nvPr/>
          </p:nvSpPr>
          <p:spPr bwMode="auto">
            <a:xfrm>
              <a:off x="5871813" y="2937913"/>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0000FF"/>
                  </a:solidFill>
                  <a:latin typeface="微软雅黑" charset="-122"/>
                  <a:ea typeface="微软雅黑" charset="-122"/>
                </a:rPr>
                <a:t>右稳态</a:t>
              </a:r>
            </a:p>
          </p:txBody>
        </p:sp>
      </p:grpSp>
      <p:grpSp>
        <p:nvGrpSpPr>
          <p:cNvPr id="24" name="组合 208"/>
          <p:cNvGrpSpPr>
            <a:grpSpLocks/>
          </p:cNvGrpSpPr>
          <p:nvPr/>
        </p:nvGrpSpPr>
        <p:grpSpPr bwMode="auto">
          <a:xfrm>
            <a:off x="9668651" y="1953183"/>
            <a:ext cx="1287462" cy="1976437"/>
            <a:chOff x="5004048" y="3645024"/>
            <a:chExt cx="1287448" cy="1976126"/>
          </a:xfrm>
        </p:grpSpPr>
        <p:grpSp>
          <p:nvGrpSpPr>
            <p:cNvPr id="25" name="组合 84"/>
            <p:cNvGrpSpPr>
              <a:grpSpLocks/>
            </p:cNvGrpSpPr>
            <p:nvPr/>
          </p:nvGrpSpPr>
          <p:grpSpPr bwMode="auto">
            <a:xfrm>
              <a:off x="5004048" y="3645024"/>
              <a:ext cx="668337" cy="1976126"/>
              <a:chOff x="4335711" y="2204864"/>
              <a:chExt cx="668337" cy="1976126"/>
            </a:xfrm>
          </p:grpSpPr>
          <p:grpSp>
            <p:nvGrpSpPr>
              <p:cNvPr id="27" name="Group 49"/>
              <p:cNvGrpSpPr>
                <a:grpSpLocks/>
              </p:cNvGrpSpPr>
              <p:nvPr/>
            </p:nvGrpSpPr>
            <p:grpSpPr bwMode="auto">
              <a:xfrm>
                <a:off x="4335711" y="2204864"/>
                <a:ext cx="668337" cy="1976126"/>
                <a:chOff x="5728" y="-878"/>
                <a:chExt cx="764" cy="1718"/>
              </a:xfrm>
            </p:grpSpPr>
            <p:sp>
              <p:nvSpPr>
                <p:cNvPr id="29" name="Freeform 53"/>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30" name="Freeform 52"/>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31" name="Freeform 51"/>
                <p:cNvSpPr>
                  <a:spLocks/>
                </p:cNvSpPr>
                <p:nvPr/>
              </p:nvSpPr>
              <p:spPr bwMode="auto">
                <a:xfrm>
                  <a:off x="5901" y="-873"/>
                  <a:ext cx="248" cy="1225"/>
                </a:xfrm>
                <a:custGeom>
                  <a:avLst/>
                  <a:gdLst>
                    <a:gd name="T0" fmla="*/ 114 w 248"/>
                    <a:gd name="T1" fmla="*/ 190 h 1225"/>
                    <a:gd name="T2" fmla="*/ 107 w 248"/>
                    <a:gd name="T3" fmla="*/ 151 h 1225"/>
                    <a:gd name="T4" fmla="*/ 99 w 248"/>
                    <a:gd name="T5" fmla="*/ 112 h 1225"/>
                    <a:gd name="T6" fmla="*/ 88 w 248"/>
                    <a:gd name="T7" fmla="*/ 79 h 1225"/>
                    <a:gd name="T8" fmla="*/ 77 w 248"/>
                    <a:gd name="T9" fmla="*/ 51 h 1225"/>
                    <a:gd name="T10" fmla="*/ 64 w 248"/>
                    <a:gd name="T11" fmla="*/ 30 h 1225"/>
                    <a:gd name="T12" fmla="*/ 53 w 248"/>
                    <a:gd name="T13" fmla="*/ 12 h 1225"/>
                    <a:gd name="T14" fmla="*/ 41 w 248"/>
                    <a:gd name="T15" fmla="*/ 2 h 1225"/>
                    <a:gd name="T16" fmla="*/ 30 w 248"/>
                    <a:gd name="T17" fmla="*/ 0 h 1225"/>
                    <a:gd name="T18" fmla="*/ 21 w 248"/>
                    <a:gd name="T19" fmla="*/ 6 h 1225"/>
                    <a:gd name="T20" fmla="*/ 12 w 248"/>
                    <a:gd name="T21" fmla="*/ 19 h 1225"/>
                    <a:gd name="T22" fmla="*/ 6 w 248"/>
                    <a:gd name="T23" fmla="*/ 38 h 1225"/>
                    <a:gd name="T24" fmla="*/ 2 w 248"/>
                    <a:gd name="T25" fmla="*/ 64 h 1225"/>
                    <a:gd name="T26" fmla="*/ 0 w 248"/>
                    <a:gd name="T27" fmla="*/ 95 h 1225"/>
                    <a:gd name="T28" fmla="*/ 0 w 248"/>
                    <a:gd name="T29" fmla="*/ 127 h 1225"/>
                    <a:gd name="T30" fmla="*/ 2 w 248"/>
                    <a:gd name="T31" fmla="*/ 166 h 1225"/>
                    <a:gd name="T32" fmla="*/ 6 w 248"/>
                    <a:gd name="T33" fmla="*/ 205 h 1225"/>
                    <a:gd name="T34" fmla="*/ 133 w 248"/>
                    <a:gd name="T35" fmla="*/ 1038 h 1225"/>
                    <a:gd name="T36" fmla="*/ 140 w 248"/>
                    <a:gd name="T37" fmla="*/ 1077 h 1225"/>
                    <a:gd name="T38" fmla="*/ 151 w 248"/>
                    <a:gd name="T39" fmla="*/ 1114 h 1225"/>
                    <a:gd name="T40" fmla="*/ 159 w 248"/>
                    <a:gd name="T41" fmla="*/ 1146 h 1225"/>
                    <a:gd name="T42" fmla="*/ 170 w 248"/>
                    <a:gd name="T43" fmla="*/ 1174 h 1225"/>
                    <a:gd name="T44" fmla="*/ 183 w 248"/>
                    <a:gd name="T45" fmla="*/ 1198 h 1225"/>
                    <a:gd name="T46" fmla="*/ 194 w 248"/>
                    <a:gd name="T47" fmla="*/ 1215 h 1225"/>
                    <a:gd name="T48" fmla="*/ 207 w 248"/>
                    <a:gd name="T49" fmla="*/ 1224 h 1225"/>
                    <a:gd name="T50" fmla="*/ 211 w 248"/>
                    <a:gd name="T51" fmla="*/ 1226 h 1225"/>
                    <a:gd name="T52" fmla="*/ 218 w 248"/>
                    <a:gd name="T53" fmla="*/ 1226 h 1225"/>
                    <a:gd name="T54" fmla="*/ 228 w 248"/>
                    <a:gd name="T55" fmla="*/ 1220 h 1225"/>
                    <a:gd name="T56" fmla="*/ 235 w 248"/>
                    <a:gd name="T57" fmla="*/ 1209 h 1225"/>
                    <a:gd name="T58" fmla="*/ 241 w 248"/>
                    <a:gd name="T59" fmla="*/ 1189 h 1225"/>
                    <a:gd name="T60" fmla="*/ 246 w 248"/>
                    <a:gd name="T61" fmla="*/ 1164 h 1225"/>
                    <a:gd name="T62" fmla="*/ 248 w 248"/>
                    <a:gd name="T63" fmla="*/ 1133 h 1225"/>
                    <a:gd name="T64" fmla="*/ 248 w 248"/>
                    <a:gd name="T65" fmla="*/ 1099 h 1225"/>
                    <a:gd name="T66" fmla="*/ 246 w 248"/>
                    <a:gd name="T67" fmla="*/ 1062 h 1225"/>
                    <a:gd name="T68" fmla="*/ 241 w 248"/>
                    <a:gd name="T69" fmla="*/ 1021 h 1225"/>
                    <a:gd name="T70" fmla="*/ 114 w 248"/>
                    <a:gd name="T71" fmla="*/ 190 h 12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1225"/>
                    <a:gd name="T110" fmla="*/ 248 w 248"/>
                    <a:gd name="T111" fmla="*/ 1225 h 12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1225">
                      <a:moveTo>
                        <a:pt x="114" y="190"/>
                      </a:moveTo>
                      <a:lnTo>
                        <a:pt x="107" y="151"/>
                      </a:lnTo>
                      <a:lnTo>
                        <a:pt x="99" y="112"/>
                      </a:lnTo>
                      <a:lnTo>
                        <a:pt x="88" y="79"/>
                      </a:lnTo>
                      <a:lnTo>
                        <a:pt x="77" y="51"/>
                      </a:lnTo>
                      <a:lnTo>
                        <a:pt x="64" y="30"/>
                      </a:lnTo>
                      <a:lnTo>
                        <a:pt x="53" y="12"/>
                      </a:lnTo>
                      <a:lnTo>
                        <a:pt x="41" y="2"/>
                      </a:lnTo>
                      <a:lnTo>
                        <a:pt x="30" y="0"/>
                      </a:lnTo>
                      <a:lnTo>
                        <a:pt x="21" y="6"/>
                      </a:lnTo>
                      <a:lnTo>
                        <a:pt x="12" y="19"/>
                      </a:lnTo>
                      <a:lnTo>
                        <a:pt x="6" y="38"/>
                      </a:lnTo>
                      <a:lnTo>
                        <a:pt x="2" y="64"/>
                      </a:lnTo>
                      <a:lnTo>
                        <a:pt x="0" y="95"/>
                      </a:lnTo>
                      <a:lnTo>
                        <a:pt x="0" y="127"/>
                      </a:lnTo>
                      <a:lnTo>
                        <a:pt x="2" y="166"/>
                      </a:lnTo>
                      <a:lnTo>
                        <a:pt x="6" y="205"/>
                      </a:lnTo>
                      <a:lnTo>
                        <a:pt x="133" y="1038"/>
                      </a:lnTo>
                      <a:lnTo>
                        <a:pt x="140" y="1077"/>
                      </a:lnTo>
                      <a:lnTo>
                        <a:pt x="151" y="1114"/>
                      </a:lnTo>
                      <a:lnTo>
                        <a:pt x="159" y="1146"/>
                      </a:lnTo>
                      <a:lnTo>
                        <a:pt x="170" y="1174"/>
                      </a:lnTo>
                      <a:lnTo>
                        <a:pt x="183" y="1198"/>
                      </a:lnTo>
                      <a:lnTo>
                        <a:pt x="194" y="1215"/>
                      </a:lnTo>
                      <a:lnTo>
                        <a:pt x="207" y="1224"/>
                      </a:lnTo>
                      <a:lnTo>
                        <a:pt x="211" y="1226"/>
                      </a:lnTo>
                      <a:lnTo>
                        <a:pt x="218" y="1226"/>
                      </a:lnTo>
                      <a:lnTo>
                        <a:pt x="228" y="1220"/>
                      </a:lnTo>
                      <a:lnTo>
                        <a:pt x="235" y="1209"/>
                      </a:lnTo>
                      <a:lnTo>
                        <a:pt x="241" y="1189"/>
                      </a:lnTo>
                      <a:lnTo>
                        <a:pt x="246" y="1164"/>
                      </a:lnTo>
                      <a:lnTo>
                        <a:pt x="248" y="1133"/>
                      </a:lnTo>
                      <a:lnTo>
                        <a:pt x="248" y="1099"/>
                      </a:lnTo>
                      <a:lnTo>
                        <a:pt x="246" y="1062"/>
                      </a:lnTo>
                      <a:lnTo>
                        <a:pt x="241" y="1021"/>
                      </a:lnTo>
                      <a:lnTo>
                        <a:pt x="114" y="190"/>
                      </a:lnTo>
                      <a:close/>
                    </a:path>
                  </a:pathLst>
                </a:custGeom>
                <a:solidFill>
                  <a:srgbClr val="959595"/>
                </a:solidFill>
                <a:ln w="9525">
                  <a:noFill/>
                  <a:round/>
                  <a:headEnd/>
                  <a:tailEnd/>
                </a:ln>
              </p:spPr>
              <p:txBody>
                <a:bodyPr/>
                <a:lstStyle/>
                <a:p>
                  <a:endParaRPr lang="zh-CN" altLang="en-US"/>
                </a:p>
              </p:txBody>
            </p:sp>
            <p:sp>
              <p:nvSpPr>
                <p:cNvPr id="32" name="Freeform 50"/>
                <p:cNvSpPr>
                  <a:spLocks/>
                </p:cNvSpPr>
                <p:nvPr/>
              </p:nvSpPr>
              <p:spPr bwMode="auto">
                <a:xfrm>
                  <a:off x="5840" y="-873"/>
                  <a:ext cx="214" cy="213"/>
                </a:xfrm>
                <a:custGeom>
                  <a:avLst/>
                  <a:gdLst>
                    <a:gd name="T0" fmla="*/ 213 w 214"/>
                    <a:gd name="T1" fmla="*/ 90 h 213"/>
                    <a:gd name="T2" fmla="*/ 209 w 214"/>
                    <a:gd name="T3" fmla="*/ 69 h 213"/>
                    <a:gd name="T4" fmla="*/ 198 w 214"/>
                    <a:gd name="T5" fmla="*/ 51 h 213"/>
                    <a:gd name="T6" fmla="*/ 185 w 214"/>
                    <a:gd name="T7" fmla="*/ 34 h 213"/>
                    <a:gd name="T8" fmla="*/ 170 w 214"/>
                    <a:gd name="T9" fmla="*/ 19 h 213"/>
                    <a:gd name="T10" fmla="*/ 153 w 214"/>
                    <a:gd name="T11" fmla="*/ 8 h 213"/>
                    <a:gd name="T12" fmla="*/ 133 w 214"/>
                    <a:gd name="T13" fmla="*/ 2 h 213"/>
                    <a:gd name="T14" fmla="*/ 112 w 214"/>
                    <a:gd name="T15" fmla="*/ 0 h 213"/>
                    <a:gd name="T16" fmla="*/ 90 w 214"/>
                    <a:gd name="T17" fmla="*/ 0 h 213"/>
                    <a:gd name="T18" fmla="*/ 69 w 214"/>
                    <a:gd name="T19" fmla="*/ 6 h 213"/>
                    <a:gd name="T20" fmla="*/ 51 w 214"/>
                    <a:gd name="T21" fmla="*/ 15 h 213"/>
                    <a:gd name="T22" fmla="*/ 34 w 214"/>
                    <a:gd name="T23" fmla="*/ 28 h 213"/>
                    <a:gd name="T24" fmla="*/ 19 w 214"/>
                    <a:gd name="T25" fmla="*/ 43 h 213"/>
                    <a:gd name="T26" fmla="*/ 8 w 214"/>
                    <a:gd name="T27" fmla="*/ 60 h 213"/>
                    <a:gd name="T28" fmla="*/ 2 w 214"/>
                    <a:gd name="T29" fmla="*/ 79 h 213"/>
                    <a:gd name="T30" fmla="*/ 0 w 214"/>
                    <a:gd name="T31" fmla="*/ 101 h 213"/>
                    <a:gd name="T32" fmla="*/ 0 w 214"/>
                    <a:gd name="T33" fmla="*/ 123 h 213"/>
                    <a:gd name="T34" fmla="*/ 6 w 214"/>
                    <a:gd name="T35" fmla="*/ 144 h 213"/>
                    <a:gd name="T36" fmla="*/ 15 w 214"/>
                    <a:gd name="T37" fmla="*/ 164 h 213"/>
                    <a:gd name="T38" fmla="*/ 28 w 214"/>
                    <a:gd name="T39" fmla="*/ 179 h 213"/>
                    <a:gd name="T40" fmla="*/ 43 w 214"/>
                    <a:gd name="T41" fmla="*/ 194 h 213"/>
                    <a:gd name="T42" fmla="*/ 60 w 214"/>
                    <a:gd name="T43" fmla="*/ 205 h 213"/>
                    <a:gd name="T44" fmla="*/ 79 w 214"/>
                    <a:gd name="T45" fmla="*/ 211 h 213"/>
                    <a:gd name="T46" fmla="*/ 101 w 214"/>
                    <a:gd name="T47" fmla="*/ 213 h 213"/>
                    <a:gd name="T48" fmla="*/ 123 w 214"/>
                    <a:gd name="T49" fmla="*/ 213 h 213"/>
                    <a:gd name="T50" fmla="*/ 144 w 214"/>
                    <a:gd name="T51" fmla="*/ 209 h 213"/>
                    <a:gd name="T52" fmla="*/ 164 w 214"/>
                    <a:gd name="T53" fmla="*/ 198 h 213"/>
                    <a:gd name="T54" fmla="*/ 179 w 214"/>
                    <a:gd name="T55" fmla="*/ 185 h 213"/>
                    <a:gd name="T56" fmla="*/ 194 w 214"/>
                    <a:gd name="T57" fmla="*/ 170 h 213"/>
                    <a:gd name="T58" fmla="*/ 205 w 214"/>
                    <a:gd name="T59" fmla="*/ 153 h 213"/>
                    <a:gd name="T60" fmla="*/ 211 w 214"/>
                    <a:gd name="T61" fmla="*/ 133 h 213"/>
                    <a:gd name="T62" fmla="*/ 213 w 214"/>
                    <a:gd name="T63" fmla="*/ 112 h 213"/>
                    <a:gd name="T64" fmla="*/ 213 w 214"/>
                    <a:gd name="T65" fmla="*/ 90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3"/>
                    <a:gd name="T101" fmla="*/ 214 w 214"/>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3">
                      <a:moveTo>
                        <a:pt x="213" y="90"/>
                      </a:moveTo>
                      <a:lnTo>
                        <a:pt x="209" y="69"/>
                      </a:lnTo>
                      <a:lnTo>
                        <a:pt x="198" y="51"/>
                      </a:lnTo>
                      <a:lnTo>
                        <a:pt x="185" y="34"/>
                      </a:lnTo>
                      <a:lnTo>
                        <a:pt x="170" y="19"/>
                      </a:lnTo>
                      <a:lnTo>
                        <a:pt x="153" y="8"/>
                      </a:lnTo>
                      <a:lnTo>
                        <a:pt x="133" y="2"/>
                      </a:lnTo>
                      <a:lnTo>
                        <a:pt x="112" y="0"/>
                      </a:lnTo>
                      <a:lnTo>
                        <a:pt x="90" y="0"/>
                      </a:lnTo>
                      <a:lnTo>
                        <a:pt x="69" y="6"/>
                      </a:lnTo>
                      <a:lnTo>
                        <a:pt x="51" y="15"/>
                      </a:lnTo>
                      <a:lnTo>
                        <a:pt x="34" y="28"/>
                      </a:lnTo>
                      <a:lnTo>
                        <a:pt x="19" y="43"/>
                      </a:lnTo>
                      <a:lnTo>
                        <a:pt x="8" y="60"/>
                      </a:lnTo>
                      <a:lnTo>
                        <a:pt x="2" y="79"/>
                      </a:lnTo>
                      <a:lnTo>
                        <a:pt x="0" y="101"/>
                      </a:lnTo>
                      <a:lnTo>
                        <a:pt x="0" y="123"/>
                      </a:lnTo>
                      <a:lnTo>
                        <a:pt x="6" y="144"/>
                      </a:lnTo>
                      <a:lnTo>
                        <a:pt x="15" y="164"/>
                      </a:lnTo>
                      <a:lnTo>
                        <a:pt x="28" y="179"/>
                      </a:lnTo>
                      <a:lnTo>
                        <a:pt x="43" y="194"/>
                      </a:lnTo>
                      <a:lnTo>
                        <a:pt x="60" y="205"/>
                      </a:lnTo>
                      <a:lnTo>
                        <a:pt x="79" y="211"/>
                      </a:lnTo>
                      <a:lnTo>
                        <a:pt x="101" y="213"/>
                      </a:lnTo>
                      <a:lnTo>
                        <a:pt x="123" y="213"/>
                      </a:lnTo>
                      <a:lnTo>
                        <a:pt x="144" y="209"/>
                      </a:lnTo>
                      <a:lnTo>
                        <a:pt x="164" y="198"/>
                      </a:lnTo>
                      <a:lnTo>
                        <a:pt x="179" y="185"/>
                      </a:lnTo>
                      <a:lnTo>
                        <a:pt x="194" y="170"/>
                      </a:lnTo>
                      <a:lnTo>
                        <a:pt x="205" y="153"/>
                      </a:lnTo>
                      <a:lnTo>
                        <a:pt x="211" y="133"/>
                      </a:lnTo>
                      <a:lnTo>
                        <a:pt x="213" y="112"/>
                      </a:lnTo>
                      <a:lnTo>
                        <a:pt x="213" y="90"/>
                      </a:lnTo>
                      <a:close/>
                    </a:path>
                  </a:pathLst>
                </a:custGeom>
                <a:solidFill>
                  <a:srgbClr val="959595"/>
                </a:solidFill>
                <a:ln w="9525">
                  <a:noFill/>
                  <a:round/>
                  <a:headEnd/>
                  <a:tailEnd/>
                </a:ln>
              </p:spPr>
              <p:txBody>
                <a:bodyPr/>
                <a:lstStyle/>
                <a:p>
                  <a:endParaRPr lang="zh-CN" altLang="en-US"/>
                </a:p>
              </p:txBody>
            </p:sp>
          </p:grpSp>
          <p:sp>
            <p:nvSpPr>
              <p:cNvPr id="28" name="椭圆 27"/>
              <p:cNvSpPr/>
              <p:nvPr/>
            </p:nvSpPr>
            <p:spPr>
              <a:xfrm>
                <a:off x="4643683" y="3573074"/>
                <a:ext cx="73024" cy="714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6" name="Rectangle 103"/>
            <p:cNvSpPr>
              <a:spLocks noChangeArrowheads="1"/>
            </p:cNvSpPr>
            <p:nvPr/>
          </p:nvSpPr>
          <p:spPr bwMode="auto">
            <a:xfrm>
              <a:off x="5372333" y="4055959"/>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FF0000"/>
                  </a:solidFill>
                  <a:latin typeface="微软雅黑" charset="-122"/>
                  <a:ea typeface="微软雅黑" charset="-122"/>
                </a:rPr>
                <a:t>非稳态</a:t>
              </a:r>
            </a:p>
          </p:txBody>
        </p:sp>
      </p:grpSp>
      <p:grpSp>
        <p:nvGrpSpPr>
          <p:cNvPr id="3" name="组合 2"/>
          <p:cNvGrpSpPr/>
          <p:nvPr/>
        </p:nvGrpSpPr>
        <p:grpSpPr>
          <a:xfrm>
            <a:off x="897035" y="1283125"/>
            <a:ext cx="4580826" cy="4940106"/>
            <a:chOff x="1828800" y="1470025"/>
            <a:chExt cx="3886200" cy="4191000"/>
          </a:xfrm>
        </p:grpSpPr>
        <p:sp>
          <p:nvSpPr>
            <p:cNvPr id="33" name="Rectangle 2"/>
            <p:cNvSpPr>
              <a:spLocks noChangeArrowheads="1"/>
            </p:cNvSpPr>
            <p:nvPr/>
          </p:nvSpPr>
          <p:spPr bwMode="auto">
            <a:xfrm>
              <a:off x="2590800" y="1470025"/>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34" name="Rectangle 4"/>
            <p:cNvSpPr>
              <a:spLocks noChangeArrowheads="1"/>
            </p:cNvSpPr>
            <p:nvPr/>
          </p:nvSpPr>
          <p:spPr bwMode="auto">
            <a:xfrm>
              <a:off x="44196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35" name="Rectangle 5"/>
            <p:cNvSpPr>
              <a:spLocks noChangeArrowheads="1"/>
            </p:cNvSpPr>
            <p:nvPr/>
          </p:nvSpPr>
          <p:spPr bwMode="auto">
            <a:xfrm>
              <a:off x="37338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36" name="Rectangle 6"/>
            <p:cNvSpPr>
              <a:spLocks noChangeArrowheads="1"/>
            </p:cNvSpPr>
            <p:nvPr/>
          </p:nvSpPr>
          <p:spPr bwMode="auto">
            <a:xfrm>
              <a:off x="4229100" y="3905251"/>
              <a:ext cx="723900" cy="460375"/>
            </a:xfrm>
            <a:prstGeom prst="rect">
              <a:avLst/>
            </a:prstGeom>
            <a:noFill/>
            <a:ln w="9525">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37" name="Line 7"/>
            <p:cNvSpPr>
              <a:spLocks noChangeShapeType="1"/>
            </p:cNvSpPr>
            <p:nvPr/>
          </p:nvSpPr>
          <p:spPr bwMode="auto">
            <a:xfrm>
              <a:off x="2209800" y="1622425"/>
              <a:ext cx="3276600" cy="0"/>
            </a:xfrm>
            <a:prstGeom prst="line">
              <a:avLst/>
            </a:prstGeom>
            <a:noFill/>
            <a:ln w="19050">
              <a:solidFill>
                <a:schemeClr val="tx1"/>
              </a:solidFill>
              <a:round/>
              <a:headEnd/>
              <a:tailEnd/>
            </a:ln>
          </p:spPr>
          <p:txBody>
            <a:bodyPr/>
            <a:lstStyle/>
            <a:p>
              <a:endParaRPr lang="zh-CN" altLang="en-US">
                <a:latin typeface="+mn-ea"/>
              </a:endParaRPr>
            </a:p>
          </p:txBody>
        </p:sp>
        <p:sp>
          <p:nvSpPr>
            <p:cNvPr id="38" name="Line 8"/>
            <p:cNvSpPr>
              <a:spLocks noChangeAspect="1" noChangeShapeType="1"/>
            </p:cNvSpPr>
            <p:nvPr/>
          </p:nvSpPr>
          <p:spPr bwMode="auto">
            <a:xfrm>
              <a:off x="3429000" y="2155825"/>
              <a:ext cx="1447800"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39" name="Group 9"/>
            <p:cNvGrpSpPr>
              <a:grpSpLocks noChangeAspect="1"/>
            </p:cNvGrpSpPr>
            <p:nvPr/>
          </p:nvGrpSpPr>
          <p:grpSpPr bwMode="auto">
            <a:xfrm>
              <a:off x="3429000" y="2384425"/>
              <a:ext cx="381000" cy="304800"/>
              <a:chOff x="3360" y="2064"/>
              <a:chExt cx="240" cy="192"/>
            </a:xfrm>
          </p:grpSpPr>
          <p:sp>
            <p:nvSpPr>
              <p:cNvPr id="40"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1"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2" name="Line 12"/>
              <p:cNvSpPr>
                <a:spLocks noChangeAspect="1" noChangeShapeType="1"/>
              </p:cNvSpPr>
              <p:nvPr/>
            </p:nvSpPr>
            <p:spPr bwMode="auto">
              <a:xfrm>
                <a:off x="3360" y="211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3" name="Line 13"/>
              <p:cNvSpPr>
                <a:spLocks noChangeAspect="1" noChangeShapeType="1"/>
              </p:cNvSpPr>
              <p:nvPr/>
            </p:nvSpPr>
            <p:spPr bwMode="auto">
              <a:xfrm>
                <a:off x="3360" y="220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4" name="Line 14"/>
              <p:cNvSpPr>
                <a:spLocks noChangeAspect="1" noChangeShapeType="1"/>
              </p:cNvSpPr>
              <p:nvPr/>
            </p:nvSpPr>
            <p:spPr bwMode="auto">
              <a:xfrm>
                <a:off x="3504"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45" name="Line 15"/>
            <p:cNvSpPr>
              <a:spLocks noChangeAspect="1" noChangeShapeType="1"/>
            </p:cNvSpPr>
            <p:nvPr/>
          </p:nvSpPr>
          <p:spPr bwMode="auto">
            <a:xfrm>
              <a:off x="3810000" y="2155825"/>
              <a:ext cx="0" cy="38100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sp>
          <p:nvSpPr>
            <p:cNvPr id="46" name="Line 16"/>
            <p:cNvSpPr>
              <a:spLocks noChangeAspect="1" noChangeShapeType="1"/>
            </p:cNvSpPr>
            <p:nvPr/>
          </p:nvSpPr>
          <p:spPr bwMode="auto">
            <a:xfrm>
              <a:off x="3429000" y="2155825"/>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47" name="Line 17"/>
            <p:cNvSpPr>
              <a:spLocks noChangeAspect="1" noChangeShapeType="1"/>
            </p:cNvSpPr>
            <p:nvPr/>
          </p:nvSpPr>
          <p:spPr bwMode="auto">
            <a:xfrm>
              <a:off x="3429000" y="26130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8" name="Line 18"/>
            <p:cNvSpPr>
              <a:spLocks noChangeAspect="1" noChangeShapeType="1"/>
            </p:cNvSpPr>
            <p:nvPr/>
          </p:nvSpPr>
          <p:spPr bwMode="auto">
            <a:xfrm>
              <a:off x="3429000" y="2917825"/>
              <a:ext cx="457200" cy="0"/>
            </a:xfrm>
            <a:prstGeom prst="line">
              <a:avLst/>
            </a:prstGeom>
            <a:noFill/>
            <a:ln w="19050">
              <a:solidFill>
                <a:schemeClr val="tx1"/>
              </a:solidFill>
              <a:round/>
              <a:headEnd/>
              <a:tailEnd/>
            </a:ln>
          </p:spPr>
          <p:txBody>
            <a:bodyPr/>
            <a:lstStyle/>
            <a:p>
              <a:endParaRPr lang="zh-CN" altLang="en-US">
                <a:latin typeface="+mn-ea"/>
              </a:endParaRPr>
            </a:p>
          </p:txBody>
        </p:sp>
        <p:sp>
          <p:nvSpPr>
            <p:cNvPr id="49" name="Line 19"/>
            <p:cNvSpPr>
              <a:spLocks noChangeAspect="1" noChangeShapeType="1"/>
            </p:cNvSpPr>
            <p:nvPr/>
          </p:nvSpPr>
          <p:spPr bwMode="auto">
            <a:xfrm>
              <a:off x="4876800" y="2155825"/>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50" name="Line 20"/>
            <p:cNvSpPr>
              <a:spLocks noChangeAspect="1" noChangeShapeType="1"/>
            </p:cNvSpPr>
            <p:nvPr/>
          </p:nvSpPr>
          <p:spPr bwMode="auto">
            <a:xfrm>
              <a:off x="4495800" y="2155825"/>
              <a:ext cx="0" cy="38100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grpSp>
          <p:nvGrpSpPr>
            <p:cNvPr id="51" name="Group 21"/>
            <p:cNvGrpSpPr>
              <a:grpSpLocks noChangeAspect="1"/>
            </p:cNvGrpSpPr>
            <p:nvPr/>
          </p:nvGrpSpPr>
          <p:grpSpPr bwMode="auto">
            <a:xfrm>
              <a:off x="4495800" y="2384425"/>
              <a:ext cx="381000" cy="304800"/>
              <a:chOff x="4032" y="2064"/>
              <a:chExt cx="240" cy="192"/>
            </a:xfrm>
          </p:grpSpPr>
          <p:sp>
            <p:nvSpPr>
              <p:cNvPr id="52"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3"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4" name="Line 24"/>
              <p:cNvSpPr>
                <a:spLocks noChangeAspect="1" noChangeShapeType="1"/>
              </p:cNvSpPr>
              <p:nvPr/>
            </p:nvSpPr>
            <p:spPr bwMode="auto">
              <a:xfrm>
                <a:off x="4176" y="211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55"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6" name="Line 26"/>
              <p:cNvSpPr>
                <a:spLocks noChangeAspect="1" noChangeShapeType="1"/>
              </p:cNvSpPr>
              <p:nvPr/>
            </p:nvSpPr>
            <p:spPr bwMode="auto">
              <a:xfrm>
                <a:off x="4032"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57" name="Group 27"/>
            <p:cNvGrpSpPr>
              <a:grpSpLocks noChangeAspect="1"/>
            </p:cNvGrpSpPr>
            <p:nvPr/>
          </p:nvGrpSpPr>
          <p:grpSpPr bwMode="auto">
            <a:xfrm>
              <a:off x="3429000" y="3146425"/>
              <a:ext cx="381000" cy="304800"/>
              <a:chOff x="3360" y="2544"/>
              <a:chExt cx="240" cy="192"/>
            </a:xfrm>
          </p:grpSpPr>
          <p:sp>
            <p:nvSpPr>
              <p:cNvPr id="58" name="Line 28"/>
              <p:cNvSpPr>
                <a:spLocks noChangeAspect="1" noChangeShapeType="1"/>
              </p:cNvSpPr>
              <p:nvPr/>
            </p:nvSpPr>
            <p:spPr bwMode="auto">
              <a:xfrm>
                <a:off x="3456" y="2544"/>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59" name="Line 29"/>
              <p:cNvSpPr>
                <a:spLocks noChangeAspect="1" noChangeShapeType="1"/>
              </p:cNvSpPr>
              <p:nvPr/>
            </p:nvSpPr>
            <p:spPr bwMode="auto">
              <a:xfrm>
                <a:off x="3504"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60" name="Line 30"/>
              <p:cNvSpPr>
                <a:spLocks noChangeAspect="1" noChangeShapeType="1"/>
              </p:cNvSpPr>
              <p:nvPr/>
            </p:nvSpPr>
            <p:spPr bwMode="auto">
              <a:xfrm>
                <a:off x="3360" y="2592"/>
                <a:ext cx="96"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1" name="Line 31"/>
              <p:cNvSpPr>
                <a:spLocks noChangeAspect="1" noChangeShapeType="1"/>
              </p:cNvSpPr>
              <p:nvPr/>
            </p:nvSpPr>
            <p:spPr bwMode="auto">
              <a:xfrm>
                <a:off x="3360" y="2688"/>
                <a:ext cx="96"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2" name="Line 32"/>
              <p:cNvSpPr>
                <a:spLocks noChangeAspect="1" noChangeShapeType="1"/>
              </p:cNvSpPr>
              <p:nvPr/>
            </p:nvSpPr>
            <p:spPr bwMode="auto">
              <a:xfrm>
                <a:off x="3504" y="2640"/>
                <a:ext cx="96" cy="0"/>
              </a:xfrm>
              <a:prstGeom prst="line">
                <a:avLst/>
              </a:prstGeom>
              <a:noFill/>
              <a:ln w="19050" cap="sq">
                <a:solidFill>
                  <a:srgbClr val="00B050"/>
                </a:solidFill>
                <a:miter lim="800000"/>
                <a:headEnd/>
                <a:tailEnd/>
              </a:ln>
            </p:spPr>
            <p:txBody>
              <a:bodyPr/>
              <a:lstStyle/>
              <a:p>
                <a:endParaRPr lang="zh-CN" altLang="en-US">
                  <a:latin typeface="+mn-ea"/>
                </a:endParaRPr>
              </a:p>
            </p:txBody>
          </p:sp>
        </p:grpSp>
        <p:sp>
          <p:nvSpPr>
            <p:cNvPr id="63" name="Line 33"/>
            <p:cNvSpPr>
              <a:spLocks noChangeAspect="1" noChangeShapeType="1"/>
            </p:cNvSpPr>
            <p:nvPr/>
          </p:nvSpPr>
          <p:spPr bwMode="auto">
            <a:xfrm>
              <a:off x="3429000" y="2917825"/>
              <a:ext cx="0" cy="304800"/>
            </a:xfrm>
            <a:prstGeom prst="line">
              <a:avLst/>
            </a:prstGeom>
            <a:noFill/>
            <a:ln w="19050">
              <a:solidFill>
                <a:schemeClr val="tx1"/>
              </a:solidFill>
              <a:round/>
              <a:headEnd/>
              <a:tailEnd/>
            </a:ln>
          </p:spPr>
          <p:txBody>
            <a:bodyPr/>
            <a:lstStyle/>
            <a:p>
              <a:endParaRPr lang="zh-CN" altLang="en-US">
                <a:latin typeface="+mn-ea"/>
              </a:endParaRPr>
            </a:p>
          </p:txBody>
        </p:sp>
        <p:grpSp>
          <p:nvGrpSpPr>
            <p:cNvPr id="64" name="Group 34"/>
            <p:cNvGrpSpPr>
              <a:grpSpLocks noChangeAspect="1"/>
            </p:cNvGrpSpPr>
            <p:nvPr/>
          </p:nvGrpSpPr>
          <p:grpSpPr bwMode="auto">
            <a:xfrm>
              <a:off x="4495800" y="3146425"/>
              <a:ext cx="381000" cy="304800"/>
              <a:chOff x="4032" y="2544"/>
              <a:chExt cx="240" cy="192"/>
            </a:xfrm>
          </p:grpSpPr>
          <p:sp>
            <p:nvSpPr>
              <p:cNvPr id="65" name="Line 3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66" name="Line 3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67" name="Line 37"/>
              <p:cNvSpPr>
                <a:spLocks noChangeAspect="1" noChangeShapeType="1"/>
              </p:cNvSpPr>
              <p:nvPr/>
            </p:nvSpPr>
            <p:spPr bwMode="auto">
              <a:xfrm>
                <a:off x="4176"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8" name="Line 38"/>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9" name="Line 3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70" name="Line 40"/>
            <p:cNvSpPr>
              <a:spLocks noChangeAspect="1" noChangeShapeType="1"/>
            </p:cNvSpPr>
            <p:nvPr/>
          </p:nvSpPr>
          <p:spPr bwMode="auto">
            <a:xfrm>
              <a:off x="3886200" y="29178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71" name="Line 41"/>
            <p:cNvSpPr>
              <a:spLocks noChangeAspect="1" noChangeShapeType="1"/>
            </p:cNvSpPr>
            <p:nvPr/>
          </p:nvSpPr>
          <p:spPr bwMode="auto">
            <a:xfrm>
              <a:off x="3429000" y="3832225"/>
              <a:ext cx="1447800" cy="0"/>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2" name="Line 42"/>
            <p:cNvSpPr>
              <a:spLocks noChangeAspect="1" noChangeShapeType="1"/>
            </p:cNvSpPr>
            <p:nvPr/>
          </p:nvSpPr>
          <p:spPr bwMode="auto">
            <a:xfrm>
              <a:off x="3429000" y="3375025"/>
              <a:ext cx="0" cy="457200"/>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3" name="Line 43"/>
            <p:cNvSpPr>
              <a:spLocks noChangeAspect="1" noChangeShapeType="1"/>
            </p:cNvSpPr>
            <p:nvPr/>
          </p:nvSpPr>
          <p:spPr bwMode="auto">
            <a:xfrm>
              <a:off x="4876800" y="3379067"/>
              <a:ext cx="0" cy="448802"/>
            </a:xfrm>
            <a:prstGeom prst="line">
              <a:avLst/>
            </a:prstGeom>
            <a:noFill/>
            <a:ln w="28575" cap="sq">
              <a:solidFill>
                <a:srgbClr val="00B050"/>
              </a:solidFill>
              <a:miter lim="800000"/>
              <a:headEnd/>
              <a:tailEnd/>
            </a:ln>
          </p:spPr>
          <p:txBody>
            <a:bodyPr/>
            <a:lstStyle/>
            <a:p>
              <a:endParaRPr lang="zh-CN" altLang="en-US">
                <a:latin typeface="+mn-ea"/>
              </a:endParaRPr>
            </a:p>
          </p:txBody>
        </p:sp>
        <p:grpSp>
          <p:nvGrpSpPr>
            <p:cNvPr id="74" name="Group 44"/>
            <p:cNvGrpSpPr>
              <a:grpSpLocks/>
            </p:cNvGrpSpPr>
            <p:nvPr/>
          </p:nvGrpSpPr>
          <p:grpSpPr bwMode="auto">
            <a:xfrm>
              <a:off x="4876800" y="2613027"/>
              <a:ext cx="0" cy="604838"/>
              <a:chOff x="1968" y="1776"/>
              <a:chExt cx="0" cy="381"/>
            </a:xfrm>
          </p:grpSpPr>
          <p:sp>
            <p:nvSpPr>
              <p:cNvPr id="75" name="Line 45"/>
              <p:cNvSpPr>
                <a:spLocks noChangeAspect="1" noChangeShapeType="1"/>
              </p:cNvSpPr>
              <p:nvPr/>
            </p:nvSpPr>
            <p:spPr bwMode="auto">
              <a:xfrm>
                <a:off x="1968" y="1965"/>
                <a:ext cx="0" cy="192"/>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6" name="Line 46"/>
              <p:cNvSpPr>
                <a:spLocks noChangeAspect="1" noChangeShapeType="1"/>
              </p:cNvSpPr>
              <p:nvPr/>
            </p:nvSpPr>
            <p:spPr bwMode="auto">
              <a:xfrm>
                <a:off x="1968" y="1776"/>
                <a:ext cx="0" cy="192"/>
              </a:xfrm>
              <a:prstGeom prst="line">
                <a:avLst/>
              </a:prstGeom>
              <a:noFill/>
              <a:ln w="28575">
                <a:solidFill>
                  <a:srgbClr val="00B050"/>
                </a:solidFill>
                <a:round/>
                <a:headEnd/>
                <a:tailEnd/>
              </a:ln>
            </p:spPr>
            <p:txBody>
              <a:bodyPr/>
              <a:lstStyle/>
              <a:p>
                <a:endParaRPr lang="zh-CN" altLang="en-US">
                  <a:latin typeface="+mn-ea"/>
                </a:endParaRPr>
              </a:p>
            </p:txBody>
          </p:sp>
        </p:grpSp>
        <p:grpSp>
          <p:nvGrpSpPr>
            <p:cNvPr id="77" name="Group 47"/>
            <p:cNvGrpSpPr>
              <a:grpSpLocks noChangeAspect="1"/>
            </p:cNvGrpSpPr>
            <p:nvPr/>
          </p:nvGrpSpPr>
          <p:grpSpPr bwMode="auto">
            <a:xfrm rot="16200000" flipV="1">
              <a:off x="2857500" y="2574925"/>
              <a:ext cx="381000" cy="304800"/>
              <a:chOff x="3360" y="2544"/>
              <a:chExt cx="240" cy="192"/>
            </a:xfrm>
          </p:grpSpPr>
          <p:sp>
            <p:nvSpPr>
              <p:cNvPr id="78"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79"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0"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1"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2"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83" name="Line 53"/>
            <p:cNvSpPr>
              <a:spLocks noChangeAspect="1" noChangeShapeType="1"/>
            </p:cNvSpPr>
            <p:nvPr/>
          </p:nvSpPr>
          <p:spPr bwMode="auto">
            <a:xfrm>
              <a:off x="3124200" y="2917825"/>
              <a:ext cx="304800"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84" name="Group 54"/>
            <p:cNvGrpSpPr>
              <a:grpSpLocks/>
            </p:cNvGrpSpPr>
            <p:nvPr/>
          </p:nvGrpSpPr>
          <p:grpSpPr bwMode="auto">
            <a:xfrm>
              <a:off x="3810000" y="2917825"/>
              <a:ext cx="1371600" cy="381000"/>
              <a:chOff x="1296" y="1968"/>
              <a:chExt cx="864" cy="240"/>
            </a:xfrm>
          </p:grpSpPr>
          <p:sp>
            <p:nvSpPr>
              <p:cNvPr id="85" name="Line 55"/>
              <p:cNvSpPr>
                <a:spLocks noChangeAspect="1" noChangeShapeType="1"/>
              </p:cNvSpPr>
              <p:nvPr/>
            </p:nvSpPr>
            <p:spPr bwMode="auto">
              <a:xfrm>
                <a:off x="1680" y="1968"/>
                <a:ext cx="288" cy="0"/>
              </a:xfrm>
              <a:prstGeom prst="line">
                <a:avLst/>
              </a:prstGeom>
              <a:noFill/>
              <a:ln w="28575" cap="sq">
                <a:solidFill>
                  <a:srgbClr val="00B050"/>
                </a:solidFill>
                <a:round/>
                <a:headEnd/>
                <a:tailEnd/>
              </a:ln>
            </p:spPr>
            <p:txBody>
              <a:bodyPr/>
              <a:lstStyle/>
              <a:p>
                <a:endParaRPr lang="zh-CN" altLang="en-US">
                  <a:latin typeface="+mn-ea"/>
                </a:endParaRPr>
              </a:p>
            </p:txBody>
          </p:sp>
          <p:sp>
            <p:nvSpPr>
              <p:cNvPr id="86" name="Line 56"/>
              <p:cNvSpPr>
                <a:spLocks noChangeAspect="1" noChangeShapeType="1"/>
              </p:cNvSpPr>
              <p:nvPr/>
            </p:nvSpPr>
            <p:spPr bwMode="auto">
              <a:xfrm flipV="1">
                <a:off x="1296" y="1968"/>
                <a:ext cx="384" cy="240"/>
              </a:xfrm>
              <a:prstGeom prst="line">
                <a:avLst/>
              </a:prstGeom>
              <a:noFill/>
              <a:ln w="28575">
                <a:solidFill>
                  <a:srgbClr val="00B050"/>
                </a:solidFill>
                <a:round/>
                <a:headEnd/>
                <a:tailEnd/>
              </a:ln>
            </p:spPr>
            <p:txBody>
              <a:bodyPr/>
              <a:lstStyle/>
              <a:p>
                <a:endParaRPr lang="zh-CN" altLang="en-US">
                  <a:latin typeface="+mn-ea"/>
                </a:endParaRPr>
              </a:p>
            </p:txBody>
          </p:sp>
          <p:sp>
            <p:nvSpPr>
              <p:cNvPr id="87" name="Line 57"/>
              <p:cNvSpPr>
                <a:spLocks noChangeAspect="1" noChangeShapeType="1"/>
              </p:cNvSpPr>
              <p:nvPr/>
            </p:nvSpPr>
            <p:spPr bwMode="auto">
              <a:xfrm>
                <a:off x="1968" y="1968"/>
                <a:ext cx="192" cy="0"/>
              </a:xfrm>
              <a:prstGeom prst="line">
                <a:avLst/>
              </a:prstGeom>
              <a:noFill/>
              <a:ln w="19050">
                <a:solidFill>
                  <a:srgbClr val="00B050"/>
                </a:solidFill>
                <a:round/>
                <a:headEnd type="oval" w="med" len="med"/>
                <a:tailEnd/>
              </a:ln>
            </p:spPr>
            <p:txBody>
              <a:bodyPr/>
              <a:lstStyle/>
              <a:p>
                <a:endParaRPr lang="zh-CN" altLang="en-US">
                  <a:latin typeface="+mn-ea"/>
                </a:endParaRPr>
              </a:p>
            </p:txBody>
          </p:sp>
        </p:grpSp>
        <p:grpSp>
          <p:nvGrpSpPr>
            <p:cNvPr id="88" name="Group 58"/>
            <p:cNvGrpSpPr>
              <a:grpSpLocks noChangeAspect="1"/>
            </p:cNvGrpSpPr>
            <p:nvPr/>
          </p:nvGrpSpPr>
          <p:grpSpPr bwMode="auto">
            <a:xfrm rot="16200000" flipV="1">
              <a:off x="5067300" y="2574925"/>
              <a:ext cx="381000" cy="304800"/>
              <a:chOff x="3360" y="2544"/>
              <a:chExt cx="240" cy="192"/>
            </a:xfrm>
          </p:grpSpPr>
          <p:sp>
            <p:nvSpPr>
              <p:cNvPr id="89"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90"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91"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2"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3"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94" name="Line 64"/>
            <p:cNvSpPr>
              <a:spLocks noChangeShapeType="1"/>
            </p:cNvSpPr>
            <p:nvPr/>
          </p:nvSpPr>
          <p:spPr bwMode="auto">
            <a:xfrm>
              <a:off x="2819400" y="29178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95" name="Line 65"/>
            <p:cNvSpPr>
              <a:spLocks noChangeShapeType="1"/>
            </p:cNvSpPr>
            <p:nvPr/>
          </p:nvSpPr>
          <p:spPr bwMode="auto">
            <a:xfrm flipH="1">
              <a:off x="2819400" y="2917825"/>
              <a:ext cx="152400" cy="0"/>
            </a:xfrm>
            <a:prstGeom prst="line">
              <a:avLst/>
            </a:prstGeom>
            <a:noFill/>
            <a:ln w="19050">
              <a:solidFill>
                <a:schemeClr val="tx1"/>
              </a:solidFill>
              <a:round/>
              <a:headEnd/>
              <a:tailEnd/>
            </a:ln>
          </p:spPr>
          <p:txBody>
            <a:bodyPr/>
            <a:lstStyle/>
            <a:p>
              <a:endParaRPr lang="zh-CN" altLang="en-US">
                <a:latin typeface="+mn-ea"/>
              </a:endParaRPr>
            </a:p>
          </p:txBody>
        </p:sp>
        <p:sp>
          <p:nvSpPr>
            <p:cNvPr id="96" name="Line 66"/>
            <p:cNvSpPr>
              <a:spLocks noChangeShapeType="1"/>
            </p:cNvSpPr>
            <p:nvPr/>
          </p:nvSpPr>
          <p:spPr bwMode="auto">
            <a:xfrm>
              <a:off x="5486400" y="29178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97" name="Line 67"/>
            <p:cNvSpPr>
              <a:spLocks noChangeShapeType="1"/>
            </p:cNvSpPr>
            <p:nvPr/>
          </p:nvSpPr>
          <p:spPr bwMode="auto">
            <a:xfrm flipH="1">
              <a:off x="5334000" y="2917825"/>
              <a:ext cx="152400" cy="0"/>
            </a:xfrm>
            <a:prstGeom prst="line">
              <a:avLst/>
            </a:prstGeom>
            <a:noFill/>
            <a:ln w="19050">
              <a:solidFill>
                <a:schemeClr val="tx1"/>
              </a:solidFill>
              <a:round/>
              <a:headEnd/>
              <a:tailEnd/>
            </a:ln>
          </p:spPr>
          <p:txBody>
            <a:bodyPr/>
            <a:lstStyle/>
            <a:p>
              <a:endParaRPr lang="zh-CN" altLang="en-US">
                <a:latin typeface="+mn-ea"/>
              </a:endParaRPr>
            </a:p>
          </p:txBody>
        </p:sp>
        <p:grpSp>
          <p:nvGrpSpPr>
            <p:cNvPr id="98" name="Group 68"/>
            <p:cNvGrpSpPr>
              <a:grpSpLocks/>
            </p:cNvGrpSpPr>
            <p:nvPr/>
          </p:nvGrpSpPr>
          <p:grpSpPr bwMode="auto">
            <a:xfrm>
              <a:off x="4114800" y="3832225"/>
              <a:ext cx="76200" cy="228600"/>
              <a:chOff x="3744" y="2880"/>
              <a:chExt cx="96" cy="288"/>
            </a:xfrm>
          </p:grpSpPr>
          <p:sp>
            <p:nvSpPr>
              <p:cNvPr id="99" name="Line 69"/>
              <p:cNvSpPr>
                <a:spLocks noChangeShapeType="1"/>
              </p:cNvSpPr>
              <p:nvPr/>
            </p:nvSpPr>
            <p:spPr bwMode="auto">
              <a:xfrm>
                <a:off x="3792" y="2880"/>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100" name="Oval 70"/>
              <p:cNvSpPr>
                <a:spLocks noChangeArrowheads="1"/>
              </p:cNvSpPr>
              <p:nvPr/>
            </p:nvSpPr>
            <p:spPr bwMode="auto">
              <a:xfrm>
                <a:off x="3744" y="3072"/>
                <a:ext cx="96" cy="96"/>
              </a:xfrm>
              <a:prstGeom prst="ellipse">
                <a:avLst/>
              </a:prstGeom>
              <a:noFill/>
              <a:ln w="28575">
                <a:solidFill>
                  <a:srgbClr val="00B050"/>
                </a:solidFill>
                <a:round/>
                <a:headEnd/>
                <a:tailEnd/>
              </a:ln>
            </p:spPr>
            <p:txBody>
              <a:bodyPr/>
              <a:lstStyle/>
              <a:p>
                <a:endParaRPr lang="zh-CN" altLang="zh-CN">
                  <a:latin typeface="+mn-ea"/>
                </a:endParaRPr>
              </a:p>
            </p:txBody>
          </p:sp>
        </p:grpSp>
        <p:grpSp>
          <p:nvGrpSpPr>
            <p:cNvPr id="101" name="Group 71"/>
            <p:cNvGrpSpPr>
              <a:grpSpLocks/>
            </p:cNvGrpSpPr>
            <p:nvPr/>
          </p:nvGrpSpPr>
          <p:grpSpPr bwMode="auto">
            <a:xfrm flipV="1">
              <a:off x="4114800" y="1927225"/>
              <a:ext cx="76200" cy="228600"/>
              <a:chOff x="3744" y="2880"/>
              <a:chExt cx="96" cy="288"/>
            </a:xfrm>
          </p:grpSpPr>
          <p:sp>
            <p:nvSpPr>
              <p:cNvPr id="102" name="Line 72"/>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103" name="Oval 73"/>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latin typeface="+mn-ea"/>
                </a:endParaRPr>
              </a:p>
            </p:txBody>
          </p:sp>
        </p:grpSp>
        <p:sp>
          <p:nvSpPr>
            <p:cNvPr id="104" name="Line 74"/>
            <p:cNvSpPr>
              <a:spLocks noChangeShapeType="1"/>
            </p:cNvSpPr>
            <p:nvPr/>
          </p:nvSpPr>
          <p:spPr bwMode="auto">
            <a:xfrm>
              <a:off x="3048000" y="16224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05" name="Line 75"/>
            <p:cNvSpPr>
              <a:spLocks noChangeShapeType="1"/>
            </p:cNvSpPr>
            <p:nvPr/>
          </p:nvSpPr>
          <p:spPr bwMode="auto">
            <a:xfrm>
              <a:off x="5257800" y="16224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06" name="Group 76"/>
            <p:cNvGrpSpPr>
              <a:grpSpLocks noChangeAspect="1"/>
            </p:cNvGrpSpPr>
            <p:nvPr/>
          </p:nvGrpSpPr>
          <p:grpSpPr bwMode="auto">
            <a:xfrm>
              <a:off x="2819400" y="4670425"/>
              <a:ext cx="381000" cy="304800"/>
              <a:chOff x="3360" y="2544"/>
              <a:chExt cx="240" cy="192"/>
            </a:xfrm>
          </p:grpSpPr>
          <p:sp>
            <p:nvSpPr>
              <p:cNvPr id="107"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8"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9"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0"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1"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12" name="Group 82"/>
            <p:cNvGrpSpPr>
              <a:grpSpLocks noChangeAspect="1"/>
            </p:cNvGrpSpPr>
            <p:nvPr/>
          </p:nvGrpSpPr>
          <p:grpSpPr bwMode="auto">
            <a:xfrm>
              <a:off x="5105400" y="4670425"/>
              <a:ext cx="381000" cy="304800"/>
              <a:chOff x="4032" y="2544"/>
              <a:chExt cx="240" cy="192"/>
            </a:xfrm>
          </p:grpSpPr>
          <p:sp>
            <p:nvSpPr>
              <p:cNvPr id="113"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4"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5"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6"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7"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18" name="Line 88"/>
            <p:cNvSpPr>
              <a:spLocks noChangeShapeType="1"/>
            </p:cNvSpPr>
            <p:nvPr/>
          </p:nvSpPr>
          <p:spPr bwMode="auto">
            <a:xfrm>
              <a:off x="3200400" y="4822825"/>
              <a:ext cx="1905000" cy="0"/>
            </a:xfrm>
            <a:prstGeom prst="line">
              <a:avLst/>
            </a:prstGeom>
            <a:noFill/>
            <a:ln w="19050">
              <a:solidFill>
                <a:schemeClr val="tx1"/>
              </a:solidFill>
              <a:round/>
              <a:headEnd/>
              <a:tailEnd/>
            </a:ln>
          </p:spPr>
          <p:txBody>
            <a:bodyPr/>
            <a:lstStyle/>
            <a:p>
              <a:endParaRPr lang="zh-CN" altLang="en-US">
                <a:latin typeface="+mn-ea"/>
              </a:endParaRPr>
            </a:p>
          </p:txBody>
        </p:sp>
        <p:sp>
          <p:nvSpPr>
            <p:cNvPr id="119" name="Line 89"/>
            <p:cNvSpPr>
              <a:spLocks noChangeShapeType="1"/>
            </p:cNvSpPr>
            <p:nvPr/>
          </p:nvSpPr>
          <p:spPr bwMode="auto">
            <a:xfrm>
              <a:off x="2819400" y="48990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20" name="Line 90"/>
            <p:cNvSpPr>
              <a:spLocks noChangeShapeType="1"/>
            </p:cNvSpPr>
            <p:nvPr/>
          </p:nvSpPr>
          <p:spPr bwMode="auto">
            <a:xfrm>
              <a:off x="5486400" y="48990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21" name="Line 91"/>
            <p:cNvSpPr>
              <a:spLocks noChangeShapeType="1"/>
            </p:cNvSpPr>
            <p:nvPr/>
          </p:nvSpPr>
          <p:spPr bwMode="auto">
            <a:xfrm>
              <a:off x="4114800" y="48228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22" name="Rectangle 92"/>
            <p:cNvSpPr>
              <a:spLocks noChangeArrowheads="1"/>
            </p:cNvSpPr>
            <p:nvPr/>
          </p:nvSpPr>
          <p:spPr bwMode="auto">
            <a:xfrm>
              <a:off x="37338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23" name="Rectangle 93"/>
            <p:cNvSpPr>
              <a:spLocks noChangeArrowheads="1"/>
            </p:cNvSpPr>
            <p:nvPr/>
          </p:nvSpPr>
          <p:spPr bwMode="auto">
            <a:xfrm>
              <a:off x="44196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24" name="Rectangle 94"/>
            <p:cNvSpPr>
              <a:spLocks noChangeArrowheads="1"/>
            </p:cNvSpPr>
            <p:nvPr/>
          </p:nvSpPr>
          <p:spPr bwMode="auto">
            <a:xfrm>
              <a:off x="28956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25" name="Rectangle 95"/>
            <p:cNvSpPr>
              <a:spLocks noChangeArrowheads="1"/>
            </p:cNvSpPr>
            <p:nvPr/>
          </p:nvSpPr>
          <p:spPr bwMode="auto">
            <a:xfrm>
              <a:off x="30480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26" name="Rectangle 96"/>
            <p:cNvSpPr>
              <a:spLocks noChangeArrowheads="1"/>
            </p:cNvSpPr>
            <p:nvPr/>
          </p:nvSpPr>
          <p:spPr bwMode="auto">
            <a:xfrm>
              <a:off x="50292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27" name="Rectangle 97"/>
            <p:cNvSpPr>
              <a:spLocks noChangeArrowheads="1"/>
            </p:cNvSpPr>
            <p:nvPr/>
          </p:nvSpPr>
          <p:spPr bwMode="auto">
            <a:xfrm>
              <a:off x="52578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28" name="Rectangle 98"/>
            <p:cNvSpPr>
              <a:spLocks noChangeArrowheads="1"/>
            </p:cNvSpPr>
            <p:nvPr/>
          </p:nvSpPr>
          <p:spPr bwMode="auto">
            <a:xfrm>
              <a:off x="4152900" y="1695451"/>
              <a:ext cx="723900" cy="460375"/>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29" name="Rectangle 99"/>
            <p:cNvSpPr>
              <a:spLocks noChangeArrowheads="1"/>
            </p:cNvSpPr>
            <p:nvPr/>
          </p:nvSpPr>
          <p:spPr bwMode="auto">
            <a:xfrm>
              <a:off x="3657600" y="5432425"/>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30" name="Rectangle 100"/>
            <p:cNvSpPr>
              <a:spLocks noChangeArrowheads="1"/>
            </p:cNvSpPr>
            <p:nvPr/>
          </p:nvSpPr>
          <p:spPr bwMode="auto">
            <a:xfrm>
              <a:off x="2857500" y="520382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31" name="Rectangle 121"/>
            <p:cNvSpPr>
              <a:spLocks noChangeArrowheads="1"/>
            </p:cNvSpPr>
            <p:nvPr/>
          </p:nvSpPr>
          <p:spPr bwMode="auto">
            <a:xfrm>
              <a:off x="32004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A</a:t>
              </a:r>
            </a:p>
          </p:txBody>
        </p:sp>
        <p:sp>
          <p:nvSpPr>
            <p:cNvPr id="132" name="Rectangle 122"/>
            <p:cNvSpPr>
              <a:spLocks noChangeArrowheads="1"/>
            </p:cNvSpPr>
            <p:nvPr/>
          </p:nvSpPr>
          <p:spPr bwMode="auto">
            <a:xfrm>
              <a:off x="49530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mn-ea"/>
                </a:rPr>
                <a:t>B</a:t>
              </a:r>
            </a:p>
          </p:txBody>
        </p:sp>
        <p:sp>
          <p:nvSpPr>
            <p:cNvPr id="133" name="Rectangle 123"/>
            <p:cNvSpPr>
              <a:spLocks noChangeArrowheads="1"/>
            </p:cNvSpPr>
            <p:nvPr/>
          </p:nvSpPr>
          <p:spPr bwMode="auto">
            <a:xfrm>
              <a:off x="1828800" y="169862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34" name="Line 124"/>
            <p:cNvSpPr>
              <a:spLocks noChangeAspect="1" noChangeShapeType="1"/>
            </p:cNvSpPr>
            <p:nvPr/>
          </p:nvSpPr>
          <p:spPr bwMode="auto">
            <a:xfrm>
              <a:off x="3124200" y="2917825"/>
              <a:ext cx="304800"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35" name="Line 125"/>
            <p:cNvSpPr>
              <a:spLocks noChangeAspect="1" noChangeShapeType="1"/>
            </p:cNvSpPr>
            <p:nvPr/>
          </p:nvSpPr>
          <p:spPr bwMode="auto">
            <a:xfrm>
              <a:off x="3429000" y="2917825"/>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6" name="Line 126"/>
            <p:cNvSpPr>
              <a:spLocks noChangeAspect="1" noChangeShapeType="1"/>
            </p:cNvSpPr>
            <p:nvPr/>
          </p:nvSpPr>
          <p:spPr bwMode="auto">
            <a:xfrm>
              <a:off x="3429000" y="2613025"/>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7" name="Line 127"/>
            <p:cNvSpPr>
              <a:spLocks noChangeAspect="1" noChangeShapeType="1"/>
            </p:cNvSpPr>
            <p:nvPr/>
          </p:nvSpPr>
          <p:spPr bwMode="auto">
            <a:xfrm>
              <a:off x="3429000" y="2917825"/>
              <a:ext cx="457200" cy="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8" name="Line 128"/>
            <p:cNvSpPr>
              <a:spLocks noChangeAspect="1" noChangeShapeType="1"/>
            </p:cNvSpPr>
            <p:nvPr/>
          </p:nvSpPr>
          <p:spPr bwMode="auto">
            <a:xfrm>
              <a:off x="3886200" y="2917825"/>
              <a:ext cx="609600" cy="381000"/>
            </a:xfrm>
            <a:prstGeom prst="line">
              <a:avLst/>
            </a:prstGeom>
            <a:noFill/>
            <a:ln w="28575" cap="sq">
              <a:solidFill>
                <a:srgbClr val="FF0000"/>
              </a:solidFill>
              <a:miter lim="800000"/>
              <a:headEnd/>
              <a:tailEnd/>
            </a:ln>
          </p:spPr>
          <p:txBody>
            <a:bodyPr/>
            <a:lstStyle/>
            <a:p>
              <a:endParaRPr lang="zh-CN" altLang="en-US">
                <a:latin typeface="+mn-ea"/>
              </a:endParaRPr>
            </a:p>
          </p:txBody>
        </p:sp>
        <p:grpSp>
          <p:nvGrpSpPr>
            <p:cNvPr id="146" name="Group 136"/>
            <p:cNvGrpSpPr>
              <a:grpSpLocks/>
            </p:cNvGrpSpPr>
            <p:nvPr/>
          </p:nvGrpSpPr>
          <p:grpSpPr bwMode="auto">
            <a:xfrm>
              <a:off x="5181600" y="5203825"/>
              <a:ext cx="381000" cy="304800"/>
              <a:chOff x="5040" y="2688"/>
              <a:chExt cx="144" cy="192"/>
            </a:xfrm>
          </p:grpSpPr>
          <p:sp>
            <p:nvSpPr>
              <p:cNvPr id="147"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48"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grpSp>
        <p:nvGrpSpPr>
          <p:cNvPr id="150" name="组合 149">
            <a:extLst>
              <a:ext uri="{FF2B5EF4-FFF2-40B4-BE49-F238E27FC236}">
                <a16:creationId xmlns:a16="http://schemas.microsoft.com/office/drawing/2014/main" id="{8290AFFA-5954-43B2-9E25-77DB5E178460}"/>
              </a:ext>
            </a:extLst>
          </p:cNvPr>
          <p:cNvGrpSpPr/>
          <p:nvPr/>
        </p:nvGrpSpPr>
        <p:grpSpPr>
          <a:xfrm>
            <a:off x="5863460" y="5259967"/>
            <a:ext cx="5789953" cy="777965"/>
            <a:chOff x="571368" y="4534293"/>
            <a:chExt cx="2672205" cy="777965"/>
          </a:xfrm>
        </p:grpSpPr>
        <p:sp>
          <p:nvSpPr>
            <p:cNvPr id="151" name="矩形 150">
              <a:extLst>
                <a:ext uri="{FF2B5EF4-FFF2-40B4-BE49-F238E27FC236}">
                  <a16:creationId xmlns:a16="http://schemas.microsoft.com/office/drawing/2014/main" id="{D2EA2FE2-746F-4AAB-85CE-AB44F64ED41A}"/>
                </a:ext>
              </a:extLst>
            </p:cNvPr>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AC7BD4A-A4F1-46FD-B146-38590863C8B2}"/>
                </a:ext>
              </a:extLst>
            </p:cNvPr>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截止状态仍存在泄露电流，负载管补充电荷</a:t>
              </a:r>
              <a:endParaRPr lang="en-US" altLang="zh-CN" sz="2000" b="1" dirty="0">
                <a:solidFill>
                  <a:srgbClr val="FF0000"/>
                </a:solidFill>
                <a:latin typeface="+mn-ea"/>
              </a:endParaRPr>
            </a:p>
          </p:txBody>
        </p:sp>
      </p:grpSp>
      <p:grpSp>
        <p:nvGrpSpPr>
          <p:cNvPr id="139" name="组合 138">
            <a:extLst>
              <a:ext uri="{FF2B5EF4-FFF2-40B4-BE49-F238E27FC236}">
                <a16:creationId xmlns:a16="http://schemas.microsoft.com/office/drawing/2014/main" id="{D26D74D0-751D-4E94-BAC0-4275DBE2B4C6}"/>
              </a:ext>
            </a:extLst>
          </p:cNvPr>
          <p:cNvGrpSpPr/>
          <p:nvPr/>
        </p:nvGrpSpPr>
        <p:grpSpPr>
          <a:xfrm>
            <a:off x="2574812" y="2160493"/>
            <a:ext cx="2049758" cy="732490"/>
            <a:chOff x="2574812" y="2160493"/>
            <a:chExt cx="2049758" cy="732490"/>
          </a:xfrm>
        </p:grpSpPr>
        <p:sp>
          <p:nvSpPr>
            <p:cNvPr id="145" name="Oval 2">
              <a:extLst>
                <a:ext uri="{FF2B5EF4-FFF2-40B4-BE49-F238E27FC236}">
                  <a16:creationId xmlns:a16="http://schemas.microsoft.com/office/drawing/2014/main" id="{2A9408D2-0B05-4B76-A0F2-F0C86BDE3A67}"/>
                </a:ext>
              </a:extLst>
            </p:cNvPr>
            <p:cNvSpPr>
              <a:spLocks noChangeArrowheads="1"/>
            </p:cNvSpPr>
            <p:nvPr/>
          </p:nvSpPr>
          <p:spPr bwMode="auto">
            <a:xfrm>
              <a:off x="3906010" y="2162245"/>
              <a:ext cx="718560" cy="730738"/>
            </a:xfrm>
            <a:prstGeom prst="ellipse">
              <a:avLst/>
            </a:prstGeom>
            <a:solidFill>
              <a:srgbClr val="CCFF66">
                <a:alpha val="23000"/>
              </a:srgbClr>
            </a:solidFill>
            <a:ln w="9525" algn="ctr">
              <a:solidFill>
                <a:schemeClr val="tx1"/>
              </a:solidFill>
              <a:round/>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149" name="Oval 2">
              <a:extLst>
                <a:ext uri="{FF2B5EF4-FFF2-40B4-BE49-F238E27FC236}">
                  <a16:creationId xmlns:a16="http://schemas.microsoft.com/office/drawing/2014/main" id="{78DFDA68-F35E-42B5-8DB6-AFB490171C3C}"/>
                </a:ext>
              </a:extLst>
            </p:cNvPr>
            <p:cNvSpPr>
              <a:spLocks noChangeArrowheads="1"/>
            </p:cNvSpPr>
            <p:nvPr/>
          </p:nvSpPr>
          <p:spPr bwMode="auto">
            <a:xfrm>
              <a:off x="2574812" y="2160493"/>
              <a:ext cx="718560" cy="730738"/>
            </a:xfrm>
            <a:prstGeom prst="ellipse">
              <a:avLst/>
            </a:prstGeom>
            <a:solidFill>
              <a:srgbClr val="CCFF66">
                <a:alpha val="23000"/>
              </a:srgbClr>
            </a:solidFill>
            <a:ln w="9525" algn="ctr">
              <a:solidFill>
                <a:schemeClr val="tx1"/>
              </a:solidFill>
              <a:round/>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62916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wipe(down)">
                                      <p:cBhvr>
                                        <p:cTn id="18" dur="500"/>
                                        <p:tgtEl>
                                          <p:spTgt spid="1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wipe(left)">
                                      <p:cBhvr>
                                        <p:cTn id="2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存储器读操作</a:t>
            </a:r>
          </a:p>
        </p:txBody>
      </p:sp>
      <p:sp>
        <p:nvSpPr>
          <p:cNvPr id="131" name="Rectangle 166"/>
          <p:cNvSpPr>
            <a:spLocks noChangeArrowheads="1"/>
          </p:cNvSpPr>
          <p:nvPr/>
        </p:nvSpPr>
        <p:spPr bwMode="auto">
          <a:xfrm>
            <a:off x="7350918" y="2349501"/>
            <a:ext cx="4041408" cy="3549648"/>
          </a:xfrm>
          <a:prstGeom prst="rect">
            <a:avLst/>
          </a:prstGeom>
          <a:noFill/>
          <a:ln w="9525">
            <a:noFill/>
            <a:miter lim="800000"/>
            <a:headEnd/>
            <a:tailEnd/>
          </a:ln>
        </p:spPr>
        <p:txBody>
          <a:bodyPr/>
          <a:lstStyle/>
          <a:p>
            <a:pPr marL="342900" indent="-342900">
              <a:lnSpc>
                <a:spcPct val="150000"/>
              </a:lnSpc>
              <a:spcBef>
                <a:spcPct val="20000"/>
              </a:spcBef>
              <a:buClr>
                <a:srgbClr val="FFC000"/>
              </a:buClr>
              <a:buFont typeface="Wingdings" pitchFamily="2" charset="2"/>
              <a:buChar char="n"/>
              <a:defRPr/>
            </a:pP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地址选通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T5</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T6</a:t>
            </a:r>
            <a:r>
              <a:rPr lang="zh-CN" altLang="en-US" sz="2000" dirty="0">
                <a:solidFill>
                  <a:srgbClr val="C00000"/>
                </a:solidFill>
                <a:latin typeface="微软雅黑" panose="020B0503020204020204" pitchFamily="34" charset="-122"/>
                <a:ea typeface="微软雅黑" panose="020B0503020204020204" pitchFamily="34" charset="-122"/>
              </a:rPr>
              <a:t>管导通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点与位线相连</a:t>
            </a:r>
          </a:p>
          <a:p>
            <a:pPr marL="342900" indent="-342900">
              <a:lnSpc>
                <a:spcPct val="150000"/>
              </a:lnSpc>
              <a:spcBef>
                <a:spcPct val="20000"/>
              </a:spcBef>
              <a:buClr>
                <a:srgbClr val="FFC000"/>
              </a:buClr>
              <a:buFont typeface="Wingdings" pitchFamily="2" charset="2"/>
              <a:buChar char="n"/>
              <a:defRPr/>
            </a:pP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地址选通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T7</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T8</a:t>
            </a:r>
            <a:r>
              <a:rPr lang="zh-CN" altLang="en-US" sz="2000" dirty="0">
                <a:solidFill>
                  <a:srgbClr val="C00000"/>
                </a:solidFill>
                <a:latin typeface="微软雅黑" panose="020B0503020204020204" pitchFamily="34" charset="-122"/>
                <a:ea typeface="微软雅黑" panose="020B0503020204020204" pitchFamily="34" charset="-122"/>
              </a:rPr>
              <a:t>管导通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点电位输出到</a:t>
            </a:r>
            <a:r>
              <a:rPr lang="en-US" altLang="zh-CN" sz="2000" dirty="0">
                <a:solidFill>
                  <a:srgbClr val="C00000"/>
                </a:solidFill>
                <a:latin typeface="微软雅黑" panose="020B0503020204020204" pitchFamily="34" charset="-122"/>
                <a:ea typeface="微软雅黑" panose="020B0503020204020204" pitchFamily="34" charset="-122"/>
              </a:rPr>
              <a:t>I/O</a:t>
            </a:r>
            <a:r>
              <a:rPr lang="zh-CN" altLang="en-US" sz="2000" dirty="0">
                <a:solidFill>
                  <a:srgbClr val="C00000"/>
                </a:solidFill>
                <a:latin typeface="微软雅黑" panose="020B0503020204020204" pitchFamily="34" charset="-122"/>
                <a:ea typeface="微软雅黑" panose="020B0503020204020204" pitchFamily="34" charset="-122"/>
              </a:rPr>
              <a:t>端</a:t>
            </a:r>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headEnd/>
            <a:tailEnd/>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headEnd/>
            <a:tailE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49" name="Line 48"/>
          <p:cNvSpPr>
            <a:spLocks noChangeAspect="1" noChangeShapeType="1"/>
          </p:cNvSpPr>
          <p:nvPr/>
        </p:nvSpPr>
        <p:spPr bwMode="auto">
          <a:xfrm>
            <a:off x="2779128" y="3093453"/>
            <a:ext cx="359611" cy="0"/>
          </a:xfrm>
          <a:prstGeom prst="line">
            <a:avLst/>
          </a:prstGeom>
          <a:noFill/>
          <a:ln w="38100">
            <a:solidFill>
              <a:srgbClr val="0000FF"/>
            </a:solidFill>
            <a:round/>
            <a:headEnd/>
            <a:tailEnd type="oval" w="med" len="med"/>
          </a:ln>
        </p:spPr>
        <p:txBody>
          <a:bodyPr/>
          <a:lstStyle/>
          <a:p>
            <a:endParaRPr lang="zh-CN" altLang="en-US">
              <a:latin typeface="+mn-ea"/>
            </a:endParaRPr>
          </a:p>
        </p:txBody>
      </p:sp>
      <p:sp>
        <p:nvSpPr>
          <p:cNvPr id="50" name="Line 49"/>
          <p:cNvSpPr>
            <a:spLocks noChangeAspect="1" noChangeShapeType="1"/>
          </p:cNvSpPr>
          <p:nvPr/>
        </p:nvSpPr>
        <p:spPr bwMode="auto">
          <a:xfrm>
            <a:off x="4859421" y="3093453"/>
            <a:ext cx="359611" cy="0"/>
          </a:xfrm>
          <a:prstGeom prst="line">
            <a:avLst/>
          </a:prstGeom>
          <a:noFill/>
          <a:ln w="38100" cap="sq">
            <a:solidFill>
              <a:srgbClr val="D60093"/>
            </a:solidFill>
            <a:miter lim="800000"/>
            <a:headEnd type="oval" w="med" len="med"/>
            <a:tailEnd/>
          </a:ln>
        </p:spPr>
        <p:txBody>
          <a:bodyPr/>
          <a:lstStyle/>
          <a:p>
            <a:endParaRPr lang="zh-CN" altLang="en-US">
              <a:latin typeface="+mn-ea"/>
            </a:endParaRPr>
          </a:p>
        </p:txBody>
      </p:sp>
      <p:grpSp>
        <p:nvGrpSpPr>
          <p:cNvPr id="51" name="Group 50"/>
          <p:cNvGrpSpPr>
            <a:grpSpLocks/>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nvGrpSpPr>
          <p:cNvPr id="64" name="Group 63"/>
          <p:cNvGrpSpPr>
            <a:grpSpLocks/>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7" name="Group 66"/>
          <p:cNvGrpSpPr>
            <a:grpSpLocks/>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0" name="Group 69"/>
          <p:cNvGrpSpPr>
            <a:grpSpLocks/>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solidFill>
                  <a:srgbClr val="008000"/>
                </a:solidFill>
                <a:latin typeface="+mn-ea"/>
              </a:endParaRPr>
            </a:p>
          </p:txBody>
        </p:sp>
      </p:grpSp>
      <p:grpSp>
        <p:nvGrpSpPr>
          <p:cNvPr id="73" name="Group 72"/>
          <p:cNvGrpSpPr>
            <a:grpSpLocks/>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7"/>
          <p:cNvGrpSpPr>
            <a:grpSpLocks/>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headEnd/>
            <a:tailEnd/>
          </a:ln>
        </p:spPr>
        <p:txBody>
          <a:bodyPr/>
          <a:lstStyle/>
          <a:p>
            <a:endParaRPr lang="zh-CN" altLang="en-US">
              <a:latin typeface="+mn-ea"/>
            </a:endParaRPr>
          </a:p>
        </p:txBody>
      </p:sp>
      <p:grpSp>
        <p:nvGrpSpPr>
          <p:cNvPr id="92" name="Group 91"/>
          <p:cNvGrpSpPr>
            <a:grpSpLocks/>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3" name="Rectangle 102"/>
          <p:cNvSpPr>
            <a:spLocks noChangeArrowheads="1"/>
          </p:cNvSpPr>
          <p:nvPr/>
        </p:nvSpPr>
        <p:spPr bwMode="auto">
          <a:xfrm>
            <a:off x="4050297"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Y</a:t>
            </a:r>
          </a:p>
        </p:txBody>
      </p:sp>
      <p:sp>
        <p:nvSpPr>
          <p:cNvPr id="104" name="Rectangle 103"/>
          <p:cNvSpPr>
            <a:spLocks noChangeArrowheads="1"/>
          </p:cNvSpPr>
          <p:nvPr/>
        </p:nvSpPr>
        <p:spPr bwMode="auto">
          <a:xfrm>
            <a:off x="723900" y="1655011"/>
            <a:ext cx="143844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sp>
        <p:nvSpPr>
          <p:cNvPr id="105" name="Rectangle 104"/>
          <p:cNvSpPr>
            <a:spLocks noChangeArrowheads="1"/>
          </p:cNvSpPr>
          <p:nvPr/>
        </p:nvSpPr>
        <p:spPr bwMode="auto">
          <a:xfrm>
            <a:off x="2477001"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106" name="Rectangle 125"/>
          <p:cNvSpPr>
            <a:spLocks noChangeArrowheads="1"/>
          </p:cNvSpPr>
          <p:nvPr/>
        </p:nvSpPr>
        <p:spPr bwMode="auto">
          <a:xfrm>
            <a:off x="2881563" y="3093453"/>
            <a:ext cx="269708" cy="359611"/>
          </a:xfrm>
          <a:prstGeom prst="rect">
            <a:avLst/>
          </a:prstGeom>
          <a:noFill/>
          <a:ln w="12700">
            <a:noFill/>
            <a:miter lim="800000"/>
            <a:headEnd/>
            <a:tailEnd/>
          </a:ln>
        </p:spPr>
        <p:txBody>
          <a:bodyPr lIns="12700" tIns="12700" rIns="12700" bIns="12700"/>
          <a:lstStyle/>
          <a:p>
            <a:pPr algn="just"/>
            <a:r>
              <a:rPr lang="en-US" altLang="zh-CN" sz="1600" dirty="0">
                <a:solidFill>
                  <a:srgbClr val="0000FF"/>
                </a:solidFill>
                <a:latin typeface="+mn-ea"/>
              </a:rPr>
              <a:t>A</a:t>
            </a:r>
          </a:p>
        </p:txBody>
      </p:sp>
      <p:sp>
        <p:nvSpPr>
          <p:cNvPr id="107" name="Rectangle 126"/>
          <p:cNvSpPr>
            <a:spLocks noChangeArrowheads="1"/>
          </p:cNvSpPr>
          <p:nvPr/>
        </p:nvSpPr>
        <p:spPr bwMode="auto">
          <a:xfrm>
            <a:off x="4949324" y="3093453"/>
            <a:ext cx="269708" cy="359611"/>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B</a:t>
            </a:r>
          </a:p>
        </p:txBody>
      </p:sp>
      <p:sp>
        <p:nvSpPr>
          <p:cNvPr id="108" name="Rectangle 127"/>
          <p:cNvSpPr>
            <a:spLocks noChangeArrowheads="1"/>
          </p:cNvSpPr>
          <p:nvPr/>
        </p:nvSpPr>
        <p:spPr bwMode="auto">
          <a:xfrm>
            <a:off x="2521953" y="453189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09" name="Line 128"/>
          <p:cNvSpPr>
            <a:spLocks noChangeShapeType="1"/>
          </p:cNvSpPr>
          <p:nvPr/>
        </p:nvSpPr>
        <p:spPr bwMode="auto">
          <a:xfrm flipH="1">
            <a:off x="1982537" y="3469105"/>
            <a:ext cx="988929" cy="0"/>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50055"/>
            <a:ext cx="0" cy="2610184"/>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headEnd/>
            <a:tailE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114" name="Group 133"/>
          <p:cNvGrpSpPr>
            <a:grpSpLocks/>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headEnd/>
              <a:tailEnd/>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headEnd/>
              <a:tailEnd/>
            </a:ln>
          </p:spPr>
          <p:txBody>
            <a:bodyPr/>
            <a:lstStyle/>
            <a:p>
              <a:endParaRPr lang="zh-CN" altLang="en-US">
                <a:latin typeface="+mn-ea"/>
              </a:endParaRPr>
            </a:p>
          </p:txBody>
        </p:sp>
      </p:grpSp>
      <p:grpSp>
        <p:nvGrpSpPr>
          <p:cNvPr id="117" name="Group 136"/>
          <p:cNvGrpSpPr>
            <a:grpSpLocks/>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headEnd/>
              <a:tailEnd/>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headEnd/>
              <a:tailEnd/>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headEnd/>
            <a:tailEnd/>
          </a:ln>
        </p:spPr>
        <p:txBody>
          <a:bodyPr/>
          <a:lstStyle/>
          <a:p>
            <a:endParaRPr lang="zh-CN" altLang="en-US">
              <a:latin typeface="+mn-ea"/>
            </a:endParaRPr>
          </a:p>
        </p:txBody>
      </p:sp>
      <p:grpSp>
        <p:nvGrpSpPr>
          <p:cNvPr id="122" name="Group 141"/>
          <p:cNvGrpSpPr>
            <a:grpSpLocks/>
          </p:cNvGrpSpPr>
          <p:nvPr/>
        </p:nvGrpSpPr>
        <p:grpSpPr bwMode="auto">
          <a:xfrm>
            <a:off x="2432050" y="5430921"/>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headEnd/>
              <a:tailEnd type="triangl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headEnd/>
              <a:tailEnd type="triangle" w="med" len="med"/>
            </a:ln>
          </p:spPr>
          <p:txBody>
            <a:bodyPr/>
            <a:lstStyle/>
            <a:p>
              <a:endParaRPr lang="zh-CN" altLang="en-US">
                <a:latin typeface="+mn-ea"/>
              </a:endParaRPr>
            </a:p>
          </p:txBody>
        </p:sp>
      </p:grpSp>
      <p:grpSp>
        <p:nvGrpSpPr>
          <p:cNvPr id="125" name="Group 144"/>
          <p:cNvGrpSpPr>
            <a:grpSpLocks/>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27" name="Line 146"/>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28" name="Group 147"/>
          <p:cNvGrpSpPr>
            <a:grpSpLocks/>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I/O</a:t>
              </a:r>
            </a:p>
          </p:txBody>
        </p:sp>
        <p:sp>
          <p:nvSpPr>
            <p:cNvPr id="130" name="Line 149"/>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2" name="Group 50"/>
          <p:cNvGrpSpPr>
            <a:grpSpLocks/>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headEnd/>
                <a:tailE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headEnd/>
                <a:tailE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headEnd/>
                <a:tailEnd/>
              </a:ln>
            </p:spPr>
            <p:txBody>
              <a:bodyPr/>
              <a:lstStyle/>
              <a:p>
                <a:endParaRPr lang="zh-CN" altLang="en-US">
                  <a:latin typeface="+mn-ea"/>
                </a:endParaRPr>
              </a:p>
            </p:txBody>
          </p:sp>
        </p:grpSp>
      </p:grpSp>
      <p:grpSp>
        <p:nvGrpSpPr>
          <p:cNvPr id="145" name="Group 77"/>
          <p:cNvGrpSpPr>
            <a:grpSpLocks/>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headEnd/>
                <a:tailE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spTree>
    <p:extLst>
      <p:ext uri="{BB962C8B-B14F-4D97-AF65-F5344CB8AC3E}">
        <p14:creationId xmlns:p14="http://schemas.microsoft.com/office/powerpoint/2010/main" val="6579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right)">
                                      <p:cBhvr>
                                        <p:cTn id="7" dur="500"/>
                                        <p:tgtEl>
                                          <p:spTgt spid="1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1">
                                            <p:txEl>
                                              <p:pRg st="0" end="0"/>
                                            </p:txEl>
                                          </p:spTgt>
                                        </p:tgtEl>
                                        <p:attrNameLst>
                                          <p:attrName>style.visibility</p:attrName>
                                        </p:attrNameLst>
                                      </p:cBhvr>
                                      <p:to>
                                        <p:strVal val="visible"/>
                                      </p:to>
                                    </p:set>
                                    <p:animEffect transition="in" filter="wipe(left)">
                                      <p:cBhvr>
                                        <p:cTn id="16" dur="500"/>
                                        <p:tgtEl>
                                          <p:spTgt spid="131">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1">
                                            <p:txEl>
                                              <p:pRg st="1" end="1"/>
                                            </p:txEl>
                                          </p:spTgt>
                                        </p:tgtEl>
                                        <p:attrNameLst>
                                          <p:attrName>style.visibility</p:attrName>
                                        </p:attrNameLst>
                                      </p:cBhvr>
                                      <p:to>
                                        <p:strVal val="visible"/>
                                      </p:to>
                                    </p:set>
                                    <p:animEffect transition="in" filter="wipe(left)">
                                      <p:cBhvr>
                                        <p:cTn id="19" dur="500"/>
                                        <p:tgtEl>
                                          <p:spTgt spid="131">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1">
                                            <p:txEl>
                                              <p:pRg st="2" end="2"/>
                                            </p:txEl>
                                          </p:spTgt>
                                        </p:tgtEl>
                                        <p:attrNameLst>
                                          <p:attrName>style.visibility</p:attrName>
                                        </p:attrNameLst>
                                      </p:cBhvr>
                                      <p:to>
                                        <p:strVal val="visible"/>
                                      </p:to>
                                    </p:set>
                                    <p:animEffect transition="in" filter="wipe(left)">
                                      <p:cBhvr>
                                        <p:cTn id="22" dur="500"/>
                                        <p:tgtEl>
                                          <p:spTgt spid="1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wipe(left)">
                                      <p:cBhvr>
                                        <p:cTn id="27" dur="500"/>
                                        <p:tgtEl>
                                          <p:spTgt spid="111"/>
                                        </p:tgtEl>
                                      </p:cBhvr>
                                    </p:animEffect>
                                  </p:childTnLst>
                                </p:cTn>
                              </p:par>
                              <p:par>
                                <p:cTn id="28" presetID="22" presetClass="entr" presetSubtype="1" repeatCount="3000" fill="hold" grpId="0"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wipe(up)">
                                      <p:cBhvr>
                                        <p:cTn id="30" dur="500"/>
                                        <p:tgtEl>
                                          <p:spTgt spid="112"/>
                                        </p:tgtEl>
                                      </p:cBhvr>
                                    </p:animEffect>
                                  </p:childTnLst>
                                </p:cTn>
                              </p:par>
                              <p:par>
                                <p:cTn id="31" presetID="22" presetClass="entr" presetSubtype="1" repeatCount="300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wipe(up)">
                                      <p:cBhvr>
                                        <p:cTn id="33" dur="500"/>
                                        <p:tgtEl>
                                          <p:spTgt spid="1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wipe(up)">
                                      <p:cBhvr>
                                        <p:cTn id="38" dur="500"/>
                                        <p:tgtEl>
                                          <p:spTgt spid="1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repeatCount="4000" fill="hold" nodeType="click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up)">
                                      <p:cBhvr>
                                        <p:cTn id="43" dur="500"/>
                                        <p:tgtEl>
                                          <p:spTgt spid="114"/>
                                        </p:tgtEl>
                                      </p:cBhvr>
                                    </p:animEffect>
                                  </p:childTnLst>
                                </p:cTn>
                              </p:par>
                              <p:par>
                                <p:cTn id="44" presetID="22" presetClass="entr" presetSubtype="1" repeatCount="4000" fill="hold" nodeType="with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wipe(up)">
                                      <p:cBhvr>
                                        <p:cTn id="46" dur="500"/>
                                        <p:tgtEl>
                                          <p:spTgt spid="1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1">
                                            <p:txEl>
                                              <p:pRg st="3" end="3"/>
                                            </p:txEl>
                                          </p:spTgt>
                                        </p:tgtEl>
                                        <p:attrNameLst>
                                          <p:attrName>style.visibility</p:attrName>
                                        </p:attrNameLst>
                                      </p:cBhvr>
                                      <p:to>
                                        <p:strVal val="visible"/>
                                      </p:to>
                                    </p:set>
                                    <p:animEffect transition="in" filter="wipe(left)">
                                      <p:cBhvr>
                                        <p:cTn id="51" dur="500"/>
                                        <p:tgtEl>
                                          <p:spTgt spid="131">
                                            <p:txEl>
                                              <p:pRg st="3" end="3"/>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31">
                                            <p:txEl>
                                              <p:pRg st="4" end="4"/>
                                            </p:txEl>
                                          </p:spTgt>
                                        </p:tgtEl>
                                        <p:attrNameLst>
                                          <p:attrName>style.visibility</p:attrName>
                                        </p:attrNameLst>
                                      </p:cBhvr>
                                      <p:to>
                                        <p:strVal val="visible"/>
                                      </p:to>
                                    </p:set>
                                    <p:animEffect transition="in" filter="wipe(left)">
                                      <p:cBhvr>
                                        <p:cTn id="54" dur="500"/>
                                        <p:tgtEl>
                                          <p:spTgt spid="131">
                                            <p:txEl>
                                              <p:pRg st="4" end="4"/>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1">
                                            <p:txEl>
                                              <p:pRg st="5" end="5"/>
                                            </p:txEl>
                                          </p:spTgt>
                                        </p:tgtEl>
                                        <p:attrNameLst>
                                          <p:attrName>style.visibility</p:attrName>
                                        </p:attrNameLst>
                                      </p:cBhvr>
                                      <p:to>
                                        <p:strVal val="visible"/>
                                      </p:to>
                                    </p:set>
                                    <p:animEffect transition="in" filter="wipe(left)">
                                      <p:cBhvr>
                                        <p:cTn id="57" dur="500"/>
                                        <p:tgtEl>
                                          <p:spTgt spid="13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repeatCount="3000" fill="hold" grpId="0"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8" repeatCount="3000" fill="hold" grpId="0" nodeType="withEffect">
                                  <p:stCondLst>
                                    <p:cond delay="0"/>
                                  </p:stCondLst>
                                  <p:childTnLst>
                                    <p:set>
                                      <p:cBhvr>
                                        <p:cTn id="64" dur="1" fill="hold">
                                          <p:stCondLst>
                                            <p:cond delay="0"/>
                                          </p:stCondLst>
                                        </p:cTn>
                                        <p:tgtEl>
                                          <p:spTgt spid="121"/>
                                        </p:tgtEl>
                                        <p:attrNameLst>
                                          <p:attrName>style.visibility</p:attrName>
                                        </p:attrNameLst>
                                      </p:cBhvr>
                                      <p:to>
                                        <p:strVal val="visible"/>
                                      </p:to>
                                    </p:set>
                                    <p:animEffect transition="in" filter="wipe(left)">
                                      <p:cBhvr>
                                        <p:cTn id="65" dur="500"/>
                                        <p:tgtEl>
                                          <p:spTgt spid="1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wipe(down)">
                                      <p:cBhvr>
                                        <p:cTn id="70" dur="500"/>
                                        <p:tgtEl>
                                          <p:spTgt spid="145"/>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wipe(up)">
                                      <p:cBhvr>
                                        <p:cTn id="74"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uiExpand="1" build="p"/>
      <p:bldP spid="109" grpId="0" animBg="1"/>
      <p:bldP spid="110" grpId="0" animBg="1"/>
      <p:bldP spid="111" grpId="0" animBg="1"/>
      <p:bldP spid="112" grpId="0" animBg="1"/>
      <p:bldP spid="113" grpId="0" animBg="1"/>
      <p:bldP spid="120" grpId="0" animBg="1"/>
      <p:bldP spid="1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存储器写操作</a:t>
            </a:r>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headEnd/>
            <a:tailEnd/>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headEnd/>
            <a:tailE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 name="组合 2"/>
          <p:cNvGrpSpPr/>
          <p:nvPr/>
        </p:nvGrpSpPr>
        <p:grpSpPr>
          <a:xfrm>
            <a:off x="2788653" y="3093453"/>
            <a:ext cx="2430379" cy="449513"/>
            <a:chOff x="2788653" y="3093453"/>
            <a:chExt cx="2430379" cy="449513"/>
          </a:xfrm>
        </p:grpSpPr>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9" name="Line 48"/>
            <p:cNvSpPr>
              <a:spLocks noChangeAspect="1" noChangeShapeType="1"/>
            </p:cNvSpPr>
            <p:nvPr/>
          </p:nvSpPr>
          <p:spPr bwMode="auto">
            <a:xfrm>
              <a:off x="2788653" y="3093453"/>
              <a:ext cx="359611" cy="0"/>
            </a:xfrm>
            <a:prstGeom prst="line">
              <a:avLst/>
            </a:prstGeom>
            <a:noFill/>
            <a:ln w="19050">
              <a:solidFill>
                <a:schemeClr val="tx1"/>
              </a:solidFill>
              <a:round/>
              <a:headEnd/>
              <a:tailEnd type="oval"/>
            </a:ln>
          </p:spPr>
          <p:txBody>
            <a:bodyPr/>
            <a:lstStyle/>
            <a:p>
              <a:endParaRPr lang="zh-CN" altLang="en-US">
                <a:latin typeface="+mn-ea"/>
              </a:endParaRPr>
            </a:p>
          </p:txBody>
        </p:sp>
        <p:sp>
          <p:nvSpPr>
            <p:cNvPr id="50" name="Line 49"/>
            <p:cNvSpPr>
              <a:spLocks noChangeAspect="1" noChangeShapeType="1"/>
            </p:cNvSpPr>
            <p:nvPr/>
          </p:nvSpPr>
          <p:spPr bwMode="auto">
            <a:xfrm flipH="1">
              <a:off x="4859421" y="3093453"/>
              <a:ext cx="359611" cy="0"/>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51" name="Group 50"/>
          <p:cNvGrpSpPr>
            <a:grpSpLocks/>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nvGrpSpPr>
          <p:cNvPr id="64" name="Group 63"/>
          <p:cNvGrpSpPr>
            <a:grpSpLocks/>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7" name="Group 66"/>
          <p:cNvGrpSpPr>
            <a:grpSpLocks/>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0" name="Group 69"/>
          <p:cNvGrpSpPr>
            <a:grpSpLocks/>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solidFill>
                  <a:srgbClr val="008000"/>
                </a:solidFill>
                <a:latin typeface="+mn-ea"/>
              </a:endParaRPr>
            </a:p>
          </p:txBody>
        </p:sp>
      </p:grpSp>
      <p:grpSp>
        <p:nvGrpSpPr>
          <p:cNvPr id="73" name="Group 72"/>
          <p:cNvGrpSpPr>
            <a:grpSpLocks/>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7"/>
          <p:cNvGrpSpPr>
            <a:grpSpLocks/>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headEnd/>
            <a:tailEnd/>
          </a:ln>
        </p:spPr>
        <p:txBody>
          <a:bodyPr/>
          <a:lstStyle/>
          <a:p>
            <a:endParaRPr lang="zh-CN" altLang="en-US">
              <a:latin typeface="+mn-ea"/>
            </a:endParaRPr>
          </a:p>
        </p:txBody>
      </p:sp>
      <p:grpSp>
        <p:nvGrpSpPr>
          <p:cNvPr id="92" name="Group 91"/>
          <p:cNvGrpSpPr>
            <a:grpSpLocks/>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headEnd/>
              <a:tailEnd type="non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headEnd/>
              <a:tailEnd type="non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3" name="Rectangle 102"/>
          <p:cNvSpPr>
            <a:spLocks noChangeArrowheads="1"/>
          </p:cNvSpPr>
          <p:nvPr/>
        </p:nvSpPr>
        <p:spPr bwMode="auto">
          <a:xfrm>
            <a:off x="4050297"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Y</a:t>
            </a:r>
          </a:p>
        </p:txBody>
      </p:sp>
      <p:sp>
        <p:nvSpPr>
          <p:cNvPr id="104" name="Rectangle 103"/>
          <p:cNvSpPr>
            <a:spLocks noChangeArrowheads="1"/>
          </p:cNvSpPr>
          <p:nvPr/>
        </p:nvSpPr>
        <p:spPr bwMode="auto">
          <a:xfrm>
            <a:off x="723900" y="1655011"/>
            <a:ext cx="143844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sp>
        <p:nvSpPr>
          <p:cNvPr id="105" name="Rectangle 104"/>
          <p:cNvSpPr>
            <a:spLocks noChangeArrowheads="1"/>
          </p:cNvSpPr>
          <p:nvPr/>
        </p:nvSpPr>
        <p:spPr bwMode="auto">
          <a:xfrm>
            <a:off x="2477001"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106" name="Rectangle 125"/>
          <p:cNvSpPr>
            <a:spLocks noChangeArrowheads="1"/>
          </p:cNvSpPr>
          <p:nvPr/>
        </p:nvSpPr>
        <p:spPr bwMode="auto">
          <a:xfrm>
            <a:off x="288156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A</a:t>
            </a:r>
          </a:p>
        </p:txBody>
      </p:sp>
      <p:sp>
        <p:nvSpPr>
          <p:cNvPr id="107" name="Rectangle 126"/>
          <p:cNvSpPr>
            <a:spLocks noChangeArrowheads="1"/>
          </p:cNvSpPr>
          <p:nvPr/>
        </p:nvSpPr>
        <p:spPr bwMode="auto">
          <a:xfrm>
            <a:off x="494932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B</a:t>
            </a:r>
          </a:p>
        </p:txBody>
      </p:sp>
      <p:sp>
        <p:nvSpPr>
          <p:cNvPr id="108" name="Rectangle 127"/>
          <p:cNvSpPr>
            <a:spLocks noChangeArrowheads="1"/>
          </p:cNvSpPr>
          <p:nvPr/>
        </p:nvSpPr>
        <p:spPr bwMode="auto">
          <a:xfrm>
            <a:off x="2521953" y="453189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09" name="Line 128"/>
          <p:cNvSpPr>
            <a:spLocks noChangeShapeType="1"/>
          </p:cNvSpPr>
          <p:nvPr/>
        </p:nvSpPr>
        <p:spPr bwMode="auto">
          <a:xfrm>
            <a:off x="1982537" y="3469105"/>
            <a:ext cx="988929" cy="0"/>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40530"/>
            <a:ext cx="0" cy="2610184"/>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headEnd/>
            <a:tailE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114" name="Group 133"/>
          <p:cNvGrpSpPr>
            <a:grpSpLocks/>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headEnd/>
              <a:tailEnd/>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headEnd/>
              <a:tailEnd/>
            </a:ln>
          </p:spPr>
          <p:txBody>
            <a:bodyPr/>
            <a:lstStyle/>
            <a:p>
              <a:endParaRPr lang="zh-CN" altLang="en-US">
                <a:latin typeface="+mn-ea"/>
              </a:endParaRPr>
            </a:p>
          </p:txBody>
        </p:sp>
      </p:grpSp>
      <p:grpSp>
        <p:nvGrpSpPr>
          <p:cNvPr id="117" name="Group 136"/>
          <p:cNvGrpSpPr>
            <a:grpSpLocks/>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headEnd/>
              <a:tailEnd/>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headEnd/>
              <a:tailEnd/>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headEnd/>
            <a:tailEnd/>
          </a:ln>
        </p:spPr>
        <p:txBody>
          <a:bodyPr/>
          <a:lstStyle/>
          <a:p>
            <a:endParaRPr lang="zh-CN" altLang="en-US">
              <a:latin typeface="+mn-ea"/>
            </a:endParaRPr>
          </a:p>
        </p:txBody>
      </p:sp>
      <p:grpSp>
        <p:nvGrpSpPr>
          <p:cNvPr id="122" name="Group 141"/>
          <p:cNvGrpSpPr>
            <a:grpSpLocks/>
          </p:cNvGrpSpPr>
          <p:nvPr/>
        </p:nvGrpSpPr>
        <p:grpSpPr bwMode="auto">
          <a:xfrm>
            <a:off x="2424196" y="5434095"/>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headEnd/>
              <a:tailEnd type="non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headEnd/>
              <a:tailEnd type="none" w="med" len="med"/>
            </a:ln>
          </p:spPr>
          <p:txBody>
            <a:bodyPr/>
            <a:lstStyle/>
            <a:p>
              <a:endParaRPr lang="zh-CN" altLang="en-US">
                <a:latin typeface="+mn-ea"/>
              </a:endParaRPr>
            </a:p>
          </p:txBody>
        </p:sp>
      </p:grpSp>
      <p:grpSp>
        <p:nvGrpSpPr>
          <p:cNvPr id="125" name="Group 144"/>
          <p:cNvGrpSpPr>
            <a:grpSpLocks/>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27" name="Line 146"/>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28" name="Group 147"/>
          <p:cNvGrpSpPr>
            <a:grpSpLocks/>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I/O</a:t>
              </a:r>
            </a:p>
          </p:txBody>
        </p:sp>
        <p:sp>
          <p:nvSpPr>
            <p:cNvPr id="130" name="Line 149"/>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2" name="Group 50"/>
          <p:cNvGrpSpPr>
            <a:grpSpLocks/>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headEnd/>
                <a:tailE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headEnd/>
                <a:tailE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headEnd/>
                <a:tailEnd/>
              </a:ln>
            </p:spPr>
            <p:txBody>
              <a:bodyPr/>
              <a:lstStyle/>
              <a:p>
                <a:endParaRPr lang="zh-CN" altLang="en-US">
                  <a:latin typeface="+mn-ea"/>
                </a:endParaRPr>
              </a:p>
            </p:txBody>
          </p:sp>
        </p:grpSp>
      </p:grpSp>
      <p:grpSp>
        <p:nvGrpSpPr>
          <p:cNvPr id="145" name="Group 77"/>
          <p:cNvGrpSpPr>
            <a:grpSpLocks/>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headEnd/>
                <a:tailE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sp>
        <p:nvSpPr>
          <p:cNvPr id="158" name="Rectangle 166"/>
          <p:cNvSpPr txBox="1">
            <a:spLocks noChangeArrowheads="1"/>
          </p:cNvSpPr>
          <p:nvPr/>
        </p:nvSpPr>
        <p:spPr>
          <a:xfrm>
            <a:off x="6874224" y="4420457"/>
            <a:ext cx="5021870" cy="1946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itchFamily="2" charset="2"/>
              <a:buChar char="n"/>
              <a:defRPr/>
            </a:pPr>
            <a:r>
              <a:rPr lang="en-US" altLang="zh-CN" sz="2400" b="1" dirty="0"/>
              <a:t>SRAM</a:t>
            </a:r>
            <a:r>
              <a:rPr lang="zh-CN" altLang="en-US" sz="2400" b="1" dirty="0"/>
              <a:t>缺陷</a:t>
            </a:r>
          </a:p>
          <a:p>
            <a:pPr lvl="1">
              <a:lnSpc>
                <a:spcPct val="150000"/>
              </a:lnSpc>
              <a:buClr>
                <a:srgbClr val="FFC000"/>
              </a:buClr>
              <a:buFont typeface="Wingdings" pitchFamily="2" charset="2"/>
              <a:buChar char="p"/>
              <a:defRPr/>
            </a:pPr>
            <a:r>
              <a:rPr lang="en-US" altLang="zh-CN" sz="2000" dirty="0">
                <a:solidFill>
                  <a:srgbClr val="C00000"/>
                </a:solidFill>
              </a:rPr>
              <a:t>MOS</a:t>
            </a:r>
            <a:r>
              <a:rPr lang="zh-CN" altLang="en-US" sz="2000" dirty="0">
                <a:solidFill>
                  <a:srgbClr val="C00000"/>
                </a:solidFill>
              </a:rPr>
              <a:t>管过多，存储密度低</a:t>
            </a:r>
          </a:p>
          <a:p>
            <a:pPr lvl="1">
              <a:lnSpc>
                <a:spcPct val="150000"/>
              </a:lnSpc>
              <a:buClr>
                <a:srgbClr val="FFC000"/>
              </a:buClr>
              <a:buFont typeface="Wingdings" pitchFamily="2" charset="2"/>
              <a:buChar char="p"/>
              <a:defRPr/>
            </a:pPr>
            <a:r>
              <a:rPr lang="zh-CN" altLang="en-US" sz="2000" dirty="0">
                <a:solidFill>
                  <a:srgbClr val="C00000"/>
                </a:solidFill>
              </a:rPr>
              <a:t>功耗太大，单位容量成本高</a:t>
            </a:r>
          </a:p>
        </p:txBody>
      </p:sp>
      <p:grpSp>
        <p:nvGrpSpPr>
          <p:cNvPr id="166" name="组合 165"/>
          <p:cNvGrpSpPr/>
          <p:nvPr/>
        </p:nvGrpSpPr>
        <p:grpSpPr>
          <a:xfrm>
            <a:off x="2786778" y="3096261"/>
            <a:ext cx="1621255" cy="449513"/>
            <a:chOff x="2786778" y="3096261"/>
            <a:chExt cx="1621255" cy="449513"/>
          </a:xfrm>
        </p:grpSpPr>
        <p:sp>
          <p:nvSpPr>
            <p:cNvPr id="160" name="Line 18"/>
            <p:cNvSpPr>
              <a:spLocks noChangeAspect="1" noChangeShapeType="1"/>
            </p:cNvSpPr>
            <p:nvPr/>
          </p:nvSpPr>
          <p:spPr bwMode="auto">
            <a:xfrm>
              <a:off x="3149396" y="3096261"/>
              <a:ext cx="539416" cy="0"/>
            </a:xfrm>
            <a:prstGeom prst="line">
              <a:avLst/>
            </a:prstGeom>
            <a:noFill/>
            <a:ln w="38100">
              <a:solidFill>
                <a:srgbClr val="0000FF"/>
              </a:solidFill>
              <a:round/>
              <a:headEnd/>
              <a:tailEnd/>
            </a:ln>
          </p:spPr>
          <p:txBody>
            <a:bodyPr/>
            <a:lstStyle/>
            <a:p>
              <a:endParaRPr lang="zh-CN" altLang="en-US">
                <a:latin typeface="+mn-ea"/>
              </a:endParaRPr>
            </a:p>
          </p:txBody>
        </p:sp>
        <p:sp>
          <p:nvSpPr>
            <p:cNvPr id="163" name="Line 43"/>
            <p:cNvSpPr>
              <a:spLocks noChangeAspect="1" noChangeShapeType="1"/>
            </p:cNvSpPr>
            <p:nvPr/>
          </p:nvSpPr>
          <p:spPr bwMode="auto">
            <a:xfrm>
              <a:off x="3688812" y="3096261"/>
              <a:ext cx="719221" cy="449513"/>
            </a:xfrm>
            <a:prstGeom prst="line">
              <a:avLst/>
            </a:prstGeom>
            <a:noFill/>
            <a:ln w="38100">
              <a:solidFill>
                <a:srgbClr val="0000FF"/>
              </a:solidFill>
              <a:round/>
              <a:headEnd/>
              <a:tailEnd/>
            </a:ln>
          </p:spPr>
          <p:txBody>
            <a:bodyPr/>
            <a:lstStyle/>
            <a:p>
              <a:endParaRPr lang="zh-CN" altLang="en-US">
                <a:latin typeface="+mn-ea"/>
              </a:endParaRPr>
            </a:p>
          </p:txBody>
        </p:sp>
        <p:sp>
          <p:nvSpPr>
            <p:cNvPr id="164" name="Line 48"/>
            <p:cNvSpPr>
              <a:spLocks noChangeAspect="1" noChangeShapeType="1"/>
            </p:cNvSpPr>
            <p:nvPr/>
          </p:nvSpPr>
          <p:spPr bwMode="auto">
            <a:xfrm>
              <a:off x="2786778" y="3096261"/>
              <a:ext cx="359611" cy="0"/>
            </a:xfrm>
            <a:prstGeom prst="line">
              <a:avLst/>
            </a:prstGeom>
            <a:noFill/>
            <a:ln w="38100">
              <a:solidFill>
                <a:srgbClr val="0000FF"/>
              </a:solidFill>
              <a:round/>
              <a:headEnd/>
              <a:tailEnd type="oval"/>
            </a:ln>
          </p:spPr>
          <p:txBody>
            <a:bodyPr/>
            <a:lstStyle/>
            <a:p>
              <a:endParaRPr lang="zh-CN" altLang="en-US">
                <a:latin typeface="+mn-ea"/>
              </a:endParaRPr>
            </a:p>
          </p:txBody>
        </p:sp>
      </p:grpSp>
      <p:grpSp>
        <p:nvGrpSpPr>
          <p:cNvPr id="167" name="组合 166"/>
          <p:cNvGrpSpPr/>
          <p:nvPr/>
        </p:nvGrpSpPr>
        <p:grpSpPr>
          <a:xfrm>
            <a:off x="3598909" y="3096261"/>
            <a:ext cx="1618248" cy="449513"/>
            <a:chOff x="3598909" y="3096261"/>
            <a:chExt cx="1618248" cy="449513"/>
          </a:xfrm>
        </p:grpSpPr>
        <p:sp>
          <p:nvSpPr>
            <p:cNvPr id="161" name="Line 41"/>
            <p:cNvSpPr>
              <a:spLocks noChangeAspect="1" noChangeShapeType="1"/>
            </p:cNvSpPr>
            <p:nvPr/>
          </p:nvSpPr>
          <p:spPr bwMode="auto">
            <a:xfrm>
              <a:off x="4318130" y="3096261"/>
              <a:ext cx="539416" cy="0"/>
            </a:xfrm>
            <a:prstGeom prst="line">
              <a:avLst/>
            </a:prstGeom>
            <a:noFill/>
            <a:ln w="38100">
              <a:solidFill>
                <a:srgbClr val="D60093"/>
              </a:solidFill>
              <a:round/>
              <a:headEnd/>
              <a:tailEnd/>
            </a:ln>
          </p:spPr>
          <p:txBody>
            <a:bodyPr/>
            <a:lstStyle/>
            <a:p>
              <a:endParaRPr lang="zh-CN" altLang="en-US">
                <a:latin typeface="+mn-ea"/>
              </a:endParaRPr>
            </a:p>
          </p:txBody>
        </p:sp>
        <p:sp>
          <p:nvSpPr>
            <p:cNvPr id="162" name="Line 42"/>
            <p:cNvSpPr>
              <a:spLocks noChangeAspect="1" noChangeShapeType="1"/>
            </p:cNvSpPr>
            <p:nvPr/>
          </p:nvSpPr>
          <p:spPr bwMode="auto">
            <a:xfrm flipV="1">
              <a:off x="3598909" y="3096261"/>
              <a:ext cx="719221" cy="449513"/>
            </a:xfrm>
            <a:prstGeom prst="line">
              <a:avLst/>
            </a:prstGeom>
            <a:noFill/>
            <a:ln w="38100">
              <a:solidFill>
                <a:srgbClr val="D60093"/>
              </a:solidFill>
              <a:round/>
              <a:headEnd/>
              <a:tailEnd/>
            </a:ln>
          </p:spPr>
          <p:txBody>
            <a:bodyPr/>
            <a:lstStyle/>
            <a:p>
              <a:endParaRPr lang="zh-CN" altLang="en-US">
                <a:latin typeface="+mn-ea"/>
              </a:endParaRPr>
            </a:p>
          </p:txBody>
        </p:sp>
        <p:sp>
          <p:nvSpPr>
            <p:cNvPr id="165" name="Line 49"/>
            <p:cNvSpPr>
              <a:spLocks noChangeAspect="1" noChangeShapeType="1"/>
            </p:cNvSpPr>
            <p:nvPr/>
          </p:nvSpPr>
          <p:spPr bwMode="auto">
            <a:xfrm flipH="1">
              <a:off x="4857546" y="3096261"/>
              <a:ext cx="359611" cy="0"/>
            </a:xfrm>
            <a:prstGeom prst="line">
              <a:avLst/>
            </a:prstGeom>
            <a:noFill/>
            <a:ln w="38100">
              <a:solidFill>
                <a:srgbClr val="D60093"/>
              </a:solidFill>
              <a:round/>
              <a:headEnd/>
              <a:tailEnd type="oval"/>
            </a:ln>
          </p:spPr>
          <p:txBody>
            <a:bodyPr/>
            <a:lstStyle/>
            <a:p>
              <a:endParaRPr lang="zh-CN" altLang="en-US">
                <a:latin typeface="+mn-ea"/>
              </a:endParaRPr>
            </a:p>
          </p:txBody>
        </p:sp>
      </p:grpSp>
      <p:grpSp>
        <p:nvGrpSpPr>
          <p:cNvPr id="228" name="组合 227"/>
          <p:cNvGrpSpPr/>
          <p:nvPr/>
        </p:nvGrpSpPr>
        <p:grpSpPr>
          <a:xfrm>
            <a:off x="8100638" y="1486758"/>
            <a:ext cx="2372196" cy="2590800"/>
            <a:chOff x="8096850" y="1486758"/>
            <a:chExt cx="2372196" cy="2590800"/>
          </a:xfrm>
        </p:grpSpPr>
        <p:sp>
          <p:nvSpPr>
            <p:cNvPr id="199"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a:effectLst>
                    <a:outerShdw blurRad="38100" dist="38100" dir="2700000" algn="tl">
                      <a:srgbClr val="FFFFFF"/>
                    </a:outerShdw>
                  </a:effectLst>
                  <a:latin typeface="+mn-ea"/>
                </a:rPr>
                <a:t>位存储体</a:t>
              </a:r>
            </a:p>
          </p:txBody>
        </p:sp>
        <p:sp>
          <p:nvSpPr>
            <p:cNvPr id="200" name="Line 5"/>
            <p:cNvSpPr>
              <a:spLocks noChangeShapeType="1"/>
            </p:cNvSpPr>
            <p:nvPr/>
          </p:nvSpPr>
          <p:spPr bwMode="auto">
            <a:xfrm>
              <a:off x="8335446" y="2508251"/>
              <a:ext cx="0" cy="853875"/>
            </a:xfrm>
            <a:prstGeom prst="line">
              <a:avLst/>
            </a:prstGeom>
            <a:noFill/>
            <a:ln w="19050">
              <a:solidFill>
                <a:schemeClr val="tx1"/>
              </a:solidFill>
              <a:miter lim="800000"/>
              <a:headEnd/>
              <a:tailEnd/>
            </a:ln>
          </p:spPr>
          <p:txBody>
            <a:bodyPr/>
            <a:lstStyle/>
            <a:p>
              <a:endParaRPr lang="zh-CN" altLang="en-US">
                <a:latin typeface="+mn-ea"/>
              </a:endParaRPr>
            </a:p>
          </p:txBody>
        </p:sp>
        <p:sp>
          <p:nvSpPr>
            <p:cNvPr id="201" name="Line 6"/>
            <p:cNvSpPr>
              <a:spLocks noChangeShapeType="1"/>
            </p:cNvSpPr>
            <p:nvPr/>
          </p:nvSpPr>
          <p:spPr bwMode="auto">
            <a:xfrm>
              <a:off x="9249846" y="1789865"/>
              <a:ext cx="0" cy="420793"/>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02" name="Line 7"/>
            <p:cNvSpPr>
              <a:spLocks noChangeShapeType="1"/>
            </p:cNvSpPr>
            <p:nvPr/>
          </p:nvSpPr>
          <p:spPr bwMode="auto">
            <a:xfrm flipH="1">
              <a:off x="8335446" y="2517575"/>
              <a:ext cx="228600"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203" name="Line 8"/>
            <p:cNvSpPr>
              <a:spLocks noChangeShapeType="1"/>
            </p:cNvSpPr>
            <p:nvPr/>
          </p:nvSpPr>
          <p:spPr bwMode="auto">
            <a:xfrm>
              <a:off x="10164246" y="2508251"/>
              <a:ext cx="0" cy="853875"/>
            </a:xfrm>
            <a:prstGeom prst="line">
              <a:avLst/>
            </a:prstGeom>
            <a:noFill/>
            <a:ln w="19050">
              <a:solidFill>
                <a:schemeClr val="tx1"/>
              </a:solidFill>
              <a:miter lim="800000"/>
              <a:headEnd/>
              <a:tailEnd/>
            </a:ln>
          </p:spPr>
          <p:txBody>
            <a:bodyPr/>
            <a:lstStyle/>
            <a:p>
              <a:endParaRPr lang="zh-CN" altLang="en-US">
                <a:latin typeface="+mn-ea"/>
              </a:endParaRPr>
            </a:p>
          </p:txBody>
        </p:sp>
        <p:sp>
          <p:nvSpPr>
            <p:cNvPr id="204" name="Line 9"/>
            <p:cNvSpPr>
              <a:spLocks noChangeShapeType="1"/>
            </p:cNvSpPr>
            <p:nvPr/>
          </p:nvSpPr>
          <p:spPr bwMode="auto">
            <a:xfrm flipH="1">
              <a:off x="9935646" y="2517575"/>
              <a:ext cx="228600"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205" name="Rectangle 10"/>
            <p:cNvSpPr>
              <a:spLocks noChangeArrowheads="1"/>
            </p:cNvSpPr>
            <p:nvPr/>
          </p:nvSpPr>
          <p:spPr bwMode="auto">
            <a:xfrm>
              <a:off x="8701438" y="14867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X</a:t>
              </a:r>
              <a:r>
                <a:rPr lang="zh-CN" altLang="en-US" sz="1600" dirty="0">
                  <a:latin typeface="+mn-ea"/>
                </a:rPr>
                <a:t>地址译码线</a:t>
              </a:r>
            </a:p>
          </p:txBody>
        </p:sp>
        <p:sp>
          <p:nvSpPr>
            <p:cNvPr id="206" name="Rectangle 11"/>
            <p:cNvSpPr>
              <a:spLocks noChangeArrowheads="1"/>
            </p:cNvSpPr>
            <p:nvPr/>
          </p:nvSpPr>
          <p:spPr bwMode="auto">
            <a:xfrm>
              <a:off x="8096850" y="2439258"/>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207" name="Group 12"/>
            <p:cNvGrpSpPr>
              <a:grpSpLocks/>
            </p:cNvGrpSpPr>
            <p:nvPr/>
          </p:nvGrpSpPr>
          <p:grpSpPr bwMode="auto">
            <a:xfrm>
              <a:off x="10240446" y="2439258"/>
              <a:ext cx="228600" cy="304800"/>
              <a:chOff x="5040" y="2688"/>
              <a:chExt cx="144" cy="192"/>
            </a:xfrm>
          </p:grpSpPr>
          <p:sp>
            <p:nvSpPr>
              <p:cNvPr id="208" name="Rectangle 13"/>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latin typeface="+mn-ea"/>
                  </a:rPr>
                  <a:t>D</a:t>
                </a:r>
              </a:p>
            </p:txBody>
          </p:sp>
          <p:sp>
            <p:nvSpPr>
              <p:cNvPr id="209" name="Line 14"/>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210" name="Group 15"/>
            <p:cNvGrpSpPr>
              <a:grpSpLocks noChangeAspect="1"/>
            </p:cNvGrpSpPr>
            <p:nvPr/>
          </p:nvGrpSpPr>
          <p:grpSpPr bwMode="auto">
            <a:xfrm>
              <a:off x="8335446" y="3277458"/>
              <a:ext cx="381000" cy="304800"/>
              <a:chOff x="3360" y="2544"/>
              <a:chExt cx="240" cy="192"/>
            </a:xfrm>
          </p:grpSpPr>
          <p:sp>
            <p:nvSpPr>
              <p:cNvPr id="211" name="Line 1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2" name="Line 1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3" name="Line 18"/>
              <p:cNvSpPr>
                <a:spLocks noChangeAspect="1" noChangeShapeType="1"/>
              </p:cNvSpPr>
              <p:nvPr/>
            </p:nvSpPr>
            <p:spPr bwMode="auto">
              <a:xfrm>
                <a:off x="3360" y="2592"/>
                <a:ext cx="96"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214" name="Line 1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5" name="Line 2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16" name="Group 21"/>
            <p:cNvGrpSpPr>
              <a:grpSpLocks noChangeAspect="1"/>
            </p:cNvGrpSpPr>
            <p:nvPr/>
          </p:nvGrpSpPr>
          <p:grpSpPr bwMode="auto">
            <a:xfrm>
              <a:off x="9783246" y="3277458"/>
              <a:ext cx="381000" cy="304800"/>
              <a:chOff x="4032" y="2544"/>
              <a:chExt cx="240" cy="192"/>
            </a:xfrm>
          </p:grpSpPr>
          <p:sp>
            <p:nvSpPr>
              <p:cNvPr id="217" name="Line 2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8" name="Line 2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9" name="Line 2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0" name="Line 2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1" name="Line 2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222" name="Line 27"/>
            <p:cNvSpPr>
              <a:spLocks noChangeShapeType="1"/>
            </p:cNvSpPr>
            <p:nvPr/>
          </p:nvSpPr>
          <p:spPr bwMode="auto">
            <a:xfrm>
              <a:off x="8716446" y="3429858"/>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223"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24" name="Rectangle 29"/>
            <p:cNvSpPr>
              <a:spLocks noChangeArrowheads="1"/>
            </p:cNvSpPr>
            <p:nvPr/>
          </p:nvSpPr>
          <p:spPr bwMode="auto">
            <a:xfrm>
              <a:off x="8720198" y="38489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Y</a:t>
              </a:r>
              <a:r>
                <a:rPr lang="zh-CN" altLang="en-US" sz="1600" dirty="0">
                  <a:latin typeface="+mn-ea"/>
                </a:rPr>
                <a:t>地址译码线</a:t>
              </a:r>
            </a:p>
          </p:txBody>
        </p:sp>
        <p:sp>
          <p:nvSpPr>
            <p:cNvPr id="225" name="Line 30"/>
            <p:cNvSpPr>
              <a:spLocks noChangeShapeType="1"/>
            </p:cNvSpPr>
            <p:nvPr/>
          </p:nvSpPr>
          <p:spPr bwMode="auto">
            <a:xfrm>
              <a:off x="8335446" y="3496533"/>
              <a:ext cx="0" cy="457200"/>
            </a:xfrm>
            <a:prstGeom prst="line">
              <a:avLst/>
            </a:prstGeom>
            <a:noFill/>
            <a:ln w="19050">
              <a:solidFill>
                <a:schemeClr val="tx1"/>
              </a:solidFill>
              <a:miter lim="800000"/>
              <a:headEnd/>
              <a:tailEnd type="triangle" w="med" len="med"/>
            </a:ln>
          </p:spPr>
          <p:txBody>
            <a:bodyPr/>
            <a:lstStyle/>
            <a:p>
              <a:endParaRPr lang="zh-CN" altLang="en-US">
                <a:latin typeface="+mn-ea"/>
              </a:endParaRPr>
            </a:p>
          </p:txBody>
        </p:sp>
        <p:sp>
          <p:nvSpPr>
            <p:cNvPr id="226" name="Line 31"/>
            <p:cNvSpPr>
              <a:spLocks noChangeShapeType="1"/>
            </p:cNvSpPr>
            <p:nvPr/>
          </p:nvSpPr>
          <p:spPr bwMode="auto">
            <a:xfrm>
              <a:off x="10164246" y="3496533"/>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27" name="Rectangle 32"/>
            <p:cNvSpPr>
              <a:spLocks noChangeArrowheads="1"/>
            </p:cNvSpPr>
            <p:nvPr/>
          </p:nvSpPr>
          <p:spPr bwMode="auto">
            <a:xfrm>
              <a:off x="9311038" y="1947292"/>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X</a:t>
              </a:r>
            </a:p>
          </p:txBody>
        </p:sp>
      </p:grpSp>
    </p:spTree>
    <p:extLst>
      <p:ext uri="{BB962C8B-B14F-4D97-AF65-F5344CB8AC3E}">
        <p14:creationId xmlns:p14="http://schemas.microsoft.com/office/powerpoint/2010/main" val="160806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500"/>
                                        <p:tgtEl>
                                          <p:spTgt spid="1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left)">
                                      <p:cBhvr>
                                        <p:cTn id="11" dur="500"/>
                                        <p:tgtEl>
                                          <p:spTgt spid="10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par>
                                <p:cTn id="17" presetID="22" presetClass="entr" presetSubtype="1" repeatCount="300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up)">
                                      <p:cBhvr>
                                        <p:cTn id="19" dur="500"/>
                                        <p:tgtEl>
                                          <p:spTgt spid="112"/>
                                        </p:tgtEl>
                                      </p:cBhvr>
                                    </p:animEffect>
                                  </p:childTnLst>
                                </p:cTn>
                              </p:par>
                              <p:par>
                                <p:cTn id="20" presetID="22" presetClass="entr" presetSubtype="1" repeatCount="3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up)">
                                      <p:cBhvr>
                                        <p:cTn id="22" dur="500"/>
                                        <p:tgtEl>
                                          <p:spTgt spid="113"/>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wipe(up)">
                                      <p:cBhvr>
                                        <p:cTn id="26" dur="500"/>
                                        <p:tgtEl>
                                          <p:spTgt spid="1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repeatCount="300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down)">
                                      <p:cBhvr>
                                        <p:cTn id="31" dur="500"/>
                                        <p:tgtEl>
                                          <p:spTgt spid="120"/>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wipe(left)">
                                      <p:cBhvr>
                                        <p:cTn id="34" dur="500"/>
                                        <p:tgtEl>
                                          <p:spTgt spid="121"/>
                                        </p:tgtEl>
                                      </p:cBhvr>
                                    </p:animEffect>
                                  </p:childTnLst>
                                </p:cTn>
                              </p:par>
                            </p:childTnLst>
                          </p:cTn>
                        </p:par>
                        <p:par>
                          <p:cTn id="35" fill="hold">
                            <p:stCondLst>
                              <p:cond delay="1500"/>
                            </p:stCondLst>
                            <p:childTnLst>
                              <p:par>
                                <p:cTn id="36" presetID="22" presetClass="entr" presetSubtype="4" fill="hold" nodeType="after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down)">
                                      <p:cBhvr>
                                        <p:cTn id="38" dur="500"/>
                                        <p:tgtEl>
                                          <p:spTgt spid="14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down)">
                                      <p:cBhvr>
                                        <p:cTn id="43" dur="500"/>
                                        <p:tgtEl>
                                          <p:spTgt spid="122"/>
                                        </p:tgtEl>
                                      </p:cBhvr>
                                    </p:animEffect>
                                  </p:childTnLst>
                                </p:cTn>
                              </p:par>
                            </p:childTnLst>
                          </p:cTn>
                        </p:par>
                        <p:par>
                          <p:cTn id="44" fill="hold">
                            <p:stCondLst>
                              <p:cond delay="500"/>
                            </p:stCondLst>
                            <p:childTnLst>
                              <p:par>
                                <p:cTn id="45" presetID="22" presetClass="entr" presetSubtype="4" repeatCount="4000" fill="hold" nodeType="after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down)">
                                      <p:cBhvr>
                                        <p:cTn id="47" dur="500"/>
                                        <p:tgtEl>
                                          <p:spTgt spid="114"/>
                                        </p:tgtEl>
                                      </p:cBhvr>
                                    </p:animEffect>
                                  </p:childTnLst>
                                </p:cTn>
                              </p:par>
                              <p:par>
                                <p:cTn id="48" presetID="22" presetClass="entr" presetSubtype="4" repeatCount="4000" fill="hold" nodeType="with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wipe(down)">
                                      <p:cBhvr>
                                        <p:cTn id="50" dur="500"/>
                                        <p:tgtEl>
                                          <p:spTgt spid="117"/>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166"/>
                                        </p:tgtEl>
                                        <p:attrNameLst>
                                          <p:attrName>style.visibility</p:attrName>
                                        </p:attrNameLst>
                                      </p:cBhvr>
                                      <p:to>
                                        <p:strVal val="visible"/>
                                      </p:to>
                                    </p:set>
                                    <p:animEffect transition="in" filter="wipe(left)">
                                      <p:cBhvr>
                                        <p:cTn id="54" dur="500"/>
                                        <p:tgtEl>
                                          <p:spTgt spid="166"/>
                                        </p:tgtEl>
                                      </p:cBhvr>
                                    </p:animEffect>
                                  </p:childTnLst>
                                </p:cTn>
                              </p:par>
                              <p:par>
                                <p:cTn id="55" presetID="22" presetClass="entr" presetSubtype="2" fill="hold" nodeType="withEffect">
                                  <p:stCondLst>
                                    <p:cond delay="0"/>
                                  </p:stCondLst>
                                  <p:childTnLst>
                                    <p:set>
                                      <p:cBhvr>
                                        <p:cTn id="56" dur="1" fill="hold">
                                          <p:stCondLst>
                                            <p:cond delay="0"/>
                                          </p:stCondLst>
                                        </p:cTn>
                                        <p:tgtEl>
                                          <p:spTgt spid="167"/>
                                        </p:tgtEl>
                                        <p:attrNameLst>
                                          <p:attrName>style.visibility</p:attrName>
                                        </p:attrNameLst>
                                      </p:cBhvr>
                                      <p:to>
                                        <p:strVal val="visible"/>
                                      </p:to>
                                    </p:set>
                                    <p:animEffect transition="in" filter="wipe(right)">
                                      <p:cBhvr>
                                        <p:cTn id="57" dur="500"/>
                                        <p:tgtEl>
                                          <p:spTgt spid="1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4000" fill="hold" grpId="0" nodeType="clickEffect">
                                  <p:stCondLst>
                                    <p:cond delay="0"/>
                                  </p:stCondLst>
                                  <p:childTnLst>
                                    <p:animEffect transition="out" filter="fade">
                                      <p:cBhvr>
                                        <p:cTn id="61" dur="500" tmFilter="0, 0; .2, .5; .8, .5; 1, 0"/>
                                        <p:tgtEl>
                                          <p:spTgt spid="4"/>
                                        </p:tgtEl>
                                      </p:cBhvr>
                                    </p:animEffect>
                                    <p:animScale>
                                      <p:cBhvr>
                                        <p:cTn id="62" dur="250" autoRev="1" fill="hold"/>
                                        <p:tgtEl>
                                          <p:spTgt spid="4"/>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28"/>
                                        </p:tgtEl>
                                        <p:attrNameLst>
                                          <p:attrName>style.visibility</p:attrName>
                                        </p:attrNameLst>
                                      </p:cBhvr>
                                      <p:to>
                                        <p:strVal val="visible"/>
                                      </p:to>
                                    </p:set>
                                    <p:animEffect transition="in" filter="wipe(down)">
                                      <p:cBhvr>
                                        <p:cTn id="67" dur="500"/>
                                        <p:tgtEl>
                                          <p:spTgt spid="2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9" grpId="0" animBg="1"/>
      <p:bldP spid="110" grpId="0" animBg="1"/>
      <p:bldP spid="111" grpId="0" animBg="1"/>
      <p:bldP spid="112" grpId="0" animBg="1"/>
      <p:bldP spid="113" grpId="0" animBg="1"/>
      <p:bldP spid="120" grpId="0" animBg="1"/>
      <p:bldP spid="121" grpId="0" animBg="1"/>
      <p:bldP spid="1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487822" y="257614"/>
            <a:ext cx="3965425" cy="617641"/>
          </a:xfrm>
        </p:spPr>
        <p:txBody>
          <a:bodyPr/>
          <a:lstStyle/>
          <a:p>
            <a:pPr eaLnBrk="1" hangingPunct="1"/>
            <a:r>
              <a:rPr lang="zh-CN" altLang="en-US" dirty="0"/>
              <a:t>位存储体封装与扩展</a:t>
            </a:r>
          </a:p>
        </p:txBody>
      </p:sp>
      <p:sp>
        <p:nvSpPr>
          <p:cNvPr id="40982" name="Rectangle 33"/>
          <p:cNvSpPr>
            <a:spLocks noGrp="1" noChangeArrowheads="1"/>
          </p:cNvSpPr>
          <p:nvPr>
            <p:ph type="body" idx="1"/>
          </p:nvPr>
        </p:nvSpPr>
        <p:spPr>
          <a:xfrm>
            <a:off x="679040" y="4597706"/>
            <a:ext cx="3582988" cy="1745513"/>
          </a:xfrm>
        </p:spPr>
        <p:txBody>
          <a:bodyPr/>
          <a:lstStyle/>
          <a:p>
            <a:pPr eaLnBrk="1" hangingPunct="1">
              <a:defRPr/>
            </a:pPr>
            <a:r>
              <a:rPr lang="zh-CN" altLang="en-US" sz="2000" b="1" dirty="0"/>
              <a:t>输入：</a:t>
            </a:r>
            <a:r>
              <a:rPr lang="en-US" altLang="zh-CN" sz="2000" b="1" dirty="0"/>
              <a:t>X   </a:t>
            </a:r>
            <a:r>
              <a:rPr sz="2000" b="1" dirty="0"/>
              <a:t>行选择线</a:t>
            </a:r>
          </a:p>
          <a:p>
            <a:pPr eaLnBrk="1" hangingPunct="1">
              <a:defRPr/>
            </a:pPr>
            <a:r>
              <a:rPr lang="zh-CN" altLang="en-US" sz="2000" b="1" dirty="0"/>
              <a:t>输出：</a:t>
            </a:r>
            <a:r>
              <a:rPr lang="en-US" altLang="zh-CN" sz="2000" b="1" dirty="0"/>
              <a:t>D  </a:t>
            </a:r>
            <a:r>
              <a:rPr sz="2000" b="1" dirty="0"/>
              <a:t>数据输出口</a:t>
            </a:r>
          </a:p>
          <a:p>
            <a:pPr eaLnBrk="1" hangingPunct="1">
              <a:defRPr/>
            </a:pPr>
            <a:r>
              <a:rPr sz="2000" b="1" dirty="0"/>
              <a:t>行选线选中方能读写数据</a:t>
            </a:r>
          </a:p>
        </p:txBody>
      </p:sp>
      <p:sp>
        <p:nvSpPr>
          <p:cNvPr id="35" name="Line 2"/>
          <p:cNvSpPr>
            <a:spLocks noChangeShapeType="1"/>
          </p:cNvSpPr>
          <p:nvPr/>
        </p:nvSpPr>
        <p:spPr bwMode="auto">
          <a:xfrm>
            <a:off x="6442234" y="1796002"/>
            <a:ext cx="0" cy="3962400"/>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36" name="Rectangle 3"/>
          <p:cNvSpPr>
            <a:spLocks noChangeArrowheads="1"/>
          </p:cNvSpPr>
          <p:nvPr/>
        </p:nvSpPr>
        <p:spPr bwMode="auto">
          <a:xfrm>
            <a:off x="5346859" y="10721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0</a:t>
            </a:r>
          </a:p>
        </p:txBody>
      </p:sp>
      <p:grpSp>
        <p:nvGrpSpPr>
          <p:cNvPr id="37" name="Group 4"/>
          <p:cNvGrpSpPr>
            <a:grpSpLocks/>
          </p:cNvGrpSpPr>
          <p:nvPr/>
        </p:nvGrpSpPr>
        <p:grpSpPr bwMode="auto">
          <a:xfrm>
            <a:off x="6442234" y="5682202"/>
            <a:ext cx="2235200" cy="685800"/>
            <a:chOff x="960" y="2736"/>
            <a:chExt cx="1408" cy="432"/>
          </a:xfrm>
        </p:grpSpPr>
        <p:grpSp>
          <p:nvGrpSpPr>
            <p:cNvPr id="38" name="Group 5"/>
            <p:cNvGrpSpPr>
              <a:grpSpLocks noChangeAspect="1"/>
            </p:cNvGrpSpPr>
            <p:nvPr/>
          </p:nvGrpSpPr>
          <p:grpSpPr bwMode="auto">
            <a:xfrm>
              <a:off x="960" y="2736"/>
              <a:ext cx="240" cy="192"/>
              <a:chOff x="3360" y="2544"/>
              <a:chExt cx="240" cy="192"/>
            </a:xfrm>
          </p:grpSpPr>
          <p:sp>
            <p:nvSpPr>
              <p:cNvPr id="50" name="Line 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51" name="Line 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52" name="Line 8"/>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sz="2000">
                  <a:latin typeface="+mn-ea"/>
                </a:endParaRPr>
              </a:p>
            </p:txBody>
          </p:sp>
          <p:sp>
            <p:nvSpPr>
              <p:cNvPr id="53" name="Line 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54" name="Line 1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grpSp>
          <p:nvGrpSpPr>
            <p:cNvPr id="39" name="Group 11"/>
            <p:cNvGrpSpPr>
              <a:grpSpLocks noChangeAspect="1"/>
            </p:cNvGrpSpPr>
            <p:nvPr/>
          </p:nvGrpSpPr>
          <p:grpSpPr bwMode="auto">
            <a:xfrm>
              <a:off x="1872" y="2736"/>
              <a:ext cx="240" cy="192"/>
              <a:chOff x="4032" y="2544"/>
              <a:chExt cx="240" cy="192"/>
            </a:xfrm>
          </p:grpSpPr>
          <p:sp>
            <p:nvSpPr>
              <p:cNvPr id="45" name="Line 1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46" name="Line 1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47" name="Line 14"/>
              <p:cNvSpPr>
                <a:spLocks noChangeAspect="1" noChangeShapeType="1"/>
              </p:cNvSpPr>
              <p:nvPr/>
            </p:nvSpPr>
            <p:spPr bwMode="auto">
              <a:xfrm>
                <a:off x="4176" y="2592"/>
                <a:ext cx="96" cy="0"/>
              </a:xfrm>
              <a:prstGeom prst="line">
                <a:avLst/>
              </a:prstGeom>
              <a:noFill/>
              <a:ln w="19050" cap="sq">
                <a:solidFill>
                  <a:schemeClr val="tx1"/>
                </a:solidFill>
                <a:miter lim="800000"/>
                <a:headEnd/>
                <a:tailEnd/>
              </a:ln>
            </p:spPr>
            <p:txBody>
              <a:bodyPr/>
              <a:lstStyle/>
              <a:p>
                <a:endParaRPr lang="zh-CN" altLang="en-US" sz="2000">
                  <a:latin typeface="+mn-ea"/>
                </a:endParaRPr>
              </a:p>
            </p:txBody>
          </p:sp>
          <p:sp>
            <p:nvSpPr>
              <p:cNvPr id="48" name="Line 1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49" name="Line 1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sp>
          <p:nvSpPr>
            <p:cNvPr id="40" name="Line 17"/>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sz="2000">
                <a:latin typeface="+mn-ea"/>
              </a:endParaRPr>
            </a:p>
          </p:txBody>
        </p:sp>
        <p:sp>
          <p:nvSpPr>
            <p:cNvPr id="41" name="Line 18"/>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sz="2000">
                <a:latin typeface="+mn-ea"/>
              </a:endParaRPr>
            </a:p>
          </p:txBody>
        </p:sp>
        <p:sp>
          <p:nvSpPr>
            <p:cNvPr id="42" name="Rectangle 19"/>
            <p:cNvSpPr>
              <a:spLocks noChangeArrowheads="1"/>
            </p:cNvSpPr>
            <p:nvPr/>
          </p:nvSpPr>
          <p:spPr bwMode="auto">
            <a:xfrm>
              <a:off x="1600" y="3018"/>
              <a:ext cx="768" cy="144"/>
            </a:xfrm>
            <a:prstGeom prst="rect">
              <a:avLst/>
            </a:prstGeom>
            <a:noFill/>
            <a:ln w="12700">
              <a:noFill/>
              <a:miter lim="800000"/>
              <a:headEnd/>
              <a:tailEnd/>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0</a:t>
              </a:r>
            </a:p>
          </p:txBody>
        </p:sp>
        <p:sp>
          <p:nvSpPr>
            <p:cNvPr id="43" name="Line 20"/>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44" name="Line 21"/>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grpSp>
      <p:sp>
        <p:nvSpPr>
          <p:cNvPr id="55" name="Line 22"/>
          <p:cNvSpPr>
            <a:spLocks noChangeShapeType="1"/>
          </p:cNvSpPr>
          <p:nvPr/>
        </p:nvSpPr>
        <p:spPr bwMode="auto">
          <a:xfrm>
            <a:off x="5680234" y="11864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6" name="Line 33"/>
          <p:cNvSpPr>
            <a:spLocks noChangeShapeType="1"/>
          </p:cNvSpPr>
          <p:nvPr/>
        </p:nvSpPr>
        <p:spPr bwMode="auto">
          <a:xfrm>
            <a:off x="5680234" y="22532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7" name="Line 34"/>
          <p:cNvSpPr>
            <a:spLocks noChangeShapeType="1"/>
          </p:cNvSpPr>
          <p:nvPr/>
        </p:nvSpPr>
        <p:spPr bwMode="auto">
          <a:xfrm>
            <a:off x="5680234" y="33200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8" name="Line 35"/>
          <p:cNvSpPr>
            <a:spLocks noChangeShapeType="1"/>
          </p:cNvSpPr>
          <p:nvPr/>
        </p:nvSpPr>
        <p:spPr bwMode="auto">
          <a:xfrm>
            <a:off x="5680234" y="43868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9" name="Line 36"/>
          <p:cNvSpPr>
            <a:spLocks noChangeShapeType="1"/>
          </p:cNvSpPr>
          <p:nvPr/>
        </p:nvSpPr>
        <p:spPr bwMode="auto">
          <a:xfrm>
            <a:off x="8271034" y="1796002"/>
            <a:ext cx="0" cy="3962400"/>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70" name="Rectangle 37"/>
          <p:cNvSpPr>
            <a:spLocks noChangeArrowheads="1"/>
          </p:cNvSpPr>
          <p:nvPr/>
        </p:nvSpPr>
        <p:spPr bwMode="auto">
          <a:xfrm>
            <a:off x="5346859" y="20627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1</a:t>
            </a:r>
          </a:p>
        </p:txBody>
      </p:sp>
      <p:sp>
        <p:nvSpPr>
          <p:cNvPr id="71" name="Rectangle 38"/>
          <p:cNvSpPr>
            <a:spLocks noChangeArrowheads="1"/>
          </p:cNvSpPr>
          <p:nvPr/>
        </p:nvSpPr>
        <p:spPr bwMode="auto">
          <a:xfrm>
            <a:off x="5346859" y="31295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2</a:t>
            </a:r>
          </a:p>
        </p:txBody>
      </p:sp>
      <p:sp>
        <p:nvSpPr>
          <p:cNvPr id="72" name="Rectangle 39"/>
          <p:cNvSpPr>
            <a:spLocks noChangeArrowheads="1"/>
          </p:cNvSpPr>
          <p:nvPr/>
        </p:nvSpPr>
        <p:spPr bwMode="auto">
          <a:xfrm>
            <a:off x="5346859" y="41963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3</a:t>
            </a:r>
          </a:p>
        </p:txBody>
      </p:sp>
      <p:grpSp>
        <p:nvGrpSpPr>
          <p:cNvPr id="73" name="Group 40"/>
          <p:cNvGrpSpPr>
            <a:grpSpLocks/>
          </p:cNvGrpSpPr>
          <p:nvPr/>
        </p:nvGrpSpPr>
        <p:grpSpPr bwMode="auto">
          <a:xfrm>
            <a:off x="8804434" y="5682202"/>
            <a:ext cx="2209800" cy="685800"/>
            <a:chOff x="960" y="2736"/>
            <a:chExt cx="1392" cy="432"/>
          </a:xfrm>
        </p:grpSpPr>
        <p:grpSp>
          <p:nvGrpSpPr>
            <p:cNvPr id="74" name="Group 41"/>
            <p:cNvGrpSpPr>
              <a:grpSpLocks noChangeAspect="1"/>
            </p:cNvGrpSpPr>
            <p:nvPr/>
          </p:nvGrpSpPr>
          <p:grpSpPr bwMode="auto">
            <a:xfrm>
              <a:off x="960" y="2736"/>
              <a:ext cx="240" cy="192"/>
              <a:chOff x="3360" y="2544"/>
              <a:chExt cx="240" cy="192"/>
            </a:xfrm>
          </p:grpSpPr>
          <p:sp>
            <p:nvSpPr>
              <p:cNvPr id="86" name="Line 4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87" name="Line 4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88" name="Line 4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9" name="Line 4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90" name="Line 4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grpSp>
          <p:nvGrpSpPr>
            <p:cNvPr id="75" name="Group 47"/>
            <p:cNvGrpSpPr>
              <a:grpSpLocks noChangeAspect="1"/>
            </p:cNvGrpSpPr>
            <p:nvPr/>
          </p:nvGrpSpPr>
          <p:grpSpPr bwMode="auto">
            <a:xfrm>
              <a:off x="1872" y="2736"/>
              <a:ext cx="240" cy="192"/>
              <a:chOff x="4032" y="2544"/>
              <a:chExt cx="240" cy="192"/>
            </a:xfrm>
          </p:grpSpPr>
          <p:sp>
            <p:nvSpPr>
              <p:cNvPr id="81" name="Line 4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82" name="Line 4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83" name="Line 5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4" name="Line 5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5" name="Line 5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sp>
          <p:nvSpPr>
            <p:cNvPr id="76" name="Line 53"/>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sz="2000">
                <a:latin typeface="+mn-ea"/>
              </a:endParaRPr>
            </a:p>
          </p:txBody>
        </p:sp>
        <p:sp>
          <p:nvSpPr>
            <p:cNvPr id="77" name="Line 54"/>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sz="2000">
                <a:latin typeface="+mn-ea"/>
              </a:endParaRPr>
            </a:p>
          </p:txBody>
        </p:sp>
        <p:sp>
          <p:nvSpPr>
            <p:cNvPr id="78" name="Rectangle 55"/>
            <p:cNvSpPr>
              <a:spLocks noChangeArrowheads="1"/>
            </p:cNvSpPr>
            <p:nvPr/>
          </p:nvSpPr>
          <p:spPr bwMode="auto">
            <a:xfrm>
              <a:off x="1584" y="3024"/>
              <a:ext cx="768" cy="144"/>
            </a:xfrm>
            <a:prstGeom prst="rect">
              <a:avLst/>
            </a:prstGeom>
            <a:noFill/>
            <a:ln w="12700">
              <a:noFill/>
              <a:miter lim="800000"/>
              <a:headEnd/>
              <a:tailEnd/>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1</a:t>
              </a:r>
            </a:p>
          </p:txBody>
        </p:sp>
        <p:sp>
          <p:nvSpPr>
            <p:cNvPr id="79" name="Line 56"/>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0" name="Line 57"/>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grpSp>
      <p:grpSp>
        <p:nvGrpSpPr>
          <p:cNvPr id="91" name="Group 59"/>
          <p:cNvGrpSpPr>
            <a:grpSpLocks/>
          </p:cNvGrpSpPr>
          <p:nvPr/>
        </p:nvGrpSpPr>
        <p:grpSpPr bwMode="auto">
          <a:xfrm>
            <a:off x="6442234" y="2253202"/>
            <a:ext cx="1828800" cy="914400"/>
            <a:chOff x="1584" y="864"/>
            <a:chExt cx="1152" cy="576"/>
          </a:xfrm>
        </p:grpSpPr>
        <p:sp>
          <p:nvSpPr>
            <p:cNvPr id="92" name="Rectangle 6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93" name="Rectangle 6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94" name="Line 6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95" name="Line 6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96" name="Line 6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97" name="Group 65"/>
            <p:cNvGrpSpPr>
              <a:grpSpLocks/>
            </p:cNvGrpSpPr>
            <p:nvPr/>
          </p:nvGrpSpPr>
          <p:grpSpPr bwMode="auto">
            <a:xfrm>
              <a:off x="2496" y="1104"/>
              <a:ext cx="144" cy="192"/>
              <a:chOff x="5040" y="2688"/>
              <a:chExt cx="144" cy="192"/>
            </a:xfrm>
          </p:grpSpPr>
          <p:sp>
            <p:nvSpPr>
              <p:cNvPr id="99" name="Rectangle 6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00" name="Line 6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98" name="Rectangle 6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01" name="Group 69"/>
          <p:cNvGrpSpPr>
            <a:grpSpLocks/>
          </p:cNvGrpSpPr>
          <p:nvPr/>
        </p:nvGrpSpPr>
        <p:grpSpPr bwMode="auto">
          <a:xfrm>
            <a:off x="6442234" y="3320002"/>
            <a:ext cx="1828800" cy="914400"/>
            <a:chOff x="1584" y="864"/>
            <a:chExt cx="1152" cy="576"/>
          </a:xfrm>
        </p:grpSpPr>
        <p:sp>
          <p:nvSpPr>
            <p:cNvPr id="102" name="Rectangle 7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03" name="Rectangle 7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04" name="Line 7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05" name="Line 7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06" name="Line 7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07" name="Group 75"/>
            <p:cNvGrpSpPr>
              <a:grpSpLocks/>
            </p:cNvGrpSpPr>
            <p:nvPr/>
          </p:nvGrpSpPr>
          <p:grpSpPr bwMode="auto">
            <a:xfrm>
              <a:off x="2496" y="1104"/>
              <a:ext cx="144" cy="192"/>
              <a:chOff x="5040" y="2688"/>
              <a:chExt cx="144" cy="192"/>
            </a:xfrm>
          </p:grpSpPr>
          <p:sp>
            <p:nvSpPr>
              <p:cNvPr id="109" name="Rectangle 7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10" name="Line 7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08" name="Rectangle 7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11" name="Group 79"/>
          <p:cNvGrpSpPr>
            <a:grpSpLocks/>
          </p:cNvGrpSpPr>
          <p:nvPr/>
        </p:nvGrpSpPr>
        <p:grpSpPr bwMode="auto">
          <a:xfrm>
            <a:off x="6442234" y="4386802"/>
            <a:ext cx="1828800" cy="914400"/>
            <a:chOff x="1584" y="864"/>
            <a:chExt cx="1152" cy="576"/>
          </a:xfrm>
        </p:grpSpPr>
        <p:sp>
          <p:nvSpPr>
            <p:cNvPr id="112" name="Rectangle 8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13" name="Rectangle 8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r">
                <a:defRPr/>
              </a:pPr>
              <a:r>
                <a:rPr lang="zh-CN" altLang="en-US" sz="1400" b="1" dirty="0">
                  <a:latin typeface="+mn-ea"/>
                </a:rPr>
                <a:t>位存储体</a:t>
              </a:r>
            </a:p>
          </p:txBody>
        </p:sp>
        <p:sp>
          <p:nvSpPr>
            <p:cNvPr id="114" name="Line 8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15" name="Line 8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16" name="Line 8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17" name="Group 85"/>
            <p:cNvGrpSpPr>
              <a:grpSpLocks/>
            </p:cNvGrpSpPr>
            <p:nvPr/>
          </p:nvGrpSpPr>
          <p:grpSpPr bwMode="auto">
            <a:xfrm>
              <a:off x="2496" y="1104"/>
              <a:ext cx="144" cy="192"/>
              <a:chOff x="5040" y="2688"/>
              <a:chExt cx="144" cy="192"/>
            </a:xfrm>
          </p:grpSpPr>
          <p:sp>
            <p:nvSpPr>
              <p:cNvPr id="119" name="Rectangle 8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20" name="Line 8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18" name="Rectangle 8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1" name="Group 89"/>
          <p:cNvGrpSpPr>
            <a:grpSpLocks/>
          </p:cNvGrpSpPr>
          <p:nvPr/>
        </p:nvGrpSpPr>
        <p:grpSpPr bwMode="auto">
          <a:xfrm>
            <a:off x="8804434" y="1186402"/>
            <a:ext cx="1828800" cy="4572000"/>
            <a:chOff x="3072" y="864"/>
            <a:chExt cx="1152" cy="2880"/>
          </a:xfrm>
        </p:grpSpPr>
        <p:sp>
          <p:nvSpPr>
            <p:cNvPr id="122" name="Line 90"/>
            <p:cNvSpPr>
              <a:spLocks noChangeShapeType="1"/>
            </p:cNvSpPr>
            <p:nvPr/>
          </p:nvSpPr>
          <p:spPr bwMode="auto">
            <a:xfrm>
              <a:off x="3072" y="1248"/>
              <a:ext cx="0" cy="2496"/>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123" name="Line 91"/>
            <p:cNvSpPr>
              <a:spLocks noChangeShapeType="1"/>
            </p:cNvSpPr>
            <p:nvPr/>
          </p:nvSpPr>
          <p:spPr bwMode="auto">
            <a:xfrm>
              <a:off x="4224" y="1248"/>
              <a:ext cx="0" cy="2496"/>
            </a:xfrm>
            <a:prstGeom prst="line">
              <a:avLst/>
            </a:prstGeom>
            <a:noFill/>
            <a:ln w="28575" cap="sq">
              <a:solidFill>
                <a:schemeClr val="tx1"/>
              </a:solidFill>
              <a:miter lim="800000"/>
              <a:headEnd/>
              <a:tailEnd/>
            </a:ln>
          </p:spPr>
          <p:txBody>
            <a:bodyPr/>
            <a:lstStyle/>
            <a:p>
              <a:endParaRPr lang="zh-CN" altLang="en-US" sz="1400">
                <a:latin typeface="+mn-ea"/>
              </a:endParaRPr>
            </a:p>
          </p:txBody>
        </p:sp>
        <p:grpSp>
          <p:nvGrpSpPr>
            <p:cNvPr id="124" name="Group 92"/>
            <p:cNvGrpSpPr>
              <a:grpSpLocks/>
            </p:cNvGrpSpPr>
            <p:nvPr/>
          </p:nvGrpSpPr>
          <p:grpSpPr bwMode="auto">
            <a:xfrm>
              <a:off x="3072" y="864"/>
              <a:ext cx="1152" cy="576"/>
              <a:chOff x="1584" y="864"/>
              <a:chExt cx="1152" cy="576"/>
            </a:xfrm>
          </p:grpSpPr>
          <p:sp>
            <p:nvSpPr>
              <p:cNvPr id="155" name="Rectangle 9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56" name="Rectangle 9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57" name="Line 9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58" name="Line 9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59" name="Line 9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60" name="Group 98"/>
              <p:cNvGrpSpPr>
                <a:grpSpLocks/>
              </p:cNvGrpSpPr>
              <p:nvPr/>
            </p:nvGrpSpPr>
            <p:grpSpPr bwMode="auto">
              <a:xfrm>
                <a:off x="2496" y="1104"/>
                <a:ext cx="144" cy="192"/>
                <a:chOff x="5040" y="2688"/>
                <a:chExt cx="144" cy="192"/>
              </a:xfrm>
            </p:grpSpPr>
            <p:sp>
              <p:nvSpPr>
                <p:cNvPr id="162" name="Rectangle 9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63" name="Line 10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61" name="Rectangle 10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5" name="Group 102"/>
            <p:cNvGrpSpPr>
              <a:grpSpLocks/>
            </p:cNvGrpSpPr>
            <p:nvPr/>
          </p:nvGrpSpPr>
          <p:grpSpPr bwMode="auto">
            <a:xfrm>
              <a:off x="3072" y="1536"/>
              <a:ext cx="1152" cy="576"/>
              <a:chOff x="1584" y="864"/>
              <a:chExt cx="1152" cy="576"/>
            </a:xfrm>
          </p:grpSpPr>
          <p:sp>
            <p:nvSpPr>
              <p:cNvPr id="146" name="Rectangle 10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47" name="Rectangle 10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48" name="Line 10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49" name="Line 10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50" name="Line 10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51" name="Group 108"/>
              <p:cNvGrpSpPr>
                <a:grpSpLocks/>
              </p:cNvGrpSpPr>
              <p:nvPr/>
            </p:nvGrpSpPr>
            <p:grpSpPr bwMode="auto">
              <a:xfrm>
                <a:off x="2496" y="1104"/>
                <a:ext cx="144" cy="192"/>
                <a:chOff x="5040" y="2688"/>
                <a:chExt cx="144" cy="192"/>
              </a:xfrm>
            </p:grpSpPr>
            <p:sp>
              <p:nvSpPr>
                <p:cNvPr id="153" name="Rectangle 10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54" name="Line 11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52" name="Rectangle 11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6" name="Group 112"/>
            <p:cNvGrpSpPr>
              <a:grpSpLocks/>
            </p:cNvGrpSpPr>
            <p:nvPr/>
          </p:nvGrpSpPr>
          <p:grpSpPr bwMode="auto">
            <a:xfrm>
              <a:off x="3072" y="2208"/>
              <a:ext cx="1152" cy="576"/>
              <a:chOff x="1584" y="864"/>
              <a:chExt cx="1152" cy="576"/>
            </a:xfrm>
          </p:grpSpPr>
          <p:sp>
            <p:nvSpPr>
              <p:cNvPr id="137" name="Rectangle 11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38" name="Rectangle 11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39" name="Line 11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40" name="Line 11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41" name="Line 11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42" name="Group 118"/>
              <p:cNvGrpSpPr>
                <a:grpSpLocks/>
              </p:cNvGrpSpPr>
              <p:nvPr/>
            </p:nvGrpSpPr>
            <p:grpSpPr bwMode="auto">
              <a:xfrm>
                <a:off x="2496" y="1104"/>
                <a:ext cx="144" cy="192"/>
                <a:chOff x="5040" y="2688"/>
                <a:chExt cx="144" cy="192"/>
              </a:xfrm>
            </p:grpSpPr>
            <p:sp>
              <p:nvSpPr>
                <p:cNvPr id="144" name="Rectangle 11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45" name="Line 12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43" name="Rectangle 12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7" name="Group 122"/>
            <p:cNvGrpSpPr>
              <a:grpSpLocks/>
            </p:cNvGrpSpPr>
            <p:nvPr/>
          </p:nvGrpSpPr>
          <p:grpSpPr bwMode="auto">
            <a:xfrm>
              <a:off x="3072" y="2880"/>
              <a:ext cx="1152" cy="576"/>
              <a:chOff x="1584" y="864"/>
              <a:chExt cx="1152" cy="576"/>
            </a:xfrm>
          </p:grpSpPr>
          <p:sp>
            <p:nvSpPr>
              <p:cNvPr id="128" name="Rectangle 12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29" name="Rectangle 12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30" name="Line 12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31" name="Line 12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32" name="Line 12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33" name="Group 128"/>
              <p:cNvGrpSpPr>
                <a:grpSpLocks/>
              </p:cNvGrpSpPr>
              <p:nvPr/>
            </p:nvGrpSpPr>
            <p:grpSpPr bwMode="auto">
              <a:xfrm>
                <a:off x="2496" y="1104"/>
                <a:ext cx="144" cy="192"/>
                <a:chOff x="5040" y="2688"/>
                <a:chExt cx="144" cy="192"/>
              </a:xfrm>
            </p:grpSpPr>
            <p:sp>
              <p:nvSpPr>
                <p:cNvPr id="135" name="Rectangle 12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36" name="Line 13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a:latin typeface="+mn-ea"/>
                  </a:endParaRPr>
                </a:p>
              </p:txBody>
            </p:sp>
          </p:grpSp>
          <p:sp>
            <p:nvSpPr>
              <p:cNvPr id="134" name="Rectangle 13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grpSp>
        <p:nvGrpSpPr>
          <p:cNvPr id="56" name="Group 23"/>
          <p:cNvGrpSpPr>
            <a:grpSpLocks/>
          </p:cNvGrpSpPr>
          <p:nvPr/>
        </p:nvGrpSpPr>
        <p:grpSpPr bwMode="auto">
          <a:xfrm>
            <a:off x="6442234" y="1186402"/>
            <a:ext cx="1828800" cy="914400"/>
            <a:chOff x="1584" y="864"/>
            <a:chExt cx="1152" cy="576"/>
          </a:xfrm>
        </p:grpSpPr>
        <p:sp>
          <p:nvSpPr>
            <p:cNvPr id="60" name="Line 27"/>
            <p:cNvSpPr>
              <a:spLocks noChangeShapeType="1"/>
            </p:cNvSpPr>
            <p:nvPr/>
          </p:nvSpPr>
          <p:spPr bwMode="auto">
            <a:xfrm flipH="1">
              <a:off x="1584" y="1248"/>
              <a:ext cx="240" cy="0"/>
            </a:xfrm>
            <a:prstGeom prst="line">
              <a:avLst/>
            </a:prstGeom>
            <a:noFill/>
            <a:ln w="19050" cap="sq">
              <a:solidFill>
                <a:schemeClr val="tx1"/>
              </a:solidFill>
              <a:miter lim="800000"/>
              <a:headEnd/>
              <a:tailEnd/>
            </a:ln>
          </p:spPr>
          <p:txBody>
            <a:bodyPr/>
            <a:lstStyle/>
            <a:p>
              <a:endParaRPr lang="zh-CN" altLang="en-US" sz="1400">
                <a:latin typeface="+mn-ea"/>
              </a:endParaRPr>
            </a:p>
          </p:txBody>
        </p:sp>
        <p:sp>
          <p:nvSpPr>
            <p:cNvPr id="57" name="Rectangle 24"/>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dirty="0">
                  <a:solidFill>
                    <a:srgbClr val="0000FF"/>
                  </a:solidFill>
                  <a:latin typeface="+mn-ea"/>
                </a:rPr>
                <a:t>D</a:t>
              </a:r>
            </a:p>
          </p:txBody>
        </p:sp>
        <p:sp>
          <p:nvSpPr>
            <p:cNvPr id="58" name="Rectangle 25"/>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59" name="Line 26"/>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61" name="Line 28"/>
            <p:cNvSpPr>
              <a:spLocks noChangeShapeType="1"/>
            </p:cNvSpPr>
            <p:nvPr/>
          </p:nvSpPr>
          <p:spPr bwMode="auto">
            <a:xfrm flipH="1">
              <a:off x="2448" y="1248"/>
              <a:ext cx="288" cy="0"/>
            </a:xfrm>
            <a:prstGeom prst="line">
              <a:avLst/>
            </a:prstGeom>
            <a:noFill/>
            <a:ln w="19050" cap="sq">
              <a:solidFill>
                <a:schemeClr val="tx1"/>
              </a:solidFill>
              <a:miter lim="800000"/>
              <a:headEnd/>
              <a:tailEnd/>
            </a:ln>
          </p:spPr>
          <p:txBody>
            <a:bodyPr/>
            <a:lstStyle/>
            <a:p>
              <a:endParaRPr lang="zh-CN" altLang="en-US" sz="1400">
                <a:latin typeface="+mn-ea"/>
              </a:endParaRPr>
            </a:p>
          </p:txBody>
        </p:sp>
        <p:grpSp>
          <p:nvGrpSpPr>
            <p:cNvPr id="62" name="Group 29"/>
            <p:cNvGrpSpPr>
              <a:grpSpLocks/>
            </p:cNvGrpSpPr>
            <p:nvPr/>
          </p:nvGrpSpPr>
          <p:grpSpPr bwMode="auto">
            <a:xfrm>
              <a:off x="2496" y="1104"/>
              <a:ext cx="144" cy="192"/>
              <a:chOff x="5040" y="2688"/>
              <a:chExt cx="144" cy="192"/>
            </a:xfrm>
          </p:grpSpPr>
          <p:sp>
            <p:nvSpPr>
              <p:cNvPr id="64" name="Rectangle 30"/>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65" name="Line 31"/>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63" name="Rectangle 32"/>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64" name="组合 163">
            <a:extLst>
              <a:ext uri="{FF2B5EF4-FFF2-40B4-BE49-F238E27FC236}">
                <a16:creationId xmlns:a16="http://schemas.microsoft.com/office/drawing/2014/main" id="{2DE5F75D-ABC5-4D5B-844C-0AD2321A9A95}"/>
              </a:ext>
            </a:extLst>
          </p:cNvPr>
          <p:cNvGrpSpPr/>
          <p:nvPr/>
        </p:nvGrpSpPr>
        <p:grpSpPr>
          <a:xfrm>
            <a:off x="1350455" y="1415002"/>
            <a:ext cx="2372196" cy="2590800"/>
            <a:chOff x="8096850" y="1486758"/>
            <a:chExt cx="2372196" cy="2590800"/>
          </a:xfrm>
        </p:grpSpPr>
        <p:sp>
          <p:nvSpPr>
            <p:cNvPr id="195" name="Rectangle 4">
              <a:extLst>
                <a:ext uri="{FF2B5EF4-FFF2-40B4-BE49-F238E27FC236}">
                  <a16:creationId xmlns:a16="http://schemas.microsoft.com/office/drawing/2014/main" id="{BD53F5D3-3063-4F12-9761-658ABECE0F60}"/>
                </a:ext>
              </a:extLst>
            </p:cNvPr>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a:effectLst>
                    <a:outerShdw blurRad="38100" dist="38100" dir="2700000" algn="tl">
                      <a:srgbClr val="FFFFFF"/>
                    </a:outerShdw>
                  </a:effectLst>
                  <a:latin typeface="+mn-ea"/>
                </a:rPr>
                <a:t>位存储体</a:t>
              </a:r>
            </a:p>
          </p:txBody>
        </p:sp>
        <p:sp>
          <p:nvSpPr>
            <p:cNvPr id="196" name="Line 5">
              <a:extLst>
                <a:ext uri="{FF2B5EF4-FFF2-40B4-BE49-F238E27FC236}">
                  <a16:creationId xmlns:a16="http://schemas.microsoft.com/office/drawing/2014/main" id="{2916BD78-C9D2-48A2-B6D5-B402E5C7122C}"/>
                </a:ext>
              </a:extLst>
            </p:cNvPr>
            <p:cNvSpPr>
              <a:spLocks noChangeShapeType="1"/>
            </p:cNvSpPr>
            <p:nvPr/>
          </p:nvSpPr>
          <p:spPr bwMode="auto">
            <a:xfrm>
              <a:off x="8335446" y="2508251"/>
              <a:ext cx="0" cy="853875"/>
            </a:xfrm>
            <a:prstGeom prst="line">
              <a:avLst/>
            </a:prstGeom>
            <a:noFill/>
            <a:ln w="19050">
              <a:solidFill>
                <a:schemeClr val="tx1"/>
              </a:solidFill>
              <a:miter lim="800000"/>
              <a:headEnd/>
              <a:tailEnd/>
            </a:ln>
          </p:spPr>
          <p:txBody>
            <a:bodyPr/>
            <a:lstStyle/>
            <a:p>
              <a:endParaRPr lang="zh-CN" altLang="en-US">
                <a:latin typeface="+mn-ea"/>
              </a:endParaRPr>
            </a:p>
          </p:txBody>
        </p:sp>
        <p:sp>
          <p:nvSpPr>
            <p:cNvPr id="197" name="Line 6">
              <a:extLst>
                <a:ext uri="{FF2B5EF4-FFF2-40B4-BE49-F238E27FC236}">
                  <a16:creationId xmlns:a16="http://schemas.microsoft.com/office/drawing/2014/main" id="{B95D0699-205D-4F7D-9297-4C37EFF6B1EA}"/>
                </a:ext>
              </a:extLst>
            </p:cNvPr>
            <p:cNvSpPr>
              <a:spLocks noChangeShapeType="1"/>
            </p:cNvSpPr>
            <p:nvPr/>
          </p:nvSpPr>
          <p:spPr bwMode="auto">
            <a:xfrm>
              <a:off x="9249846" y="1789865"/>
              <a:ext cx="0" cy="420793"/>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98" name="Line 7">
              <a:extLst>
                <a:ext uri="{FF2B5EF4-FFF2-40B4-BE49-F238E27FC236}">
                  <a16:creationId xmlns:a16="http://schemas.microsoft.com/office/drawing/2014/main" id="{A349058C-7F1E-4751-AB74-530C2FDDE34D}"/>
                </a:ext>
              </a:extLst>
            </p:cNvPr>
            <p:cNvSpPr>
              <a:spLocks noChangeShapeType="1"/>
            </p:cNvSpPr>
            <p:nvPr/>
          </p:nvSpPr>
          <p:spPr bwMode="auto">
            <a:xfrm flipH="1">
              <a:off x="8335446" y="2517575"/>
              <a:ext cx="228600"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199" name="Line 8">
              <a:extLst>
                <a:ext uri="{FF2B5EF4-FFF2-40B4-BE49-F238E27FC236}">
                  <a16:creationId xmlns:a16="http://schemas.microsoft.com/office/drawing/2014/main" id="{7E2EACC8-D437-4BB7-B30A-75ECD0879584}"/>
                </a:ext>
              </a:extLst>
            </p:cNvPr>
            <p:cNvSpPr>
              <a:spLocks noChangeShapeType="1"/>
            </p:cNvSpPr>
            <p:nvPr/>
          </p:nvSpPr>
          <p:spPr bwMode="auto">
            <a:xfrm>
              <a:off x="10164246" y="2508251"/>
              <a:ext cx="0" cy="853875"/>
            </a:xfrm>
            <a:prstGeom prst="line">
              <a:avLst/>
            </a:prstGeom>
            <a:noFill/>
            <a:ln w="19050">
              <a:solidFill>
                <a:schemeClr val="tx1"/>
              </a:solidFill>
              <a:miter lim="800000"/>
              <a:headEnd/>
              <a:tailEnd/>
            </a:ln>
          </p:spPr>
          <p:txBody>
            <a:bodyPr/>
            <a:lstStyle/>
            <a:p>
              <a:endParaRPr lang="zh-CN" altLang="en-US">
                <a:latin typeface="+mn-ea"/>
              </a:endParaRPr>
            </a:p>
          </p:txBody>
        </p:sp>
        <p:sp>
          <p:nvSpPr>
            <p:cNvPr id="200" name="Line 9">
              <a:extLst>
                <a:ext uri="{FF2B5EF4-FFF2-40B4-BE49-F238E27FC236}">
                  <a16:creationId xmlns:a16="http://schemas.microsoft.com/office/drawing/2014/main" id="{C7D43B2D-0496-466C-91DB-76307AF9DD7C}"/>
                </a:ext>
              </a:extLst>
            </p:cNvPr>
            <p:cNvSpPr>
              <a:spLocks noChangeShapeType="1"/>
            </p:cNvSpPr>
            <p:nvPr/>
          </p:nvSpPr>
          <p:spPr bwMode="auto">
            <a:xfrm flipH="1">
              <a:off x="9935646" y="2517575"/>
              <a:ext cx="228600"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201" name="Rectangle 10">
              <a:extLst>
                <a:ext uri="{FF2B5EF4-FFF2-40B4-BE49-F238E27FC236}">
                  <a16:creationId xmlns:a16="http://schemas.microsoft.com/office/drawing/2014/main" id="{CEE0DA53-68FB-4094-A48A-9AAA84EACE12}"/>
                </a:ext>
              </a:extLst>
            </p:cNvPr>
            <p:cNvSpPr>
              <a:spLocks noChangeArrowheads="1"/>
            </p:cNvSpPr>
            <p:nvPr/>
          </p:nvSpPr>
          <p:spPr bwMode="auto">
            <a:xfrm>
              <a:off x="8701438" y="14867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X</a:t>
              </a:r>
              <a:r>
                <a:rPr lang="zh-CN" altLang="en-US" sz="1600" dirty="0">
                  <a:latin typeface="+mn-ea"/>
                </a:rPr>
                <a:t>地址译码线</a:t>
              </a:r>
            </a:p>
          </p:txBody>
        </p:sp>
        <p:sp>
          <p:nvSpPr>
            <p:cNvPr id="202" name="Rectangle 11">
              <a:extLst>
                <a:ext uri="{FF2B5EF4-FFF2-40B4-BE49-F238E27FC236}">
                  <a16:creationId xmlns:a16="http://schemas.microsoft.com/office/drawing/2014/main" id="{AB2B1C77-64A3-45AE-9C96-232154938D2E}"/>
                </a:ext>
              </a:extLst>
            </p:cNvPr>
            <p:cNvSpPr>
              <a:spLocks noChangeArrowheads="1"/>
            </p:cNvSpPr>
            <p:nvPr/>
          </p:nvSpPr>
          <p:spPr bwMode="auto">
            <a:xfrm>
              <a:off x="8096850" y="2439258"/>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203" name="Group 12">
              <a:extLst>
                <a:ext uri="{FF2B5EF4-FFF2-40B4-BE49-F238E27FC236}">
                  <a16:creationId xmlns:a16="http://schemas.microsoft.com/office/drawing/2014/main" id="{0C525534-BE6D-41B9-A859-32B8CAF8E181}"/>
                </a:ext>
              </a:extLst>
            </p:cNvPr>
            <p:cNvGrpSpPr>
              <a:grpSpLocks/>
            </p:cNvGrpSpPr>
            <p:nvPr/>
          </p:nvGrpSpPr>
          <p:grpSpPr bwMode="auto">
            <a:xfrm>
              <a:off x="10240446" y="2439258"/>
              <a:ext cx="228600" cy="304800"/>
              <a:chOff x="5040" y="2688"/>
              <a:chExt cx="144" cy="192"/>
            </a:xfrm>
          </p:grpSpPr>
          <p:sp>
            <p:nvSpPr>
              <p:cNvPr id="222" name="Rectangle 13">
                <a:extLst>
                  <a:ext uri="{FF2B5EF4-FFF2-40B4-BE49-F238E27FC236}">
                    <a16:creationId xmlns:a16="http://schemas.microsoft.com/office/drawing/2014/main" id="{39923552-60A7-4175-AA32-96DF9C5A64E2}"/>
                  </a:ext>
                </a:extLst>
              </p:cNvPr>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latin typeface="+mn-ea"/>
                  </a:rPr>
                  <a:t>D</a:t>
                </a:r>
              </a:p>
            </p:txBody>
          </p:sp>
          <p:sp>
            <p:nvSpPr>
              <p:cNvPr id="223" name="Line 14">
                <a:extLst>
                  <a:ext uri="{FF2B5EF4-FFF2-40B4-BE49-F238E27FC236}">
                    <a16:creationId xmlns:a16="http://schemas.microsoft.com/office/drawing/2014/main" id="{0177A5CD-EA09-4215-9A43-A6EBDC90C260}"/>
                  </a:ext>
                </a:extLst>
              </p:cNvPr>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204" name="Group 15">
              <a:extLst>
                <a:ext uri="{FF2B5EF4-FFF2-40B4-BE49-F238E27FC236}">
                  <a16:creationId xmlns:a16="http://schemas.microsoft.com/office/drawing/2014/main" id="{E9A852B0-CDA4-4EDE-ADFE-071045AD9F16}"/>
                </a:ext>
              </a:extLst>
            </p:cNvPr>
            <p:cNvGrpSpPr>
              <a:grpSpLocks noChangeAspect="1"/>
            </p:cNvGrpSpPr>
            <p:nvPr/>
          </p:nvGrpSpPr>
          <p:grpSpPr bwMode="auto">
            <a:xfrm>
              <a:off x="8335446" y="3277458"/>
              <a:ext cx="381000" cy="304800"/>
              <a:chOff x="3360" y="2544"/>
              <a:chExt cx="240" cy="192"/>
            </a:xfrm>
          </p:grpSpPr>
          <p:sp>
            <p:nvSpPr>
              <p:cNvPr id="217" name="Line 16">
                <a:extLst>
                  <a:ext uri="{FF2B5EF4-FFF2-40B4-BE49-F238E27FC236}">
                    <a16:creationId xmlns:a16="http://schemas.microsoft.com/office/drawing/2014/main" id="{4BDE662D-3B67-41EB-937E-5395DA31A980}"/>
                  </a:ext>
                </a:extLst>
              </p:cNvPr>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8" name="Line 17">
                <a:extLst>
                  <a:ext uri="{FF2B5EF4-FFF2-40B4-BE49-F238E27FC236}">
                    <a16:creationId xmlns:a16="http://schemas.microsoft.com/office/drawing/2014/main" id="{E8F60A95-C031-48D7-B89B-3D8A887964FE}"/>
                  </a:ext>
                </a:extLst>
              </p:cNvPr>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9" name="Line 18">
                <a:extLst>
                  <a:ext uri="{FF2B5EF4-FFF2-40B4-BE49-F238E27FC236}">
                    <a16:creationId xmlns:a16="http://schemas.microsoft.com/office/drawing/2014/main" id="{60DC7C33-313D-4958-BE4B-E711F4168E3C}"/>
                  </a:ext>
                </a:extLst>
              </p:cNvPr>
              <p:cNvSpPr>
                <a:spLocks noChangeAspect="1" noChangeShapeType="1"/>
              </p:cNvSpPr>
              <p:nvPr/>
            </p:nvSpPr>
            <p:spPr bwMode="auto">
              <a:xfrm>
                <a:off x="3360" y="2592"/>
                <a:ext cx="96" cy="0"/>
              </a:xfrm>
              <a:prstGeom prst="line">
                <a:avLst/>
              </a:prstGeom>
              <a:noFill/>
              <a:ln w="19050">
                <a:solidFill>
                  <a:schemeClr val="tx1"/>
                </a:solidFill>
                <a:miter lim="800000"/>
                <a:headEnd/>
                <a:tailEnd/>
              </a:ln>
            </p:spPr>
            <p:txBody>
              <a:bodyPr/>
              <a:lstStyle/>
              <a:p>
                <a:endParaRPr lang="zh-CN" altLang="en-US">
                  <a:latin typeface="+mn-ea"/>
                </a:endParaRPr>
              </a:p>
            </p:txBody>
          </p:sp>
          <p:sp>
            <p:nvSpPr>
              <p:cNvPr id="220" name="Line 19">
                <a:extLst>
                  <a:ext uri="{FF2B5EF4-FFF2-40B4-BE49-F238E27FC236}">
                    <a16:creationId xmlns:a16="http://schemas.microsoft.com/office/drawing/2014/main" id="{C2B64760-FDE6-48A8-AB03-4DAF47D7721C}"/>
                  </a:ext>
                </a:extLst>
              </p:cNvPr>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1" name="Line 20">
                <a:extLst>
                  <a:ext uri="{FF2B5EF4-FFF2-40B4-BE49-F238E27FC236}">
                    <a16:creationId xmlns:a16="http://schemas.microsoft.com/office/drawing/2014/main" id="{9AB18B7A-237F-4E8F-816D-6A92A4F6A9B5}"/>
                  </a:ext>
                </a:extLst>
              </p:cNvPr>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05" name="Group 21">
              <a:extLst>
                <a:ext uri="{FF2B5EF4-FFF2-40B4-BE49-F238E27FC236}">
                  <a16:creationId xmlns:a16="http://schemas.microsoft.com/office/drawing/2014/main" id="{4450468B-0688-4163-ADA0-26763B28E04B}"/>
                </a:ext>
              </a:extLst>
            </p:cNvPr>
            <p:cNvGrpSpPr>
              <a:grpSpLocks noChangeAspect="1"/>
            </p:cNvGrpSpPr>
            <p:nvPr/>
          </p:nvGrpSpPr>
          <p:grpSpPr bwMode="auto">
            <a:xfrm>
              <a:off x="9783246" y="3277458"/>
              <a:ext cx="381000" cy="304800"/>
              <a:chOff x="4032" y="2544"/>
              <a:chExt cx="240" cy="192"/>
            </a:xfrm>
          </p:grpSpPr>
          <p:sp>
            <p:nvSpPr>
              <p:cNvPr id="212" name="Line 22">
                <a:extLst>
                  <a:ext uri="{FF2B5EF4-FFF2-40B4-BE49-F238E27FC236}">
                    <a16:creationId xmlns:a16="http://schemas.microsoft.com/office/drawing/2014/main" id="{0BDA411A-DC4C-4D9F-A91E-50EC0E6DD15B}"/>
                  </a:ext>
                </a:extLst>
              </p:cNvPr>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3" name="Line 23">
                <a:extLst>
                  <a:ext uri="{FF2B5EF4-FFF2-40B4-BE49-F238E27FC236}">
                    <a16:creationId xmlns:a16="http://schemas.microsoft.com/office/drawing/2014/main" id="{EEC24614-4A38-43DF-AB9F-CAFCEF0BC257}"/>
                  </a:ext>
                </a:extLst>
              </p:cNvPr>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4" name="Line 24">
                <a:extLst>
                  <a:ext uri="{FF2B5EF4-FFF2-40B4-BE49-F238E27FC236}">
                    <a16:creationId xmlns:a16="http://schemas.microsoft.com/office/drawing/2014/main" id="{E171ADA5-7AA9-46AB-9FE3-41A99D300270}"/>
                  </a:ext>
                </a:extLst>
              </p:cNvPr>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5" name="Line 25">
                <a:extLst>
                  <a:ext uri="{FF2B5EF4-FFF2-40B4-BE49-F238E27FC236}">
                    <a16:creationId xmlns:a16="http://schemas.microsoft.com/office/drawing/2014/main" id="{D64DAA1B-39BD-4074-B6FB-1214B53B0450}"/>
                  </a:ext>
                </a:extLst>
              </p:cNvPr>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6" name="Line 26">
                <a:extLst>
                  <a:ext uri="{FF2B5EF4-FFF2-40B4-BE49-F238E27FC236}">
                    <a16:creationId xmlns:a16="http://schemas.microsoft.com/office/drawing/2014/main" id="{3D030D6D-864F-4C5D-B3E3-C9DCF8491198}"/>
                  </a:ext>
                </a:extLst>
              </p:cNvPr>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206" name="Line 27">
              <a:extLst>
                <a:ext uri="{FF2B5EF4-FFF2-40B4-BE49-F238E27FC236}">
                  <a16:creationId xmlns:a16="http://schemas.microsoft.com/office/drawing/2014/main" id="{9A98812B-FC31-4F23-8B25-B9052ACBBA4C}"/>
                </a:ext>
              </a:extLst>
            </p:cNvPr>
            <p:cNvSpPr>
              <a:spLocks noChangeShapeType="1"/>
            </p:cNvSpPr>
            <p:nvPr/>
          </p:nvSpPr>
          <p:spPr bwMode="auto">
            <a:xfrm>
              <a:off x="8716446" y="3429858"/>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207" name="Line 28">
              <a:extLst>
                <a:ext uri="{FF2B5EF4-FFF2-40B4-BE49-F238E27FC236}">
                  <a16:creationId xmlns:a16="http://schemas.microsoft.com/office/drawing/2014/main" id="{1A8AE0DA-AA27-470B-827C-A555234C88CD}"/>
                </a:ext>
              </a:extLst>
            </p:cNvPr>
            <p:cNvSpPr>
              <a:spLocks noChangeShapeType="1"/>
            </p:cNvSpPr>
            <p:nvPr/>
          </p:nvSpPr>
          <p:spPr bwMode="auto">
            <a:xfrm>
              <a:off x="9249846" y="3429857"/>
              <a:ext cx="0" cy="382816"/>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08" name="Rectangle 29">
              <a:extLst>
                <a:ext uri="{FF2B5EF4-FFF2-40B4-BE49-F238E27FC236}">
                  <a16:creationId xmlns:a16="http://schemas.microsoft.com/office/drawing/2014/main" id="{24B81F36-EE01-4661-9494-8279C51402BF}"/>
                </a:ext>
              </a:extLst>
            </p:cNvPr>
            <p:cNvSpPr>
              <a:spLocks noChangeArrowheads="1"/>
            </p:cNvSpPr>
            <p:nvPr/>
          </p:nvSpPr>
          <p:spPr bwMode="auto">
            <a:xfrm>
              <a:off x="8720198" y="38489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Y</a:t>
              </a:r>
              <a:r>
                <a:rPr lang="zh-CN" altLang="en-US" sz="1600" dirty="0">
                  <a:latin typeface="+mn-ea"/>
                </a:rPr>
                <a:t>地址译码线</a:t>
              </a:r>
            </a:p>
          </p:txBody>
        </p:sp>
        <p:sp>
          <p:nvSpPr>
            <p:cNvPr id="209" name="Line 30">
              <a:extLst>
                <a:ext uri="{FF2B5EF4-FFF2-40B4-BE49-F238E27FC236}">
                  <a16:creationId xmlns:a16="http://schemas.microsoft.com/office/drawing/2014/main" id="{E9258C3D-7373-4EE2-894A-AE3D4E126C0E}"/>
                </a:ext>
              </a:extLst>
            </p:cNvPr>
            <p:cNvSpPr>
              <a:spLocks noChangeShapeType="1"/>
            </p:cNvSpPr>
            <p:nvPr/>
          </p:nvSpPr>
          <p:spPr bwMode="auto">
            <a:xfrm>
              <a:off x="8335446" y="3496533"/>
              <a:ext cx="0" cy="457200"/>
            </a:xfrm>
            <a:prstGeom prst="line">
              <a:avLst/>
            </a:prstGeom>
            <a:noFill/>
            <a:ln w="19050">
              <a:solidFill>
                <a:schemeClr val="tx1"/>
              </a:solidFill>
              <a:miter lim="800000"/>
              <a:headEnd/>
              <a:tailEnd type="triangle" w="med" len="med"/>
            </a:ln>
          </p:spPr>
          <p:txBody>
            <a:bodyPr/>
            <a:lstStyle/>
            <a:p>
              <a:endParaRPr lang="zh-CN" altLang="en-US">
                <a:latin typeface="+mn-ea"/>
              </a:endParaRPr>
            </a:p>
          </p:txBody>
        </p:sp>
        <p:sp>
          <p:nvSpPr>
            <p:cNvPr id="210" name="Line 31">
              <a:extLst>
                <a:ext uri="{FF2B5EF4-FFF2-40B4-BE49-F238E27FC236}">
                  <a16:creationId xmlns:a16="http://schemas.microsoft.com/office/drawing/2014/main" id="{7D424BF8-CE46-4C68-8696-64236D01A2D6}"/>
                </a:ext>
              </a:extLst>
            </p:cNvPr>
            <p:cNvSpPr>
              <a:spLocks noChangeShapeType="1"/>
            </p:cNvSpPr>
            <p:nvPr/>
          </p:nvSpPr>
          <p:spPr bwMode="auto">
            <a:xfrm>
              <a:off x="10164246" y="3496533"/>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11" name="Rectangle 32">
              <a:extLst>
                <a:ext uri="{FF2B5EF4-FFF2-40B4-BE49-F238E27FC236}">
                  <a16:creationId xmlns:a16="http://schemas.microsoft.com/office/drawing/2014/main" id="{1B3A6728-89D8-413E-A95C-DCF6543888D0}"/>
                </a:ext>
              </a:extLst>
            </p:cNvPr>
            <p:cNvSpPr>
              <a:spLocks noChangeArrowheads="1"/>
            </p:cNvSpPr>
            <p:nvPr/>
          </p:nvSpPr>
          <p:spPr bwMode="auto">
            <a:xfrm>
              <a:off x="9311038" y="1947292"/>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X</a:t>
              </a:r>
            </a:p>
          </p:txBody>
        </p:sp>
      </p:grpSp>
    </p:spTree>
    <p:extLst>
      <p:ext uri="{BB962C8B-B14F-4D97-AF65-F5344CB8AC3E}">
        <p14:creationId xmlns:p14="http://schemas.microsoft.com/office/powerpoint/2010/main" val="515225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ppt_x"/>
                                          </p:val>
                                        </p:tav>
                                        <p:tav tm="100000">
                                          <p:val>
                                            <p:strVal val="#ppt_x"/>
                                          </p:val>
                                        </p:tav>
                                      </p:tavLst>
                                    </p:anim>
                                    <p:anim calcmode="lin" valueType="num">
                                      <p:cBhvr additive="base">
                                        <p:cTn id="1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anim calcmode="lin" valueType="num">
                                      <p:cBhvr additive="base">
                                        <p:cTn id="25" dur="500" fill="hold"/>
                                        <p:tgtEl>
                                          <p:spTgt spid="111"/>
                                        </p:tgtEl>
                                        <p:attrNameLst>
                                          <p:attrName>ppt_x</p:attrName>
                                        </p:attrNameLst>
                                      </p:cBhvr>
                                      <p:tavLst>
                                        <p:tav tm="0">
                                          <p:val>
                                            <p:strVal val="#ppt_x"/>
                                          </p:val>
                                        </p:tav>
                                        <p:tav tm="100000">
                                          <p:val>
                                            <p:strVal val="#ppt_x"/>
                                          </p:val>
                                        </p:tav>
                                      </p:tavLst>
                                    </p:anim>
                                    <p:anim calcmode="lin" valueType="num">
                                      <p:cBhvr additive="base">
                                        <p:cTn id="26"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1000"/>
                                        <p:tgtEl>
                                          <p:spTgt spid="55"/>
                                        </p:tgtEl>
                                      </p:cBhvr>
                                    </p:animEffect>
                                  </p:childTnLst>
                                </p:cTn>
                              </p:par>
                              <p:par>
                                <p:cTn id="35" presetID="22" presetClass="entr" presetSubtype="8" repeatCount="3000" fill="hold" grpId="1"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1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1000"/>
                                        <p:tgtEl>
                                          <p:spTgt spid="66"/>
                                        </p:tgtEl>
                                      </p:cBhvr>
                                    </p:animEffect>
                                  </p:childTnLst>
                                </p:cTn>
                              </p:par>
                              <p:par>
                                <p:cTn id="43" presetID="22" presetClass="entr" presetSubtype="8" repeatCount="300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10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left)">
                                      <p:cBhvr>
                                        <p:cTn id="50" dur="1000"/>
                                        <p:tgtEl>
                                          <p:spTgt spid="67"/>
                                        </p:tgtEl>
                                      </p:cBhvr>
                                    </p:animEffect>
                                  </p:childTnLst>
                                </p:cTn>
                              </p:par>
                              <p:par>
                                <p:cTn id="51" presetID="22" presetClass="entr" presetSubtype="8" repeatCount="300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1000"/>
                                        <p:tgtEl>
                                          <p:spTgt spid="7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1000"/>
                                        <p:tgtEl>
                                          <p:spTgt spid="68"/>
                                        </p:tgtEl>
                                      </p:cBhvr>
                                    </p:animEffect>
                                  </p:childTnLst>
                                </p:cTn>
                              </p:par>
                              <p:par>
                                <p:cTn id="59" presetID="22" presetClass="entr" presetSubtype="8" repeatCount="300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left)">
                                      <p:cBhvr>
                                        <p:cTn id="61" dur="10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300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up)">
                                      <p:cBhvr>
                                        <p:cTn id="66" dur="10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repeatCount="3000" fill="hold" grpId="0" nodeType="click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wipe(up)">
                                      <p:cBhvr>
                                        <p:cTn id="71" dur="1000"/>
                                        <p:tgtEl>
                                          <p:spTgt spid="69"/>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21"/>
                                        </p:tgtEl>
                                        <p:attrNameLst>
                                          <p:attrName>style.visibility</p:attrName>
                                        </p:attrNameLst>
                                      </p:cBhvr>
                                      <p:to>
                                        <p:strVal val="visible"/>
                                      </p:to>
                                    </p:set>
                                    <p:anim calcmode="lin" valueType="num">
                                      <p:cBhvr additive="base">
                                        <p:cTn id="82" dur="500" fill="hold"/>
                                        <p:tgtEl>
                                          <p:spTgt spid="121"/>
                                        </p:tgtEl>
                                        <p:attrNameLst>
                                          <p:attrName>ppt_x</p:attrName>
                                        </p:attrNameLst>
                                      </p:cBhvr>
                                      <p:tavLst>
                                        <p:tav tm="0">
                                          <p:val>
                                            <p:strVal val="1+#ppt_w/2"/>
                                          </p:val>
                                        </p:tav>
                                        <p:tav tm="100000">
                                          <p:val>
                                            <p:strVal val="#ppt_x"/>
                                          </p:val>
                                        </p:tav>
                                      </p:tavLst>
                                    </p:anim>
                                    <p:anim calcmode="lin" valueType="num">
                                      <p:cBhvr additive="base">
                                        <p:cTn id="83"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additive="base">
                                        <p:cTn id="88" dur="500" fill="hold"/>
                                        <p:tgtEl>
                                          <p:spTgt spid="73"/>
                                        </p:tgtEl>
                                        <p:attrNameLst>
                                          <p:attrName>ppt_x</p:attrName>
                                        </p:attrNameLst>
                                      </p:cBhvr>
                                      <p:tavLst>
                                        <p:tav tm="0">
                                          <p:val>
                                            <p:strVal val="#ppt_x"/>
                                          </p:val>
                                        </p:tav>
                                        <p:tav tm="100000">
                                          <p:val>
                                            <p:strVal val="#ppt_x"/>
                                          </p:val>
                                        </p:tav>
                                      </p:tavLst>
                                    </p:anim>
                                    <p:anim calcmode="lin" valueType="num">
                                      <p:cBhvr additive="base">
                                        <p:cTn id="8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55" grpId="0" animBg="1"/>
      <p:bldP spid="55" grpId="1" animBg="1"/>
      <p:bldP spid="66" grpId="0" animBg="1"/>
      <p:bldP spid="67" grpId="0" animBg="1"/>
      <p:bldP spid="68" grpId="0" animBg="1"/>
      <p:bldP spid="69" grpId="0" animBg="1"/>
      <p:bldP spid="70" grpId="0"/>
      <p:bldP spid="71" grpId="0"/>
      <p:bldP spid="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zh-CN"/>
              <a:t>64x64 </a:t>
            </a:r>
            <a:r>
              <a:rPr lang="zh-CN" altLang="en-US"/>
              <a:t>存储矩阵</a:t>
            </a:r>
          </a:p>
        </p:txBody>
      </p:sp>
      <p:sp>
        <p:nvSpPr>
          <p:cNvPr id="1140740" name="Text Box 4"/>
          <p:cNvSpPr txBox="1">
            <a:spLocks noChangeArrowheads="1"/>
          </p:cNvSpPr>
          <p:nvPr/>
        </p:nvSpPr>
        <p:spPr bwMode="auto">
          <a:xfrm>
            <a:off x="2819401" y="4762500"/>
            <a:ext cx="1058863" cy="598488"/>
          </a:xfrm>
          <a:prstGeom prst="rect">
            <a:avLst/>
          </a:prstGeom>
          <a:solidFill>
            <a:schemeClr val="accent4">
              <a:lumMod val="60000"/>
              <a:lumOff val="40000"/>
            </a:schemeClr>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0"/>
          <a:lstStyle/>
          <a:p>
            <a:pPr algn="ctr">
              <a:spcBef>
                <a:spcPts val="500"/>
              </a:spcBef>
              <a:defRPr/>
            </a:pPr>
            <a:r>
              <a:rPr lang="en-US" altLang="zh-CN" dirty="0">
                <a:latin typeface="+mn-ea"/>
              </a:rPr>
              <a:t>I/O</a:t>
            </a:r>
            <a:r>
              <a:rPr lang="zh-CN" altLang="en-US" dirty="0">
                <a:latin typeface="+mn-ea"/>
              </a:rPr>
              <a:t>电路</a:t>
            </a:r>
            <a:endParaRPr lang="zh-CN" altLang="en-US" dirty="0">
              <a:effectLst>
                <a:outerShdw blurRad="38100" dist="38100" dir="2700000" algn="tl">
                  <a:srgbClr val="FFFFFF"/>
                </a:outerShdw>
              </a:effectLst>
              <a:latin typeface="+mn-ea"/>
            </a:endParaRPr>
          </a:p>
        </p:txBody>
      </p:sp>
      <p:grpSp>
        <p:nvGrpSpPr>
          <p:cNvPr id="2" name="Group 5"/>
          <p:cNvGrpSpPr>
            <a:grpSpLocks/>
          </p:cNvGrpSpPr>
          <p:nvPr/>
        </p:nvGrpSpPr>
        <p:grpSpPr bwMode="auto">
          <a:xfrm>
            <a:off x="6110289" y="2720975"/>
            <a:ext cx="1525587" cy="685800"/>
            <a:chOff x="2889" y="2112"/>
            <a:chExt cx="961" cy="432"/>
          </a:xfrm>
        </p:grpSpPr>
        <p:sp>
          <p:nvSpPr>
            <p:cNvPr id="1140742"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dirty="0">
                  <a:solidFill>
                    <a:srgbClr val="C00000"/>
                  </a:solidFill>
                  <a:latin typeface="+mn-ea"/>
                </a:rPr>
                <a:t>存储矩阵</a:t>
              </a:r>
              <a:endParaRPr lang="zh-CN" altLang="en-US" dirty="0">
                <a:solidFill>
                  <a:srgbClr val="C00000"/>
                </a:solidFill>
                <a:effectLst>
                  <a:outerShdw blurRad="38100" dist="38100" dir="2700000" algn="tl">
                    <a:srgbClr val="C0C0C0"/>
                  </a:outerShdw>
                </a:effectLst>
                <a:latin typeface="+mn-ea"/>
              </a:endParaRPr>
            </a:p>
          </p:txBody>
        </p:sp>
        <p:sp>
          <p:nvSpPr>
            <p:cNvPr id="1140743"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dirty="0">
                  <a:solidFill>
                    <a:srgbClr val="C00000"/>
                  </a:solidFill>
                  <a:latin typeface="+mn-ea"/>
                </a:rPr>
                <a:t>64×64</a:t>
              </a:r>
              <a:r>
                <a:rPr lang="zh-CN" altLang="en-US" dirty="0">
                  <a:solidFill>
                    <a:srgbClr val="C00000"/>
                  </a:solidFill>
                  <a:latin typeface="+mn-ea"/>
                </a:rPr>
                <a:t>＝</a:t>
              </a:r>
              <a:r>
                <a:rPr lang="en-US" altLang="zh-CN" dirty="0">
                  <a:solidFill>
                    <a:srgbClr val="C00000"/>
                  </a:solidFill>
                  <a:latin typeface="+mn-ea"/>
                </a:rPr>
                <a:t>4096</a:t>
              </a:r>
              <a:endParaRPr lang="en-US" altLang="zh-CN" dirty="0">
                <a:solidFill>
                  <a:srgbClr val="C00000"/>
                </a:solidFill>
                <a:effectLst>
                  <a:outerShdw blurRad="38100" dist="38100" dir="2700000" algn="tl">
                    <a:srgbClr val="C0C0C0"/>
                  </a:outerShdw>
                </a:effectLst>
                <a:latin typeface="+mn-ea"/>
              </a:endParaRPr>
            </a:p>
          </p:txBody>
        </p:sp>
      </p:grpSp>
      <p:grpSp>
        <p:nvGrpSpPr>
          <p:cNvPr id="3" name="Group 8"/>
          <p:cNvGrpSpPr>
            <a:grpSpLocks/>
          </p:cNvGrpSpPr>
          <p:nvPr/>
        </p:nvGrpSpPr>
        <p:grpSpPr bwMode="auto">
          <a:xfrm>
            <a:off x="6432551" y="1658938"/>
            <a:ext cx="881063" cy="2811462"/>
            <a:chOff x="3092" y="1443"/>
            <a:chExt cx="555" cy="1771"/>
          </a:xfrm>
        </p:grpSpPr>
        <p:sp>
          <p:nvSpPr>
            <p:cNvPr id="1140745"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6" name="Text Box 10"/>
            <p:cNvSpPr txBox="1">
              <a:spLocks noChangeArrowheads="1"/>
            </p:cNvSpPr>
            <p:nvPr/>
          </p:nvSpPr>
          <p:spPr bwMode="auto">
            <a:xfrm>
              <a:off x="3092" y="1850"/>
              <a:ext cx="555" cy="221"/>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7" name="Text Box 11"/>
            <p:cNvSpPr txBox="1">
              <a:spLocks noChangeArrowheads="1"/>
            </p:cNvSpPr>
            <p:nvPr/>
          </p:nvSpPr>
          <p:spPr bwMode="auto">
            <a:xfrm>
              <a:off x="3092" y="2994"/>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grpSp>
      <p:sp>
        <p:nvSpPr>
          <p:cNvPr id="1140748" name="Freeform 12"/>
          <p:cNvSpPr>
            <a:spLocks/>
          </p:cNvSpPr>
          <p:nvPr/>
        </p:nvSpPr>
        <p:spPr bwMode="auto">
          <a:xfrm>
            <a:off x="3878263" y="4625976"/>
            <a:ext cx="4494212" cy="284163"/>
          </a:xfrm>
          <a:custGeom>
            <a:avLst/>
            <a:gdLst>
              <a:gd name="T0" fmla="*/ 0 w 3278"/>
              <a:gd name="T1" fmla="*/ 2147483647 h 202"/>
              <a:gd name="T2" fmla="*/ 2147483647 w 3278"/>
              <a:gd name="T3" fmla="*/ 2147483647 h 202"/>
              <a:gd name="T4" fmla="*/ 2147483647 w 3278"/>
              <a:gd name="T5" fmla="*/ 0 h 202"/>
              <a:gd name="T6" fmla="*/ 2147483647 w 3278"/>
              <a:gd name="T7" fmla="*/ 0 h 202"/>
              <a:gd name="T8" fmla="*/ 0 60000 65536"/>
              <a:gd name="T9" fmla="*/ 0 60000 65536"/>
              <a:gd name="T10" fmla="*/ 0 60000 65536"/>
              <a:gd name="T11" fmla="*/ 0 60000 65536"/>
              <a:gd name="T12" fmla="*/ 0 w 3278"/>
              <a:gd name="T13" fmla="*/ 0 h 202"/>
              <a:gd name="T14" fmla="*/ 3278 w 3278"/>
              <a:gd name="T15" fmla="*/ 202 h 202"/>
            </a:gdLst>
            <a:ahLst/>
            <a:cxnLst>
              <a:cxn ang="T8">
                <a:pos x="T0" y="T1"/>
              </a:cxn>
              <a:cxn ang="T9">
                <a:pos x="T2" y="T3"/>
              </a:cxn>
              <a:cxn ang="T10">
                <a:pos x="T4" y="T5"/>
              </a:cxn>
              <a:cxn ang="T11">
                <a:pos x="T6" y="T7"/>
              </a:cxn>
            </a:cxnLst>
            <a:rect l="T12" t="T13" r="T14" b="T15"/>
            <a:pathLst>
              <a:path w="3278" h="202">
                <a:moveTo>
                  <a:pt x="0" y="202"/>
                </a:moveTo>
                <a:lnTo>
                  <a:pt x="3053" y="202"/>
                </a:lnTo>
                <a:lnTo>
                  <a:pt x="3053" y="0"/>
                </a:lnTo>
                <a:lnTo>
                  <a:pt x="3278" y="0"/>
                </a:lnTo>
              </a:path>
            </a:pathLst>
          </a:custGeom>
          <a:noFill/>
          <a:ln w="12700">
            <a:solidFill>
              <a:schemeClr val="tx1"/>
            </a:solidFill>
            <a:round/>
            <a:headEnd/>
            <a:tailEnd/>
          </a:ln>
        </p:spPr>
        <p:txBody>
          <a:bodyPr/>
          <a:lstStyle/>
          <a:p>
            <a:endParaRPr lang="zh-CN" altLang="en-US">
              <a:latin typeface="+mn-ea"/>
            </a:endParaRPr>
          </a:p>
        </p:txBody>
      </p:sp>
      <p:sp>
        <p:nvSpPr>
          <p:cNvPr id="1140749" name="Freeform 13"/>
          <p:cNvSpPr>
            <a:spLocks/>
          </p:cNvSpPr>
          <p:nvPr/>
        </p:nvSpPr>
        <p:spPr bwMode="auto">
          <a:xfrm>
            <a:off x="3887789" y="4635500"/>
            <a:ext cx="5214937" cy="528638"/>
          </a:xfrm>
          <a:custGeom>
            <a:avLst/>
            <a:gdLst>
              <a:gd name="T0" fmla="*/ 0 w 3802"/>
              <a:gd name="T1" fmla="*/ 2147483647 h 375"/>
              <a:gd name="T2" fmla="*/ 2147483647 w 3802"/>
              <a:gd name="T3" fmla="*/ 2147483647 h 375"/>
              <a:gd name="T4" fmla="*/ 2147483647 w 3802"/>
              <a:gd name="T5" fmla="*/ 0 h 375"/>
              <a:gd name="T6" fmla="*/ 2147483647 w 3802"/>
              <a:gd name="T7" fmla="*/ 0 h 375"/>
              <a:gd name="T8" fmla="*/ 0 60000 65536"/>
              <a:gd name="T9" fmla="*/ 0 60000 65536"/>
              <a:gd name="T10" fmla="*/ 0 60000 65536"/>
              <a:gd name="T11" fmla="*/ 0 60000 65536"/>
              <a:gd name="T12" fmla="*/ 0 w 3802"/>
              <a:gd name="T13" fmla="*/ 0 h 375"/>
              <a:gd name="T14" fmla="*/ 3802 w 3802"/>
              <a:gd name="T15" fmla="*/ 375 h 375"/>
            </a:gdLst>
            <a:ahLst/>
            <a:cxnLst>
              <a:cxn ang="T8">
                <a:pos x="T0" y="T1"/>
              </a:cxn>
              <a:cxn ang="T9">
                <a:pos x="T2" y="T3"/>
              </a:cxn>
              <a:cxn ang="T10">
                <a:pos x="T4" y="T5"/>
              </a:cxn>
              <a:cxn ang="T11">
                <a:pos x="T6" y="T7"/>
              </a:cxn>
            </a:cxnLst>
            <a:rect l="T12" t="T13" r="T14" b="T15"/>
            <a:pathLst>
              <a:path w="3802" h="375">
                <a:moveTo>
                  <a:pt x="0" y="375"/>
                </a:moveTo>
                <a:lnTo>
                  <a:pt x="3802" y="375"/>
                </a:lnTo>
                <a:lnTo>
                  <a:pt x="3802" y="0"/>
                </a:lnTo>
                <a:lnTo>
                  <a:pt x="3630" y="0"/>
                </a:lnTo>
              </a:path>
            </a:pathLst>
          </a:custGeom>
          <a:noFill/>
          <a:ln w="12700">
            <a:solidFill>
              <a:schemeClr val="tx1"/>
            </a:solidFill>
            <a:round/>
            <a:headEnd/>
            <a:tailEnd/>
          </a:ln>
        </p:spPr>
        <p:txBody>
          <a:bodyPr/>
          <a:lstStyle/>
          <a:p>
            <a:endParaRPr lang="zh-CN" altLang="en-US">
              <a:latin typeface="+mn-ea"/>
            </a:endParaRPr>
          </a:p>
        </p:txBody>
      </p:sp>
      <p:grpSp>
        <p:nvGrpSpPr>
          <p:cNvPr id="4" name="Group 14"/>
          <p:cNvGrpSpPr>
            <a:grpSpLocks/>
          </p:cNvGrpSpPr>
          <p:nvPr/>
        </p:nvGrpSpPr>
        <p:grpSpPr bwMode="auto">
          <a:xfrm>
            <a:off x="3130551" y="1120776"/>
            <a:ext cx="5489575" cy="2690813"/>
            <a:chOff x="1012" y="1104"/>
            <a:chExt cx="3458" cy="1695"/>
          </a:xfrm>
        </p:grpSpPr>
        <p:sp>
          <p:nvSpPr>
            <p:cNvPr id="55406"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55407"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55408"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1140754"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55"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1140756"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140757"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grpSp>
        <p:nvGrpSpPr>
          <p:cNvPr id="5" name="Group 22"/>
          <p:cNvGrpSpPr>
            <a:grpSpLocks/>
          </p:cNvGrpSpPr>
          <p:nvPr/>
        </p:nvGrpSpPr>
        <p:grpSpPr bwMode="auto">
          <a:xfrm>
            <a:off x="3997325" y="1233489"/>
            <a:ext cx="966788" cy="4459287"/>
            <a:chOff x="1558" y="1175"/>
            <a:chExt cx="609" cy="2809"/>
          </a:xfrm>
        </p:grpSpPr>
        <p:grpSp>
          <p:nvGrpSpPr>
            <p:cNvPr id="55368" name="Group 23"/>
            <p:cNvGrpSpPr>
              <a:grpSpLocks/>
            </p:cNvGrpSpPr>
            <p:nvPr/>
          </p:nvGrpSpPr>
          <p:grpSpPr bwMode="auto">
            <a:xfrm>
              <a:off x="1586" y="1417"/>
              <a:ext cx="555" cy="1791"/>
              <a:chOff x="8760" y="8852"/>
              <a:chExt cx="642" cy="2393"/>
            </a:xfrm>
          </p:grpSpPr>
          <p:sp>
            <p:nvSpPr>
              <p:cNvPr id="55404" name="Freeform 24"/>
              <p:cNvSpPr>
                <a:spLocks/>
              </p:cNvSpPr>
              <p:nvPr/>
            </p:nvSpPr>
            <p:spPr bwMode="auto">
              <a:xfrm>
                <a:off x="8760" y="8852"/>
                <a:ext cx="158" cy="2391"/>
              </a:xfrm>
              <a:custGeom>
                <a:avLst/>
                <a:gdLst>
                  <a:gd name="T0" fmla="*/ 158 w 158"/>
                  <a:gd name="T1" fmla="*/ 0 h 2400"/>
                  <a:gd name="T2" fmla="*/ 0 w 158"/>
                  <a:gd name="T3" fmla="*/ 0 h 2400"/>
                  <a:gd name="T4" fmla="*/ 0 w 158"/>
                  <a:gd name="T5" fmla="*/ 2346 h 2400"/>
                  <a:gd name="T6" fmla="*/ 113 w 158"/>
                  <a:gd name="T7" fmla="*/ 2346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latin typeface="+mn-ea"/>
                </a:endParaRPr>
              </a:p>
            </p:txBody>
          </p:sp>
          <p:sp>
            <p:nvSpPr>
              <p:cNvPr id="55405" name="Freeform 25"/>
              <p:cNvSpPr>
                <a:spLocks/>
              </p:cNvSpPr>
              <p:nvPr/>
            </p:nvSpPr>
            <p:spPr bwMode="auto">
              <a:xfrm>
                <a:off x="9225" y="8852"/>
                <a:ext cx="177" cy="2393"/>
              </a:xfrm>
              <a:custGeom>
                <a:avLst/>
                <a:gdLst>
                  <a:gd name="T0" fmla="*/ 76 w 177"/>
                  <a:gd name="T1" fmla="*/ 0 h 2393"/>
                  <a:gd name="T2" fmla="*/ 177 w 177"/>
                  <a:gd name="T3" fmla="*/ 0 h 2393"/>
                  <a:gd name="T4" fmla="*/ 177 w 177"/>
                  <a:gd name="T5" fmla="*/ 2391 h 2393"/>
                  <a:gd name="T6" fmla="*/ 0 w 177"/>
                  <a:gd name="T7" fmla="*/ 239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grpSp>
          <p:nvGrpSpPr>
            <p:cNvPr id="55369" name="Group 26"/>
            <p:cNvGrpSpPr>
              <a:grpSpLocks/>
            </p:cNvGrpSpPr>
            <p:nvPr/>
          </p:nvGrpSpPr>
          <p:grpSpPr bwMode="auto">
            <a:xfrm>
              <a:off x="1558" y="1175"/>
              <a:ext cx="609" cy="2809"/>
              <a:chOff x="1558" y="1175"/>
              <a:chExt cx="609" cy="2809"/>
            </a:xfrm>
          </p:grpSpPr>
          <p:grpSp>
            <p:nvGrpSpPr>
              <p:cNvPr id="55370" name="Group 27"/>
              <p:cNvGrpSpPr>
                <a:grpSpLocks/>
              </p:cNvGrpSpPr>
              <p:nvPr/>
            </p:nvGrpSpPr>
            <p:grpSpPr bwMode="auto">
              <a:xfrm>
                <a:off x="1558" y="1175"/>
                <a:ext cx="609" cy="1855"/>
                <a:chOff x="1558" y="1175"/>
                <a:chExt cx="609" cy="1855"/>
              </a:xfrm>
            </p:grpSpPr>
            <p:sp>
              <p:nvSpPr>
                <p:cNvPr id="1140764" name="Text Box 28"/>
                <p:cNvSpPr txBox="1">
                  <a:spLocks noChangeArrowheads="1"/>
                </p:cNvSpPr>
                <p:nvPr/>
              </p:nvSpPr>
              <p:spPr bwMode="auto">
                <a:xfrm>
                  <a:off x="1722" y="1353"/>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140765" name="Text Box 29"/>
                <p:cNvSpPr txBox="1">
                  <a:spLocks noChangeArrowheads="1"/>
                </p:cNvSpPr>
                <p:nvPr/>
              </p:nvSpPr>
              <p:spPr bwMode="auto">
                <a:xfrm>
                  <a:off x="1722" y="187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140766" name="Text Box 30"/>
                <p:cNvSpPr txBox="1">
                  <a:spLocks noChangeArrowheads="1"/>
                </p:cNvSpPr>
                <p:nvPr/>
              </p:nvSpPr>
              <p:spPr bwMode="auto">
                <a:xfrm>
                  <a:off x="1722" y="280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55389" name="Oval 31"/>
                <p:cNvSpPr>
                  <a:spLocks noChangeArrowheads="1"/>
                </p:cNvSpPr>
                <p:nvPr/>
              </p:nvSpPr>
              <p:spPr bwMode="auto">
                <a:xfrm>
                  <a:off x="1863" y="1694"/>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0" name="Line 32"/>
                <p:cNvSpPr>
                  <a:spLocks noChangeShapeType="1"/>
                </p:cNvSpPr>
                <p:nvPr/>
              </p:nvSpPr>
              <p:spPr bwMode="auto">
                <a:xfrm flipV="1">
                  <a:off x="1886" y="1730"/>
                  <a:ext cx="0" cy="142"/>
                </a:xfrm>
                <a:prstGeom prst="line">
                  <a:avLst/>
                </a:prstGeom>
                <a:noFill/>
                <a:ln w="19050">
                  <a:solidFill>
                    <a:schemeClr val="tx1"/>
                  </a:solidFill>
                  <a:round/>
                  <a:headEnd/>
                  <a:tailEnd/>
                </a:ln>
              </p:spPr>
              <p:txBody>
                <a:bodyPr/>
                <a:lstStyle/>
                <a:p>
                  <a:endParaRPr lang="zh-CN" altLang="en-US">
                    <a:latin typeface="+mn-ea"/>
                  </a:endParaRPr>
                </a:p>
              </p:txBody>
            </p:sp>
            <p:sp>
              <p:nvSpPr>
                <p:cNvPr id="55391" name="Oval 33"/>
                <p:cNvSpPr>
                  <a:spLocks noChangeArrowheads="1"/>
                </p:cNvSpPr>
                <p:nvPr/>
              </p:nvSpPr>
              <p:spPr bwMode="auto">
                <a:xfrm>
                  <a:off x="1863" y="1175"/>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2" name="Line 34"/>
                <p:cNvSpPr>
                  <a:spLocks noChangeShapeType="1"/>
                </p:cNvSpPr>
                <p:nvPr/>
              </p:nvSpPr>
              <p:spPr bwMode="auto">
                <a:xfrm flipV="1">
                  <a:off x="1889" y="1211"/>
                  <a:ext cx="0" cy="142"/>
                </a:xfrm>
                <a:prstGeom prst="line">
                  <a:avLst/>
                </a:prstGeom>
                <a:noFill/>
                <a:ln w="19050">
                  <a:solidFill>
                    <a:schemeClr val="tx1"/>
                  </a:solidFill>
                  <a:round/>
                  <a:headEnd/>
                  <a:tailEnd/>
                </a:ln>
              </p:spPr>
              <p:txBody>
                <a:bodyPr/>
                <a:lstStyle/>
                <a:p>
                  <a:endParaRPr lang="zh-CN" altLang="en-US">
                    <a:latin typeface="+mn-ea"/>
                  </a:endParaRPr>
                </a:p>
              </p:txBody>
            </p:sp>
            <p:sp>
              <p:nvSpPr>
                <p:cNvPr id="55393" name="Oval 35"/>
                <p:cNvSpPr>
                  <a:spLocks noChangeArrowheads="1"/>
                </p:cNvSpPr>
                <p:nvPr/>
              </p:nvSpPr>
              <p:spPr bwMode="auto">
                <a:xfrm>
                  <a:off x="1558"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4" name="Line 36"/>
                <p:cNvSpPr>
                  <a:spLocks noChangeShapeType="1"/>
                </p:cNvSpPr>
                <p:nvPr/>
              </p:nvSpPr>
              <p:spPr bwMode="auto">
                <a:xfrm flipH="1">
                  <a:off x="1595" y="1987"/>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95" name="Oval 37"/>
                <p:cNvSpPr>
                  <a:spLocks noChangeArrowheads="1"/>
                </p:cNvSpPr>
                <p:nvPr/>
              </p:nvSpPr>
              <p:spPr bwMode="auto">
                <a:xfrm>
                  <a:off x="2113"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6" name="Line 38"/>
                <p:cNvSpPr>
                  <a:spLocks noChangeShapeType="1"/>
                </p:cNvSpPr>
                <p:nvPr/>
              </p:nvSpPr>
              <p:spPr bwMode="auto">
                <a:xfrm flipH="1">
                  <a:off x="2055" y="1987"/>
                  <a:ext cx="86" cy="2"/>
                </a:xfrm>
                <a:prstGeom prst="line">
                  <a:avLst/>
                </a:prstGeom>
                <a:noFill/>
                <a:ln w="19050">
                  <a:solidFill>
                    <a:schemeClr val="tx1"/>
                  </a:solidFill>
                  <a:round/>
                  <a:headEnd/>
                  <a:tailEnd/>
                </a:ln>
              </p:spPr>
              <p:txBody>
                <a:bodyPr/>
                <a:lstStyle/>
                <a:p>
                  <a:endParaRPr lang="zh-CN" altLang="en-US">
                    <a:latin typeface="+mn-ea"/>
                  </a:endParaRPr>
                </a:p>
              </p:txBody>
            </p:sp>
            <p:sp>
              <p:nvSpPr>
                <p:cNvPr id="1140775" name="Text Box 39"/>
                <p:cNvSpPr txBox="1">
                  <a:spLocks noChangeArrowheads="1"/>
                </p:cNvSpPr>
                <p:nvPr/>
              </p:nvSpPr>
              <p:spPr bwMode="auto">
                <a:xfrm rot="-5400000">
                  <a:off x="1802" y="2331"/>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98" name="Oval 40"/>
                <p:cNvSpPr>
                  <a:spLocks noChangeArrowheads="1"/>
                </p:cNvSpPr>
                <p:nvPr/>
              </p:nvSpPr>
              <p:spPr bwMode="auto">
                <a:xfrm>
                  <a:off x="1866" y="2604"/>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9" name="Line 41"/>
                <p:cNvSpPr>
                  <a:spLocks noChangeShapeType="1"/>
                </p:cNvSpPr>
                <p:nvPr/>
              </p:nvSpPr>
              <p:spPr bwMode="auto">
                <a:xfrm flipV="1">
                  <a:off x="1889" y="2639"/>
                  <a:ext cx="0" cy="165"/>
                </a:xfrm>
                <a:prstGeom prst="line">
                  <a:avLst/>
                </a:prstGeom>
                <a:noFill/>
                <a:ln w="19050">
                  <a:solidFill>
                    <a:schemeClr val="tx1"/>
                  </a:solidFill>
                  <a:round/>
                  <a:headEnd/>
                  <a:tailEnd/>
                </a:ln>
              </p:spPr>
              <p:txBody>
                <a:bodyPr/>
                <a:lstStyle/>
                <a:p>
                  <a:endParaRPr lang="zh-CN" altLang="en-US">
                    <a:latin typeface="+mn-ea"/>
                  </a:endParaRPr>
                </a:p>
              </p:txBody>
            </p:sp>
            <p:sp>
              <p:nvSpPr>
                <p:cNvPr id="55400" name="Oval 42"/>
                <p:cNvSpPr>
                  <a:spLocks noChangeArrowheads="1"/>
                </p:cNvSpPr>
                <p:nvPr/>
              </p:nvSpPr>
              <p:spPr bwMode="auto">
                <a:xfrm>
                  <a:off x="1558"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401" name="Line 43"/>
                <p:cNvSpPr>
                  <a:spLocks noChangeShapeType="1"/>
                </p:cNvSpPr>
                <p:nvPr/>
              </p:nvSpPr>
              <p:spPr bwMode="auto">
                <a:xfrm flipH="1">
                  <a:off x="1595" y="2919"/>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402" name="Oval 44"/>
                <p:cNvSpPr>
                  <a:spLocks noChangeArrowheads="1"/>
                </p:cNvSpPr>
                <p:nvPr/>
              </p:nvSpPr>
              <p:spPr bwMode="auto">
                <a:xfrm>
                  <a:off x="2113"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403" name="Line 45"/>
                <p:cNvSpPr>
                  <a:spLocks noChangeShapeType="1"/>
                </p:cNvSpPr>
                <p:nvPr/>
              </p:nvSpPr>
              <p:spPr bwMode="auto">
                <a:xfrm flipH="1">
                  <a:off x="2055" y="2919"/>
                  <a:ext cx="86" cy="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71" name="Group 46"/>
              <p:cNvGrpSpPr>
                <a:grpSpLocks/>
              </p:cNvGrpSpPr>
              <p:nvPr/>
            </p:nvGrpSpPr>
            <p:grpSpPr bwMode="auto">
              <a:xfrm>
                <a:off x="1679" y="3141"/>
                <a:ext cx="307" cy="253"/>
                <a:chOff x="1679" y="3141"/>
                <a:chExt cx="307" cy="253"/>
              </a:xfrm>
            </p:grpSpPr>
            <p:grpSp>
              <p:nvGrpSpPr>
                <p:cNvPr id="55378" name="Group 47"/>
                <p:cNvGrpSpPr>
                  <a:grpSpLocks/>
                </p:cNvGrpSpPr>
                <p:nvPr/>
              </p:nvGrpSpPr>
              <p:grpSpPr bwMode="auto">
                <a:xfrm>
                  <a:off x="1679" y="3141"/>
                  <a:ext cx="58" cy="253"/>
                  <a:chOff x="8868" y="11172"/>
                  <a:chExt cx="66" cy="283"/>
                </a:xfrm>
              </p:grpSpPr>
              <p:sp>
                <p:nvSpPr>
                  <p:cNvPr id="55384" name="Line 4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85" name="Line 4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79" name="Group 50"/>
                <p:cNvGrpSpPr>
                  <a:grpSpLocks/>
                </p:cNvGrpSpPr>
                <p:nvPr/>
              </p:nvGrpSpPr>
              <p:grpSpPr bwMode="auto">
                <a:xfrm flipH="1">
                  <a:off x="1928" y="3141"/>
                  <a:ext cx="58" cy="253"/>
                  <a:chOff x="8868" y="11172"/>
                  <a:chExt cx="66" cy="283"/>
                </a:xfrm>
              </p:grpSpPr>
              <p:sp>
                <p:nvSpPr>
                  <p:cNvPr id="55382" name="Line 5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83" name="Line 5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80" name="Line 53"/>
                <p:cNvSpPr>
                  <a:spLocks noChangeShapeType="1"/>
                </p:cNvSpPr>
                <p:nvPr/>
              </p:nvSpPr>
              <p:spPr bwMode="auto">
                <a:xfrm>
                  <a:off x="1740" y="3267"/>
                  <a:ext cx="192" cy="3"/>
                </a:xfrm>
                <a:prstGeom prst="line">
                  <a:avLst/>
                </a:prstGeom>
                <a:noFill/>
                <a:ln w="19050">
                  <a:solidFill>
                    <a:schemeClr val="tx1"/>
                  </a:solidFill>
                  <a:round/>
                  <a:headEnd/>
                  <a:tailEnd/>
                </a:ln>
              </p:spPr>
              <p:txBody>
                <a:bodyPr/>
                <a:lstStyle/>
                <a:p>
                  <a:endParaRPr lang="zh-CN" altLang="en-US">
                    <a:latin typeface="+mn-ea"/>
                  </a:endParaRPr>
                </a:p>
              </p:txBody>
            </p:sp>
            <p:sp>
              <p:nvSpPr>
                <p:cNvPr id="55381" name="Oval 54"/>
                <p:cNvSpPr>
                  <a:spLocks noChangeArrowheads="1"/>
                </p:cNvSpPr>
                <p:nvPr/>
              </p:nvSpPr>
              <p:spPr bwMode="auto">
                <a:xfrm>
                  <a:off x="1811" y="3238"/>
                  <a:ext cx="52"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grpSp>
          <p:sp>
            <p:nvSpPr>
              <p:cNvPr id="55372" name="Line 55"/>
              <p:cNvSpPr>
                <a:spLocks noChangeShapeType="1"/>
              </p:cNvSpPr>
              <p:nvPr/>
            </p:nvSpPr>
            <p:spPr bwMode="auto">
              <a:xfrm>
                <a:off x="1837"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55373" name="Freeform 56"/>
              <p:cNvSpPr>
                <a:spLocks/>
              </p:cNvSpPr>
              <p:nvPr/>
            </p:nvSpPr>
            <p:spPr bwMode="auto">
              <a:xfrm flipV="1">
                <a:off x="1586"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74" name="Freeform 57"/>
              <p:cNvSpPr>
                <a:spLocks/>
              </p:cNvSpPr>
              <p:nvPr/>
            </p:nvSpPr>
            <p:spPr bwMode="auto">
              <a:xfrm flipH="1" flipV="1">
                <a:off x="1988" y="3314"/>
                <a:ext cx="91" cy="331"/>
              </a:xfrm>
              <a:custGeom>
                <a:avLst/>
                <a:gdLst>
                  <a:gd name="T0" fmla="*/ 44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75" name="Oval 58"/>
              <p:cNvSpPr>
                <a:spLocks noChangeArrowheads="1"/>
              </p:cNvSpPr>
              <p:nvPr/>
            </p:nvSpPr>
            <p:spPr bwMode="auto">
              <a:xfrm>
                <a:off x="1560" y="3465"/>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76" name="Oval 59"/>
              <p:cNvSpPr>
                <a:spLocks noChangeArrowheads="1"/>
              </p:cNvSpPr>
              <p:nvPr/>
            </p:nvSpPr>
            <p:spPr bwMode="auto">
              <a:xfrm>
                <a:off x="2053" y="362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1140796" name="Text Box 60"/>
              <p:cNvSpPr txBox="1">
                <a:spLocks noChangeArrowheads="1"/>
              </p:cNvSpPr>
              <p:nvPr/>
            </p:nvSpPr>
            <p:spPr bwMode="auto">
              <a:xfrm>
                <a:off x="1832" y="3764"/>
                <a:ext cx="221"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grpSp>
        <p:nvGrpSpPr>
          <p:cNvPr id="12" name="Group 61"/>
          <p:cNvGrpSpPr>
            <a:grpSpLocks/>
          </p:cNvGrpSpPr>
          <p:nvPr/>
        </p:nvGrpSpPr>
        <p:grpSpPr bwMode="auto">
          <a:xfrm>
            <a:off x="5019676" y="1233489"/>
            <a:ext cx="963613" cy="4459287"/>
            <a:chOff x="2202" y="1175"/>
            <a:chExt cx="607" cy="2809"/>
          </a:xfrm>
        </p:grpSpPr>
        <p:sp>
          <p:nvSpPr>
            <p:cNvPr id="1140798" name="Text Box 62"/>
            <p:cNvSpPr txBox="1">
              <a:spLocks noChangeArrowheads="1"/>
            </p:cNvSpPr>
            <p:nvPr/>
          </p:nvSpPr>
          <p:spPr bwMode="auto">
            <a:xfrm>
              <a:off x="2368" y="1353"/>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140799" name="Text Box 63"/>
            <p:cNvSpPr txBox="1">
              <a:spLocks noChangeArrowheads="1"/>
            </p:cNvSpPr>
            <p:nvPr/>
          </p:nvSpPr>
          <p:spPr bwMode="auto">
            <a:xfrm>
              <a:off x="2368" y="187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140800" name="Text Box 64"/>
            <p:cNvSpPr txBox="1">
              <a:spLocks noChangeArrowheads="1"/>
            </p:cNvSpPr>
            <p:nvPr/>
          </p:nvSpPr>
          <p:spPr bwMode="auto">
            <a:xfrm>
              <a:off x="2368" y="280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55337" name="Oval 65"/>
            <p:cNvSpPr>
              <a:spLocks noChangeArrowheads="1"/>
            </p:cNvSpPr>
            <p:nvPr/>
          </p:nvSpPr>
          <p:spPr bwMode="auto">
            <a:xfrm>
              <a:off x="2511" y="1694"/>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38" name="Line 66"/>
            <p:cNvSpPr>
              <a:spLocks noChangeShapeType="1"/>
            </p:cNvSpPr>
            <p:nvPr/>
          </p:nvSpPr>
          <p:spPr bwMode="auto">
            <a:xfrm flipV="1">
              <a:off x="2534" y="1721"/>
              <a:ext cx="0" cy="151"/>
            </a:xfrm>
            <a:prstGeom prst="line">
              <a:avLst/>
            </a:prstGeom>
            <a:noFill/>
            <a:ln w="19050">
              <a:solidFill>
                <a:schemeClr val="tx1"/>
              </a:solidFill>
              <a:round/>
              <a:headEnd/>
              <a:tailEnd/>
            </a:ln>
          </p:spPr>
          <p:txBody>
            <a:bodyPr/>
            <a:lstStyle/>
            <a:p>
              <a:endParaRPr lang="zh-CN" altLang="en-US">
                <a:latin typeface="+mn-ea"/>
              </a:endParaRPr>
            </a:p>
          </p:txBody>
        </p:sp>
        <p:sp>
          <p:nvSpPr>
            <p:cNvPr id="55339" name="Oval 67"/>
            <p:cNvSpPr>
              <a:spLocks noChangeArrowheads="1"/>
            </p:cNvSpPr>
            <p:nvPr/>
          </p:nvSpPr>
          <p:spPr bwMode="auto">
            <a:xfrm>
              <a:off x="2511" y="1175"/>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0" name="Line 68"/>
            <p:cNvSpPr>
              <a:spLocks noChangeShapeType="1"/>
            </p:cNvSpPr>
            <p:nvPr/>
          </p:nvSpPr>
          <p:spPr bwMode="auto">
            <a:xfrm flipV="1">
              <a:off x="2537" y="1211"/>
              <a:ext cx="0" cy="142"/>
            </a:xfrm>
            <a:prstGeom prst="line">
              <a:avLst/>
            </a:prstGeom>
            <a:noFill/>
            <a:ln w="19050">
              <a:solidFill>
                <a:schemeClr val="tx1"/>
              </a:solidFill>
              <a:round/>
              <a:headEnd/>
              <a:tailEnd/>
            </a:ln>
          </p:spPr>
          <p:txBody>
            <a:bodyPr/>
            <a:lstStyle/>
            <a:p>
              <a:endParaRPr lang="zh-CN" altLang="en-US">
                <a:latin typeface="+mn-ea"/>
              </a:endParaRPr>
            </a:p>
          </p:txBody>
        </p:sp>
        <p:grpSp>
          <p:nvGrpSpPr>
            <p:cNvPr id="55341" name="Group 69"/>
            <p:cNvGrpSpPr>
              <a:grpSpLocks/>
            </p:cNvGrpSpPr>
            <p:nvPr/>
          </p:nvGrpSpPr>
          <p:grpSpPr bwMode="auto">
            <a:xfrm>
              <a:off x="2323" y="3141"/>
              <a:ext cx="56" cy="253"/>
              <a:chOff x="8868" y="11172"/>
              <a:chExt cx="66" cy="283"/>
            </a:xfrm>
          </p:grpSpPr>
          <p:sp>
            <p:nvSpPr>
              <p:cNvPr id="55366" name="Line 70"/>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67" name="Line 71"/>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42" name="Group 72"/>
            <p:cNvGrpSpPr>
              <a:grpSpLocks/>
            </p:cNvGrpSpPr>
            <p:nvPr/>
          </p:nvGrpSpPr>
          <p:grpSpPr bwMode="auto">
            <a:xfrm flipH="1">
              <a:off x="2571" y="3141"/>
              <a:ext cx="56" cy="253"/>
              <a:chOff x="8868" y="11172"/>
              <a:chExt cx="66" cy="283"/>
            </a:xfrm>
          </p:grpSpPr>
          <p:sp>
            <p:nvSpPr>
              <p:cNvPr id="55364" name="Line 73"/>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65" name="Line 74"/>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43" name="Oval 75"/>
            <p:cNvSpPr>
              <a:spLocks noChangeArrowheads="1"/>
            </p:cNvSpPr>
            <p:nvPr/>
          </p:nvSpPr>
          <p:spPr bwMode="auto">
            <a:xfrm>
              <a:off x="2202"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4" name="Line 76"/>
            <p:cNvSpPr>
              <a:spLocks noChangeShapeType="1"/>
            </p:cNvSpPr>
            <p:nvPr/>
          </p:nvSpPr>
          <p:spPr bwMode="auto">
            <a:xfrm flipH="1">
              <a:off x="2236" y="1987"/>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45" name="Oval 77"/>
            <p:cNvSpPr>
              <a:spLocks noChangeArrowheads="1"/>
            </p:cNvSpPr>
            <p:nvPr/>
          </p:nvSpPr>
          <p:spPr bwMode="auto">
            <a:xfrm>
              <a:off x="2757" y="1963"/>
              <a:ext cx="52"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6" name="Line 78"/>
            <p:cNvSpPr>
              <a:spLocks noChangeShapeType="1"/>
            </p:cNvSpPr>
            <p:nvPr/>
          </p:nvSpPr>
          <p:spPr bwMode="auto">
            <a:xfrm flipH="1">
              <a:off x="2699" y="1987"/>
              <a:ext cx="84" cy="2"/>
            </a:xfrm>
            <a:prstGeom prst="line">
              <a:avLst/>
            </a:prstGeom>
            <a:noFill/>
            <a:ln w="19050">
              <a:solidFill>
                <a:schemeClr val="tx1"/>
              </a:solidFill>
              <a:round/>
              <a:headEnd/>
              <a:tailEnd/>
            </a:ln>
          </p:spPr>
          <p:txBody>
            <a:bodyPr/>
            <a:lstStyle/>
            <a:p>
              <a:endParaRPr lang="zh-CN" altLang="en-US">
                <a:latin typeface="+mn-ea"/>
              </a:endParaRPr>
            </a:p>
          </p:txBody>
        </p:sp>
        <p:sp>
          <p:nvSpPr>
            <p:cNvPr id="1140815" name="Text Box 79"/>
            <p:cNvSpPr txBox="1">
              <a:spLocks noChangeArrowheads="1"/>
            </p:cNvSpPr>
            <p:nvPr/>
          </p:nvSpPr>
          <p:spPr bwMode="auto">
            <a:xfrm rot="-5400000">
              <a:off x="2476" y="2324"/>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48" name="Oval 80"/>
            <p:cNvSpPr>
              <a:spLocks noChangeArrowheads="1"/>
            </p:cNvSpPr>
            <p:nvPr/>
          </p:nvSpPr>
          <p:spPr bwMode="auto">
            <a:xfrm>
              <a:off x="2519" y="2604"/>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9" name="Line 81"/>
            <p:cNvSpPr>
              <a:spLocks noChangeShapeType="1"/>
            </p:cNvSpPr>
            <p:nvPr/>
          </p:nvSpPr>
          <p:spPr bwMode="auto">
            <a:xfrm flipV="1">
              <a:off x="2544" y="2633"/>
              <a:ext cx="0" cy="171"/>
            </a:xfrm>
            <a:prstGeom prst="line">
              <a:avLst/>
            </a:prstGeom>
            <a:noFill/>
            <a:ln w="19050">
              <a:solidFill>
                <a:schemeClr val="tx1"/>
              </a:solidFill>
              <a:round/>
              <a:headEnd/>
              <a:tailEnd/>
            </a:ln>
          </p:spPr>
          <p:txBody>
            <a:bodyPr/>
            <a:lstStyle/>
            <a:p>
              <a:endParaRPr lang="zh-CN" altLang="en-US">
                <a:latin typeface="+mn-ea"/>
              </a:endParaRPr>
            </a:p>
          </p:txBody>
        </p:sp>
        <p:sp>
          <p:nvSpPr>
            <p:cNvPr id="55350" name="Oval 82"/>
            <p:cNvSpPr>
              <a:spLocks noChangeArrowheads="1"/>
            </p:cNvSpPr>
            <p:nvPr/>
          </p:nvSpPr>
          <p:spPr bwMode="auto">
            <a:xfrm>
              <a:off x="2202"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1" name="Line 83"/>
            <p:cNvSpPr>
              <a:spLocks noChangeShapeType="1"/>
            </p:cNvSpPr>
            <p:nvPr/>
          </p:nvSpPr>
          <p:spPr bwMode="auto">
            <a:xfrm flipH="1">
              <a:off x="2236" y="2919"/>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52" name="Oval 84"/>
            <p:cNvSpPr>
              <a:spLocks noChangeArrowheads="1"/>
            </p:cNvSpPr>
            <p:nvPr/>
          </p:nvSpPr>
          <p:spPr bwMode="auto">
            <a:xfrm>
              <a:off x="2757" y="2892"/>
              <a:ext cx="52"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3" name="Line 85"/>
            <p:cNvSpPr>
              <a:spLocks noChangeShapeType="1"/>
            </p:cNvSpPr>
            <p:nvPr/>
          </p:nvSpPr>
          <p:spPr bwMode="auto">
            <a:xfrm flipH="1">
              <a:off x="2699" y="2919"/>
              <a:ext cx="84" cy="2"/>
            </a:xfrm>
            <a:prstGeom prst="line">
              <a:avLst/>
            </a:prstGeom>
            <a:noFill/>
            <a:ln w="19050">
              <a:solidFill>
                <a:schemeClr val="tx1"/>
              </a:solidFill>
              <a:round/>
              <a:headEnd/>
              <a:tailEnd/>
            </a:ln>
          </p:spPr>
          <p:txBody>
            <a:bodyPr/>
            <a:lstStyle/>
            <a:p>
              <a:endParaRPr lang="zh-CN" altLang="en-US">
                <a:latin typeface="+mn-ea"/>
              </a:endParaRPr>
            </a:p>
          </p:txBody>
        </p:sp>
        <p:sp>
          <p:nvSpPr>
            <p:cNvPr id="55354" name="Line 86"/>
            <p:cNvSpPr>
              <a:spLocks noChangeShapeType="1"/>
            </p:cNvSpPr>
            <p:nvPr/>
          </p:nvSpPr>
          <p:spPr bwMode="auto">
            <a:xfrm>
              <a:off x="2381" y="3267"/>
              <a:ext cx="192" cy="3"/>
            </a:xfrm>
            <a:prstGeom prst="line">
              <a:avLst/>
            </a:prstGeom>
            <a:noFill/>
            <a:ln w="19050">
              <a:solidFill>
                <a:schemeClr val="tx1"/>
              </a:solidFill>
              <a:round/>
              <a:headEnd/>
              <a:tailEnd/>
            </a:ln>
          </p:spPr>
          <p:txBody>
            <a:bodyPr/>
            <a:lstStyle/>
            <a:p>
              <a:endParaRPr lang="zh-CN" altLang="en-US">
                <a:latin typeface="+mn-ea"/>
              </a:endParaRPr>
            </a:p>
          </p:txBody>
        </p:sp>
        <p:sp>
          <p:nvSpPr>
            <p:cNvPr id="55355" name="Oval 87"/>
            <p:cNvSpPr>
              <a:spLocks noChangeArrowheads="1"/>
            </p:cNvSpPr>
            <p:nvPr/>
          </p:nvSpPr>
          <p:spPr bwMode="auto">
            <a:xfrm>
              <a:off x="2452" y="3238"/>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6" name="Freeform 88"/>
            <p:cNvSpPr>
              <a:spLocks/>
            </p:cNvSpPr>
            <p:nvPr/>
          </p:nvSpPr>
          <p:spPr bwMode="auto">
            <a:xfrm flipV="1">
              <a:off x="2230"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57" name="Freeform 89"/>
            <p:cNvSpPr>
              <a:spLocks/>
            </p:cNvSpPr>
            <p:nvPr/>
          </p:nvSpPr>
          <p:spPr bwMode="auto">
            <a:xfrm flipH="1" flipV="1">
              <a:off x="2632" y="3314"/>
              <a:ext cx="90" cy="331"/>
            </a:xfrm>
            <a:custGeom>
              <a:avLst/>
              <a:gdLst>
                <a:gd name="T0" fmla="*/ 42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58" name="Oval 90"/>
            <p:cNvSpPr>
              <a:spLocks noChangeArrowheads="1"/>
            </p:cNvSpPr>
            <p:nvPr/>
          </p:nvSpPr>
          <p:spPr bwMode="auto">
            <a:xfrm>
              <a:off x="2204" y="3465"/>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9" name="Oval 91"/>
            <p:cNvSpPr>
              <a:spLocks noChangeArrowheads="1"/>
            </p:cNvSpPr>
            <p:nvPr/>
          </p:nvSpPr>
          <p:spPr bwMode="auto">
            <a:xfrm>
              <a:off x="2696" y="362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60" name="Line 92"/>
            <p:cNvSpPr>
              <a:spLocks noChangeShapeType="1"/>
            </p:cNvSpPr>
            <p:nvPr/>
          </p:nvSpPr>
          <p:spPr bwMode="auto">
            <a:xfrm>
              <a:off x="2478"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55361" name="Freeform 93"/>
            <p:cNvSpPr>
              <a:spLocks/>
            </p:cNvSpPr>
            <p:nvPr/>
          </p:nvSpPr>
          <p:spPr bwMode="auto">
            <a:xfrm>
              <a:off x="2229" y="1417"/>
              <a:ext cx="129" cy="1790"/>
            </a:xfrm>
            <a:custGeom>
              <a:avLst/>
              <a:gdLst>
                <a:gd name="T0" fmla="*/ 47 w 158"/>
                <a:gd name="T1" fmla="*/ 0 h 2400"/>
                <a:gd name="T2" fmla="*/ 0 w 158"/>
                <a:gd name="T3" fmla="*/ 0 h 2400"/>
                <a:gd name="T4" fmla="*/ 0 w 158"/>
                <a:gd name="T5" fmla="*/ 413 h 2400"/>
                <a:gd name="T6" fmla="*/ 33 w 158"/>
                <a:gd name="T7" fmla="*/ 413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latin typeface="+mn-ea"/>
              </a:endParaRPr>
            </a:p>
          </p:txBody>
        </p:sp>
        <p:sp>
          <p:nvSpPr>
            <p:cNvPr id="55362" name="Freeform 94"/>
            <p:cNvSpPr>
              <a:spLocks/>
            </p:cNvSpPr>
            <p:nvPr/>
          </p:nvSpPr>
          <p:spPr bwMode="auto">
            <a:xfrm>
              <a:off x="2631" y="1417"/>
              <a:ext cx="152" cy="1791"/>
            </a:xfrm>
            <a:custGeom>
              <a:avLst/>
              <a:gdLst>
                <a:gd name="T0" fmla="*/ 30 w 177"/>
                <a:gd name="T1" fmla="*/ 0 h 2393"/>
                <a:gd name="T2" fmla="*/ 70 w 177"/>
                <a:gd name="T3" fmla="*/ 0 h 2393"/>
                <a:gd name="T4" fmla="*/ 70 w 177"/>
                <a:gd name="T5" fmla="*/ 421 h 2393"/>
                <a:gd name="T6" fmla="*/ 0 w 177"/>
                <a:gd name="T7" fmla="*/ 421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1140831" name="Text Box 95"/>
            <p:cNvSpPr txBox="1">
              <a:spLocks noChangeArrowheads="1"/>
            </p:cNvSpPr>
            <p:nvPr/>
          </p:nvSpPr>
          <p:spPr bwMode="auto">
            <a:xfrm>
              <a:off x="2487" y="3764"/>
              <a:ext cx="220"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1</a:t>
              </a:r>
              <a:endParaRPr lang="en-US" altLang="zh-CN">
                <a:effectLst>
                  <a:outerShdw blurRad="38100" dist="38100" dir="2700000" algn="tl">
                    <a:srgbClr val="C0C0C0"/>
                  </a:outerShdw>
                </a:effectLst>
                <a:latin typeface="+mn-ea"/>
              </a:endParaRPr>
            </a:p>
          </p:txBody>
        </p:sp>
      </p:grpSp>
      <p:grpSp>
        <p:nvGrpSpPr>
          <p:cNvPr id="15" name="Group 96"/>
          <p:cNvGrpSpPr>
            <a:grpSpLocks/>
          </p:cNvGrpSpPr>
          <p:nvPr/>
        </p:nvGrpSpPr>
        <p:grpSpPr bwMode="auto">
          <a:xfrm>
            <a:off x="8005764" y="1539875"/>
            <a:ext cx="1214437" cy="4152900"/>
            <a:chOff x="4083" y="1368"/>
            <a:chExt cx="765" cy="2616"/>
          </a:xfrm>
        </p:grpSpPr>
        <p:sp>
          <p:nvSpPr>
            <p:cNvPr id="55324" name="Line 115"/>
            <p:cNvSpPr>
              <a:spLocks noChangeShapeType="1"/>
            </p:cNvSpPr>
            <p:nvPr/>
          </p:nvSpPr>
          <p:spPr bwMode="auto">
            <a:xfrm>
              <a:off x="4467"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1140833" name="Text Box 97"/>
            <p:cNvSpPr txBox="1">
              <a:spLocks noChangeArrowheads="1"/>
            </p:cNvSpPr>
            <p:nvPr/>
          </p:nvSpPr>
          <p:spPr bwMode="auto">
            <a:xfrm>
              <a:off x="4249" y="1368"/>
              <a:ext cx="434"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1140834" name="Text Box 98"/>
            <p:cNvSpPr txBox="1">
              <a:spLocks noChangeArrowheads="1"/>
            </p:cNvSpPr>
            <p:nvPr/>
          </p:nvSpPr>
          <p:spPr bwMode="auto">
            <a:xfrm>
              <a:off x="4249" y="1887"/>
              <a:ext cx="434" cy="227"/>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1,63</a:t>
              </a:r>
              <a:endParaRPr lang="en-US" altLang="zh-CN" dirty="0">
                <a:effectLst>
                  <a:outerShdw blurRad="38100" dist="38100" dir="2700000" algn="tl">
                    <a:srgbClr val="FFFFFF"/>
                  </a:outerShdw>
                </a:effectLst>
                <a:latin typeface="+mn-ea"/>
              </a:endParaRPr>
            </a:p>
          </p:txBody>
        </p:sp>
        <p:sp>
          <p:nvSpPr>
            <p:cNvPr id="1140835" name="Text Box 99"/>
            <p:cNvSpPr txBox="1">
              <a:spLocks noChangeArrowheads="1"/>
            </p:cNvSpPr>
            <p:nvPr/>
          </p:nvSpPr>
          <p:spPr bwMode="auto">
            <a:xfrm>
              <a:off x="4249" y="2790"/>
              <a:ext cx="434" cy="227"/>
            </a:xfrm>
            <a:prstGeom prst="rect">
              <a:avLst/>
            </a:prstGeom>
            <a:solidFill>
              <a:srgbClr val="99FFCC"/>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140836" name="Text Box 100"/>
            <p:cNvSpPr txBox="1">
              <a:spLocks noChangeArrowheads="1"/>
            </p:cNvSpPr>
            <p:nvPr/>
          </p:nvSpPr>
          <p:spPr bwMode="auto">
            <a:xfrm rot="-5400000">
              <a:off x="4357" y="2324"/>
              <a:ext cx="146"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14" name="Oval 101"/>
            <p:cNvSpPr>
              <a:spLocks noChangeArrowheads="1"/>
            </p:cNvSpPr>
            <p:nvPr/>
          </p:nvSpPr>
          <p:spPr bwMode="auto">
            <a:xfrm>
              <a:off x="4083"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15" name="Line 102"/>
            <p:cNvSpPr>
              <a:spLocks noChangeShapeType="1"/>
            </p:cNvSpPr>
            <p:nvPr/>
          </p:nvSpPr>
          <p:spPr bwMode="auto">
            <a:xfrm flipH="1">
              <a:off x="4118" y="1987"/>
              <a:ext cx="129" cy="2"/>
            </a:xfrm>
            <a:prstGeom prst="line">
              <a:avLst/>
            </a:prstGeom>
            <a:noFill/>
            <a:ln w="19050">
              <a:solidFill>
                <a:schemeClr val="tx1"/>
              </a:solidFill>
              <a:round/>
              <a:headEnd/>
              <a:tailEnd/>
            </a:ln>
          </p:spPr>
          <p:txBody>
            <a:bodyPr/>
            <a:lstStyle/>
            <a:p>
              <a:endParaRPr lang="zh-CN" altLang="en-US">
                <a:latin typeface="+mn-ea"/>
              </a:endParaRPr>
            </a:p>
          </p:txBody>
        </p:sp>
        <p:sp>
          <p:nvSpPr>
            <p:cNvPr id="55316" name="Freeform 103"/>
            <p:cNvSpPr>
              <a:spLocks/>
            </p:cNvSpPr>
            <p:nvPr/>
          </p:nvSpPr>
          <p:spPr bwMode="auto">
            <a:xfrm>
              <a:off x="4110" y="1417"/>
              <a:ext cx="203" cy="1798"/>
            </a:xfrm>
            <a:custGeom>
              <a:avLst/>
              <a:gdLst>
                <a:gd name="T0" fmla="*/ 67 w 234"/>
                <a:gd name="T1" fmla="*/ 0 h 2393"/>
                <a:gd name="T2" fmla="*/ 0 w 234"/>
                <a:gd name="T3" fmla="*/ 0 h 2393"/>
                <a:gd name="T4" fmla="*/ 0 w 234"/>
                <a:gd name="T5" fmla="*/ 431 h 2393"/>
                <a:gd name="T6" fmla="*/ 100 w 234"/>
                <a:gd name="T7" fmla="*/ 431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55317" name="Freeform 104"/>
            <p:cNvSpPr>
              <a:spLocks/>
            </p:cNvSpPr>
            <p:nvPr/>
          </p:nvSpPr>
          <p:spPr bwMode="auto">
            <a:xfrm>
              <a:off x="4621" y="1417"/>
              <a:ext cx="153" cy="1804"/>
            </a:xfrm>
            <a:custGeom>
              <a:avLst/>
              <a:gdLst>
                <a:gd name="T0" fmla="*/ 31 w 177"/>
                <a:gd name="T1" fmla="*/ 0 h 2393"/>
                <a:gd name="T2" fmla="*/ 74 w 177"/>
                <a:gd name="T3" fmla="*/ 0 h 2393"/>
                <a:gd name="T4" fmla="*/ 74 w 177"/>
                <a:gd name="T5" fmla="*/ 439 h 2393"/>
                <a:gd name="T6" fmla="*/ 0 w 177"/>
                <a:gd name="T7" fmla="*/ 440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55318" name="Oval 105"/>
            <p:cNvSpPr>
              <a:spLocks noChangeArrowheads="1"/>
            </p:cNvSpPr>
            <p:nvPr/>
          </p:nvSpPr>
          <p:spPr bwMode="auto">
            <a:xfrm>
              <a:off x="4746"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19" name="Line 106"/>
            <p:cNvSpPr>
              <a:spLocks noChangeShapeType="1"/>
            </p:cNvSpPr>
            <p:nvPr/>
          </p:nvSpPr>
          <p:spPr bwMode="auto">
            <a:xfrm flipH="1">
              <a:off x="4688" y="1987"/>
              <a:ext cx="86" cy="2"/>
            </a:xfrm>
            <a:prstGeom prst="line">
              <a:avLst/>
            </a:prstGeom>
            <a:noFill/>
            <a:ln w="19050">
              <a:solidFill>
                <a:schemeClr val="tx1"/>
              </a:solidFill>
              <a:round/>
              <a:headEnd/>
              <a:tailEnd/>
            </a:ln>
          </p:spPr>
          <p:txBody>
            <a:bodyPr/>
            <a:lstStyle/>
            <a:p>
              <a:endParaRPr lang="zh-CN" altLang="en-US">
                <a:latin typeface="+mn-ea"/>
              </a:endParaRPr>
            </a:p>
          </p:txBody>
        </p:sp>
        <p:grpSp>
          <p:nvGrpSpPr>
            <p:cNvPr id="55320" name="Group 107"/>
            <p:cNvGrpSpPr>
              <a:grpSpLocks/>
            </p:cNvGrpSpPr>
            <p:nvPr/>
          </p:nvGrpSpPr>
          <p:grpSpPr bwMode="auto">
            <a:xfrm>
              <a:off x="4312" y="3141"/>
              <a:ext cx="58" cy="253"/>
              <a:chOff x="8868" y="11172"/>
              <a:chExt cx="66" cy="283"/>
            </a:xfrm>
          </p:grpSpPr>
          <p:sp>
            <p:nvSpPr>
              <p:cNvPr id="55332" name="Line 10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33" name="Line 10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21" name="Group 110"/>
            <p:cNvGrpSpPr>
              <a:grpSpLocks/>
            </p:cNvGrpSpPr>
            <p:nvPr/>
          </p:nvGrpSpPr>
          <p:grpSpPr bwMode="auto">
            <a:xfrm flipH="1">
              <a:off x="4562" y="3141"/>
              <a:ext cx="57" cy="253"/>
              <a:chOff x="8868" y="11172"/>
              <a:chExt cx="66" cy="283"/>
            </a:xfrm>
          </p:grpSpPr>
          <p:sp>
            <p:nvSpPr>
              <p:cNvPr id="55330" name="Line 11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31" name="Line 11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22" name="Line 113"/>
            <p:cNvSpPr>
              <a:spLocks noChangeShapeType="1"/>
            </p:cNvSpPr>
            <p:nvPr/>
          </p:nvSpPr>
          <p:spPr bwMode="auto">
            <a:xfrm>
              <a:off x="4372" y="3267"/>
              <a:ext cx="193" cy="3"/>
            </a:xfrm>
            <a:prstGeom prst="line">
              <a:avLst/>
            </a:prstGeom>
            <a:noFill/>
            <a:ln w="19050">
              <a:solidFill>
                <a:schemeClr val="tx1"/>
              </a:solidFill>
              <a:round/>
              <a:headEnd/>
              <a:tailEnd/>
            </a:ln>
          </p:spPr>
          <p:txBody>
            <a:bodyPr/>
            <a:lstStyle/>
            <a:p>
              <a:endParaRPr lang="zh-CN" altLang="en-US">
                <a:latin typeface="+mn-ea"/>
              </a:endParaRPr>
            </a:p>
          </p:txBody>
        </p:sp>
        <p:sp>
          <p:nvSpPr>
            <p:cNvPr id="55323" name="Oval 114"/>
            <p:cNvSpPr>
              <a:spLocks noChangeArrowheads="1"/>
            </p:cNvSpPr>
            <p:nvPr/>
          </p:nvSpPr>
          <p:spPr bwMode="auto">
            <a:xfrm>
              <a:off x="4444" y="3238"/>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5" name="Oval 116"/>
            <p:cNvSpPr>
              <a:spLocks noChangeArrowheads="1"/>
            </p:cNvSpPr>
            <p:nvPr/>
          </p:nvSpPr>
          <p:spPr bwMode="auto">
            <a:xfrm>
              <a:off x="4083" y="2879"/>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6" name="Line 117"/>
            <p:cNvSpPr>
              <a:spLocks noChangeShapeType="1"/>
            </p:cNvSpPr>
            <p:nvPr/>
          </p:nvSpPr>
          <p:spPr bwMode="auto">
            <a:xfrm flipH="1">
              <a:off x="4118" y="2906"/>
              <a:ext cx="129" cy="2"/>
            </a:xfrm>
            <a:prstGeom prst="line">
              <a:avLst/>
            </a:prstGeom>
            <a:noFill/>
            <a:ln w="19050">
              <a:solidFill>
                <a:schemeClr val="tx1"/>
              </a:solidFill>
              <a:round/>
              <a:headEnd/>
              <a:tailEnd/>
            </a:ln>
          </p:spPr>
          <p:txBody>
            <a:bodyPr/>
            <a:lstStyle/>
            <a:p>
              <a:endParaRPr lang="zh-CN" altLang="en-US">
                <a:latin typeface="+mn-ea"/>
              </a:endParaRPr>
            </a:p>
          </p:txBody>
        </p:sp>
        <p:sp>
          <p:nvSpPr>
            <p:cNvPr id="55327" name="Oval 118"/>
            <p:cNvSpPr>
              <a:spLocks noChangeArrowheads="1"/>
            </p:cNvSpPr>
            <p:nvPr/>
          </p:nvSpPr>
          <p:spPr bwMode="auto">
            <a:xfrm>
              <a:off x="4746" y="2879"/>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8" name="Line 119"/>
            <p:cNvSpPr>
              <a:spLocks noChangeShapeType="1"/>
            </p:cNvSpPr>
            <p:nvPr/>
          </p:nvSpPr>
          <p:spPr bwMode="auto">
            <a:xfrm flipH="1">
              <a:off x="4688" y="2906"/>
              <a:ext cx="86" cy="2"/>
            </a:xfrm>
            <a:prstGeom prst="line">
              <a:avLst/>
            </a:prstGeom>
            <a:noFill/>
            <a:ln w="19050">
              <a:solidFill>
                <a:schemeClr val="tx1"/>
              </a:solidFill>
              <a:round/>
              <a:headEnd/>
              <a:tailEnd/>
            </a:ln>
          </p:spPr>
          <p:txBody>
            <a:bodyPr/>
            <a:lstStyle/>
            <a:p>
              <a:endParaRPr lang="zh-CN" altLang="en-US">
                <a:latin typeface="+mn-ea"/>
              </a:endParaRPr>
            </a:p>
          </p:txBody>
        </p:sp>
        <p:sp>
          <p:nvSpPr>
            <p:cNvPr id="1140856" name="Text Box 120"/>
            <p:cNvSpPr txBox="1">
              <a:spLocks noChangeArrowheads="1"/>
            </p:cNvSpPr>
            <p:nvPr/>
          </p:nvSpPr>
          <p:spPr bwMode="auto">
            <a:xfrm>
              <a:off x="4498" y="3764"/>
              <a:ext cx="350"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1140857" name="Line 121"/>
          <p:cNvSpPr>
            <a:spLocks noChangeShapeType="1"/>
          </p:cNvSpPr>
          <p:nvPr/>
        </p:nvSpPr>
        <p:spPr bwMode="auto">
          <a:xfrm flipH="1">
            <a:off x="2362200" y="5045075"/>
            <a:ext cx="457200" cy="0"/>
          </a:xfrm>
          <a:prstGeom prst="line">
            <a:avLst/>
          </a:prstGeom>
          <a:noFill/>
          <a:ln w="19050">
            <a:solidFill>
              <a:schemeClr val="tx1"/>
            </a:solidFill>
            <a:round/>
            <a:headEnd type="triangle" w="lg" len="lg"/>
            <a:tailEnd type="triangle" w="lg" len="lg"/>
          </a:ln>
        </p:spPr>
        <p:txBody>
          <a:bodyPr/>
          <a:lstStyle/>
          <a:p>
            <a:endParaRPr lang="zh-CN" altLang="en-US">
              <a:latin typeface="+mn-ea"/>
            </a:endParaRPr>
          </a:p>
        </p:txBody>
      </p:sp>
      <p:grpSp>
        <p:nvGrpSpPr>
          <p:cNvPr id="124" name="组合 123">
            <a:extLst>
              <a:ext uri="{FF2B5EF4-FFF2-40B4-BE49-F238E27FC236}">
                <a16:creationId xmlns:a16="http://schemas.microsoft.com/office/drawing/2014/main" id="{8290AFFA-5954-43B2-9E25-77DB5E178460}"/>
              </a:ext>
            </a:extLst>
          </p:cNvPr>
          <p:cNvGrpSpPr/>
          <p:nvPr/>
        </p:nvGrpSpPr>
        <p:grpSpPr>
          <a:xfrm>
            <a:off x="4237566" y="5805014"/>
            <a:ext cx="3743735" cy="579957"/>
            <a:chOff x="747312" y="4732301"/>
            <a:chExt cx="1887609" cy="579957"/>
          </a:xfrm>
        </p:grpSpPr>
        <p:sp>
          <p:nvSpPr>
            <p:cNvPr id="125" name="矩形 124">
              <a:extLst>
                <a:ext uri="{FF2B5EF4-FFF2-40B4-BE49-F238E27FC236}">
                  <a16:creationId xmlns:a16="http://schemas.microsoft.com/office/drawing/2014/main" id="{D2EA2FE2-746F-4AAB-85CE-AB44F64ED41A}"/>
                </a:ext>
              </a:extLst>
            </p:cNvPr>
            <p:cNvSpPr/>
            <p:nvPr/>
          </p:nvSpPr>
          <p:spPr>
            <a:xfrm>
              <a:off x="747312" y="4732301"/>
              <a:ext cx="188760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BAC7BD4A-A4F1-46FD-B146-38590863C8B2}"/>
                </a:ext>
              </a:extLst>
            </p:cNvPr>
            <p:cNvSpPr/>
            <p:nvPr/>
          </p:nvSpPr>
          <p:spPr>
            <a:xfrm>
              <a:off x="757451" y="4822224"/>
              <a:ext cx="1877470" cy="400110"/>
            </a:xfrm>
            <a:prstGeom prst="rect">
              <a:avLst/>
            </a:prstGeom>
          </p:spPr>
          <p:txBody>
            <a:bodyPr wrap="square">
              <a:spAutoFit/>
            </a:bodyPr>
            <a:lstStyle/>
            <a:p>
              <a:pPr algn="ctr">
                <a:defRPr/>
              </a:pPr>
              <a:r>
                <a:rPr lang="zh-CN" altLang="en-US" sz="2000" b="1" dirty="0">
                  <a:solidFill>
                    <a:schemeClr val="bg1"/>
                  </a:solidFill>
                  <a:latin typeface="+mn-ea"/>
                </a:rPr>
                <a:t>可否一次性读出一行数据？</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261601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8043867" y="2491585"/>
            <a:ext cx="285745" cy="1427956"/>
            <a:chOff x="4049715" y="2597944"/>
            <a:chExt cx="204785" cy="1427956"/>
          </a:xfrm>
        </p:grpSpPr>
        <p:sp>
          <p:nvSpPr>
            <p:cNvPr id="110"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11"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129" name="组合 128"/>
          <p:cNvGrpSpPr/>
          <p:nvPr/>
        </p:nvGrpSpPr>
        <p:grpSpPr>
          <a:xfrm>
            <a:off x="3954494" y="2497539"/>
            <a:ext cx="254763" cy="1427956"/>
            <a:chOff x="4051302" y="2597944"/>
            <a:chExt cx="206266" cy="1427956"/>
          </a:xfrm>
        </p:grpSpPr>
        <p:sp>
          <p:nvSpPr>
            <p:cNvPr id="130"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31" name="Line 32"/>
            <p:cNvSpPr>
              <a:spLocks noChangeShapeType="1"/>
            </p:cNvSpPr>
            <p:nvPr/>
          </p:nvSpPr>
          <p:spPr bwMode="auto">
            <a:xfrm rot="16200000" flipV="1">
              <a:off x="4155969"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56321" name="标题 1"/>
          <p:cNvSpPr>
            <a:spLocks noGrp="1"/>
          </p:cNvSpPr>
          <p:nvPr>
            <p:ph type="title"/>
          </p:nvPr>
        </p:nvSpPr>
        <p:spPr>
          <a:xfrm>
            <a:off x="487822" y="257614"/>
            <a:ext cx="2331578" cy="617641"/>
          </a:xfrm>
        </p:spPr>
        <p:txBody>
          <a:bodyPr/>
          <a:lstStyle/>
          <a:p>
            <a:r>
              <a:rPr lang="zh-CN" altLang="en-US"/>
              <a:t>一次读出一行</a:t>
            </a:r>
          </a:p>
        </p:txBody>
      </p:sp>
      <p:grpSp>
        <p:nvGrpSpPr>
          <p:cNvPr id="56322" name="Group 5"/>
          <p:cNvGrpSpPr>
            <a:grpSpLocks/>
          </p:cNvGrpSpPr>
          <p:nvPr/>
        </p:nvGrpSpPr>
        <p:grpSpPr bwMode="auto">
          <a:xfrm>
            <a:off x="6265070" y="2767010"/>
            <a:ext cx="1936753" cy="685800"/>
            <a:chOff x="2889" y="2112"/>
            <a:chExt cx="961" cy="432"/>
          </a:xfrm>
        </p:grpSpPr>
        <p:sp>
          <p:nvSpPr>
            <p:cNvPr id="6"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b="1" dirty="0">
                  <a:solidFill>
                    <a:srgbClr val="C00000"/>
                  </a:solidFill>
                  <a:latin typeface="+mn-ea"/>
                </a:rPr>
                <a:t>存储矩阵</a:t>
              </a:r>
              <a:endParaRPr lang="zh-CN" altLang="en-US" b="1" dirty="0">
                <a:solidFill>
                  <a:srgbClr val="C00000"/>
                </a:solidFill>
                <a:effectLst>
                  <a:outerShdw blurRad="38100" dist="38100" dir="2700000" algn="tl">
                    <a:srgbClr val="C0C0C0"/>
                  </a:outerShdw>
                </a:effectLst>
                <a:latin typeface="+mn-ea"/>
              </a:endParaRPr>
            </a:p>
          </p:txBody>
        </p:sp>
        <p:sp>
          <p:nvSpPr>
            <p:cNvPr id="7"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b="1">
                  <a:solidFill>
                    <a:srgbClr val="C00000"/>
                  </a:solidFill>
                  <a:latin typeface="+mn-ea"/>
                </a:rPr>
                <a:t>64×64</a:t>
              </a:r>
              <a:r>
                <a:rPr lang="zh-CN" altLang="en-US" b="1">
                  <a:solidFill>
                    <a:srgbClr val="C00000"/>
                  </a:solidFill>
                  <a:latin typeface="+mn-ea"/>
                </a:rPr>
                <a:t>＝</a:t>
              </a:r>
              <a:r>
                <a:rPr lang="en-US" altLang="zh-CN" b="1">
                  <a:solidFill>
                    <a:srgbClr val="C00000"/>
                  </a:solidFill>
                  <a:latin typeface="+mn-ea"/>
                </a:rPr>
                <a:t>4096</a:t>
              </a:r>
              <a:endParaRPr lang="en-US" altLang="zh-CN" b="1">
                <a:solidFill>
                  <a:srgbClr val="C00000"/>
                </a:solidFill>
                <a:effectLst>
                  <a:outerShdw blurRad="38100" dist="38100" dir="2700000" algn="tl">
                    <a:srgbClr val="C0C0C0"/>
                  </a:outerShdw>
                </a:effectLst>
                <a:latin typeface="+mn-ea"/>
              </a:endParaRPr>
            </a:p>
          </p:txBody>
        </p:sp>
      </p:grpSp>
      <p:grpSp>
        <p:nvGrpSpPr>
          <p:cNvPr id="56323" name="Group 8"/>
          <p:cNvGrpSpPr>
            <a:grpSpLocks/>
          </p:cNvGrpSpPr>
          <p:nvPr/>
        </p:nvGrpSpPr>
        <p:grpSpPr bwMode="auto">
          <a:xfrm>
            <a:off x="6423029" y="1485107"/>
            <a:ext cx="917576" cy="2546350"/>
            <a:chOff x="3086" y="1443"/>
            <a:chExt cx="578" cy="1604"/>
          </a:xfrm>
        </p:grpSpPr>
        <p:sp>
          <p:nvSpPr>
            <p:cNvPr id="9"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latin typeface="+mn-ea"/>
                </a:rPr>
                <a:t>…</a:t>
              </a:r>
              <a:endParaRPr lang="en-US" altLang="zh-CN">
                <a:effectLst>
                  <a:outerShdw blurRad="38100" dist="38100" dir="2700000" algn="tl">
                    <a:srgbClr val="C0C0C0"/>
                  </a:outerShdw>
                </a:effectLst>
                <a:latin typeface="+mn-ea"/>
              </a:endParaRPr>
            </a:p>
          </p:txBody>
        </p:sp>
        <p:sp>
          <p:nvSpPr>
            <p:cNvPr id="10" name="Text Box 10"/>
            <p:cNvSpPr txBox="1">
              <a:spLocks noChangeArrowheads="1"/>
            </p:cNvSpPr>
            <p:nvPr/>
          </p:nvSpPr>
          <p:spPr bwMode="auto">
            <a:xfrm>
              <a:off x="3086" y="1962"/>
              <a:ext cx="555" cy="221"/>
            </a:xfrm>
            <a:prstGeom prst="rect">
              <a:avLst/>
            </a:prstGeom>
            <a:noFill/>
            <a:ln w="19050">
              <a:noFill/>
              <a:miter lim="800000"/>
              <a:headEnd/>
              <a:tailEnd/>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sp>
          <p:nvSpPr>
            <p:cNvPr id="11" name="Text Box 11"/>
            <p:cNvSpPr txBox="1">
              <a:spLocks noChangeArrowheads="1"/>
            </p:cNvSpPr>
            <p:nvPr/>
          </p:nvSpPr>
          <p:spPr bwMode="auto">
            <a:xfrm>
              <a:off x="3109" y="2827"/>
              <a:ext cx="555" cy="220"/>
            </a:xfrm>
            <a:prstGeom prst="rect">
              <a:avLst/>
            </a:prstGeom>
            <a:noFill/>
            <a:ln w="19050">
              <a:noFill/>
              <a:miter lim="800000"/>
              <a:headEnd/>
              <a:tailEnd/>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grpSp>
      <p:grpSp>
        <p:nvGrpSpPr>
          <p:cNvPr id="56324" name="Group 14"/>
          <p:cNvGrpSpPr>
            <a:grpSpLocks/>
          </p:cNvGrpSpPr>
          <p:nvPr/>
        </p:nvGrpSpPr>
        <p:grpSpPr bwMode="auto">
          <a:xfrm>
            <a:off x="3130551" y="1073151"/>
            <a:ext cx="5489575" cy="2690813"/>
            <a:chOff x="1012" y="1104"/>
            <a:chExt cx="3458" cy="1695"/>
          </a:xfrm>
        </p:grpSpPr>
        <p:sp>
          <p:nvSpPr>
            <p:cNvPr id="56399"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56400"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56401"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18"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9"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20"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21"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97" name="Text Box 97"/>
          <p:cNvSpPr txBox="1">
            <a:spLocks noChangeArrowheads="1"/>
          </p:cNvSpPr>
          <p:nvPr/>
        </p:nvSpPr>
        <p:spPr bwMode="auto">
          <a:xfrm>
            <a:off x="8269289" y="1492251"/>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98" name="Text Box 98"/>
          <p:cNvSpPr txBox="1">
            <a:spLocks noChangeArrowheads="1"/>
          </p:cNvSpPr>
          <p:nvPr/>
        </p:nvSpPr>
        <p:spPr bwMode="auto">
          <a:xfrm>
            <a:off x="8269289" y="2316163"/>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a:latin typeface="+mn-ea"/>
              </a:rPr>
              <a:t>1,63</a:t>
            </a:r>
            <a:endParaRPr lang="en-US" altLang="zh-CN">
              <a:effectLst>
                <a:outerShdw blurRad="38100" dist="38100" dir="2700000" algn="tl">
                  <a:srgbClr val="FFFFFF"/>
                </a:outerShdw>
              </a:effectLst>
              <a:latin typeface="+mn-ea"/>
            </a:endParaRPr>
          </a:p>
        </p:txBody>
      </p:sp>
      <p:sp>
        <p:nvSpPr>
          <p:cNvPr id="99" name="Text Box 99"/>
          <p:cNvSpPr txBox="1">
            <a:spLocks noChangeArrowheads="1"/>
          </p:cNvSpPr>
          <p:nvPr/>
        </p:nvSpPr>
        <p:spPr bwMode="auto">
          <a:xfrm>
            <a:off x="8269289" y="3740151"/>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00" name="Text Box 100"/>
          <p:cNvSpPr txBox="1">
            <a:spLocks noChangeArrowheads="1"/>
          </p:cNvSpPr>
          <p:nvPr/>
        </p:nvSpPr>
        <p:spPr bwMode="auto">
          <a:xfrm rot="16200000">
            <a:off x="8440738" y="3009901"/>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56371" name="Freeform 103"/>
          <p:cNvSpPr>
            <a:spLocks/>
          </p:cNvSpPr>
          <p:nvPr/>
        </p:nvSpPr>
        <p:spPr bwMode="auto">
          <a:xfrm>
            <a:off x="8048626" y="1687512"/>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56372" name="Freeform 104"/>
          <p:cNvSpPr>
            <a:spLocks/>
          </p:cNvSpPr>
          <p:nvPr/>
        </p:nvSpPr>
        <p:spPr bwMode="auto">
          <a:xfrm>
            <a:off x="8783639" y="1668462"/>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122" name="Rectangle 33"/>
          <p:cNvSpPr txBox="1">
            <a:spLocks noChangeArrowheads="1"/>
          </p:cNvSpPr>
          <p:nvPr/>
        </p:nvSpPr>
        <p:spPr bwMode="auto">
          <a:xfrm>
            <a:off x="2531269" y="5934869"/>
            <a:ext cx="7467601" cy="504825"/>
          </a:xfrm>
          <a:prstGeom prst="rect">
            <a:avLst/>
          </a:prstGeom>
          <a:noFill/>
          <a:ln w="9525">
            <a:noFill/>
            <a:miter lim="800000"/>
            <a:headEnd/>
            <a:tailEnd/>
          </a:ln>
        </p:spPr>
        <p:txBody>
          <a:bodyPr/>
          <a:lstStyle/>
          <a:p>
            <a:pPr marL="342900" indent="-342900">
              <a:lnSpc>
                <a:spcPct val="120000"/>
              </a:lnSpc>
              <a:spcBef>
                <a:spcPct val="20000"/>
              </a:spcBef>
              <a:buClr>
                <a:srgbClr val="FFC000"/>
              </a:buClr>
              <a:buFont typeface="Wingdings" pitchFamily="2" charset="2"/>
              <a:buChar char="n"/>
            </a:pPr>
            <a:r>
              <a:rPr lang="zh-CN" altLang="en-US" sz="2400" b="1" dirty="0">
                <a:solidFill>
                  <a:srgbClr val="C00000"/>
                </a:solidFill>
                <a:latin typeface="微软雅黑" charset="-122"/>
                <a:ea typeface="微软雅黑" charset="-122"/>
              </a:rPr>
              <a:t>给出行选，一行上所有存储体均给行缓冲提供数据</a:t>
            </a:r>
          </a:p>
        </p:txBody>
      </p:sp>
      <p:grpSp>
        <p:nvGrpSpPr>
          <p:cNvPr id="56380" name="组合 166"/>
          <p:cNvGrpSpPr>
            <a:grpSpLocks/>
          </p:cNvGrpSpPr>
          <p:nvPr/>
        </p:nvGrpSpPr>
        <p:grpSpPr bwMode="auto">
          <a:xfrm>
            <a:off x="4170327" y="4964110"/>
            <a:ext cx="4949862" cy="730646"/>
            <a:chOff x="2645551" y="5058917"/>
            <a:chExt cx="4950635" cy="730876"/>
          </a:xfrm>
          <a:solidFill>
            <a:schemeClr val="accent6">
              <a:lumMod val="60000"/>
              <a:lumOff val="40000"/>
            </a:schemeClr>
          </a:solidFill>
          <a:effectLst>
            <a:outerShdw blurRad="50800" dist="38100" dir="5400000" algn="t" rotWithShape="0">
              <a:prstClr val="black">
                <a:alpha val="40000"/>
              </a:prstClr>
            </a:outerShdw>
          </a:effectLst>
        </p:grpSpPr>
        <p:sp>
          <p:nvSpPr>
            <p:cNvPr id="32" name="Text Box 60"/>
            <p:cNvSpPr txBox="1">
              <a:spLocks noChangeArrowheads="1"/>
            </p:cNvSpPr>
            <p:nvPr/>
          </p:nvSpPr>
          <p:spPr bwMode="auto">
            <a:xfrm>
              <a:off x="2809126" y="5419392"/>
              <a:ext cx="350893"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0</a:t>
              </a:r>
              <a:endParaRPr lang="en-US" altLang="zh-CN" dirty="0">
                <a:latin typeface="+mn-ea"/>
              </a:endParaRPr>
            </a:p>
          </p:txBody>
        </p:sp>
        <p:sp>
          <p:nvSpPr>
            <p:cNvPr id="91" name="Text Box 95"/>
            <p:cNvSpPr txBox="1">
              <a:spLocks noChangeArrowheads="1"/>
            </p:cNvSpPr>
            <p:nvPr/>
          </p:nvSpPr>
          <p:spPr bwMode="auto">
            <a:xfrm>
              <a:off x="4121403" y="5440433"/>
              <a:ext cx="349305"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1</a:t>
              </a:r>
              <a:endParaRPr lang="en-US" altLang="zh-CN" dirty="0">
                <a:latin typeface="+mn-ea"/>
              </a:endParaRPr>
            </a:p>
          </p:txBody>
        </p:sp>
        <p:sp>
          <p:nvSpPr>
            <p:cNvPr id="116" name="Text Box 120"/>
            <p:cNvSpPr txBox="1">
              <a:spLocks noChangeArrowheads="1"/>
            </p:cNvSpPr>
            <p:nvPr/>
          </p:nvSpPr>
          <p:spPr bwMode="auto">
            <a:xfrm>
              <a:off x="7040474" y="5419392"/>
              <a:ext cx="555712"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63</a:t>
              </a:r>
              <a:endParaRPr lang="en-US" altLang="zh-CN" dirty="0">
                <a:latin typeface="+mn-ea"/>
              </a:endParaRPr>
            </a:p>
          </p:txBody>
        </p:sp>
        <p:sp>
          <p:nvSpPr>
            <p:cNvPr id="148" name="Text Box 28"/>
            <p:cNvSpPr txBox="1">
              <a:spLocks noChangeArrowheads="1"/>
            </p:cNvSpPr>
            <p:nvPr/>
          </p:nvSpPr>
          <p:spPr bwMode="auto">
            <a:xfrm>
              <a:off x="2645551" y="5058917"/>
              <a:ext cx="4788684" cy="358888"/>
            </a:xfrm>
            <a:prstGeom prst="rect">
              <a:avLst/>
            </a:prstGeom>
            <a:grpFill/>
            <a:ln w="19050">
              <a:solidFill>
                <a:schemeClr val="tx1"/>
              </a:solidFill>
              <a:miter lim="800000"/>
              <a:headEnd/>
              <a:tailEnd/>
            </a:ln>
            <a:effectLst/>
          </p:spPr>
          <p:txBody>
            <a:bodyPr lIns="0" tIns="0" rIns="0" bIns="0" anchor="ctr" anchorCtr="1"/>
            <a:lstStyle/>
            <a:p>
              <a:pPr algn="ctr">
                <a:spcBef>
                  <a:spcPts val="150"/>
                </a:spcBef>
                <a:defRPr/>
              </a:pPr>
              <a:r>
                <a:rPr lang="zh-CN" altLang="en-US" b="1" dirty="0">
                  <a:latin typeface="+mn-ea"/>
                </a:rPr>
                <a:t>行缓冲（</a:t>
              </a:r>
              <a:r>
                <a:rPr lang="en-US" altLang="zh-CN" b="1" dirty="0">
                  <a:latin typeface="+mn-ea"/>
                </a:rPr>
                <a:t>64bits</a:t>
              </a:r>
              <a:r>
                <a:rPr lang="zh-CN" altLang="en-US" b="1" dirty="0">
                  <a:latin typeface="+mn-ea"/>
                </a:rPr>
                <a:t>）</a:t>
              </a:r>
              <a:endParaRPr lang="en-US" altLang="zh-CN" b="1" dirty="0">
                <a:latin typeface="+mn-ea"/>
              </a:endParaRPr>
            </a:p>
          </p:txBody>
        </p:sp>
      </p:grpSp>
      <p:grpSp>
        <p:nvGrpSpPr>
          <p:cNvPr id="56383" name="组合 163"/>
          <p:cNvGrpSpPr>
            <a:grpSpLocks/>
          </p:cNvGrpSpPr>
          <p:nvPr/>
        </p:nvGrpSpPr>
        <p:grpSpPr bwMode="auto">
          <a:xfrm>
            <a:off x="8266112" y="4286250"/>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65" name="直接箭头连接符 164"/>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15" name="组合 114"/>
          <p:cNvGrpSpPr/>
          <p:nvPr/>
        </p:nvGrpSpPr>
        <p:grpSpPr>
          <a:xfrm flipH="1">
            <a:off x="8961441" y="2481661"/>
            <a:ext cx="209545" cy="1427956"/>
            <a:chOff x="4049715" y="2597944"/>
            <a:chExt cx="204785" cy="1427956"/>
          </a:xfrm>
        </p:grpSpPr>
        <p:sp>
          <p:nvSpPr>
            <p:cNvPr id="117"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18"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119" name="Text Box 97"/>
          <p:cNvSpPr txBox="1">
            <a:spLocks noChangeArrowheads="1"/>
          </p:cNvSpPr>
          <p:nvPr/>
        </p:nvSpPr>
        <p:spPr bwMode="auto">
          <a:xfrm>
            <a:off x="4175127" y="1498205"/>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20" name="Text Box 98"/>
          <p:cNvSpPr txBox="1">
            <a:spLocks noChangeArrowheads="1"/>
          </p:cNvSpPr>
          <p:nvPr/>
        </p:nvSpPr>
        <p:spPr bwMode="auto">
          <a:xfrm>
            <a:off x="4175127" y="2322117"/>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21" name="Text Box 99"/>
          <p:cNvSpPr txBox="1">
            <a:spLocks noChangeArrowheads="1"/>
          </p:cNvSpPr>
          <p:nvPr/>
        </p:nvSpPr>
        <p:spPr bwMode="auto">
          <a:xfrm>
            <a:off x="4175127" y="3746105"/>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123" name="Text Box 100"/>
          <p:cNvSpPr txBox="1">
            <a:spLocks noChangeArrowheads="1"/>
          </p:cNvSpPr>
          <p:nvPr/>
        </p:nvSpPr>
        <p:spPr bwMode="auto">
          <a:xfrm rot="16200000">
            <a:off x="4346576" y="3015855"/>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24" name="Freeform 103"/>
          <p:cNvSpPr>
            <a:spLocks/>
          </p:cNvSpPr>
          <p:nvPr/>
        </p:nvSpPr>
        <p:spPr bwMode="auto">
          <a:xfrm>
            <a:off x="3954464" y="1693466"/>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125" name="Freeform 104"/>
          <p:cNvSpPr>
            <a:spLocks/>
          </p:cNvSpPr>
          <p:nvPr/>
        </p:nvSpPr>
        <p:spPr bwMode="auto">
          <a:xfrm>
            <a:off x="4689477" y="1674416"/>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nvGrpSpPr>
          <p:cNvPr id="126" name="组合 163"/>
          <p:cNvGrpSpPr>
            <a:grpSpLocks/>
          </p:cNvGrpSpPr>
          <p:nvPr/>
        </p:nvGrpSpPr>
        <p:grpSpPr bwMode="auto">
          <a:xfrm>
            <a:off x="4171950" y="4292204"/>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27" name="直接箭头连接符 126"/>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8"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32" name="组合 131"/>
          <p:cNvGrpSpPr/>
          <p:nvPr/>
        </p:nvGrpSpPr>
        <p:grpSpPr>
          <a:xfrm flipH="1">
            <a:off x="4867279" y="2487615"/>
            <a:ext cx="209545" cy="1427956"/>
            <a:chOff x="4049715" y="2597944"/>
            <a:chExt cx="204785" cy="1427956"/>
          </a:xfrm>
        </p:grpSpPr>
        <p:sp>
          <p:nvSpPr>
            <p:cNvPr id="133"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34"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135" name="Text Box 97"/>
          <p:cNvSpPr txBox="1">
            <a:spLocks noChangeArrowheads="1"/>
          </p:cNvSpPr>
          <p:nvPr/>
        </p:nvSpPr>
        <p:spPr bwMode="auto">
          <a:xfrm>
            <a:off x="5480849" y="1485107"/>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36" name="Text Box 98"/>
          <p:cNvSpPr txBox="1">
            <a:spLocks noChangeArrowheads="1"/>
          </p:cNvSpPr>
          <p:nvPr/>
        </p:nvSpPr>
        <p:spPr bwMode="auto">
          <a:xfrm>
            <a:off x="5480849" y="2309019"/>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37" name="Text Box 99"/>
          <p:cNvSpPr txBox="1">
            <a:spLocks noChangeArrowheads="1"/>
          </p:cNvSpPr>
          <p:nvPr/>
        </p:nvSpPr>
        <p:spPr bwMode="auto">
          <a:xfrm>
            <a:off x="5480849" y="3733007"/>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138" name="Text Box 100"/>
          <p:cNvSpPr txBox="1">
            <a:spLocks noChangeArrowheads="1"/>
          </p:cNvSpPr>
          <p:nvPr/>
        </p:nvSpPr>
        <p:spPr bwMode="auto">
          <a:xfrm rot="16200000">
            <a:off x="5652298" y="3002757"/>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39" name="Freeform 103"/>
          <p:cNvSpPr>
            <a:spLocks/>
          </p:cNvSpPr>
          <p:nvPr/>
        </p:nvSpPr>
        <p:spPr bwMode="auto">
          <a:xfrm>
            <a:off x="5260186" y="1680368"/>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140" name="Freeform 104"/>
          <p:cNvSpPr>
            <a:spLocks/>
          </p:cNvSpPr>
          <p:nvPr/>
        </p:nvSpPr>
        <p:spPr bwMode="auto">
          <a:xfrm>
            <a:off x="5995199" y="1661318"/>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nvGrpSpPr>
          <p:cNvPr id="141" name="组合 163"/>
          <p:cNvGrpSpPr>
            <a:grpSpLocks/>
          </p:cNvGrpSpPr>
          <p:nvPr/>
        </p:nvGrpSpPr>
        <p:grpSpPr bwMode="auto">
          <a:xfrm>
            <a:off x="5477672" y="4279106"/>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42" name="直接箭头连接符 141"/>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43"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44" name="组合 143"/>
          <p:cNvGrpSpPr/>
          <p:nvPr/>
        </p:nvGrpSpPr>
        <p:grpSpPr>
          <a:xfrm>
            <a:off x="5263364" y="2484441"/>
            <a:ext cx="209545" cy="1427956"/>
            <a:chOff x="4049715" y="2597944"/>
            <a:chExt cx="204785" cy="1427956"/>
          </a:xfrm>
        </p:grpSpPr>
        <p:sp>
          <p:nvSpPr>
            <p:cNvPr id="145"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50"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151" name="组合 150"/>
          <p:cNvGrpSpPr/>
          <p:nvPr/>
        </p:nvGrpSpPr>
        <p:grpSpPr>
          <a:xfrm flipH="1">
            <a:off x="6173001" y="2474517"/>
            <a:ext cx="209545" cy="1427956"/>
            <a:chOff x="4049715" y="2597944"/>
            <a:chExt cx="204785" cy="1427956"/>
          </a:xfrm>
        </p:grpSpPr>
        <p:sp>
          <p:nvSpPr>
            <p:cNvPr id="152"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54"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69" name="Line 34">
            <a:extLst>
              <a:ext uri="{FF2B5EF4-FFF2-40B4-BE49-F238E27FC236}">
                <a16:creationId xmlns:a16="http://schemas.microsoft.com/office/drawing/2014/main" id="{D8540FBA-F586-407C-924C-3D69CAD1C181}"/>
              </a:ext>
            </a:extLst>
          </p:cNvPr>
          <p:cNvSpPr>
            <a:spLocks noChangeShapeType="1"/>
          </p:cNvSpPr>
          <p:nvPr/>
        </p:nvSpPr>
        <p:spPr bwMode="auto">
          <a:xfrm flipV="1">
            <a:off x="4522788" y="1228724"/>
            <a:ext cx="0" cy="263526"/>
          </a:xfrm>
          <a:prstGeom prst="line">
            <a:avLst/>
          </a:prstGeom>
          <a:noFill/>
          <a:ln w="19050">
            <a:solidFill>
              <a:schemeClr val="tx1"/>
            </a:solidFill>
            <a:round/>
            <a:headEnd/>
            <a:tailEnd type="oval"/>
          </a:ln>
        </p:spPr>
        <p:txBody>
          <a:bodyPr/>
          <a:lstStyle/>
          <a:p>
            <a:endParaRPr lang="zh-CN" altLang="en-US">
              <a:latin typeface="+mn-ea"/>
            </a:endParaRPr>
          </a:p>
        </p:txBody>
      </p:sp>
      <p:sp>
        <p:nvSpPr>
          <p:cNvPr id="70" name="Line 34">
            <a:extLst>
              <a:ext uri="{FF2B5EF4-FFF2-40B4-BE49-F238E27FC236}">
                <a16:creationId xmlns:a16="http://schemas.microsoft.com/office/drawing/2014/main" id="{2735A4F7-6CAF-4305-857F-541E3D30CBFA}"/>
              </a:ext>
            </a:extLst>
          </p:cNvPr>
          <p:cNvSpPr>
            <a:spLocks noChangeShapeType="1"/>
          </p:cNvSpPr>
          <p:nvPr/>
        </p:nvSpPr>
        <p:spPr bwMode="auto">
          <a:xfrm flipV="1">
            <a:off x="5846828" y="1227931"/>
            <a:ext cx="0" cy="263526"/>
          </a:xfrm>
          <a:prstGeom prst="line">
            <a:avLst/>
          </a:prstGeom>
          <a:noFill/>
          <a:ln w="19050">
            <a:solidFill>
              <a:schemeClr val="tx1"/>
            </a:solidFill>
            <a:round/>
            <a:headEnd/>
            <a:tailEnd type="oval"/>
          </a:ln>
        </p:spPr>
        <p:txBody>
          <a:bodyPr/>
          <a:lstStyle/>
          <a:p>
            <a:endParaRPr lang="zh-CN" altLang="en-US">
              <a:latin typeface="+mn-ea"/>
            </a:endParaRPr>
          </a:p>
        </p:txBody>
      </p:sp>
    </p:spTree>
    <p:extLst>
      <p:ext uri="{BB962C8B-B14F-4D97-AF65-F5344CB8AC3E}">
        <p14:creationId xmlns:p14="http://schemas.microsoft.com/office/powerpoint/2010/main" val="52242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latin typeface="+mj-lt"/>
              </a:rPr>
              <a:t>4.1 </a:t>
            </a:r>
            <a:r>
              <a:rPr lang="zh-CN" altLang="en-US" b="1" dirty="0">
                <a:solidFill>
                  <a:srgbClr val="C00000"/>
                </a:solidFill>
                <a:effectLst>
                  <a:outerShdw blurRad="38100" dist="38100" dir="2700000" algn="tl">
                    <a:srgbClr val="000000">
                      <a:alpha val="43137"/>
                    </a:srgbClr>
                  </a:outerShdw>
                </a:effectLst>
                <a:latin typeface="+mj-lt"/>
              </a:rPr>
              <a:t>存储器概述</a:t>
            </a:r>
          </a:p>
          <a:p>
            <a:r>
              <a:rPr lang="en-US" altLang="zh-CN" b="1" dirty="0">
                <a:latin typeface="+mj-lt"/>
              </a:rPr>
              <a:t>4.2 </a:t>
            </a:r>
            <a:r>
              <a:rPr lang="zh-CN" altLang="en-US" b="1" dirty="0">
                <a:latin typeface="+mj-lt"/>
              </a:rPr>
              <a:t>半导体存储器</a:t>
            </a:r>
          </a:p>
          <a:p>
            <a:r>
              <a:rPr lang="en-US" altLang="zh-CN" b="1" dirty="0">
                <a:latin typeface="+mj-lt"/>
              </a:rPr>
              <a:t>4.3 </a:t>
            </a:r>
            <a:r>
              <a:rPr lang="zh-CN" altLang="en-US" b="1" dirty="0">
                <a:latin typeface="+mj-lt"/>
              </a:rPr>
              <a:t>主存的组织及与</a:t>
            </a:r>
            <a:r>
              <a:rPr lang="en-US" altLang="zh-CN" b="1" dirty="0">
                <a:latin typeface="+mj-lt"/>
              </a:rPr>
              <a:t>CPU</a:t>
            </a:r>
            <a:r>
              <a:rPr lang="zh-CN" altLang="en-US" b="1" dirty="0">
                <a:latin typeface="+mj-lt"/>
              </a:rPr>
              <a:t>的连接</a:t>
            </a:r>
          </a:p>
          <a:p>
            <a:r>
              <a:rPr lang="en-US" altLang="zh-CN" b="1" dirty="0">
                <a:latin typeface="+mj-lt"/>
              </a:rPr>
              <a:t>4.4 </a:t>
            </a:r>
            <a:r>
              <a:rPr lang="zh-CN" altLang="en-US" b="1" dirty="0">
                <a:latin typeface="+mj-lt"/>
              </a:rPr>
              <a:t>并行主存系统</a:t>
            </a: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04622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458685" y="2576386"/>
            <a:ext cx="5334000" cy="1143000"/>
            <a:chOff x="912" y="2160"/>
            <a:chExt cx="3168" cy="720"/>
          </a:xfrm>
        </p:grpSpPr>
        <p:sp>
          <p:nvSpPr>
            <p:cNvPr id="57425" name="Line 4"/>
            <p:cNvSpPr>
              <a:spLocks noChangeShapeType="1"/>
            </p:cNvSpPr>
            <p:nvPr/>
          </p:nvSpPr>
          <p:spPr bwMode="auto">
            <a:xfrm>
              <a:off x="912" y="2160"/>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6" name="Line 5"/>
            <p:cNvSpPr>
              <a:spLocks noChangeShapeType="1"/>
            </p:cNvSpPr>
            <p:nvPr/>
          </p:nvSpPr>
          <p:spPr bwMode="auto">
            <a:xfrm>
              <a:off x="912" y="2304"/>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7" name="Line 6"/>
            <p:cNvSpPr>
              <a:spLocks noChangeShapeType="1"/>
            </p:cNvSpPr>
            <p:nvPr/>
          </p:nvSpPr>
          <p:spPr bwMode="auto">
            <a:xfrm>
              <a:off x="912" y="2448"/>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8" name="Line 7"/>
            <p:cNvSpPr>
              <a:spLocks noChangeShapeType="1"/>
            </p:cNvSpPr>
            <p:nvPr/>
          </p:nvSpPr>
          <p:spPr bwMode="auto">
            <a:xfrm>
              <a:off x="912" y="2592"/>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9" name="Line 8"/>
            <p:cNvSpPr>
              <a:spLocks noChangeShapeType="1"/>
            </p:cNvSpPr>
            <p:nvPr/>
          </p:nvSpPr>
          <p:spPr bwMode="auto">
            <a:xfrm>
              <a:off x="912" y="2736"/>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30" name="Line 9"/>
            <p:cNvSpPr>
              <a:spLocks noChangeShapeType="1"/>
            </p:cNvSpPr>
            <p:nvPr/>
          </p:nvSpPr>
          <p:spPr bwMode="auto">
            <a:xfrm>
              <a:off x="912" y="2880"/>
              <a:ext cx="3168" cy="0"/>
            </a:xfrm>
            <a:prstGeom prst="line">
              <a:avLst/>
            </a:prstGeom>
            <a:noFill/>
            <a:ln w="28575">
              <a:solidFill>
                <a:schemeClr val="tx1"/>
              </a:solidFill>
              <a:round/>
              <a:headEnd/>
              <a:tailEnd/>
            </a:ln>
          </p:spPr>
          <p:txBody>
            <a:bodyPr/>
            <a:lstStyle/>
            <a:p>
              <a:endParaRPr lang="zh-CN" altLang="en-US" sz="2000">
                <a:latin typeface="+mn-ea"/>
              </a:endParaRPr>
            </a:p>
          </p:txBody>
        </p:sp>
      </p:grpSp>
      <p:sp>
        <p:nvSpPr>
          <p:cNvPr id="57346" name="Rectangle 2"/>
          <p:cNvSpPr>
            <a:spLocks noGrp="1" noChangeArrowheads="1"/>
          </p:cNvSpPr>
          <p:nvPr>
            <p:ph type="title"/>
          </p:nvPr>
        </p:nvSpPr>
        <p:spPr/>
        <p:txBody>
          <a:bodyPr/>
          <a:lstStyle/>
          <a:p>
            <a:pPr eaLnBrk="1" hangingPunct="1"/>
            <a:r>
              <a:rPr lang="en-US" altLang="zh-CN"/>
              <a:t>4k*4</a:t>
            </a:r>
            <a:r>
              <a:rPr lang="zh-CN" altLang="en-US"/>
              <a:t>位存储体</a:t>
            </a:r>
          </a:p>
        </p:txBody>
      </p:sp>
      <p:grpSp>
        <p:nvGrpSpPr>
          <p:cNvPr id="3" name="Group 10"/>
          <p:cNvGrpSpPr>
            <a:grpSpLocks/>
          </p:cNvGrpSpPr>
          <p:nvPr/>
        </p:nvGrpSpPr>
        <p:grpSpPr bwMode="auto">
          <a:xfrm>
            <a:off x="772886" y="2428748"/>
            <a:ext cx="581025" cy="1447800"/>
            <a:chOff x="432" y="1734"/>
            <a:chExt cx="366" cy="912"/>
          </a:xfrm>
        </p:grpSpPr>
        <p:sp>
          <p:nvSpPr>
            <p:cNvPr id="881675" name="Text Box 11"/>
            <p:cNvSpPr txBox="1">
              <a:spLocks noChangeArrowheads="1"/>
            </p:cNvSpPr>
            <p:nvPr/>
          </p:nvSpPr>
          <p:spPr bwMode="auto">
            <a:xfrm>
              <a:off x="432" y="1734"/>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0</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6" name="Text Box 12"/>
            <p:cNvSpPr txBox="1">
              <a:spLocks noChangeArrowheads="1"/>
            </p:cNvSpPr>
            <p:nvPr/>
          </p:nvSpPr>
          <p:spPr bwMode="auto">
            <a:xfrm>
              <a:off x="432" y="2451"/>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7" name="Text Box 13"/>
            <p:cNvSpPr txBox="1">
              <a:spLocks noChangeArrowheads="1"/>
            </p:cNvSpPr>
            <p:nvPr/>
          </p:nvSpPr>
          <p:spPr bwMode="auto">
            <a:xfrm>
              <a:off x="432" y="1923"/>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1</a:t>
              </a:r>
              <a:r>
                <a:rPr lang="en-US" altLang="zh-CN" sz="2000">
                  <a:latin typeface="+mn-ea"/>
                </a:rPr>
                <a:t> </a:t>
              </a:r>
              <a:endParaRPr lang="en-US" altLang="zh-CN" sz="2000">
                <a:effectLst>
                  <a:outerShdw blurRad="38100" dist="38100" dir="2700000" algn="tl">
                    <a:srgbClr val="C0C0C0"/>
                  </a:outerShdw>
                </a:effectLst>
                <a:latin typeface="+mn-ea"/>
              </a:endParaRPr>
            </a:p>
          </p:txBody>
        </p:sp>
      </p:grpSp>
      <p:grpSp>
        <p:nvGrpSpPr>
          <p:cNvPr id="4" name="Group 14"/>
          <p:cNvGrpSpPr>
            <a:grpSpLocks/>
          </p:cNvGrpSpPr>
          <p:nvPr/>
        </p:nvGrpSpPr>
        <p:grpSpPr bwMode="auto">
          <a:xfrm>
            <a:off x="2296885" y="4100386"/>
            <a:ext cx="5410200" cy="381000"/>
            <a:chOff x="1392" y="2787"/>
            <a:chExt cx="3408" cy="240"/>
          </a:xfrm>
        </p:grpSpPr>
        <p:sp>
          <p:nvSpPr>
            <p:cNvPr id="57411" name="Oval 15"/>
            <p:cNvSpPr>
              <a:spLocks noChangeArrowheads="1"/>
            </p:cNvSpPr>
            <p:nvPr/>
          </p:nvSpPr>
          <p:spPr bwMode="auto">
            <a:xfrm>
              <a:off x="278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2" name="Oval 16"/>
            <p:cNvSpPr>
              <a:spLocks noChangeArrowheads="1"/>
            </p:cNvSpPr>
            <p:nvPr/>
          </p:nvSpPr>
          <p:spPr bwMode="auto">
            <a:xfrm>
              <a:off x="374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3" name="Oval 17"/>
            <p:cNvSpPr>
              <a:spLocks noChangeArrowheads="1"/>
            </p:cNvSpPr>
            <p:nvPr/>
          </p:nvSpPr>
          <p:spPr bwMode="auto">
            <a:xfrm>
              <a:off x="470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grpSp>
          <p:nvGrpSpPr>
            <p:cNvPr id="57414" name="Group 18"/>
            <p:cNvGrpSpPr>
              <a:grpSpLocks/>
            </p:cNvGrpSpPr>
            <p:nvPr/>
          </p:nvGrpSpPr>
          <p:grpSpPr bwMode="auto">
            <a:xfrm>
              <a:off x="1392" y="2787"/>
              <a:ext cx="3360" cy="192"/>
              <a:chOff x="1392" y="2787"/>
              <a:chExt cx="3360" cy="192"/>
            </a:xfrm>
          </p:grpSpPr>
          <p:sp>
            <p:nvSpPr>
              <p:cNvPr id="57416" name="Line 19"/>
              <p:cNvSpPr>
                <a:spLocks noChangeShapeType="1"/>
              </p:cNvSpPr>
              <p:nvPr/>
            </p:nvSpPr>
            <p:spPr bwMode="auto">
              <a:xfrm>
                <a:off x="1440" y="2835"/>
                <a:ext cx="2880" cy="0"/>
              </a:xfrm>
              <a:prstGeom prst="line">
                <a:avLst/>
              </a:prstGeom>
              <a:noFill/>
              <a:ln w="19050">
                <a:solidFill>
                  <a:schemeClr val="tx1"/>
                </a:solidFill>
                <a:round/>
                <a:headEnd/>
                <a:tailEnd/>
              </a:ln>
            </p:spPr>
            <p:txBody>
              <a:bodyPr/>
              <a:lstStyle/>
              <a:p>
                <a:endParaRPr lang="zh-CN" altLang="en-US" sz="2000">
                  <a:latin typeface="+mn-ea"/>
                </a:endParaRPr>
              </a:p>
            </p:txBody>
          </p:sp>
          <p:sp>
            <p:nvSpPr>
              <p:cNvPr id="57417" name="Line 20"/>
              <p:cNvSpPr>
                <a:spLocks noChangeShapeType="1"/>
              </p:cNvSpPr>
              <p:nvPr/>
            </p:nvSpPr>
            <p:spPr bwMode="auto">
              <a:xfrm>
                <a:off x="1872" y="2979"/>
                <a:ext cx="2880" cy="0"/>
              </a:xfrm>
              <a:prstGeom prst="line">
                <a:avLst/>
              </a:prstGeom>
              <a:noFill/>
              <a:ln w="19050">
                <a:solidFill>
                  <a:schemeClr val="tx1"/>
                </a:solidFill>
                <a:round/>
                <a:headEnd/>
                <a:tailEnd/>
              </a:ln>
            </p:spPr>
            <p:txBody>
              <a:bodyPr/>
              <a:lstStyle/>
              <a:p>
                <a:endParaRPr lang="zh-CN" altLang="en-US" sz="2000">
                  <a:latin typeface="+mn-ea"/>
                </a:endParaRPr>
              </a:p>
            </p:txBody>
          </p:sp>
          <p:sp>
            <p:nvSpPr>
              <p:cNvPr id="57418" name="Oval 21"/>
              <p:cNvSpPr>
                <a:spLocks noChangeArrowheads="1"/>
              </p:cNvSpPr>
              <p:nvPr/>
            </p:nvSpPr>
            <p:spPr bwMode="auto">
              <a:xfrm>
                <a:off x="235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9" name="Oval 22"/>
              <p:cNvSpPr>
                <a:spLocks noChangeArrowheads="1"/>
              </p:cNvSpPr>
              <p:nvPr/>
            </p:nvSpPr>
            <p:spPr bwMode="auto">
              <a:xfrm>
                <a:off x="331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20" name="Oval 23"/>
              <p:cNvSpPr>
                <a:spLocks noChangeArrowheads="1"/>
              </p:cNvSpPr>
              <p:nvPr/>
            </p:nvSpPr>
            <p:spPr bwMode="auto">
              <a:xfrm>
                <a:off x="427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21" name="Oval 24"/>
              <p:cNvSpPr>
                <a:spLocks noChangeArrowheads="1"/>
              </p:cNvSpPr>
              <p:nvPr/>
            </p:nvSpPr>
            <p:spPr bwMode="auto">
              <a:xfrm>
                <a:off x="1392" y="2787"/>
                <a:ext cx="96" cy="96"/>
              </a:xfrm>
              <a:prstGeom prst="ellipse">
                <a:avLst/>
              </a:prstGeom>
              <a:solidFill>
                <a:schemeClr val="tx1"/>
              </a:solidFill>
              <a:ln w="6350" algn="ctr">
                <a:solidFill>
                  <a:schemeClr val="tx1"/>
                </a:solidFill>
                <a:round/>
                <a:headEnd/>
                <a:tailEnd/>
              </a:ln>
            </p:spPr>
            <p:txBody>
              <a:bodyPr wrap="none" anchor="ctr"/>
              <a:lstStyle/>
              <a:p>
                <a:pPr algn="ctr"/>
                <a:endParaRPr lang="zh-CN" altLang="en-US" sz="2000">
                  <a:latin typeface="+mn-ea"/>
                </a:endParaRPr>
              </a:p>
            </p:txBody>
          </p:sp>
        </p:grpSp>
        <p:sp>
          <p:nvSpPr>
            <p:cNvPr id="57415" name="Oval 25"/>
            <p:cNvSpPr>
              <a:spLocks noChangeArrowheads="1"/>
            </p:cNvSpPr>
            <p:nvPr/>
          </p:nvSpPr>
          <p:spPr bwMode="auto">
            <a:xfrm>
              <a:off x="182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grpSp>
      <p:grpSp>
        <p:nvGrpSpPr>
          <p:cNvPr id="6" name="Group 40"/>
          <p:cNvGrpSpPr>
            <a:grpSpLocks/>
          </p:cNvGrpSpPr>
          <p:nvPr/>
        </p:nvGrpSpPr>
        <p:grpSpPr bwMode="auto">
          <a:xfrm>
            <a:off x="3287488" y="1966786"/>
            <a:ext cx="1677989" cy="3101974"/>
            <a:chOff x="2016" y="1443"/>
            <a:chExt cx="1057" cy="1954"/>
          </a:xfrm>
        </p:grpSpPr>
        <p:sp>
          <p:nvSpPr>
            <p:cNvPr id="57398" name="Rectangle 41"/>
            <p:cNvSpPr>
              <a:spLocks noChangeArrowheads="1"/>
            </p:cNvSpPr>
            <p:nvPr/>
          </p:nvSpPr>
          <p:spPr bwMode="auto">
            <a:xfrm>
              <a:off x="2256"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99" name="Line 42"/>
            <p:cNvSpPr>
              <a:spLocks noChangeShapeType="1"/>
            </p:cNvSpPr>
            <p:nvPr/>
          </p:nvSpPr>
          <p:spPr bwMode="auto">
            <a:xfrm>
              <a:off x="2016"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0" name="Line 43"/>
            <p:cNvSpPr>
              <a:spLocks noChangeShapeType="1"/>
            </p:cNvSpPr>
            <p:nvPr/>
          </p:nvSpPr>
          <p:spPr bwMode="auto">
            <a:xfrm>
              <a:off x="2016"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1" name="Line 44"/>
            <p:cNvSpPr>
              <a:spLocks noChangeShapeType="1"/>
            </p:cNvSpPr>
            <p:nvPr/>
          </p:nvSpPr>
          <p:spPr bwMode="auto">
            <a:xfrm>
              <a:off x="2016"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2" name="Line 45"/>
            <p:cNvSpPr>
              <a:spLocks noChangeShapeType="1"/>
            </p:cNvSpPr>
            <p:nvPr/>
          </p:nvSpPr>
          <p:spPr bwMode="auto">
            <a:xfrm>
              <a:off x="2016"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3" name="Line 46"/>
            <p:cNvSpPr>
              <a:spLocks noChangeShapeType="1"/>
            </p:cNvSpPr>
            <p:nvPr/>
          </p:nvSpPr>
          <p:spPr bwMode="auto">
            <a:xfrm>
              <a:off x="2016"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4" name="Line 47"/>
            <p:cNvSpPr>
              <a:spLocks noChangeShapeType="1"/>
            </p:cNvSpPr>
            <p:nvPr/>
          </p:nvSpPr>
          <p:spPr bwMode="auto">
            <a:xfrm>
              <a:off x="2016"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5" name="Line 48"/>
            <p:cNvSpPr>
              <a:spLocks noChangeShapeType="1"/>
            </p:cNvSpPr>
            <p:nvPr/>
          </p:nvSpPr>
          <p:spPr bwMode="auto">
            <a:xfrm flipV="1">
              <a:off x="240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6" name="Line 49"/>
            <p:cNvSpPr>
              <a:spLocks noChangeShapeType="1"/>
            </p:cNvSpPr>
            <p:nvPr/>
          </p:nvSpPr>
          <p:spPr bwMode="auto">
            <a:xfrm flipV="1">
              <a:off x="283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7" name="Line 50"/>
            <p:cNvSpPr>
              <a:spLocks noChangeShapeType="1"/>
            </p:cNvSpPr>
            <p:nvPr/>
          </p:nvSpPr>
          <p:spPr bwMode="auto">
            <a:xfrm flipV="1">
              <a:off x="259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15" name="Text Box 51"/>
            <p:cNvSpPr txBox="1">
              <a:spLocks noChangeArrowheads="1"/>
            </p:cNvSpPr>
            <p:nvPr/>
          </p:nvSpPr>
          <p:spPr bwMode="auto">
            <a:xfrm>
              <a:off x="2058" y="3206"/>
              <a:ext cx="478" cy="169"/>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16" name="Text Box 52"/>
            <p:cNvSpPr txBox="1">
              <a:spLocks noChangeArrowheads="1"/>
            </p:cNvSpPr>
            <p:nvPr/>
          </p:nvSpPr>
          <p:spPr bwMode="auto">
            <a:xfrm>
              <a:off x="2707" y="3202"/>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17" name="Text Box 53"/>
            <p:cNvSpPr txBox="1">
              <a:spLocks noChangeArrowheads="1"/>
            </p:cNvSpPr>
            <p:nvPr/>
          </p:nvSpPr>
          <p:spPr bwMode="auto">
            <a:xfrm>
              <a:off x="2455" y="3156"/>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7" name="Group 54"/>
          <p:cNvGrpSpPr>
            <a:grpSpLocks/>
          </p:cNvGrpSpPr>
          <p:nvPr/>
        </p:nvGrpSpPr>
        <p:grpSpPr bwMode="auto">
          <a:xfrm>
            <a:off x="4887687" y="1966786"/>
            <a:ext cx="1611313" cy="3124199"/>
            <a:chOff x="3024" y="1443"/>
            <a:chExt cx="1015" cy="1968"/>
          </a:xfrm>
        </p:grpSpPr>
        <p:sp>
          <p:nvSpPr>
            <p:cNvPr id="57385" name="Rectangle 55"/>
            <p:cNvSpPr>
              <a:spLocks noChangeArrowheads="1"/>
            </p:cNvSpPr>
            <p:nvPr/>
          </p:nvSpPr>
          <p:spPr bwMode="auto">
            <a:xfrm>
              <a:off x="3264"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86" name="Line 56"/>
            <p:cNvSpPr>
              <a:spLocks noChangeShapeType="1"/>
            </p:cNvSpPr>
            <p:nvPr/>
          </p:nvSpPr>
          <p:spPr bwMode="auto">
            <a:xfrm>
              <a:off x="3024"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7" name="Line 57"/>
            <p:cNvSpPr>
              <a:spLocks noChangeShapeType="1"/>
            </p:cNvSpPr>
            <p:nvPr/>
          </p:nvSpPr>
          <p:spPr bwMode="auto">
            <a:xfrm>
              <a:off x="3024"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8" name="Line 58"/>
            <p:cNvSpPr>
              <a:spLocks noChangeShapeType="1"/>
            </p:cNvSpPr>
            <p:nvPr/>
          </p:nvSpPr>
          <p:spPr bwMode="auto">
            <a:xfrm>
              <a:off x="3024"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9" name="Line 59"/>
            <p:cNvSpPr>
              <a:spLocks noChangeShapeType="1"/>
            </p:cNvSpPr>
            <p:nvPr/>
          </p:nvSpPr>
          <p:spPr bwMode="auto">
            <a:xfrm>
              <a:off x="3024"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0" name="Line 60"/>
            <p:cNvSpPr>
              <a:spLocks noChangeShapeType="1"/>
            </p:cNvSpPr>
            <p:nvPr/>
          </p:nvSpPr>
          <p:spPr bwMode="auto">
            <a:xfrm>
              <a:off x="3024"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1" name="Line 61"/>
            <p:cNvSpPr>
              <a:spLocks noChangeShapeType="1"/>
            </p:cNvSpPr>
            <p:nvPr/>
          </p:nvSpPr>
          <p:spPr bwMode="auto">
            <a:xfrm>
              <a:off x="3024"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2" name="Line 62"/>
            <p:cNvSpPr>
              <a:spLocks noChangeShapeType="1"/>
            </p:cNvSpPr>
            <p:nvPr/>
          </p:nvSpPr>
          <p:spPr bwMode="auto">
            <a:xfrm flipV="1">
              <a:off x="336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3" name="Line 63"/>
            <p:cNvSpPr>
              <a:spLocks noChangeShapeType="1"/>
            </p:cNvSpPr>
            <p:nvPr/>
          </p:nvSpPr>
          <p:spPr bwMode="auto">
            <a:xfrm flipV="1">
              <a:off x="379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4" name="Line 64"/>
            <p:cNvSpPr>
              <a:spLocks noChangeShapeType="1"/>
            </p:cNvSpPr>
            <p:nvPr/>
          </p:nvSpPr>
          <p:spPr bwMode="auto">
            <a:xfrm flipV="1">
              <a:off x="3600"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29" name="Text Box 65"/>
            <p:cNvSpPr txBox="1">
              <a:spLocks noChangeArrowheads="1"/>
            </p:cNvSpPr>
            <p:nvPr/>
          </p:nvSpPr>
          <p:spPr bwMode="auto">
            <a:xfrm>
              <a:off x="3118" y="3216"/>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30" name="Text Box 66"/>
            <p:cNvSpPr txBox="1">
              <a:spLocks noChangeArrowheads="1"/>
            </p:cNvSpPr>
            <p:nvPr/>
          </p:nvSpPr>
          <p:spPr bwMode="auto">
            <a:xfrm>
              <a:off x="3673" y="3216"/>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31" name="Text Box 67"/>
            <p:cNvSpPr txBox="1">
              <a:spLocks noChangeArrowheads="1"/>
            </p:cNvSpPr>
            <p:nvPr/>
          </p:nvSpPr>
          <p:spPr bwMode="auto">
            <a:xfrm>
              <a:off x="3426" y="3183"/>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8" name="Group 68"/>
          <p:cNvGrpSpPr>
            <a:grpSpLocks/>
          </p:cNvGrpSpPr>
          <p:nvPr/>
        </p:nvGrpSpPr>
        <p:grpSpPr bwMode="auto">
          <a:xfrm>
            <a:off x="6411707" y="1966786"/>
            <a:ext cx="1617668" cy="3132136"/>
            <a:chOff x="3984" y="1443"/>
            <a:chExt cx="1019" cy="1973"/>
          </a:xfrm>
        </p:grpSpPr>
        <p:sp>
          <p:nvSpPr>
            <p:cNvPr id="57372" name="Rectangle 69"/>
            <p:cNvSpPr>
              <a:spLocks noChangeArrowheads="1"/>
            </p:cNvSpPr>
            <p:nvPr/>
          </p:nvSpPr>
          <p:spPr bwMode="auto">
            <a:xfrm>
              <a:off x="4224"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73" name="Line 70"/>
            <p:cNvSpPr>
              <a:spLocks noChangeShapeType="1"/>
            </p:cNvSpPr>
            <p:nvPr/>
          </p:nvSpPr>
          <p:spPr bwMode="auto">
            <a:xfrm>
              <a:off x="3984"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4" name="Line 71"/>
            <p:cNvSpPr>
              <a:spLocks noChangeShapeType="1"/>
            </p:cNvSpPr>
            <p:nvPr/>
          </p:nvSpPr>
          <p:spPr bwMode="auto">
            <a:xfrm>
              <a:off x="3984"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5" name="Line 72"/>
            <p:cNvSpPr>
              <a:spLocks noChangeShapeType="1"/>
            </p:cNvSpPr>
            <p:nvPr/>
          </p:nvSpPr>
          <p:spPr bwMode="auto">
            <a:xfrm>
              <a:off x="3984"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6" name="Line 73"/>
            <p:cNvSpPr>
              <a:spLocks noChangeShapeType="1"/>
            </p:cNvSpPr>
            <p:nvPr/>
          </p:nvSpPr>
          <p:spPr bwMode="auto">
            <a:xfrm>
              <a:off x="3984"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7" name="Line 74"/>
            <p:cNvSpPr>
              <a:spLocks noChangeShapeType="1"/>
            </p:cNvSpPr>
            <p:nvPr/>
          </p:nvSpPr>
          <p:spPr bwMode="auto">
            <a:xfrm>
              <a:off x="3984"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8" name="Line 75"/>
            <p:cNvSpPr>
              <a:spLocks noChangeShapeType="1"/>
            </p:cNvSpPr>
            <p:nvPr/>
          </p:nvSpPr>
          <p:spPr bwMode="auto">
            <a:xfrm>
              <a:off x="3984"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9" name="Line 76"/>
            <p:cNvSpPr>
              <a:spLocks noChangeShapeType="1"/>
            </p:cNvSpPr>
            <p:nvPr/>
          </p:nvSpPr>
          <p:spPr bwMode="auto">
            <a:xfrm flipV="1">
              <a:off x="432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0" name="Line 77"/>
            <p:cNvSpPr>
              <a:spLocks noChangeShapeType="1"/>
            </p:cNvSpPr>
            <p:nvPr/>
          </p:nvSpPr>
          <p:spPr bwMode="auto">
            <a:xfrm flipV="1">
              <a:off x="475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1" name="Line 78"/>
            <p:cNvSpPr>
              <a:spLocks noChangeShapeType="1"/>
            </p:cNvSpPr>
            <p:nvPr/>
          </p:nvSpPr>
          <p:spPr bwMode="auto">
            <a:xfrm flipV="1">
              <a:off x="451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43" name="Text Box 79"/>
            <p:cNvSpPr txBox="1">
              <a:spLocks noChangeArrowheads="1"/>
            </p:cNvSpPr>
            <p:nvPr/>
          </p:nvSpPr>
          <p:spPr bwMode="auto">
            <a:xfrm>
              <a:off x="3987" y="3213"/>
              <a:ext cx="478"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4" name="Text Box 80"/>
            <p:cNvSpPr txBox="1">
              <a:spLocks noChangeArrowheads="1"/>
            </p:cNvSpPr>
            <p:nvPr/>
          </p:nvSpPr>
          <p:spPr bwMode="auto">
            <a:xfrm>
              <a:off x="4637" y="3221"/>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5" name="Text Box 81"/>
            <p:cNvSpPr txBox="1">
              <a:spLocks noChangeArrowheads="1"/>
            </p:cNvSpPr>
            <p:nvPr/>
          </p:nvSpPr>
          <p:spPr bwMode="auto">
            <a:xfrm>
              <a:off x="4376" y="3162"/>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9" name="Group 82"/>
          <p:cNvGrpSpPr>
            <a:grpSpLocks/>
          </p:cNvGrpSpPr>
          <p:nvPr/>
        </p:nvGrpSpPr>
        <p:grpSpPr bwMode="auto">
          <a:xfrm>
            <a:off x="2401660" y="1638968"/>
            <a:ext cx="5153025" cy="309563"/>
            <a:chOff x="1488" y="1392"/>
            <a:chExt cx="3246" cy="195"/>
          </a:xfrm>
        </p:grpSpPr>
        <p:sp>
          <p:nvSpPr>
            <p:cNvPr id="881747" name="Text Box 83"/>
            <p:cNvSpPr txBox="1">
              <a:spLocks noChangeArrowheads="1"/>
            </p:cNvSpPr>
            <p:nvPr/>
          </p:nvSpPr>
          <p:spPr bwMode="auto">
            <a:xfrm>
              <a:off x="148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8" name="Text Box 84"/>
            <p:cNvSpPr txBox="1">
              <a:spLocks noChangeArrowheads="1"/>
            </p:cNvSpPr>
            <p:nvPr/>
          </p:nvSpPr>
          <p:spPr bwMode="auto">
            <a:xfrm>
              <a:off x="244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9" name="Text Box 85"/>
            <p:cNvSpPr txBox="1">
              <a:spLocks noChangeArrowheads="1"/>
            </p:cNvSpPr>
            <p:nvPr/>
          </p:nvSpPr>
          <p:spPr bwMode="auto">
            <a:xfrm>
              <a:off x="3474" y="1392"/>
              <a:ext cx="366" cy="195"/>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2</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50" name="Text Box 86"/>
            <p:cNvSpPr txBox="1">
              <a:spLocks noChangeArrowheads="1"/>
            </p:cNvSpPr>
            <p:nvPr/>
          </p:nvSpPr>
          <p:spPr bwMode="auto">
            <a:xfrm>
              <a:off x="436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3</a:t>
              </a:r>
              <a:endParaRPr lang="en-US" altLang="zh-CN" sz="2000" dirty="0">
                <a:effectLst>
                  <a:outerShdw blurRad="38100" dist="38100" dir="2700000" algn="tl">
                    <a:srgbClr val="C0C0C0"/>
                  </a:outerShdw>
                </a:effectLst>
                <a:latin typeface="+mn-ea"/>
              </a:endParaRPr>
            </a:p>
          </p:txBody>
        </p:sp>
      </p:grpSp>
      <p:grpSp>
        <p:nvGrpSpPr>
          <p:cNvPr id="10" name="Group 26"/>
          <p:cNvGrpSpPr>
            <a:grpSpLocks/>
          </p:cNvGrpSpPr>
          <p:nvPr/>
        </p:nvGrpSpPr>
        <p:grpSpPr bwMode="auto">
          <a:xfrm>
            <a:off x="1763486" y="1966786"/>
            <a:ext cx="1684338" cy="3089274"/>
            <a:chOff x="1056" y="1443"/>
            <a:chExt cx="1061" cy="1946"/>
          </a:xfrm>
        </p:grpSpPr>
        <p:sp>
          <p:nvSpPr>
            <p:cNvPr id="57355" name="Rectangle 27"/>
            <p:cNvSpPr>
              <a:spLocks noChangeArrowheads="1"/>
            </p:cNvSpPr>
            <p:nvPr/>
          </p:nvSpPr>
          <p:spPr bwMode="auto">
            <a:xfrm>
              <a:off x="1296"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56" name="Line 28"/>
            <p:cNvSpPr>
              <a:spLocks noChangeShapeType="1"/>
            </p:cNvSpPr>
            <p:nvPr/>
          </p:nvSpPr>
          <p:spPr bwMode="auto">
            <a:xfrm>
              <a:off x="1056"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7" name="Line 29"/>
            <p:cNvSpPr>
              <a:spLocks noChangeShapeType="1"/>
            </p:cNvSpPr>
            <p:nvPr/>
          </p:nvSpPr>
          <p:spPr bwMode="auto">
            <a:xfrm>
              <a:off x="1056"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8" name="Line 30"/>
            <p:cNvSpPr>
              <a:spLocks noChangeShapeType="1"/>
            </p:cNvSpPr>
            <p:nvPr/>
          </p:nvSpPr>
          <p:spPr bwMode="auto">
            <a:xfrm>
              <a:off x="1056"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9" name="Line 31"/>
            <p:cNvSpPr>
              <a:spLocks noChangeShapeType="1"/>
            </p:cNvSpPr>
            <p:nvPr/>
          </p:nvSpPr>
          <p:spPr bwMode="auto">
            <a:xfrm>
              <a:off x="1056"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0" name="Line 32"/>
            <p:cNvSpPr>
              <a:spLocks noChangeShapeType="1"/>
            </p:cNvSpPr>
            <p:nvPr/>
          </p:nvSpPr>
          <p:spPr bwMode="auto">
            <a:xfrm>
              <a:off x="1056"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1" name="Line 33"/>
            <p:cNvSpPr>
              <a:spLocks noChangeShapeType="1"/>
            </p:cNvSpPr>
            <p:nvPr/>
          </p:nvSpPr>
          <p:spPr bwMode="auto">
            <a:xfrm>
              <a:off x="1056"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2" name="Line 34"/>
            <p:cNvSpPr>
              <a:spLocks noChangeShapeType="1"/>
            </p:cNvSpPr>
            <p:nvPr/>
          </p:nvSpPr>
          <p:spPr bwMode="auto">
            <a:xfrm flipV="1">
              <a:off x="144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3" name="Line 35"/>
            <p:cNvSpPr>
              <a:spLocks noChangeShapeType="1"/>
            </p:cNvSpPr>
            <p:nvPr/>
          </p:nvSpPr>
          <p:spPr bwMode="auto">
            <a:xfrm flipV="1">
              <a:off x="187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4" name="Line 36"/>
            <p:cNvSpPr>
              <a:spLocks noChangeShapeType="1"/>
            </p:cNvSpPr>
            <p:nvPr/>
          </p:nvSpPr>
          <p:spPr bwMode="auto">
            <a:xfrm flipV="1">
              <a:off x="163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01" name="Text Box 37"/>
            <p:cNvSpPr txBox="1">
              <a:spLocks noChangeArrowheads="1"/>
            </p:cNvSpPr>
            <p:nvPr/>
          </p:nvSpPr>
          <p:spPr bwMode="auto">
            <a:xfrm>
              <a:off x="1199" y="3193"/>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02" name="Text Box 38"/>
            <p:cNvSpPr txBox="1">
              <a:spLocks noChangeArrowheads="1"/>
            </p:cNvSpPr>
            <p:nvPr/>
          </p:nvSpPr>
          <p:spPr bwMode="auto">
            <a:xfrm>
              <a:off x="1751" y="3194"/>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03" name="Text Box 39"/>
            <p:cNvSpPr txBox="1">
              <a:spLocks noChangeArrowheads="1"/>
            </p:cNvSpPr>
            <p:nvPr/>
          </p:nvSpPr>
          <p:spPr bwMode="auto">
            <a:xfrm>
              <a:off x="1503" y="3154"/>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15" name="组合 14"/>
          <p:cNvGrpSpPr/>
          <p:nvPr/>
        </p:nvGrpSpPr>
        <p:grpSpPr>
          <a:xfrm>
            <a:off x="8545285" y="1649553"/>
            <a:ext cx="2345191" cy="3449369"/>
            <a:chOff x="8545285" y="1649553"/>
            <a:chExt cx="2345191" cy="3449369"/>
          </a:xfrm>
        </p:grpSpPr>
        <p:sp>
          <p:nvSpPr>
            <p:cNvPr id="110" name="Rectangle 5"/>
            <p:cNvSpPr>
              <a:spLocks noChangeArrowheads="1"/>
            </p:cNvSpPr>
            <p:nvPr/>
          </p:nvSpPr>
          <p:spPr bwMode="auto">
            <a:xfrm>
              <a:off x="9740738" y="2441116"/>
              <a:ext cx="1066800" cy="1524000"/>
            </a:xfrm>
            <a:prstGeom prst="rect">
              <a:avLst/>
            </a:prstGeom>
            <a:solidFill>
              <a:srgbClr val="99FFCC"/>
            </a:solidFill>
            <a:ln w="19050" algn="ctr">
              <a:solidFill>
                <a:schemeClr val="tx1"/>
              </a:solidFill>
              <a:miter lim="800000"/>
              <a:headEnd/>
              <a:tailEnd/>
            </a:ln>
            <a:effectLst/>
          </p:spPr>
          <p:txBody>
            <a:bodyPr wrap="none" anchor="ctr"/>
            <a:lstStyle/>
            <a:p>
              <a:pPr algn="ctr">
                <a:defRPr/>
              </a:pPr>
              <a:r>
                <a:rPr lang="en-US" altLang="zh-CN" sz="2000">
                  <a:effectLst>
                    <a:outerShdw blurRad="38100" dist="38100" dir="2700000" algn="tl">
                      <a:srgbClr val="FFFFFF"/>
                    </a:outerShdw>
                  </a:effectLst>
                  <a:latin typeface="+mn-ea"/>
                </a:rPr>
                <a:t>64*64</a:t>
              </a:r>
            </a:p>
          </p:txBody>
        </p:sp>
        <p:sp>
          <p:nvSpPr>
            <p:cNvPr id="93" name="Rectangle 14"/>
            <p:cNvSpPr>
              <a:spLocks noChangeArrowheads="1"/>
            </p:cNvSpPr>
            <p:nvPr/>
          </p:nvSpPr>
          <p:spPr bwMode="auto">
            <a:xfrm>
              <a:off x="9583509" y="2576386"/>
              <a:ext cx="1066800" cy="1524000"/>
            </a:xfrm>
            <a:prstGeom prst="rect">
              <a:avLst/>
            </a:prstGeom>
            <a:solidFill>
              <a:srgbClr val="99FFCC"/>
            </a:solidFill>
            <a:ln w="19050" algn="ctr">
              <a:solidFill>
                <a:schemeClr val="tx1"/>
              </a:solidFill>
              <a:miter lim="800000"/>
              <a:headEnd/>
              <a:tailEnd/>
            </a:ln>
            <a:effectLst/>
          </p:spPr>
          <p:txBody>
            <a:bodyPr wrap="none" anchor="ctr"/>
            <a:lstStyle/>
            <a:p>
              <a:pPr algn="ctr">
                <a:defRPr/>
              </a:pPr>
              <a:r>
                <a:rPr lang="en-US" altLang="zh-CN" sz="2000" dirty="0">
                  <a:effectLst>
                    <a:outerShdw blurRad="38100" dist="38100" dir="2700000" algn="tl">
                      <a:srgbClr val="FFFFFF"/>
                    </a:outerShdw>
                  </a:effectLst>
                  <a:latin typeface="+mn-ea"/>
                </a:rPr>
                <a:t>64*64</a:t>
              </a:r>
            </a:p>
            <a:p>
              <a:pPr algn="ctr">
                <a:defRPr/>
              </a:pPr>
              <a:r>
                <a:rPr lang="en-US" altLang="zh-CN" sz="2000" dirty="0">
                  <a:effectLst>
                    <a:outerShdw blurRad="38100" dist="38100" dir="2700000" algn="tl">
                      <a:srgbClr val="FFFFFF"/>
                    </a:outerShdw>
                  </a:effectLst>
                  <a:latin typeface="+mn-ea"/>
                </a:rPr>
                <a:t>4</a:t>
              </a:r>
              <a:r>
                <a:rPr lang="zh-CN" altLang="en-US" sz="2000" dirty="0">
                  <a:effectLst>
                    <a:outerShdw blurRad="38100" dist="38100" dir="2700000" algn="tl">
                      <a:srgbClr val="FFFFFF"/>
                    </a:outerShdw>
                  </a:effectLst>
                  <a:latin typeface="+mn-ea"/>
                </a:rPr>
                <a:t>片</a:t>
              </a:r>
              <a:endParaRPr lang="en-US" altLang="zh-CN" sz="2000" dirty="0">
                <a:effectLst>
                  <a:outerShdw blurRad="38100" dist="38100" dir="2700000" algn="tl">
                    <a:srgbClr val="FFFFFF"/>
                  </a:outerShdw>
                </a:effectLst>
                <a:latin typeface="+mn-ea"/>
              </a:endParaRPr>
            </a:p>
          </p:txBody>
        </p:sp>
        <p:sp>
          <p:nvSpPr>
            <p:cNvPr id="94" name="Line 15"/>
            <p:cNvSpPr>
              <a:spLocks noChangeShapeType="1"/>
            </p:cNvSpPr>
            <p:nvPr/>
          </p:nvSpPr>
          <p:spPr bwMode="auto">
            <a:xfrm>
              <a:off x="9202509" y="28049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5" name="Line 16"/>
            <p:cNvSpPr>
              <a:spLocks noChangeShapeType="1"/>
            </p:cNvSpPr>
            <p:nvPr/>
          </p:nvSpPr>
          <p:spPr bwMode="auto">
            <a:xfrm>
              <a:off x="9202509" y="30335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6" name="Line 17"/>
            <p:cNvSpPr>
              <a:spLocks noChangeShapeType="1"/>
            </p:cNvSpPr>
            <p:nvPr/>
          </p:nvSpPr>
          <p:spPr bwMode="auto">
            <a:xfrm>
              <a:off x="9202509" y="32621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7" name="Line 18"/>
            <p:cNvSpPr>
              <a:spLocks noChangeShapeType="1"/>
            </p:cNvSpPr>
            <p:nvPr/>
          </p:nvSpPr>
          <p:spPr bwMode="auto">
            <a:xfrm>
              <a:off x="9202509" y="34907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8" name="Line 19"/>
            <p:cNvSpPr>
              <a:spLocks noChangeShapeType="1"/>
            </p:cNvSpPr>
            <p:nvPr/>
          </p:nvSpPr>
          <p:spPr bwMode="auto">
            <a:xfrm>
              <a:off x="9202509" y="37193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9" name="Line 20"/>
            <p:cNvSpPr>
              <a:spLocks noChangeShapeType="1"/>
            </p:cNvSpPr>
            <p:nvPr/>
          </p:nvSpPr>
          <p:spPr bwMode="auto">
            <a:xfrm>
              <a:off x="9202509" y="39479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0" name="Line 21"/>
            <p:cNvSpPr>
              <a:spLocks noChangeShapeType="1"/>
            </p:cNvSpPr>
            <p:nvPr/>
          </p:nvSpPr>
          <p:spPr bwMode="auto">
            <a:xfrm flipV="1">
              <a:off x="9812109" y="4100386"/>
              <a:ext cx="0" cy="688182"/>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1" name="Line 22"/>
            <p:cNvSpPr>
              <a:spLocks noChangeShapeType="1"/>
            </p:cNvSpPr>
            <p:nvPr/>
          </p:nvSpPr>
          <p:spPr bwMode="auto">
            <a:xfrm flipV="1">
              <a:off x="10497909" y="4100386"/>
              <a:ext cx="0" cy="688182"/>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3" name="Text Box 24"/>
            <p:cNvSpPr txBox="1">
              <a:spLocks noChangeArrowheads="1"/>
            </p:cNvSpPr>
            <p:nvPr/>
          </p:nvSpPr>
          <p:spPr bwMode="auto">
            <a:xfrm>
              <a:off x="9573984" y="4789359"/>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104" name="Text Box 25"/>
            <p:cNvSpPr txBox="1">
              <a:spLocks noChangeArrowheads="1"/>
            </p:cNvSpPr>
            <p:nvPr/>
          </p:nvSpPr>
          <p:spPr bwMode="auto">
            <a:xfrm>
              <a:off x="10309451" y="4789359"/>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Y</a:t>
              </a:r>
              <a:r>
                <a:rPr lang="en-US" altLang="zh-CN" sz="2000" baseline="-25000">
                  <a:latin typeface="+mn-ea"/>
                </a:rPr>
                <a:t>63</a:t>
              </a:r>
              <a:endParaRPr lang="en-US" altLang="zh-CN" sz="2000">
                <a:effectLst>
                  <a:outerShdw blurRad="38100" dist="38100" dir="2700000" algn="tl">
                    <a:srgbClr val="C0C0C0"/>
                  </a:outerShdw>
                </a:effectLst>
                <a:latin typeface="+mn-ea"/>
              </a:endParaRPr>
            </a:p>
          </p:txBody>
        </p:sp>
        <p:sp>
          <p:nvSpPr>
            <p:cNvPr id="105" name="Text Box 26"/>
            <p:cNvSpPr txBox="1">
              <a:spLocks noChangeArrowheads="1"/>
            </p:cNvSpPr>
            <p:nvPr/>
          </p:nvSpPr>
          <p:spPr bwMode="auto">
            <a:xfrm>
              <a:off x="9910988" y="4695653"/>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sp>
          <p:nvSpPr>
            <p:cNvPr id="113" name="Text Box 28"/>
            <p:cNvSpPr txBox="1">
              <a:spLocks noChangeArrowheads="1"/>
            </p:cNvSpPr>
            <p:nvPr/>
          </p:nvSpPr>
          <p:spPr bwMode="auto">
            <a:xfrm>
              <a:off x="8545285" y="2576385"/>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X</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114" name="Text Box 29"/>
            <p:cNvSpPr txBox="1">
              <a:spLocks noChangeArrowheads="1"/>
            </p:cNvSpPr>
            <p:nvPr/>
          </p:nvSpPr>
          <p:spPr bwMode="auto">
            <a:xfrm>
              <a:off x="8545285" y="3714623"/>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115" name="Text Box 30"/>
            <p:cNvSpPr txBox="1">
              <a:spLocks noChangeArrowheads="1"/>
            </p:cNvSpPr>
            <p:nvPr/>
          </p:nvSpPr>
          <p:spPr bwMode="auto">
            <a:xfrm>
              <a:off x="8545285" y="2876423"/>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X</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cxnSp>
          <p:nvCxnSpPr>
            <p:cNvPr id="14" name="直接箭头连接符 13"/>
            <p:cNvCxnSpPr/>
            <p:nvPr/>
          </p:nvCxnSpPr>
          <p:spPr>
            <a:xfrm flipV="1">
              <a:off x="10156375" y="1933264"/>
              <a:ext cx="0" cy="64312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 Box 28"/>
            <p:cNvSpPr txBox="1">
              <a:spLocks noChangeArrowheads="1"/>
            </p:cNvSpPr>
            <p:nvPr/>
          </p:nvSpPr>
          <p:spPr bwMode="auto">
            <a:xfrm>
              <a:off x="9865862" y="1649553"/>
              <a:ext cx="581025" cy="309563"/>
            </a:xfrm>
            <a:prstGeom prst="rect">
              <a:avLst/>
            </a:prstGeom>
            <a:noFill/>
            <a:ln w="16510">
              <a:noFill/>
              <a:miter lim="800000"/>
              <a:headEnd/>
              <a:tailEnd/>
            </a:ln>
          </p:spPr>
          <p:txBody>
            <a:bodyPr lIns="0" tIns="0" rIns="0" bIns="0"/>
            <a:lstStyle/>
            <a:p>
              <a:pPr algn="ctr">
                <a:defRPr/>
              </a:pPr>
              <a:r>
                <a:rPr lang="en-US" altLang="zh-CN" sz="2000" b="1" dirty="0">
                  <a:latin typeface="+mn-ea"/>
                </a:rPr>
                <a:t>D</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grpSp>
      <p:grpSp>
        <p:nvGrpSpPr>
          <p:cNvPr id="123" name="组合 122">
            <a:extLst>
              <a:ext uri="{FF2B5EF4-FFF2-40B4-BE49-F238E27FC236}">
                <a16:creationId xmlns:a16="http://schemas.microsoft.com/office/drawing/2014/main" id="{8290AFFA-5954-43B2-9E25-77DB5E178460}"/>
              </a:ext>
            </a:extLst>
          </p:cNvPr>
          <p:cNvGrpSpPr/>
          <p:nvPr/>
        </p:nvGrpSpPr>
        <p:grpSpPr>
          <a:xfrm>
            <a:off x="4201888" y="5467774"/>
            <a:ext cx="3743732" cy="579957"/>
            <a:chOff x="747312" y="4732301"/>
            <a:chExt cx="1887608" cy="579957"/>
          </a:xfrm>
        </p:grpSpPr>
        <p:sp>
          <p:nvSpPr>
            <p:cNvPr id="124" name="矩形 123">
              <a:extLst>
                <a:ext uri="{FF2B5EF4-FFF2-40B4-BE49-F238E27FC236}">
                  <a16:creationId xmlns:a16="http://schemas.microsoft.com/office/drawing/2014/main" id="{D2EA2FE2-746F-4AAB-85CE-AB44F64ED41A}"/>
                </a:ext>
              </a:extLst>
            </p:cNvPr>
            <p:cNvSpPr/>
            <p:nvPr/>
          </p:nvSpPr>
          <p:spPr>
            <a:xfrm>
              <a:off x="747312"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BAC7BD4A-A4F1-46FD-B146-38590863C8B2}"/>
                </a:ext>
              </a:extLst>
            </p:cNvPr>
            <p:cNvSpPr/>
            <p:nvPr/>
          </p:nvSpPr>
          <p:spPr>
            <a:xfrm>
              <a:off x="750662" y="4822224"/>
              <a:ext cx="1882602" cy="400110"/>
            </a:xfrm>
            <a:prstGeom prst="rect">
              <a:avLst/>
            </a:prstGeom>
          </p:spPr>
          <p:txBody>
            <a:bodyPr wrap="square">
              <a:spAutoFit/>
            </a:bodyPr>
            <a:lstStyle/>
            <a:p>
              <a:pPr algn="ctr">
                <a:defRPr/>
              </a:pPr>
              <a:r>
                <a:rPr lang="zh-CN" altLang="en-US" sz="2000" b="1" dirty="0">
                  <a:solidFill>
                    <a:schemeClr val="bg1"/>
                  </a:solidFill>
                  <a:latin typeface="+mn-ea"/>
                </a:rPr>
                <a:t>行列选择信号如何产生？</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1957616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23"/>
                                        </p:tgtEl>
                                        <p:attrNameLst>
                                          <p:attrName>style.visibility</p:attrName>
                                        </p:attrNameLst>
                                      </p:cBhvr>
                                      <p:to>
                                        <p:strVal val="visible"/>
                                      </p:to>
                                    </p:set>
                                    <p:animEffect transition="in" filter="wipe(left)">
                                      <p:cBhvr>
                                        <p:cTn id="5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r>
              <a:rPr lang="zh-CN" altLang="en-US" dirty="0"/>
              <a:t>地址译码器</a:t>
            </a:r>
          </a:p>
        </p:txBody>
      </p:sp>
      <p:grpSp>
        <p:nvGrpSpPr>
          <p:cNvPr id="12" name="组合 11">
            <a:extLst>
              <a:ext uri="{FF2B5EF4-FFF2-40B4-BE49-F238E27FC236}">
                <a16:creationId xmlns:a16="http://schemas.microsoft.com/office/drawing/2014/main" id="{15980C09-4CD7-4346-AC00-9E5F5EB38989}"/>
              </a:ext>
            </a:extLst>
          </p:cNvPr>
          <p:cNvGrpSpPr/>
          <p:nvPr/>
        </p:nvGrpSpPr>
        <p:grpSpPr>
          <a:xfrm>
            <a:off x="967223" y="1599748"/>
            <a:ext cx="2999642" cy="4409917"/>
            <a:chOff x="852923" y="1599748"/>
            <a:chExt cx="2999642" cy="4409917"/>
          </a:xfrm>
        </p:grpSpPr>
        <p:cxnSp>
          <p:nvCxnSpPr>
            <p:cNvPr id="5" name="直接箭头连接符 4"/>
            <p:cNvCxnSpPr/>
            <p:nvPr/>
          </p:nvCxnSpPr>
          <p:spPr>
            <a:xfrm>
              <a:off x="3104420" y="199686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梯形 2"/>
            <p:cNvSpPr/>
            <p:nvPr/>
          </p:nvSpPr>
          <p:spPr>
            <a:xfrm rot="16200000">
              <a:off x="801086" y="3124985"/>
              <a:ext cx="3751113" cy="824871"/>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Times New Roman" pitchFamily="18" charset="0"/>
                <a:ea typeface="宋体" pitchFamily="2" charset="-122"/>
              </a:endParaRPr>
            </a:p>
          </p:txBody>
        </p:sp>
        <p:cxnSp>
          <p:nvCxnSpPr>
            <p:cNvPr id="132" name="直接箭头连接符 131"/>
            <p:cNvCxnSpPr/>
            <p:nvPr/>
          </p:nvCxnSpPr>
          <p:spPr>
            <a:xfrm>
              <a:off x="3104420" y="2436558"/>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3104420" y="2876249"/>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3104420" y="3315940"/>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3104420" y="375563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3104420" y="419532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3104420" y="463501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a:off x="3104420" y="507470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1516061" y="309990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1516061" y="353959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1516061" y="397928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437449" y="2980058"/>
              <a:ext cx="492443" cy="1503646"/>
            </a:xfrm>
            <a:prstGeom prst="rect">
              <a:avLst/>
            </a:prstGeom>
            <a:noFill/>
          </p:spPr>
          <p:txBody>
            <a:bodyPr vert="eaVert" wrap="square" rtlCol="0">
              <a:spAutoFit/>
            </a:bodyPr>
            <a:lstStyle/>
            <a:p>
              <a:r>
                <a:rPr lang="zh-CN" altLang="en-US" sz="2000" b="1" spc="300" dirty="0"/>
                <a:t>译码器</a:t>
              </a:r>
            </a:p>
          </p:txBody>
        </p:sp>
        <p:sp>
          <p:nvSpPr>
            <p:cNvPr id="8" name="文本框 7"/>
            <p:cNvSpPr txBox="1"/>
            <p:nvPr/>
          </p:nvSpPr>
          <p:spPr>
            <a:xfrm>
              <a:off x="1001318" y="2840657"/>
              <a:ext cx="482824" cy="400110"/>
            </a:xfrm>
            <a:prstGeom prst="rect">
              <a:avLst/>
            </a:prstGeom>
            <a:noFill/>
          </p:spPr>
          <p:txBody>
            <a:bodyPr wrap="none" rtlCol="0">
              <a:spAutoFit/>
            </a:bodyPr>
            <a:lstStyle/>
            <a:p>
              <a:r>
                <a:rPr lang="en-US" altLang="zh-CN" sz="2000" b="1" dirty="0"/>
                <a:t>A</a:t>
              </a:r>
              <a:r>
                <a:rPr lang="en-US" altLang="zh-CN" sz="2000" b="1" baseline="-25000" dirty="0"/>
                <a:t>2</a:t>
              </a:r>
              <a:endParaRPr lang="zh-CN" altLang="en-US" sz="2000" b="1" baseline="-25000" dirty="0"/>
            </a:p>
          </p:txBody>
        </p:sp>
        <p:sp>
          <p:nvSpPr>
            <p:cNvPr id="148" name="文本框 147"/>
            <p:cNvSpPr txBox="1"/>
            <p:nvPr/>
          </p:nvSpPr>
          <p:spPr>
            <a:xfrm>
              <a:off x="1009700" y="3270194"/>
              <a:ext cx="482824" cy="400110"/>
            </a:xfrm>
            <a:prstGeom prst="rect">
              <a:avLst/>
            </a:prstGeom>
            <a:noFill/>
          </p:spPr>
          <p:txBody>
            <a:bodyPr wrap="none" rtlCol="0">
              <a:spAutoFit/>
            </a:bodyPr>
            <a:lstStyle/>
            <a:p>
              <a:r>
                <a:rPr lang="en-US" altLang="zh-CN" sz="2000" b="1" dirty="0"/>
                <a:t>A</a:t>
              </a:r>
              <a:r>
                <a:rPr lang="en-US" altLang="zh-CN" sz="2000" b="1" baseline="-25000" dirty="0"/>
                <a:t>1</a:t>
              </a:r>
              <a:endParaRPr lang="zh-CN" altLang="en-US" sz="2000" b="1" baseline="-25000" dirty="0"/>
            </a:p>
          </p:txBody>
        </p:sp>
        <p:sp>
          <p:nvSpPr>
            <p:cNvPr id="149" name="文本框 148"/>
            <p:cNvSpPr txBox="1"/>
            <p:nvPr/>
          </p:nvSpPr>
          <p:spPr>
            <a:xfrm>
              <a:off x="1018082" y="3699731"/>
              <a:ext cx="482824" cy="400110"/>
            </a:xfrm>
            <a:prstGeom prst="rect">
              <a:avLst/>
            </a:prstGeom>
            <a:noFill/>
          </p:spPr>
          <p:txBody>
            <a:bodyPr wrap="none" rtlCol="0">
              <a:spAutoFit/>
            </a:bodyPr>
            <a:lstStyle/>
            <a:p>
              <a:r>
                <a:rPr lang="en-US" altLang="zh-CN" sz="2000" b="1" dirty="0"/>
                <a:t>A</a:t>
              </a:r>
              <a:r>
                <a:rPr lang="en-US" altLang="zh-CN" sz="2000" b="1" baseline="-25000" dirty="0"/>
                <a:t>0</a:t>
              </a:r>
              <a:endParaRPr lang="zh-CN" altLang="en-US" sz="2000" b="1" baseline="-25000" dirty="0"/>
            </a:p>
          </p:txBody>
        </p:sp>
        <p:sp>
          <p:nvSpPr>
            <p:cNvPr id="153" name="文本框 152"/>
            <p:cNvSpPr txBox="1"/>
            <p:nvPr/>
          </p:nvSpPr>
          <p:spPr>
            <a:xfrm>
              <a:off x="3089079" y="1599748"/>
              <a:ext cx="457176" cy="400110"/>
            </a:xfrm>
            <a:prstGeom prst="rect">
              <a:avLst/>
            </a:prstGeom>
            <a:noFill/>
          </p:spPr>
          <p:txBody>
            <a:bodyPr wrap="none" rtlCol="0">
              <a:spAutoFit/>
            </a:bodyPr>
            <a:lstStyle/>
            <a:p>
              <a:r>
                <a:rPr lang="en-US" altLang="zh-CN" sz="2000" b="1" dirty="0"/>
                <a:t>Y</a:t>
              </a:r>
              <a:r>
                <a:rPr lang="en-US" altLang="zh-CN" sz="2000" b="1" baseline="-25000" dirty="0"/>
                <a:t>7</a:t>
              </a:r>
              <a:endParaRPr lang="zh-CN" altLang="en-US" sz="2000" b="1" baseline="-25000" dirty="0"/>
            </a:p>
          </p:txBody>
        </p:sp>
        <p:sp>
          <p:nvSpPr>
            <p:cNvPr id="154" name="文本框 153"/>
            <p:cNvSpPr txBox="1"/>
            <p:nvPr/>
          </p:nvSpPr>
          <p:spPr>
            <a:xfrm>
              <a:off x="3097461" y="2029285"/>
              <a:ext cx="457176" cy="400110"/>
            </a:xfrm>
            <a:prstGeom prst="rect">
              <a:avLst/>
            </a:prstGeom>
            <a:noFill/>
          </p:spPr>
          <p:txBody>
            <a:bodyPr wrap="none" rtlCol="0">
              <a:spAutoFit/>
            </a:bodyPr>
            <a:lstStyle/>
            <a:p>
              <a:r>
                <a:rPr lang="en-US" altLang="zh-CN" sz="2000" b="1" dirty="0"/>
                <a:t>Y</a:t>
              </a:r>
              <a:r>
                <a:rPr lang="en-US" altLang="zh-CN" sz="2000" b="1" baseline="-25000" dirty="0"/>
                <a:t>6</a:t>
              </a:r>
              <a:endParaRPr lang="zh-CN" altLang="en-US" sz="2000" b="1" baseline="-25000" dirty="0"/>
            </a:p>
          </p:txBody>
        </p:sp>
        <p:sp>
          <p:nvSpPr>
            <p:cNvPr id="155" name="文本框 154"/>
            <p:cNvSpPr txBox="1"/>
            <p:nvPr/>
          </p:nvSpPr>
          <p:spPr>
            <a:xfrm>
              <a:off x="3105843" y="2458822"/>
              <a:ext cx="457176" cy="400110"/>
            </a:xfrm>
            <a:prstGeom prst="rect">
              <a:avLst/>
            </a:prstGeom>
            <a:noFill/>
          </p:spPr>
          <p:txBody>
            <a:bodyPr wrap="none" rtlCol="0">
              <a:spAutoFit/>
            </a:bodyPr>
            <a:lstStyle/>
            <a:p>
              <a:r>
                <a:rPr lang="en-US" altLang="zh-CN" sz="2000" b="1" dirty="0"/>
                <a:t>Y</a:t>
              </a:r>
              <a:r>
                <a:rPr lang="en-US" altLang="zh-CN" sz="2000" b="1" baseline="-25000" dirty="0"/>
                <a:t>5</a:t>
              </a:r>
              <a:endParaRPr lang="zh-CN" altLang="en-US" sz="2000" b="1" baseline="-25000" dirty="0"/>
            </a:p>
          </p:txBody>
        </p:sp>
        <p:sp>
          <p:nvSpPr>
            <p:cNvPr id="156" name="文本框 155"/>
            <p:cNvSpPr txBox="1"/>
            <p:nvPr/>
          </p:nvSpPr>
          <p:spPr>
            <a:xfrm>
              <a:off x="3095909" y="2915143"/>
              <a:ext cx="457176" cy="400110"/>
            </a:xfrm>
            <a:prstGeom prst="rect">
              <a:avLst/>
            </a:prstGeom>
            <a:noFill/>
          </p:spPr>
          <p:txBody>
            <a:bodyPr wrap="none" rtlCol="0">
              <a:spAutoFit/>
            </a:bodyPr>
            <a:lstStyle/>
            <a:p>
              <a:r>
                <a:rPr lang="en-US" altLang="zh-CN" sz="2000" b="1" dirty="0"/>
                <a:t>Y</a:t>
              </a:r>
              <a:r>
                <a:rPr lang="en-US" altLang="zh-CN" sz="2000" b="1" baseline="-25000" dirty="0"/>
                <a:t>4</a:t>
              </a:r>
              <a:endParaRPr lang="zh-CN" altLang="en-US" sz="2000" b="1" baseline="-25000" dirty="0"/>
            </a:p>
          </p:txBody>
        </p:sp>
        <p:sp>
          <p:nvSpPr>
            <p:cNvPr id="157" name="文本框 156"/>
            <p:cNvSpPr txBox="1"/>
            <p:nvPr/>
          </p:nvSpPr>
          <p:spPr>
            <a:xfrm>
              <a:off x="3104291" y="3344680"/>
              <a:ext cx="457176" cy="400110"/>
            </a:xfrm>
            <a:prstGeom prst="rect">
              <a:avLst/>
            </a:prstGeom>
            <a:noFill/>
          </p:spPr>
          <p:txBody>
            <a:bodyPr wrap="none" rtlCol="0">
              <a:spAutoFit/>
            </a:bodyPr>
            <a:lstStyle/>
            <a:p>
              <a:r>
                <a:rPr lang="en-US" altLang="zh-CN" sz="2000" b="1" dirty="0"/>
                <a:t>Y</a:t>
              </a:r>
              <a:r>
                <a:rPr lang="en-US" altLang="zh-CN" sz="2000" b="1" baseline="-25000" dirty="0"/>
                <a:t>3</a:t>
              </a:r>
              <a:endParaRPr lang="zh-CN" altLang="en-US" sz="2000" b="1" baseline="-25000" dirty="0"/>
            </a:p>
          </p:txBody>
        </p:sp>
        <p:sp>
          <p:nvSpPr>
            <p:cNvPr id="158" name="文本框 157"/>
            <p:cNvSpPr txBox="1"/>
            <p:nvPr/>
          </p:nvSpPr>
          <p:spPr>
            <a:xfrm>
              <a:off x="3112673" y="3774217"/>
              <a:ext cx="457176" cy="400110"/>
            </a:xfrm>
            <a:prstGeom prst="rect">
              <a:avLst/>
            </a:prstGeom>
            <a:noFill/>
          </p:spPr>
          <p:txBody>
            <a:bodyPr wrap="none" rtlCol="0">
              <a:spAutoFit/>
            </a:bodyPr>
            <a:lstStyle/>
            <a:p>
              <a:r>
                <a:rPr lang="en-US" altLang="zh-CN" sz="2000" b="1" dirty="0"/>
                <a:t>Y</a:t>
              </a:r>
              <a:r>
                <a:rPr lang="en-US" altLang="zh-CN" sz="2000" b="1" baseline="-25000" dirty="0"/>
                <a:t>2</a:t>
              </a:r>
              <a:endParaRPr lang="zh-CN" altLang="en-US" sz="2000" b="1" baseline="-25000" dirty="0"/>
            </a:p>
          </p:txBody>
        </p:sp>
        <p:sp>
          <p:nvSpPr>
            <p:cNvPr id="159" name="文本框 158"/>
            <p:cNvSpPr txBox="1"/>
            <p:nvPr/>
          </p:nvSpPr>
          <p:spPr>
            <a:xfrm>
              <a:off x="3102739" y="4230538"/>
              <a:ext cx="457176" cy="400110"/>
            </a:xfrm>
            <a:prstGeom prst="rect">
              <a:avLst/>
            </a:prstGeom>
            <a:noFill/>
          </p:spPr>
          <p:txBody>
            <a:bodyPr wrap="none" rtlCol="0">
              <a:spAutoFit/>
            </a:bodyPr>
            <a:lstStyle/>
            <a:p>
              <a:r>
                <a:rPr lang="en-US" altLang="zh-CN" sz="2000" b="1" dirty="0"/>
                <a:t>Y</a:t>
              </a:r>
              <a:r>
                <a:rPr lang="en-US" altLang="zh-CN" sz="2000" b="1" baseline="-25000" dirty="0"/>
                <a:t>1</a:t>
              </a:r>
              <a:endParaRPr lang="zh-CN" altLang="en-US" sz="2000" b="1" baseline="-25000" dirty="0"/>
            </a:p>
          </p:txBody>
        </p:sp>
        <p:sp>
          <p:nvSpPr>
            <p:cNvPr id="160" name="文本框 159"/>
            <p:cNvSpPr txBox="1"/>
            <p:nvPr/>
          </p:nvSpPr>
          <p:spPr>
            <a:xfrm>
              <a:off x="3111121" y="4660075"/>
              <a:ext cx="457176" cy="400110"/>
            </a:xfrm>
            <a:prstGeom prst="rect">
              <a:avLst/>
            </a:prstGeom>
            <a:noFill/>
          </p:spPr>
          <p:txBody>
            <a:bodyPr wrap="none" rtlCol="0">
              <a:spAutoFit/>
            </a:bodyPr>
            <a:lstStyle/>
            <a:p>
              <a:r>
                <a:rPr lang="en-US" altLang="zh-CN" sz="2000" b="1" dirty="0"/>
                <a:t>Y</a:t>
              </a:r>
              <a:r>
                <a:rPr lang="en-US" altLang="zh-CN" sz="2000" b="1" baseline="-25000" dirty="0"/>
                <a:t>0</a:t>
              </a:r>
              <a:endParaRPr lang="zh-CN" altLang="en-US" sz="2000" b="1" baseline="-25000" dirty="0"/>
            </a:p>
          </p:txBody>
        </p:sp>
        <p:sp>
          <p:nvSpPr>
            <p:cNvPr id="165" name="文本框 164"/>
            <p:cNvSpPr txBox="1"/>
            <p:nvPr/>
          </p:nvSpPr>
          <p:spPr>
            <a:xfrm>
              <a:off x="2315120" y="5609555"/>
              <a:ext cx="540533" cy="400110"/>
            </a:xfrm>
            <a:prstGeom prst="rect">
              <a:avLst/>
            </a:prstGeom>
            <a:noFill/>
          </p:spPr>
          <p:txBody>
            <a:bodyPr wrap="none" rtlCol="0">
              <a:spAutoFit/>
            </a:bodyPr>
            <a:lstStyle/>
            <a:p>
              <a:r>
                <a:rPr lang="en-US" altLang="zh-CN" sz="2000" b="1" dirty="0"/>
                <a:t>OE</a:t>
              </a:r>
              <a:endParaRPr lang="zh-CN" altLang="en-US" sz="2000" b="1" baseline="-25000" dirty="0"/>
            </a:p>
          </p:txBody>
        </p:sp>
        <p:cxnSp>
          <p:nvCxnSpPr>
            <p:cNvPr id="11" name="直接连接符 10"/>
            <p:cNvCxnSpPr/>
            <p:nvPr/>
          </p:nvCxnSpPr>
          <p:spPr>
            <a:xfrm flipV="1">
              <a:off x="2591799" y="5074707"/>
              <a:ext cx="0" cy="534848"/>
            </a:xfrm>
            <a:prstGeom prst="line">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A4C129D9-95AC-4308-A359-EC15B6F561E1}"/>
                </a:ext>
              </a:extLst>
            </p:cNvPr>
            <p:cNvSpPr txBox="1"/>
            <p:nvPr/>
          </p:nvSpPr>
          <p:spPr>
            <a:xfrm>
              <a:off x="852923" y="5255612"/>
              <a:ext cx="954107" cy="707886"/>
            </a:xfrm>
            <a:prstGeom prst="rect">
              <a:avLst/>
            </a:prstGeom>
            <a:noFill/>
          </p:spPr>
          <p:txBody>
            <a:bodyPr wrap="none" rtlCol="0">
              <a:spAutoFit/>
            </a:bodyPr>
            <a:lstStyle/>
            <a:p>
              <a:pPr algn="ctr"/>
              <a:r>
                <a:rPr lang="en-US" altLang="zh-CN" sz="2000" b="1" dirty="0"/>
                <a:t>3:8</a:t>
              </a:r>
            </a:p>
            <a:p>
              <a:pPr algn="ctr"/>
              <a:r>
                <a:rPr lang="zh-CN" altLang="en-US" sz="2000" b="1" dirty="0"/>
                <a:t>译码器</a:t>
              </a:r>
              <a:endParaRPr lang="zh-CN" altLang="en-US" sz="2000" b="1" baseline="-25000" dirty="0"/>
            </a:p>
          </p:txBody>
        </p:sp>
      </p:grpSp>
      <p:pic>
        <p:nvPicPr>
          <p:cNvPr id="10" name="图片 9">
            <a:extLst>
              <a:ext uri="{FF2B5EF4-FFF2-40B4-BE49-F238E27FC236}">
                <a16:creationId xmlns:a16="http://schemas.microsoft.com/office/drawing/2014/main" id="{91CD4FD5-1387-4208-A94C-BEA69F1C1BB9}"/>
              </a:ext>
            </a:extLst>
          </p:cNvPr>
          <p:cNvPicPr>
            <a:picLocks noChangeAspect="1"/>
          </p:cNvPicPr>
          <p:nvPr/>
        </p:nvPicPr>
        <p:blipFill>
          <a:blip r:embed="rId3">
            <a:duotone>
              <a:schemeClr val="accent5">
                <a:shade val="45000"/>
                <a:satMod val="135000"/>
              </a:schemeClr>
              <a:prstClr val="white"/>
            </a:duotone>
          </a:blip>
          <a:stretch>
            <a:fillRect/>
          </a:stretch>
        </p:blipFill>
        <p:spPr>
          <a:xfrm>
            <a:off x="5048082" y="1861217"/>
            <a:ext cx="6134218" cy="3677028"/>
          </a:xfrm>
          <a:prstGeom prst="rect">
            <a:avLst/>
          </a:prstGeom>
        </p:spPr>
      </p:pic>
      <p:grpSp>
        <p:nvGrpSpPr>
          <p:cNvPr id="65" name="组合 64">
            <a:extLst>
              <a:ext uri="{FF2B5EF4-FFF2-40B4-BE49-F238E27FC236}">
                <a16:creationId xmlns:a16="http://schemas.microsoft.com/office/drawing/2014/main" id="{7C6A08EC-C207-4488-8861-9E385391EADB}"/>
              </a:ext>
            </a:extLst>
          </p:cNvPr>
          <p:cNvGrpSpPr/>
          <p:nvPr/>
        </p:nvGrpSpPr>
        <p:grpSpPr>
          <a:xfrm>
            <a:off x="2604501" y="7375059"/>
            <a:ext cx="3054729" cy="523220"/>
            <a:chOff x="4965243" y="1863083"/>
            <a:chExt cx="3054729" cy="523220"/>
          </a:xfrm>
        </p:grpSpPr>
        <p:sp>
          <p:nvSpPr>
            <p:cNvPr id="66" name="文本框 65">
              <a:extLst>
                <a:ext uri="{FF2B5EF4-FFF2-40B4-BE49-F238E27FC236}">
                  <a16:creationId xmlns:a16="http://schemas.microsoft.com/office/drawing/2014/main" id="{9BEB5704-8845-42DF-8870-0A5D2F668897}"/>
                </a:ext>
              </a:extLst>
            </p:cNvPr>
            <p:cNvSpPr txBox="1"/>
            <p:nvPr/>
          </p:nvSpPr>
          <p:spPr>
            <a:xfrm>
              <a:off x="4965243"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0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67" name="直接连接符 66">
              <a:extLst>
                <a:ext uri="{FF2B5EF4-FFF2-40B4-BE49-F238E27FC236}">
                  <a16:creationId xmlns:a16="http://schemas.microsoft.com/office/drawing/2014/main" id="{BF38C201-2410-4C4C-9969-1627554E7582}"/>
                </a:ext>
              </a:extLst>
            </p:cNvPr>
            <p:cNvCxnSpPr/>
            <p:nvPr/>
          </p:nvCxnSpPr>
          <p:spPr>
            <a:xfrm>
              <a:off x="6069119"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9A1FCD2-20C6-422C-8F9D-60B40A0F85D7}"/>
                </a:ext>
              </a:extLst>
            </p:cNvPr>
            <p:cNvCxnSpPr/>
            <p:nvPr/>
          </p:nvCxnSpPr>
          <p:spPr>
            <a:xfrm>
              <a:off x="6458201"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0EBC34D-94EF-4F02-AFBD-DD867017BF76}"/>
                </a:ext>
              </a:extLst>
            </p:cNvPr>
            <p:cNvCxnSpPr/>
            <p:nvPr/>
          </p:nvCxnSpPr>
          <p:spPr>
            <a:xfrm>
              <a:off x="687268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0BEF3732-66DE-406C-AC64-F4E506064903}"/>
              </a:ext>
            </a:extLst>
          </p:cNvPr>
          <p:cNvGrpSpPr/>
          <p:nvPr/>
        </p:nvGrpSpPr>
        <p:grpSpPr>
          <a:xfrm>
            <a:off x="2591800" y="8403175"/>
            <a:ext cx="3054729" cy="523220"/>
            <a:chOff x="4901742" y="2891199"/>
            <a:chExt cx="3054729" cy="523220"/>
          </a:xfrm>
        </p:grpSpPr>
        <p:sp>
          <p:nvSpPr>
            <p:cNvPr id="71" name="文本框 70">
              <a:extLst>
                <a:ext uri="{FF2B5EF4-FFF2-40B4-BE49-F238E27FC236}">
                  <a16:creationId xmlns:a16="http://schemas.microsoft.com/office/drawing/2014/main" id="{4F3F4A77-1E58-4FB8-A5C3-555526E0C3B4}"/>
                </a:ext>
              </a:extLst>
            </p:cNvPr>
            <p:cNvSpPr txBox="1"/>
            <p:nvPr/>
          </p:nvSpPr>
          <p:spPr>
            <a:xfrm>
              <a:off x="4901742" y="28911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1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2" name="直接连接符 71">
              <a:extLst>
                <a:ext uri="{FF2B5EF4-FFF2-40B4-BE49-F238E27FC236}">
                  <a16:creationId xmlns:a16="http://schemas.microsoft.com/office/drawing/2014/main" id="{ABB34BE4-02C9-4C26-95AA-8048E8BB4A3A}"/>
                </a:ext>
              </a:extLst>
            </p:cNvPr>
            <p:cNvCxnSpPr/>
            <p:nvPr/>
          </p:nvCxnSpPr>
          <p:spPr>
            <a:xfrm>
              <a:off x="6018319"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803E52E3-00BD-4792-9D96-827AC663F7B8}"/>
                </a:ext>
              </a:extLst>
            </p:cNvPr>
            <p:cNvCxnSpPr/>
            <p:nvPr/>
          </p:nvCxnSpPr>
          <p:spPr>
            <a:xfrm>
              <a:off x="6407401"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013F68C-AD00-4C3F-9ADC-00EDA408F640}"/>
              </a:ext>
            </a:extLst>
          </p:cNvPr>
          <p:cNvGrpSpPr/>
          <p:nvPr/>
        </p:nvGrpSpPr>
        <p:grpSpPr>
          <a:xfrm>
            <a:off x="2591799" y="9431291"/>
            <a:ext cx="3054729" cy="523220"/>
            <a:chOff x="4901741" y="3919315"/>
            <a:chExt cx="3054729" cy="523220"/>
          </a:xfrm>
        </p:grpSpPr>
        <p:sp>
          <p:nvSpPr>
            <p:cNvPr id="75" name="文本框 74">
              <a:extLst>
                <a:ext uri="{FF2B5EF4-FFF2-40B4-BE49-F238E27FC236}">
                  <a16:creationId xmlns:a16="http://schemas.microsoft.com/office/drawing/2014/main" id="{1D2A3976-D309-4AFC-AF83-911BAD0DA7FC}"/>
                </a:ext>
              </a:extLst>
            </p:cNvPr>
            <p:cNvSpPr txBox="1"/>
            <p:nvPr/>
          </p:nvSpPr>
          <p:spPr>
            <a:xfrm>
              <a:off x="4901741"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2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6" name="直接连接符 75">
              <a:extLst>
                <a:ext uri="{FF2B5EF4-FFF2-40B4-BE49-F238E27FC236}">
                  <a16:creationId xmlns:a16="http://schemas.microsoft.com/office/drawing/2014/main" id="{48786033-E1DE-40C8-BCB9-7A95D6183426}"/>
                </a:ext>
              </a:extLst>
            </p:cNvPr>
            <p:cNvCxnSpPr/>
            <p:nvPr/>
          </p:nvCxnSpPr>
          <p:spPr>
            <a:xfrm>
              <a:off x="6018319"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D9184D8-86F8-476C-A821-D8CCF5F008E5}"/>
                </a:ext>
              </a:extLst>
            </p:cNvPr>
            <p:cNvCxnSpPr/>
            <p:nvPr/>
          </p:nvCxnSpPr>
          <p:spPr>
            <a:xfrm>
              <a:off x="6809183"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F48FC6C1-837D-4925-96FB-AB329B348C4B}"/>
              </a:ext>
            </a:extLst>
          </p:cNvPr>
          <p:cNvGrpSpPr/>
          <p:nvPr/>
        </p:nvGrpSpPr>
        <p:grpSpPr>
          <a:xfrm>
            <a:off x="2604498" y="10459406"/>
            <a:ext cx="3054729" cy="523220"/>
            <a:chOff x="4901740" y="4947430"/>
            <a:chExt cx="3054729" cy="523220"/>
          </a:xfrm>
        </p:grpSpPr>
        <p:sp>
          <p:nvSpPr>
            <p:cNvPr id="79" name="文本框 78">
              <a:extLst>
                <a:ext uri="{FF2B5EF4-FFF2-40B4-BE49-F238E27FC236}">
                  <a16:creationId xmlns:a16="http://schemas.microsoft.com/office/drawing/2014/main" id="{9FB65B49-BB4E-4BAA-9D3F-AA278FF69356}"/>
                </a:ext>
              </a:extLst>
            </p:cNvPr>
            <p:cNvSpPr txBox="1"/>
            <p:nvPr/>
          </p:nvSpPr>
          <p:spPr>
            <a:xfrm>
              <a:off x="4901740" y="4947430"/>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3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0" name="直接连接符 79">
              <a:extLst>
                <a:ext uri="{FF2B5EF4-FFF2-40B4-BE49-F238E27FC236}">
                  <a16:creationId xmlns:a16="http://schemas.microsoft.com/office/drawing/2014/main" id="{6E114CE8-17FC-41F7-9849-C9B3E9040C14}"/>
                </a:ext>
              </a:extLst>
            </p:cNvPr>
            <p:cNvCxnSpPr/>
            <p:nvPr/>
          </p:nvCxnSpPr>
          <p:spPr>
            <a:xfrm>
              <a:off x="6018319" y="5000552"/>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08FC19BB-2F45-4BF6-95D4-87CDFF064826}"/>
              </a:ext>
            </a:extLst>
          </p:cNvPr>
          <p:cNvGrpSpPr/>
          <p:nvPr/>
        </p:nvGrpSpPr>
        <p:grpSpPr>
          <a:xfrm>
            <a:off x="5940313" y="7375059"/>
            <a:ext cx="3054729" cy="523220"/>
            <a:chOff x="8301055" y="1863083"/>
            <a:chExt cx="3054729" cy="523220"/>
          </a:xfrm>
        </p:grpSpPr>
        <p:sp>
          <p:nvSpPr>
            <p:cNvPr id="82" name="文本框 81">
              <a:extLst>
                <a:ext uri="{FF2B5EF4-FFF2-40B4-BE49-F238E27FC236}">
                  <a16:creationId xmlns:a16="http://schemas.microsoft.com/office/drawing/2014/main" id="{1DAD88D6-3C38-4324-B919-D1F2E4E3BFC1}"/>
                </a:ext>
              </a:extLst>
            </p:cNvPr>
            <p:cNvSpPr txBox="1"/>
            <p:nvPr/>
          </p:nvSpPr>
          <p:spPr>
            <a:xfrm>
              <a:off x="8301055"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4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3" name="直接连接符 82">
              <a:extLst>
                <a:ext uri="{FF2B5EF4-FFF2-40B4-BE49-F238E27FC236}">
                  <a16:creationId xmlns:a16="http://schemas.microsoft.com/office/drawing/2014/main" id="{CD857196-8B5C-4C68-829D-DDE089D9401C}"/>
                </a:ext>
              </a:extLst>
            </p:cNvPr>
            <p:cNvCxnSpPr/>
            <p:nvPr/>
          </p:nvCxnSpPr>
          <p:spPr>
            <a:xfrm>
              <a:off x="979401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325B3196-5A68-46C7-9E2A-711CD06B1A2B}"/>
                </a:ext>
              </a:extLst>
            </p:cNvPr>
            <p:cNvCxnSpPr/>
            <p:nvPr/>
          </p:nvCxnSpPr>
          <p:spPr>
            <a:xfrm>
              <a:off x="10195795"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A64CBD25-D55E-4ED9-A86A-FA10DD6E2C27}"/>
              </a:ext>
            </a:extLst>
          </p:cNvPr>
          <p:cNvGrpSpPr/>
          <p:nvPr/>
        </p:nvGrpSpPr>
        <p:grpSpPr>
          <a:xfrm>
            <a:off x="5927612" y="8415875"/>
            <a:ext cx="3054729" cy="523220"/>
            <a:chOff x="8275654" y="2903899"/>
            <a:chExt cx="3054729" cy="523220"/>
          </a:xfrm>
        </p:grpSpPr>
        <p:sp>
          <p:nvSpPr>
            <p:cNvPr id="86" name="文本框 85">
              <a:extLst>
                <a:ext uri="{FF2B5EF4-FFF2-40B4-BE49-F238E27FC236}">
                  <a16:creationId xmlns:a16="http://schemas.microsoft.com/office/drawing/2014/main" id="{EDCEB286-A530-4648-8278-1268C74A364F}"/>
                </a:ext>
              </a:extLst>
            </p:cNvPr>
            <p:cNvSpPr txBox="1"/>
            <p:nvPr/>
          </p:nvSpPr>
          <p:spPr>
            <a:xfrm>
              <a:off x="8275654" y="29038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5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7" name="直接连接符 86">
              <a:extLst>
                <a:ext uri="{FF2B5EF4-FFF2-40B4-BE49-F238E27FC236}">
                  <a16:creationId xmlns:a16="http://schemas.microsoft.com/office/drawing/2014/main" id="{13666C0F-4814-4A6B-9F89-42750E66F913}"/>
                </a:ext>
              </a:extLst>
            </p:cNvPr>
            <p:cNvCxnSpPr/>
            <p:nvPr/>
          </p:nvCxnSpPr>
          <p:spPr>
            <a:xfrm>
              <a:off x="9794013" y="29602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E65D91A0-2058-46A8-B11C-0B5D77529042}"/>
              </a:ext>
            </a:extLst>
          </p:cNvPr>
          <p:cNvGrpSpPr/>
          <p:nvPr/>
        </p:nvGrpSpPr>
        <p:grpSpPr>
          <a:xfrm>
            <a:off x="5927611" y="9431291"/>
            <a:ext cx="3054729" cy="523220"/>
            <a:chOff x="8224853" y="3919315"/>
            <a:chExt cx="3054729" cy="523220"/>
          </a:xfrm>
        </p:grpSpPr>
        <p:sp>
          <p:nvSpPr>
            <p:cNvPr id="89" name="文本框 88">
              <a:extLst>
                <a:ext uri="{FF2B5EF4-FFF2-40B4-BE49-F238E27FC236}">
                  <a16:creationId xmlns:a16="http://schemas.microsoft.com/office/drawing/2014/main" id="{8B907130-E550-4FA2-A5FA-775B3E027092}"/>
                </a:ext>
              </a:extLst>
            </p:cNvPr>
            <p:cNvSpPr txBox="1"/>
            <p:nvPr/>
          </p:nvSpPr>
          <p:spPr>
            <a:xfrm>
              <a:off x="8224853"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6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90" name="直接连接符 89">
              <a:extLst>
                <a:ext uri="{FF2B5EF4-FFF2-40B4-BE49-F238E27FC236}">
                  <a16:creationId xmlns:a16="http://schemas.microsoft.com/office/drawing/2014/main" id="{209B9CA9-3CAA-49EE-AE2C-E87067ACDAAA}"/>
                </a:ext>
              </a:extLst>
            </p:cNvPr>
            <p:cNvCxnSpPr/>
            <p:nvPr/>
          </p:nvCxnSpPr>
          <p:spPr>
            <a:xfrm>
              <a:off x="10124213" y="3960561"/>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文本框 90">
            <a:extLst>
              <a:ext uri="{FF2B5EF4-FFF2-40B4-BE49-F238E27FC236}">
                <a16:creationId xmlns:a16="http://schemas.microsoft.com/office/drawing/2014/main" id="{8965C4E8-9CDE-497C-8D37-88D5B382A33C}"/>
              </a:ext>
            </a:extLst>
          </p:cNvPr>
          <p:cNvSpPr txBox="1"/>
          <p:nvPr/>
        </p:nvSpPr>
        <p:spPr>
          <a:xfrm>
            <a:off x="5927610" y="10459406"/>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7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spTree>
    <p:extLst>
      <p:ext uri="{BB962C8B-B14F-4D97-AF65-F5344CB8AC3E}">
        <p14:creationId xmlns:p14="http://schemas.microsoft.com/office/powerpoint/2010/main" val="594097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中的译码器</a:t>
            </a:r>
          </a:p>
        </p:txBody>
      </p:sp>
      <p:pic>
        <p:nvPicPr>
          <p:cNvPr id="5" name="内容占位符 4" descr="D:\百度云同步盘\0常用文件\J教学资料\教材建设\circ\decoder.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96745" y="1875453"/>
            <a:ext cx="10527975" cy="2758421"/>
          </a:xfrm>
          <a:prstGeom prst="rect">
            <a:avLst/>
          </a:prstGeom>
          <a:noFill/>
          <a:ln>
            <a:noFill/>
          </a:ln>
        </p:spPr>
      </p:pic>
      <p:grpSp>
        <p:nvGrpSpPr>
          <p:cNvPr id="4" name="组合 3">
            <a:extLst>
              <a:ext uri="{FF2B5EF4-FFF2-40B4-BE49-F238E27FC236}">
                <a16:creationId xmlns:a16="http://schemas.microsoft.com/office/drawing/2014/main" id="{8290AFFA-5954-43B2-9E25-77DB5E178460}"/>
              </a:ext>
            </a:extLst>
          </p:cNvPr>
          <p:cNvGrpSpPr/>
          <p:nvPr/>
        </p:nvGrpSpPr>
        <p:grpSpPr>
          <a:xfrm>
            <a:off x="4242857" y="5509610"/>
            <a:ext cx="3743735" cy="579957"/>
            <a:chOff x="665665" y="4732301"/>
            <a:chExt cx="1887609" cy="579957"/>
          </a:xfrm>
        </p:grpSpPr>
        <p:sp>
          <p:nvSpPr>
            <p:cNvPr id="6" name="矩形 5">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grpSp>
        <p:nvGrpSpPr>
          <p:cNvPr id="8" name="组合 7">
            <a:extLst>
              <a:ext uri="{FF2B5EF4-FFF2-40B4-BE49-F238E27FC236}">
                <a16:creationId xmlns:a16="http://schemas.microsoft.com/office/drawing/2014/main" id="{4B17D807-FD44-4938-9BA8-B5B5109488C0}"/>
              </a:ext>
            </a:extLst>
          </p:cNvPr>
          <p:cNvGrpSpPr/>
          <p:nvPr/>
        </p:nvGrpSpPr>
        <p:grpSpPr>
          <a:xfrm>
            <a:off x="7639130" y="1250534"/>
            <a:ext cx="3364292" cy="579957"/>
            <a:chOff x="665665" y="4732301"/>
            <a:chExt cx="1887609" cy="579957"/>
          </a:xfrm>
          <a:solidFill>
            <a:srgbClr val="1387B7"/>
          </a:solidFill>
        </p:grpSpPr>
        <p:sp>
          <p:nvSpPr>
            <p:cNvPr id="9" name="矩形 8">
              <a:extLst>
                <a:ext uri="{FF2B5EF4-FFF2-40B4-BE49-F238E27FC236}">
                  <a16:creationId xmlns:a16="http://schemas.microsoft.com/office/drawing/2014/main" id="{56CAA771-CB32-423D-90CF-0761A8E121EC}"/>
                </a:ext>
              </a:extLst>
            </p:cNvPr>
            <p:cNvSpPr/>
            <p:nvPr/>
          </p:nvSpPr>
          <p:spPr>
            <a:xfrm>
              <a:off x="665666" y="4732301"/>
              <a:ext cx="1887608" cy="579957"/>
            </a:xfrm>
            <a:prstGeom prst="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4EA1E2D-6AD9-4370-B663-501FF9077FD4}"/>
                </a:ext>
              </a:extLst>
            </p:cNvPr>
            <p:cNvSpPr/>
            <p:nvPr/>
          </p:nvSpPr>
          <p:spPr>
            <a:xfrm>
              <a:off x="665665" y="4822224"/>
              <a:ext cx="1887609" cy="400110"/>
            </a:xfrm>
            <a:prstGeom prst="rect">
              <a:avLst/>
            </a:prstGeom>
            <a:grpFill/>
          </p:spPr>
          <p:txBody>
            <a:bodyPr wrap="square">
              <a:spAutoFit/>
            </a:bodyPr>
            <a:lstStyle/>
            <a:p>
              <a:pPr algn="ctr">
                <a:defRPr/>
              </a:pPr>
              <a:r>
                <a:rPr lang="zh-CN" altLang="en-US" sz="2000" b="1" dirty="0">
                  <a:solidFill>
                    <a:schemeClr val="bg1"/>
                  </a:solidFill>
                  <a:latin typeface="+mn-ea"/>
                </a:rPr>
                <a:t>很多组件悬浮态表示有效！</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361504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中的多路选择器</a:t>
            </a:r>
          </a:p>
        </p:txBody>
      </p:sp>
      <p:pic>
        <p:nvPicPr>
          <p:cNvPr id="5" name="内容占位符 4" descr="D:\百度云同步盘\0常用文件\J教学资料\教材建设\circ\MUX.pn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53306" y="2132856"/>
            <a:ext cx="10700494" cy="2347457"/>
          </a:xfrm>
          <a:prstGeom prst="rect">
            <a:avLst/>
          </a:prstGeom>
          <a:noFill/>
          <a:ln>
            <a:noFill/>
          </a:ln>
        </p:spPr>
      </p:pic>
      <p:grpSp>
        <p:nvGrpSpPr>
          <p:cNvPr id="4" name="组合 3">
            <a:extLst>
              <a:ext uri="{FF2B5EF4-FFF2-40B4-BE49-F238E27FC236}">
                <a16:creationId xmlns:a16="http://schemas.microsoft.com/office/drawing/2014/main" id="{8290AFFA-5954-43B2-9E25-77DB5E178460}"/>
              </a:ext>
            </a:extLst>
          </p:cNvPr>
          <p:cNvGrpSpPr/>
          <p:nvPr/>
        </p:nvGrpSpPr>
        <p:grpSpPr>
          <a:xfrm>
            <a:off x="4242857" y="5509610"/>
            <a:ext cx="3743735" cy="579957"/>
            <a:chOff x="665665" y="4732301"/>
            <a:chExt cx="1887609" cy="579957"/>
          </a:xfrm>
        </p:grpSpPr>
        <p:sp>
          <p:nvSpPr>
            <p:cNvPr id="6" name="矩形 5">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404045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中的解复用器</a:t>
            </a:r>
          </a:p>
        </p:txBody>
      </p:sp>
      <p:pic>
        <p:nvPicPr>
          <p:cNvPr id="5" name="内容占位符 4" descr="D:\百度云同步盘\0常用文件\J教学资料\教材建设\circ\demux.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53721" y="1990260"/>
            <a:ext cx="10500079" cy="2432450"/>
          </a:xfrm>
          <a:prstGeom prst="rect">
            <a:avLst/>
          </a:prstGeom>
          <a:noFill/>
          <a:ln>
            <a:noFill/>
          </a:ln>
        </p:spPr>
      </p:pic>
      <p:grpSp>
        <p:nvGrpSpPr>
          <p:cNvPr id="4" name="组合 3">
            <a:extLst>
              <a:ext uri="{FF2B5EF4-FFF2-40B4-BE49-F238E27FC236}">
                <a16:creationId xmlns:a16="http://schemas.microsoft.com/office/drawing/2014/main" id="{8290AFFA-5954-43B2-9E25-77DB5E178460}"/>
              </a:ext>
            </a:extLst>
          </p:cNvPr>
          <p:cNvGrpSpPr/>
          <p:nvPr/>
        </p:nvGrpSpPr>
        <p:grpSpPr>
          <a:xfrm>
            <a:off x="4242857" y="5509610"/>
            <a:ext cx="3743735" cy="579957"/>
            <a:chOff x="665665" y="4732301"/>
            <a:chExt cx="1887609" cy="579957"/>
          </a:xfrm>
        </p:grpSpPr>
        <p:sp>
          <p:nvSpPr>
            <p:cNvPr id="6" name="矩形 5">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3412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zh-CN" altLang="en-US" dirty="0"/>
              <a:t>译码方式</a:t>
            </a:r>
          </a:p>
        </p:txBody>
      </p:sp>
      <p:sp>
        <p:nvSpPr>
          <p:cNvPr id="889891" name="Text Box 35"/>
          <p:cNvSpPr txBox="1">
            <a:spLocks noChangeArrowheads="1"/>
          </p:cNvSpPr>
          <p:nvPr/>
        </p:nvSpPr>
        <p:spPr bwMode="auto">
          <a:xfrm>
            <a:off x="208299" y="5955265"/>
            <a:ext cx="5706649" cy="400110"/>
          </a:xfrm>
          <a:prstGeom prst="rect">
            <a:avLst/>
          </a:prstGeom>
          <a:noFill/>
          <a:ln w="28575" algn="ctr">
            <a:noFill/>
            <a:miter lim="800000"/>
            <a:headEnd/>
            <a:tailEnd/>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根</a:t>
            </a:r>
            <a:r>
              <a:rPr lang="zh-CN" altLang="en-US" sz="2000" b="1" u="sng" dirty="0">
                <a:solidFill>
                  <a:srgbClr val="C00000"/>
                </a:solidFill>
                <a:latin typeface="+mn-ea"/>
              </a:rPr>
              <a:t>译码线</a:t>
            </a:r>
            <a:r>
              <a:rPr lang="zh-CN" altLang="en-US" sz="2000" b="1" dirty="0">
                <a:solidFill>
                  <a:srgbClr val="C00000"/>
                </a:solidFill>
                <a:latin typeface="+mn-ea"/>
              </a:rPr>
              <a:t>，寻址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endParaRPr lang="zh-CN" altLang="en-US" sz="2000" b="1" u="sng" dirty="0">
              <a:solidFill>
                <a:srgbClr val="C00000"/>
              </a:solidFill>
              <a:latin typeface="+mn-ea"/>
            </a:endParaRPr>
          </a:p>
        </p:txBody>
      </p:sp>
      <p:grpSp>
        <p:nvGrpSpPr>
          <p:cNvPr id="7" name="组合 6"/>
          <p:cNvGrpSpPr/>
          <p:nvPr/>
        </p:nvGrpSpPr>
        <p:grpSpPr>
          <a:xfrm>
            <a:off x="692339" y="1082343"/>
            <a:ext cx="5147014" cy="4637315"/>
            <a:chOff x="692339" y="1250301"/>
            <a:chExt cx="5147014" cy="4637315"/>
          </a:xfrm>
        </p:grpSpPr>
        <p:grpSp>
          <p:nvGrpSpPr>
            <p:cNvPr id="120" name="组合 119"/>
            <p:cNvGrpSpPr/>
            <p:nvPr/>
          </p:nvGrpSpPr>
          <p:grpSpPr>
            <a:xfrm>
              <a:off x="692339" y="1250301"/>
              <a:ext cx="5147014" cy="4637315"/>
              <a:chOff x="2673795" y="1634957"/>
              <a:chExt cx="5147014" cy="4351829"/>
            </a:xfrm>
          </p:grpSpPr>
          <p:sp>
            <p:nvSpPr>
              <p:cNvPr id="121" name="矩形 120">
                <a:extLst>
                  <a:ext uri="{FF2B5EF4-FFF2-40B4-BE49-F238E27FC236}">
                    <a16:creationId xmlns:a16="http://schemas.microsoft.com/office/drawing/2014/main" id="{69AD41AF-1F97-4601-9A6F-8BB265A95935}"/>
                  </a:ext>
                </a:extLst>
              </p:cNvPr>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2" name="组合 121"/>
              <p:cNvGrpSpPr/>
              <p:nvPr/>
            </p:nvGrpSpPr>
            <p:grpSpPr>
              <a:xfrm>
                <a:off x="2887032" y="5470097"/>
                <a:ext cx="1689493" cy="423526"/>
                <a:chOff x="2872519" y="5470097"/>
                <a:chExt cx="1689493" cy="423526"/>
              </a:xfrm>
            </p:grpSpPr>
            <p:sp>
              <p:nvSpPr>
                <p:cNvPr id="123" name="矩形 122"/>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24" name="文本框 123"/>
                <p:cNvSpPr txBox="1"/>
                <p:nvPr/>
              </p:nvSpPr>
              <p:spPr>
                <a:xfrm>
                  <a:off x="2979922" y="5488706"/>
                  <a:ext cx="1531188" cy="346595"/>
                </a:xfrm>
                <a:prstGeom prst="rect">
                  <a:avLst/>
                </a:prstGeom>
                <a:noFill/>
              </p:spPr>
              <p:txBody>
                <a:bodyPr wrap="none" rtlCol="0">
                  <a:spAutoFit/>
                </a:bodyPr>
                <a:lstStyle/>
                <a:p>
                  <a:r>
                    <a:rPr lang="zh-CN" altLang="en-US" b="1" spc="300" dirty="0">
                      <a:solidFill>
                        <a:schemeClr val="bg1"/>
                      </a:solidFill>
                      <a:latin typeface="微软雅黑" panose="020B0503020204020204" pitchFamily="34" charset="-122"/>
                      <a:ea typeface="微软雅黑" panose="020B0503020204020204" pitchFamily="34" charset="-122"/>
                    </a:rPr>
                    <a:t>单译码结构</a:t>
                  </a:r>
                </a:p>
              </p:txBody>
            </p:sp>
          </p:grpSp>
        </p:grpSp>
        <p:grpSp>
          <p:nvGrpSpPr>
            <p:cNvPr id="2" name="组合 1"/>
            <p:cNvGrpSpPr/>
            <p:nvPr/>
          </p:nvGrpSpPr>
          <p:grpSpPr>
            <a:xfrm>
              <a:off x="729664" y="1576636"/>
              <a:ext cx="4624581" cy="3341207"/>
              <a:chOff x="2958616" y="1558220"/>
              <a:chExt cx="5502759" cy="3975681"/>
            </a:xfrm>
          </p:grpSpPr>
          <p:sp>
            <p:nvSpPr>
              <p:cNvPr id="32" name="梯形 31"/>
              <p:cNvSpPr/>
              <p:nvPr/>
            </p:nvSpPr>
            <p:spPr>
              <a:xfrm rot="16200000">
                <a:off x="2633756" y="3308807"/>
                <a:ext cx="3975681" cy="474507"/>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400" b="1">
                  <a:solidFill>
                    <a:schemeClr val="tx1"/>
                  </a:solidFill>
                  <a:latin typeface="+mn-ea"/>
                </a:endParaRPr>
              </a:p>
            </p:txBody>
          </p:sp>
          <p:sp>
            <p:nvSpPr>
              <p:cNvPr id="119810" name="Text Box 4"/>
              <p:cNvSpPr txBox="1">
                <a:spLocks noChangeArrowheads="1"/>
              </p:cNvSpPr>
              <p:nvPr/>
            </p:nvSpPr>
            <p:spPr bwMode="auto">
              <a:xfrm>
                <a:off x="6176960" y="255483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2</a:t>
                </a:r>
              </a:p>
            </p:txBody>
          </p:sp>
          <p:sp>
            <p:nvSpPr>
              <p:cNvPr id="119811" name="Text Box 5"/>
              <p:cNvSpPr txBox="1">
                <a:spLocks noChangeArrowheads="1"/>
              </p:cNvSpPr>
              <p:nvPr/>
            </p:nvSpPr>
            <p:spPr bwMode="auto">
              <a:xfrm>
                <a:off x="6176960" y="296394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dirty="0">
                    <a:solidFill>
                      <a:srgbClr val="0000FF"/>
                    </a:solidFill>
                    <a:latin typeface="+mn-ea"/>
                  </a:rPr>
                  <a:t>…</a:t>
                </a:r>
              </a:p>
            </p:txBody>
          </p:sp>
          <p:sp>
            <p:nvSpPr>
              <p:cNvPr id="119812" name="Text Box 6"/>
              <p:cNvSpPr txBox="1">
                <a:spLocks noChangeArrowheads="1"/>
              </p:cNvSpPr>
              <p:nvPr/>
            </p:nvSpPr>
            <p:spPr bwMode="auto">
              <a:xfrm>
                <a:off x="6176960" y="3373051"/>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a:t>
                </a:r>
              </a:p>
            </p:txBody>
          </p:sp>
          <p:sp>
            <p:nvSpPr>
              <p:cNvPr id="119813" name="Text Box 7"/>
              <p:cNvSpPr txBox="1">
                <a:spLocks noChangeArrowheads="1"/>
              </p:cNvSpPr>
              <p:nvPr/>
            </p:nvSpPr>
            <p:spPr bwMode="auto">
              <a:xfrm>
                <a:off x="6176960" y="378216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a:t>
                </a:r>
              </a:p>
            </p:txBody>
          </p:sp>
          <p:sp>
            <p:nvSpPr>
              <p:cNvPr id="119814" name="Text Box 8"/>
              <p:cNvSpPr txBox="1">
                <a:spLocks noChangeArrowheads="1"/>
              </p:cNvSpPr>
              <p:nvPr/>
            </p:nvSpPr>
            <p:spPr bwMode="auto">
              <a:xfrm>
                <a:off x="6176960" y="4191270"/>
                <a:ext cx="2284415" cy="366222"/>
              </a:xfrm>
              <a:prstGeom prst="rect">
                <a:avLst/>
              </a:prstGeom>
              <a:solidFill>
                <a:srgbClr val="99FFCC"/>
              </a:solidFill>
              <a:ln w="12700" algn="ctr">
                <a:solidFill>
                  <a:schemeClr val="tx1"/>
                </a:solidFill>
                <a:miter lim="800000"/>
                <a:headEnd/>
                <a:tailEnd/>
              </a:ln>
            </p:spPr>
            <p:txBody>
              <a:bodyPr>
                <a:spAutoFit/>
              </a:bodyPr>
              <a:lstStyle/>
              <a:p>
                <a:pPr algn="ctr"/>
                <a:endParaRPr lang="zh-CN" altLang="zh-CN" sz="1400" b="1">
                  <a:solidFill>
                    <a:srgbClr val="0000FF"/>
                  </a:solidFill>
                  <a:latin typeface="+mn-ea"/>
                </a:endParaRPr>
              </a:p>
            </p:txBody>
          </p:sp>
          <p:sp>
            <p:nvSpPr>
              <p:cNvPr id="119815" name="Text Box 9"/>
              <p:cNvSpPr txBox="1">
                <a:spLocks noChangeArrowheads="1"/>
              </p:cNvSpPr>
              <p:nvPr/>
            </p:nvSpPr>
            <p:spPr bwMode="auto">
              <a:xfrm>
                <a:off x="6176960" y="4600379"/>
                <a:ext cx="2284415" cy="366222"/>
              </a:xfrm>
              <a:prstGeom prst="rect">
                <a:avLst/>
              </a:prstGeom>
              <a:solidFill>
                <a:srgbClr val="99FFCC"/>
              </a:solidFill>
              <a:ln w="12700" algn="ctr">
                <a:solidFill>
                  <a:schemeClr val="tx1"/>
                </a:solidFill>
                <a:miter lim="800000"/>
                <a:headEnd/>
                <a:tailEnd/>
              </a:ln>
            </p:spPr>
            <p:txBody>
              <a:bodyPr>
                <a:spAutoFit/>
              </a:bodyPr>
              <a:lstStyle/>
              <a:p>
                <a:pPr algn="ctr"/>
                <a:endParaRPr lang="zh-CN" altLang="zh-CN" sz="1400" b="1">
                  <a:solidFill>
                    <a:srgbClr val="0000FF"/>
                  </a:solidFill>
                  <a:latin typeface="+mn-ea"/>
                </a:endParaRPr>
              </a:p>
            </p:txBody>
          </p:sp>
          <p:sp>
            <p:nvSpPr>
              <p:cNvPr id="119816" name="Text Box 10"/>
              <p:cNvSpPr txBox="1">
                <a:spLocks noChangeArrowheads="1"/>
              </p:cNvSpPr>
              <p:nvPr/>
            </p:nvSpPr>
            <p:spPr bwMode="auto">
              <a:xfrm>
                <a:off x="6176960" y="5009487"/>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2</a:t>
                </a:r>
                <a:r>
                  <a:rPr lang="en-US" altLang="zh-CN" sz="1400" b="1" baseline="50000">
                    <a:solidFill>
                      <a:srgbClr val="0000FF"/>
                    </a:solidFill>
                    <a:latin typeface="+mn-ea"/>
                  </a:rPr>
                  <a:t>n</a:t>
                </a:r>
                <a:r>
                  <a:rPr lang="en-US" altLang="zh-CN" sz="1400" b="1">
                    <a:solidFill>
                      <a:srgbClr val="0000FF"/>
                    </a:solidFill>
                    <a:latin typeface="+mn-ea"/>
                  </a:rPr>
                  <a:t>-1</a:t>
                </a:r>
              </a:p>
            </p:txBody>
          </p:sp>
          <p:sp>
            <p:nvSpPr>
              <p:cNvPr id="119817" name="Text Box 12"/>
              <p:cNvSpPr txBox="1">
                <a:spLocks noChangeArrowheads="1"/>
              </p:cNvSpPr>
              <p:nvPr/>
            </p:nvSpPr>
            <p:spPr bwMode="auto">
              <a:xfrm>
                <a:off x="6176960" y="214572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1</a:t>
                </a:r>
              </a:p>
            </p:txBody>
          </p:sp>
          <p:sp>
            <p:nvSpPr>
              <p:cNvPr id="119818" name="Text Box 13"/>
              <p:cNvSpPr txBox="1">
                <a:spLocks noChangeArrowheads="1"/>
              </p:cNvSpPr>
              <p:nvPr/>
            </p:nvSpPr>
            <p:spPr bwMode="auto">
              <a:xfrm>
                <a:off x="6176960" y="173661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0</a:t>
                </a:r>
              </a:p>
            </p:txBody>
          </p:sp>
          <p:grpSp>
            <p:nvGrpSpPr>
              <p:cNvPr id="3" name="组合 2"/>
              <p:cNvGrpSpPr/>
              <p:nvPr/>
            </p:nvGrpSpPr>
            <p:grpSpPr>
              <a:xfrm>
                <a:off x="4858851" y="1899783"/>
                <a:ext cx="1318110" cy="3345037"/>
                <a:chOff x="5194842" y="1864157"/>
                <a:chExt cx="815863" cy="3345037"/>
              </a:xfrm>
            </p:grpSpPr>
            <p:sp>
              <p:nvSpPr>
                <p:cNvPr id="119820" name="Line 15"/>
                <p:cNvSpPr>
                  <a:spLocks noChangeShapeType="1"/>
                </p:cNvSpPr>
                <p:nvPr/>
              </p:nvSpPr>
              <p:spPr bwMode="auto">
                <a:xfrm>
                  <a:off x="5194842" y="1864157"/>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1" name="Line 16"/>
                <p:cNvSpPr>
                  <a:spLocks noChangeShapeType="1"/>
                </p:cNvSpPr>
                <p:nvPr/>
              </p:nvSpPr>
              <p:spPr bwMode="auto">
                <a:xfrm>
                  <a:off x="5194842" y="2326479"/>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2" name="Line 17"/>
                <p:cNvSpPr>
                  <a:spLocks noChangeShapeType="1"/>
                </p:cNvSpPr>
                <p:nvPr/>
              </p:nvSpPr>
              <p:spPr bwMode="auto">
                <a:xfrm>
                  <a:off x="5194842" y="2761606"/>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3" name="Line 18"/>
                <p:cNvSpPr>
                  <a:spLocks noChangeShapeType="1"/>
                </p:cNvSpPr>
                <p:nvPr/>
              </p:nvSpPr>
              <p:spPr bwMode="auto">
                <a:xfrm>
                  <a:off x="5194842" y="3169537"/>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4" name="Line 19"/>
                <p:cNvSpPr>
                  <a:spLocks noChangeShapeType="1"/>
                </p:cNvSpPr>
                <p:nvPr/>
              </p:nvSpPr>
              <p:spPr bwMode="auto">
                <a:xfrm>
                  <a:off x="5194842" y="3577468"/>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5" name="Line 20"/>
                <p:cNvSpPr>
                  <a:spLocks noChangeShapeType="1"/>
                </p:cNvSpPr>
                <p:nvPr/>
              </p:nvSpPr>
              <p:spPr bwMode="auto">
                <a:xfrm>
                  <a:off x="5194842" y="3985400"/>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6" name="Line 21"/>
                <p:cNvSpPr>
                  <a:spLocks noChangeShapeType="1"/>
                </p:cNvSpPr>
                <p:nvPr/>
              </p:nvSpPr>
              <p:spPr bwMode="auto">
                <a:xfrm>
                  <a:off x="5194842" y="4393331"/>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7" name="Line 22"/>
                <p:cNvSpPr>
                  <a:spLocks noChangeShapeType="1"/>
                </p:cNvSpPr>
                <p:nvPr/>
              </p:nvSpPr>
              <p:spPr bwMode="auto">
                <a:xfrm>
                  <a:off x="5194842" y="4801263"/>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8" name="Line 23"/>
                <p:cNvSpPr>
                  <a:spLocks noChangeShapeType="1"/>
                </p:cNvSpPr>
                <p:nvPr/>
              </p:nvSpPr>
              <p:spPr bwMode="auto">
                <a:xfrm>
                  <a:off x="5194842" y="5209194"/>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grpSp>
          <p:sp>
            <p:nvSpPr>
              <p:cNvPr id="119829" name="Line 25"/>
              <p:cNvSpPr>
                <a:spLocks noChangeShapeType="1"/>
              </p:cNvSpPr>
              <p:nvPr/>
            </p:nvSpPr>
            <p:spPr bwMode="auto">
              <a:xfrm>
                <a:off x="3552354" y="2525278"/>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0" name="Line 26"/>
              <p:cNvSpPr>
                <a:spLocks noChangeShapeType="1"/>
              </p:cNvSpPr>
              <p:nvPr/>
            </p:nvSpPr>
            <p:spPr bwMode="auto">
              <a:xfrm>
                <a:off x="3552354" y="2933209"/>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1" name="Line 27"/>
              <p:cNvSpPr>
                <a:spLocks noChangeShapeType="1"/>
              </p:cNvSpPr>
              <p:nvPr/>
            </p:nvSpPr>
            <p:spPr bwMode="auto">
              <a:xfrm>
                <a:off x="3552354" y="3341140"/>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2" name="Line 28"/>
              <p:cNvSpPr>
                <a:spLocks noChangeShapeType="1"/>
              </p:cNvSpPr>
              <p:nvPr/>
            </p:nvSpPr>
            <p:spPr bwMode="auto">
              <a:xfrm>
                <a:off x="3552354" y="3749072"/>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3" name="Line 29"/>
              <p:cNvSpPr>
                <a:spLocks noChangeShapeType="1"/>
              </p:cNvSpPr>
              <p:nvPr/>
            </p:nvSpPr>
            <p:spPr bwMode="auto">
              <a:xfrm>
                <a:off x="3552354" y="4157003"/>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4" name="Line 30"/>
              <p:cNvSpPr>
                <a:spLocks noChangeShapeType="1"/>
              </p:cNvSpPr>
              <p:nvPr/>
            </p:nvSpPr>
            <p:spPr bwMode="auto">
              <a:xfrm>
                <a:off x="3552354" y="4564934"/>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5" name="Text Box 31"/>
              <p:cNvSpPr txBox="1">
                <a:spLocks noChangeArrowheads="1"/>
              </p:cNvSpPr>
              <p:nvPr/>
            </p:nvSpPr>
            <p:spPr bwMode="auto">
              <a:xfrm>
                <a:off x="4324376" y="2668896"/>
                <a:ext cx="586402" cy="1647997"/>
              </a:xfrm>
              <a:prstGeom prst="rect">
                <a:avLst/>
              </a:prstGeom>
              <a:noFill/>
              <a:ln w="28575" algn="ctr">
                <a:noFill/>
                <a:miter lim="800000"/>
                <a:headEnd/>
                <a:tailEnd/>
              </a:ln>
            </p:spPr>
            <p:txBody>
              <a:bodyPr>
                <a:spAutoFit/>
              </a:bodyPr>
              <a:lstStyle/>
              <a:p>
                <a:pPr algn="ctr"/>
                <a:r>
                  <a:rPr lang="en-US" altLang="zh-CN" sz="1400" b="1" dirty="0">
                    <a:solidFill>
                      <a:srgbClr val="C00000"/>
                    </a:solidFill>
                    <a:latin typeface="+mn-ea"/>
                  </a:rPr>
                  <a:t>n</a:t>
                </a:r>
              </a:p>
              <a:p>
                <a:pPr algn="ctr"/>
                <a:r>
                  <a:rPr lang="zh-CN" altLang="en-US" sz="1400" b="1" dirty="0">
                    <a:solidFill>
                      <a:srgbClr val="C00000"/>
                    </a:solidFill>
                    <a:latin typeface="+mn-ea"/>
                  </a:rPr>
                  <a:t>路</a:t>
                </a:r>
              </a:p>
              <a:p>
                <a:pPr algn="ctr"/>
                <a:r>
                  <a:rPr lang="zh-CN" altLang="en-US" sz="1400" b="1" dirty="0">
                    <a:solidFill>
                      <a:srgbClr val="C00000"/>
                    </a:solidFill>
                    <a:latin typeface="+mn-ea"/>
                  </a:rPr>
                  <a:t>译</a:t>
                </a:r>
              </a:p>
              <a:p>
                <a:pPr algn="ctr"/>
                <a:r>
                  <a:rPr lang="zh-CN" altLang="en-US" sz="1400" b="1" dirty="0">
                    <a:solidFill>
                      <a:srgbClr val="C00000"/>
                    </a:solidFill>
                    <a:latin typeface="+mn-ea"/>
                  </a:rPr>
                  <a:t>码</a:t>
                </a:r>
              </a:p>
              <a:p>
                <a:pPr algn="ctr"/>
                <a:r>
                  <a:rPr lang="zh-CN" altLang="en-US" sz="1400" b="1" dirty="0">
                    <a:solidFill>
                      <a:srgbClr val="C00000"/>
                    </a:solidFill>
                    <a:latin typeface="+mn-ea"/>
                  </a:rPr>
                  <a:t>电</a:t>
                </a:r>
              </a:p>
              <a:p>
                <a:pPr algn="ctr"/>
                <a:r>
                  <a:rPr lang="zh-CN" altLang="en-US" sz="1400" b="1" dirty="0">
                    <a:solidFill>
                      <a:srgbClr val="C00000"/>
                    </a:solidFill>
                    <a:latin typeface="+mn-ea"/>
                  </a:rPr>
                  <a:t>路</a:t>
                </a:r>
              </a:p>
            </p:txBody>
          </p:sp>
          <p:sp>
            <p:nvSpPr>
              <p:cNvPr id="119836" name="Text Box 32"/>
              <p:cNvSpPr txBox="1">
                <a:spLocks noChangeArrowheads="1"/>
              </p:cNvSpPr>
              <p:nvPr/>
            </p:nvSpPr>
            <p:spPr bwMode="auto">
              <a:xfrm>
                <a:off x="2958616" y="2587803"/>
                <a:ext cx="815864" cy="1647997"/>
              </a:xfrm>
              <a:prstGeom prst="rect">
                <a:avLst/>
              </a:prstGeom>
              <a:noFill/>
              <a:ln w="28575" algn="ctr">
                <a:noFill/>
                <a:miter lim="800000"/>
                <a:headEnd/>
                <a:tailEnd/>
              </a:ln>
            </p:spPr>
            <p:txBody>
              <a:bodyPr>
                <a:spAutoFit/>
              </a:bodyPr>
              <a:lstStyle/>
              <a:p>
                <a:pPr algn="ctr"/>
                <a:r>
                  <a:rPr lang="en-US" altLang="zh-CN" sz="1400" b="1" dirty="0">
                    <a:latin typeface="+mn-ea"/>
                  </a:rPr>
                  <a:t>n</a:t>
                </a:r>
              </a:p>
              <a:p>
                <a:pPr algn="ctr"/>
                <a:r>
                  <a:rPr lang="zh-CN" altLang="en-US" sz="1400" b="1" dirty="0">
                    <a:latin typeface="+mn-ea"/>
                  </a:rPr>
                  <a:t>位</a:t>
                </a:r>
              </a:p>
              <a:p>
                <a:pPr algn="ctr"/>
                <a:r>
                  <a:rPr lang="zh-CN" altLang="en-US" sz="1400" b="1" dirty="0">
                    <a:latin typeface="+mn-ea"/>
                  </a:rPr>
                  <a:t>地</a:t>
                </a:r>
              </a:p>
              <a:p>
                <a:pPr algn="ctr"/>
                <a:r>
                  <a:rPr lang="zh-CN" altLang="en-US" sz="1400" b="1" dirty="0">
                    <a:latin typeface="+mn-ea"/>
                  </a:rPr>
                  <a:t>址</a:t>
                </a:r>
              </a:p>
              <a:p>
                <a:pPr algn="ctr"/>
                <a:r>
                  <a:rPr lang="zh-CN" altLang="en-US" sz="1400" b="1" dirty="0">
                    <a:latin typeface="+mn-ea"/>
                  </a:rPr>
                  <a:t>输</a:t>
                </a:r>
              </a:p>
              <a:p>
                <a:pPr algn="ctr"/>
                <a:r>
                  <a:rPr lang="zh-CN" altLang="en-US" sz="1400" b="1" dirty="0">
                    <a:latin typeface="+mn-ea"/>
                  </a:rPr>
                  <a:t>入</a:t>
                </a:r>
              </a:p>
            </p:txBody>
          </p:sp>
          <p:sp>
            <p:nvSpPr>
              <p:cNvPr id="4" name="矩形 3"/>
              <p:cNvSpPr/>
              <p:nvPr/>
            </p:nvSpPr>
            <p:spPr>
              <a:xfrm>
                <a:off x="5040661" y="2457806"/>
                <a:ext cx="860620" cy="366222"/>
              </a:xfrm>
              <a:prstGeom prst="rect">
                <a:avLst/>
              </a:prstGeom>
            </p:spPr>
            <p:txBody>
              <a:bodyPr wrap="none">
                <a:spAutoFit/>
              </a:bodyPr>
              <a:lstStyle/>
              <a:p>
                <a:r>
                  <a:rPr lang="zh-CN" altLang="en-US" sz="1400" b="1" dirty="0">
                    <a:latin typeface="+mn-ea"/>
                  </a:rPr>
                  <a:t>译码线</a:t>
                </a:r>
                <a:endParaRPr lang="zh-CN" altLang="en-US" sz="1400" dirty="0"/>
              </a:p>
            </p:txBody>
          </p:sp>
        </p:grpSp>
      </p:grpSp>
      <p:grpSp>
        <p:nvGrpSpPr>
          <p:cNvPr id="8" name="组合 7"/>
          <p:cNvGrpSpPr/>
          <p:nvPr/>
        </p:nvGrpSpPr>
        <p:grpSpPr>
          <a:xfrm>
            <a:off x="6238135" y="1082343"/>
            <a:ext cx="5147014" cy="4637315"/>
            <a:chOff x="6238135" y="1250301"/>
            <a:chExt cx="5147014" cy="4637315"/>
          </a:xfrm>
        </p:grpSpPr>
        <p:grpSp>
          <p:nvGrpSpPr>
            <p:cNvPr id="125" name="组合 124"/>
            <p:cNvGrpSpPr/>
            <p:nvPr/>
          </p:nvGrpSpPr>
          <p:grpSpPr>
            <a:xfrm>
              <a:off x="6238135" y="1250301"/>
              <a:ext cx="5147014" cy="4637315"/>
              <a:chOff x="2673795" y="1634957"/>
              <a:chExt cx="5147014" cy="4351829"/>
            </a:xfrm>
          </p:grpSpPr>
          <p:sp>
            <p:nvSpPr>
              <p:cNvPr id="126" name="矩形 125">
                <a:extLst>
                  <a:ext uri="{FF2B5EF4-FFF2-40B4-BE49-F238E27FC236}">
                    <a16:creationId xmlns:a16="http://schemas.microsoft.com/office/drawing/2014/main" id="{69AD41AF-1F97-4601-9A6F-8BB265A95935}"/>
                  </a:ext>
                </a:extLst>
              </p:cNvPr>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7" name="组合 126"/>
              <p:cNvGrpSpPr/>
              <p:nvPr/>
            </p:nvGrpSpPr>
            <p:grpSpPr>
              <a:xfrm>
                <a:off x="2887032" y="5470097"/>
                <a:ext cx="1689493" cy="423526"/>
                <a:chOff x="2872519" y="5470097"/>
                <a:chExt cx="1689493" cy="423526"/>
              </a:xfrm>
            </p:grpSpPr>
            <p:sp>
              <p:nvSpPr>
                <p:cNvPr id="128" name="矩形 127"/>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2979922" y="5488706"/>
                  <a:ext cx="1531188" cy="346595"/>
                </a:xfrm>
                <a:prstGeom prst="rect">
                  <a:avLst/>
                </a:prstGeom>
                <a:noFill/>
              </p:spPr>
              <p:txBody>
                <a:bodyPr wrap="none" rtlCol="0">
                  <a:spAutoFit/>
                </a:bodyPr>
                <a:lstStyle/>
                <a:p>
                  <a:r>
                    <a:rPr lang="zh-CN" altLang="en-US" b="1" spc="300" dirty="0">
                      <a:solidFill>
                        <a:schemeClr val="bg1"/>
                      </a:solidFill>
                      <a:latin typeface="微软雅黑" panose="020B0503020204020204" pitchFamily="34" charset="-122"/>
                      <a:ea typeface="微软雅黑" panose="020B0503020204020204" pitchFamily="34" charset="-122"/>
                    </a:rPr>
                    <a:t>双译码结构</a:t>
                  </a:r>
                </a:p>
              </p:txBody>
            </p:sp>
          </p:grpSp>
        </p:grpSp>
        <p:grpSp>
          <p:nvGrpSpPr>
            <p:cNvPr id="34" name="组合 33"/>
            <p:cNvGrpSpPr/>
            <p:nvPr/>
          </p:nvGrpSpPr>
          <p:grpSpPr>
            <a:xfrm>
              <a:off x="6832116" y="1478784"/>
              <a:ext cx="3982070" cy="3688499"/>
              <a:chOff x="3302508" y="1034657"/>
              <a:chExt cx="5095554" cy="4719894"/>
            </a:xfrm>
          </p:grpSpPr>
          <p:sp>
            <p:nvSpPr>
              <p:cNvPr id="35" name="Text Box 5"/>
              <p:cNvSpPr txBox="1">
                <a:spLocks noChangeArrowheads="1"/>
              </p:cNvSpPr>
              <p:nvPr/>
            </p:nvSpPr>
            <p:spPr bwMode="auto">
              <a:xfrm>
                <a:off x="7815811"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1k</a:t>
                </a:r>
              </a:p>
            </p:txBody>
          </p:sp>
          <p:sp>
            <p:nvSpPr>
              <p:cNvPr id="36" name="Text Box 6"/>
              <p:cNvSpPr txBox="1">
                <a:spLocks noChangeArrowheads="1"/>
              </p:cNvSpPr>
              <p:nvPr/>
            </p:nvSpPr>
            <p:spPr bwMode="auto">
              <a:xfrm>
                <a:off x="4585705"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11</a:t>
                </a:r>
              </a:p>
            </p:txBody>
          </p:sp>
          <p:sp>
            <p:nvSpPr>
              <p:cNvPr id="37" name="Text Box 7"/>
              <p:cNvSpPr txBox="1">
                <a:spLocks noChangeArrowheads="1"/>
              </p:cNvSpPr>
              <p:nvPr/>
            </p:nvSpPr>
            <p:spPr bwMode="auto">
              <a:xfrm>
                <a:off x="5528397"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12</a:t>
                </a:r>
              </a:p>
            </p:txBody>
          </p:sp>
          <p:sp>
            <p:nvSpPr>
              <p:cNvPr id="38" name="Text Box 8"/>
              <p:cNvSpPr txBox="1">
                <a:spLocks noChangeArrowheads="1"/>
              </p:cNvSpPr>
              <p:nvPr/>
            </p:nvSpPr>
            <p:spPr bwMode="auto">
              <a:xfrm>
                <a:off x="6457226"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13</a:t>
                </a:r>
              </a:p>
            </p:txBody>
          </p:sp>
          <p:sp>
            <p:nvSpPr>
              <p:cNvPr id="39" name="Text Box 9"/>
              <p:cNvSpPr txBox="1">
                <a:spLocks noChangeArrowheads="1"/>
              </p:cNvSpPr>
              <p:nvPr/>
            </p:nvSpPr>
            <p:spPr bwMode="auto">
              <a:xfrm>
                <a:off x="4585705"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21</a:t>
                </a:r>
              </a:p>
            </p:txBody>
          </p:sp>
          <p:sp>
            <p:nvSpPr>
              <p:cNvPr id="40" name="Text Box 10"/>
              <p:cNvSpPr txBox="1">
                <a:spLocks noChangeArrowheads="1"/>
              </p:cNvSpPr>
              <p:nvPr/>
            </p:nvSpPr>
            <p:spPr bwMode="auto">
              <a:xfrm>
                <a:off x="5528397"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22</a:t>
                </a:r>
              </a:p>
            </p:txBody>
          </p:sp>
          <p:sp>
            <p:nvSpPr>
              <p:cNvPr id="41" name="Text Box 11"/>
              <p:cNvSpPr txBox="1">
                <a:spLocks noChangeArrowheads="1"/>
              </p:cNvSpPr>
              <p:nvPr/>
            </p:nvSpPr>
            <p:spPr bwMode="auto">
              <a:xfrm>
                <a:off x="6457226"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23</a:t>
                </a:r>
              </a:p>
            </p:txBody>
          </p:sp>
          <p:sp>
            <p:nvSpPr>
              <p:cNvPr id="42" name="Text Box 12"/>
              <p:cNvSpPr txBox="1">
                <a:spLocks noChangeArrowheads="1"/>
              </p:cNvSpPr>
              <p:nvPr/>
            </p:nvSpPr>
            <p:spPr bwMode="auto">
              <a:xfrm>
                <a:off x="7815811"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2k</a:t>
                </a:r>
              </a:p>
            </p:txBody>
          </p:sp>
          <p:sp>
            <p:nvSpPr>
              <p:cNvPr id="43" name="Text Box 13"/>
              <p:cNvSpPr txBox="1">
                <a:spLocks noChangeArrowheads="1"/>
              </p:cNvSpPr>
              <p:nvPr/>
            </p:nvSpPr>
            <p:spPr bwMode="auto">
              <a:xfrm>
                <a:off x="4585705"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4" name="Text Box 14"/>
              <p:cNvSpPr txBox="1">
                <a:spLocks noChangeArrowheads="1"/>
              </p:cNvSpPr>
              <p:nvPr/>
            </p:nvSpPr>
            <p:spPr bwMode="auto">
              <a:xfrm>
                <a:off x="5528397"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5" name="Text Box 15"/>
              <p:cNvSpPr txBox="1">
                <a:spLocks noChangeArrowheads="1"/>
              </p:cNvSpPr>
              <p:nvPr/>
            </p:nvSpPr>
            <p:spPr bwMode="auto">
              <a:xfrm>
                <a:off x="6457226"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6" name="Text Box 16"/>
              <p:cNvSpPr txBox="1">
                <a:spLocks noChangeArrowheads="1"/>
              </p:cNvSpPr>
              <p:nvPr/>
            </p:nvSpPr>
            <p:spPr bwMode="auto">
              <a:xfrm>
                <a:off x="7815811"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7" name="Text Box 17"/>
              <p:cNvSpPr txBox="1">
                <a:spLocks noChangeArrowheads="1"/>
              </p:cNvSpPr>
              <p:nvPr/>
            </p:nvSpPr>
            <p:spPr bwMode="auto">
              <a:xfrm>
                <a:off x="4585705" y="449199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k1</a:t>
                </a:r>
              </a:p>
            </p:txBody>
          </p:sp>
          <p:sp>
            <p:nvSpPr>
              <p:cNvPr id="48" name="Text Box 18"/>
              <p:cNvSpPr txBox="1">
                <a:spLocks noChangeArrowheads="1"/>
              </p:cNvSpPr>
              <p:nvPr/>
            </p:nvSpPr>
            <p:spPr bwMode="auto">
              <a:xfrm>
                <a:off x="5528397" y="4491990"/>
                <a:ext cx="582251" cy="354455"/>
              </a:xfrm>
              <a:prstGeom prst="rect">
                <a:avLst/>
              </a:prstGeom>
              <a:solidFill>
                <a:srgbClr val="99FFCC"/>
              </a:solidFill>
              <a:ln w="19050" algn="ctr">
                <a:solidFill>
                  <a:schemeClr val="tx2"/>
                </a:solidFill>
                <a:miter lim="800000"/>
                <a:headEnd/>
                <a:tailEnd/>
              </a:ln>
              <a:effectLst/>
            </p:spPr>
            <p:txBody>
              <a:bodyPr>
                <a:spAutoFit/>
              </a:bodyPr>
              <a:lstStyle/>
              <a:p>
                <a:pPr algn="ctr">
                  <a:defRPr/>
                </a:pPr>
                <a:r>
                  <a:rPr lang="en-US" altLang="zh-CN" sz="1200" b="1">
                    <a:solidFill>
                      <a:srgbClr val="0000FF"/>
                    </a:solidFill>
                    <a:latin typeface="+mn-ea"/>
                  </a:rPr>
                  <a:t>k2</a:t>
                </a:r>
              </a:p>
            </p:txBody>
          </p:sp>
          <p:sp>
            <p:nvSpPr>
              <p:cNvPr id="49" name="Text Box 19"/>
              <p:cNvSpPr txBox="1">
                <a:spLocks noChangeArrowheads="1"/>
              </p:cNvSpPr>
              <p:nvPr/>
            </p:nvSpPr>
            <p:spPr bwMode="auto">
              <a:xfrm>
                <a:off x="6457226" y="4491990"/>
                <a:ext cx="582251" cy="354455"/>
              </a:xfrm>
              <a:prstGeom prst="rect">
                <a:avLst/>
              </a:prstGeom>
              <a:solidFill>
                <a:srgbClr val="99FFCC"/>
              </a:solidFill>
              <a:ln w="19050" algn="ctr">
                <a:solidFill>
                  <a:schemeClr val="tx2"/>
                </a:solidFill>
                <a:miter lim="800000"/>
                <a:headEnd/>
                <a:tailEnd/>
              </a:ln>
              <a:effectLst/>
            </p:spPr>
            <p:txBody>
              <a:bodyPr>
                <a:spAutoFit/>
              </a:bodyPr>
              <a:lstStyle/>
              <a:p>
                <a:pPr algn="ctr">
                  <a:defRPr/>
                </a:pPr>
                <a:r>
                  <a:rPr lang="en-US" altLang="zh-CN" sz="1200" b="1">
                    <a:solidFill>
                      <a:srgbClr val="0000FF"/>
                    </a:solidFill>
                    <a:latin typeface="+mn-ea"/>
                  </a:rPr>
                  <a:t>k3</a:t>
                </a:r>
              </a:p>
            </p:txBody>
          </p:sp>
          <p:sp>
            <p:nvSpPr>
              <p:cNvPr id="50" name="Text Box 20"/>
              <p:cNvSpPr txBox="1">
                <a:spLocks noChangeArrowheads="1"/>
              </p:cNvSpPr>
              <p:nvPr/>
            </p:nvSpPr>
            <p:spPr bwMode="auto">
              <a:xfrm>
                <a:off x="7815811" y="449199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kn</a:t>
                </a:r>
              </a:p>
            </p:txBody>
          </p:sp>
          <p:sp>
            <p:nvSpPr>
              <p:cNvPr id="51" name="Line 21"/>
              <p:cNvSpPr>
                <a:spLocks noChangeShapeType="1"/>
              </p:cNvSpPr>
              <p:nvPr/>
            </p:nvSpPr>
            <p:spPr bwMode="auto">
              <a:xfrm>
                <a:off x="3704080" y="1345061"/>
                <a:ext cx="4394608" cy="0"/>
              </a:xfrm>
              <a:prstGeom prst="line">
                <a:avLst/>
              </a:prstGeom>
              <a:noFill/>
              <a:ln w="19050">
                <a:solidFill>
                  <a:schemeClr val="tx1"/>
                </a:solidFill>
                <a:round/>
                <a:headEnd/>
                <a:tailEnd/>
              </a:ln>
            </p:spPr>
            <p:txBody>
              <a:bodyPr wrap="square" anchor="ctr">
                <a:spAutoFit/>
              </a:bodyPr>
              <a:lstStyle/>
              <a:p>
                <a:endParaRPr lang="zh-CN" altLang="en-US" sz="1600">
                  <a:latin typeface="+mn-ea"/>
                </a:endParaRPr>
              </a:p>
            </p:txBody>
          </p:sp>
          <p:sp>
            <p:nvSpPr>
              <p:cNvPr id="52" name="Line 22"/>
              <p:cNvSpPr>
                <a:spLocks noChangeShapeType="1"/>
              </p:cNvSpPr>
              <p:nvPr/>
            </p:nvSpPr>
            <p:spPr bwMode="auto">
              <a:xfrm>
                <a:off x="3699318" y="2093670"/>
                <a:ext cx="4394608" cy="0"/>
              </a:xfrm>
              <a:prstGeom prst="line">
                <a:avLst/>
              </a:prstGeom>
              <a:noFill/>
              <a:ln w="19050">
                <a:solidFill>
                  <a:schemeClr val="tx1"/>
                </a:solidFill>
                <a:round/>
                <a:headEnd/>
                <a:tailEnd/>
              </a:ln>
            </p:spPr>
            <p:txBody>
              <a:bodyPr wrap="square" anchor="ctr">
                <a:spAutoFit/>
              </a:bodyPr>
              <a:lstStyle/>
              <a:p>
                <a:endParaRPr lang="zh-CN" altLang="en-US" sz="1600">
                  <a:latin typeface="+mn-ea"/>
                </a:endParaRPr>
              </a:p>
            </p:txBody>
          </p:sp>
          <p:sp>
            <p:nvSpPr>
              <p:cNvPr id="53" name="Line 23"/>
              <p:cNvSpPr>
                <a:spLocks noChangeShapeType="1"/>
              </p:cNvSpPr>
              <p:nvPr/>
            </p:nvSpPr>
            <p:spPr bwMode="auto">
              <a:xfrm>
                <a:off x="3699317" y="2856141"/>
                <a:ext cx="4394608" cy="0"/>
              </a:xfrm>
              <a:prstGeom prst="line">
                <a:avLst/>
              </a:prstGeom>
              <a:noFill/>
              <a:ln w="19050">
                <a:solidFill>
                  <a:schemeClr val="tx1"/>
                </a:solidFill>
                <a:round/>
                <a:headEnd/>
                <a:tailEnd/>
              </a:ln>
            </p:spPr>
            <p:txBody>
              <a:bodyPr wrap="square" anchor="ctr">
                <a:spAutoFit/>
              </a:bodyPr>
              <a:lstStyle/>
              <a:p>
                <a:endParaRPr lang="zh-CN" altLang="en-US" sz="1600">
                  <a:latin typeface="+mn-ea"/>
                </a:endParaRPr>
              </a:p>
            </p:txBody>
          </p:sp>
          <p:sp>
            <p:nvSpPr>
              <p:cNvPr id="54" name="Line 30"/>
              <p:cNvSpPr>
                <a:spLocks noChangeShapeType="1"/>
              </p:cNvSpPr>
              <p:nvPr/>
            </p:nvSpPr>
            <p:spPr bwMode="auto">
              <a:xfrm>
                <a:off x="4882867" y="134506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5" name="Line 31"/>
              <p:cNvSpPr>
                <a:spLocks noChangeShapeType="1"/>
              </p:cNvSpPr>
              <p:nvPr/>
            </p:nvSpPr>
            <p:spPr bwMode="auto">
              <a:xfrm>
                <a:off x="5813821" y="134506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6" name="Line 32"/>
              <p:cNvSpPr>
                <a:spLocks noChangeShapeType="1"/>
              </p:cNvSpPr>
              <p:nvPr/>
            </p:nvSpPr>
            <p:spPr bwMode="auto">
              <a:xfrm>
                <a:off x="6754388" y="134506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7" name="Line 33"/>
              <p:cNvSpPr>
                <a:spLocks noChangeShapeType="1"/>
              </p:cNvSpPr>
              <p:nvPr/>
            </p:nvSpPr>
            <p:spPr bwMode="auto">
              <a:xfrm>
                <a:off x="8103447" y="1345061"/>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58" name="Line 34"/>
              <p:cNvSpPr>
                <a:spLocks noChangeShapeType="1"/>
              </p:cNvSpPr>
              <p:nvPr/>
            </p:nvSpPr>
            <p:spPr bwMode="auto">
              <a:xfrm>
                <a:off x="4882871" y="209367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9" name="Line 35"/>
              <p:cNvSpPr>
                <a:spLocks noChangeShapeType="1"/>
              </p:cNvSpPr>
              <p:nvPr/>
            </p:nvSpPr>
            <p:spPr bwMode="auto">
              <a:xfrm>
                <a:off x="5813819" y="209367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0" name="Line 36"/>
              <p:cNvSpPr>
                <a:spLocks noChangeShapeType="1"/>
              </p:cNvSpPr>
              <p:nvPr/>
            </p:nvSpPr>
            <p:spPr bwMode="auto">
              <a:xfrm>
                <a:off x="6754388" y="209367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1" name="Line 37"/>
              <p:cNvSpPr>
                <a:spLocks noChangeShapeType="1"/>
              </p:cNvSpPr>
              <p:nvPr/>
            </p:nvSpPr>
            <p:spPr bwMode="auto">
              <a:xfrm>
                <a:off x="8103447" y="2093670"/>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62" name="Line 38"/>
              <p:cNvSpPr>
                <a:spLocks noChangeShapeType="1"/>
              </p:cNvSpPr>
              <p:nvPr/>
            </p:nvSpPr>
            <p:spPr bwMode="auto">
              <a:xfrm>
                <a:off x="4882871" y="285614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3" name="Line 39"/>
              <p:cNvSpPr>
                <a:spLocks noChangeShapeType="1"/>
              </p:cNvSpPr>
              <p:nvPr/>
            </p:nvSpPr>
            <p:spPr bwMode="auto">
              <a:xfrm>
                <a:off x="5809061" y="285614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4" name="Line 40"/>
              <p:cNvSpPr>
                <a:spLocks noChangeShapeType="1"/>
              </p:cNvSpPr>
              <p:nvPr/>
            </p:nvSpPr>
            <p:spPr bwMode="auto">
              <a:xfrm>
                <a:off x="6754388" y="285614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5" name="Line 41"/>
              <p:cNvSpPr>
                <a:spLocks noChangeShapeType="1"/>
              </p:cNvSpPr>
              <p:nvPr/>
            </p:nvSpPr>
            <p:spPr bwMode="auto">
              <a:xfrm>
                <a:off x="8103447" y="2856141"/>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66" name="Line 42"/>
              <p:cNvSpPr>
                <a:spLocks noChangeShapeType="1"/>
              </p:cNvSpPr>
              <p:nvPr/>
            </p:nvSpPr>
            <p:spPr bwMode="auto">
              <a:xfrm>
                <a:off x="4878108" y="360475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7" name="Line 43"/>
              <p:cNvSpPr>
                <a:spLocks noChangeShapeType="1"/>
              </p:cNvSpPr>
              <p:nvPr/>
            </p:nvSpPr>
            <p:spPr bwMode="auto">
              <a:xfrm>
                <a:off x="5809058" y="360475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8" name="Line 44"/>
              <p:cNvSpPr>
                <a:spLocks noChangeShapeType="1"/>
              </p:cNvSpPr>
              <p:nvPr/>
            </p:nvSpPr>
            <p:spPr bwMode="auto">
              <a:xfrm>
                <a:off x="6754388" y="360475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9" name="Line 45"/>
              <p:cNvSpPr>
                <a:spLocks noChangeShapeType="1"/>
              </p:cNvSpPr>
              <p:nvPr/>
            </p:nvSpPr>
            <p:spPr bwMode="auto">
              <a:xfrm>
                <a:off x="8103447" y="3604750"/>
                <a:ext cx="0" cy="166357"/>
              </a:xfrm>
              <a:prstGeom prst="line">
                <a:avLst/>
              </a:prstGeom>
              <a:noFill/>
              <a:ln w="19050" cap="sq">
                <a:solidFill>
                  <a:schemeClr val="tx2"/>
                </a:solidFill>
                <a:miter lim="800000"/>
                <a:headEnd type="none" w="med" len="med"/>
                <a:tailEnd/>
              </a:ln>
              <a:effectLst/>
            </p:spPr>
            <p:txBody>
              <a:bodyPr anchor="ctr">
                <a:spAutoFit/>
              </a:bodyPr>
              <a:lstStyle/>
              <a:p>
                <a:endParaRPr lang="zh-CN" altLang="en-US" sz="1600">
                  <a:latin typeface="+mn-ea"/>
                </a:endParaRPr>
              </a:p>
            </p:txBody>
          </p:sp>
          <p:sp>
            <p:nvSpPr>
              <p:cNvPr id="70" name="Line 46"/>
              <p:cNvSpPr>
                <a:spLocks noChangeShapeType="1"/>
              </p:cNvSpPr>
              <p:nvPr/>
            </p:nvSpPr>
            <p:spPr bwMode="auto">
              <a:xfrm>
                <a:off x="4878108" y="4325632"/>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1" name="Line 47"/>
              <p:cNvSpPr>
                <a:spLocks noChangeShapeType="1"/>
              </p:cNvSpPr>
              <p:nvPr/>
            </p:nvSpPr>
            <p:spPr bwMode="auto">
              <a:xfrm>
                <a:off x="5809058" y="4325632"/>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2" name="Line 48"/>
              <p:cNvSpPr>
                <a:spLocks noChangeShapeType="1"/>
              </p:cNvSpPr>
              <p:nvPr/>
            </p:nvSpPr>
            <p:spPr bwMode="auto">
              <a:xfrm>
                <a:off x="6754388" y="4325632"/>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3" name="Line 49"/>
              <p:cNvSpPr>
                <a:spLocks noChangeShapeType="1"/>
              </p:cNvSpPr>
              <p:nvPr/>
            </p:nvSpPr>
            <p:spPr bwMode="auto">
              <a:xfrm>
                <a:off x="8103447" y="4325632"/>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74" name="Line 50"/>
              <p:cNvSpPr>
                <a:spLocks noChangeShapeType="1"/>
              </p:cNvSpPr>
              <p:nvPr/>
            </p:nvSpPr>
            <p:spPr bwMode="auto">
              <a:xfrm>
                <a:off x="4419347"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5" name="Line 51"/>
              <p:cNvSpPr>
                <a:spLocks noChangeShapeType="1"/>
              </p:cNvSpPr>
              <p:nvPr/>
            </p:nvSpPr>
            <p:spPr bwMode="auto">
              <a:xfrm>
                <a:off x="4419347"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76" name="Line 52"/>
              <p:cNvSpPr>
                <a:spLocks noChangeShapeType="1"/>
              </p:cNvSpPr>
              <p:nvPr/>
            </p:nvSpPr>
            <p:spPr bwMode="auto">
              <a:xfrm>
                <a:off x="4419347"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7" name="Line 53"/>
              <p:cNvSpPr>
                <a:spLocks noChangeShapeType="1"/>
              </p:cNvSpPr>
              <p:nvPr/>
            </p:nvSpPr>
            <p:spPr bwMode="auto">
              <a:xfrm>
                <a:off x="4419347"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8" name="Line 54"/>
              <p:cNvSpPr>
                <a:spLocks noChangeShapeType="1"/>
              </p:cNvSpPr>
              <p:nvPr/>
            </p:nvSpPr>
            <p:spPr bwMode="auto">
              <a:xfrm>
                <a:off x="4419347"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79" name="Line 55"/>
              <p:cNvSpPr>
                <a:spLocks noChangeShapeType="1"/>
              </p:cNvSpPr>
              <p:nvPr/>
            </p:nvSpPr>
            <p:spPr bwMode="auto">
              <a:xfrm>
                <a:off x="5362039"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0" name="Line 56"/>
              <p:cNvSpPr>
                <a:spLocks noChangeShapeType="1"/>
              </p:cNvSpPr>
              <p:nvPr/>
            </p:nvSpPr>
            <p:spPr bwMode="auto">
              <a:xfrm>
                <a:off x="5362039"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81" name="Line 57"/>
              <p:cNvSpPr>
                <a:spLocks noChangeShapeType="1"/>
              </p:cNvSpPr>
              <p:nvPr/>
            </p:nvSpPr>
            <p:spPr bwMode="auto">
              <a:xfrm>
                <a:off x="5362039"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2" name="Line 58"/>
              <p:cNvSpPr>
                <a:spLocks noChangeShapeType="1"/>
              </p:cNvSpPr>
              <p:nvPr/>
            </p:nvSpPr>
            <p:spPr bwMode="auto">
              <a:xfrm>
                <a:off x="5362039"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3" name="Line 59"/>
              <p:cNvSpPr>
                <a:spLocks noChangeShapeType="1"/>
              </p:cNvSpPr>
              <p:nvPr/>
            </p:nvSpPr>
            <p:spPr bwMode="auto">
              <a:xfrm>
                <a:off x="5362039"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4" name="Line 60"/>
              <p:cNvSpPr>
                <a:spLocks noChangeShapeType="1"/>
              </p:cNvSpPr>
              <p:nvPr/>
            </p:nvSpPr>
            <p:spPr bwMode="auto">
              <a:xfrm>
                <a:off x="6290868"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5" name="Line 61"/>
              <p:cNvSpPr>
                <a:spLocks noChangeShapeType="1"/>
              </p:cNvSpPr>
              <p:nvPr/>
            </p:nvSpPr>
            <p:spPr bwMode="auto">
              <a:xfrm>
                <a:off x="6290868"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86" name="Line 62"/>
              <p:cNvSpPr>
                <a:spLocks noChangeShapeType="1"/>
              </p:cNvSpPr>
              <p:nvPr/>
            </p:nvSpPr>
            <p:spPr bwMode="auto">
              <a:xfrm>
                <a:off x="6290868"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7" name="Line 63"/>
              <p:cNvSpPr>
                <a:spLocks noChangeShapeType="1"/>
              </p:cNvSpPr>
              <p:nvPr/>
            </p:nvSpPr>
            <p:spPr bwMode="auto">
              <a:xfrm>
                <a:off x="6290868"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8" name="Line 64"/>
              <p:cNvSpPr>
                <a:spLocks noChangeShapeType="1"/>
              </p:cNvSpPr>
              <p:nvPr/>
            </p:nvSpPr>
            <p:spPr bwMode="auto">
              <a:xfrm>
                <a:off x="6297218" y="4658347"/>
                <a:ext cx="166357" cy="0"/>
              </a:xfrm>
              <a:prstGeom prst="line">
                <a:avLst/>
              </a:prstGeom>
              <a:noFill/>
              <a:ln w="19050">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9" name="Line 65"/>
              <p:cNvSpPr>
                <a:spLocks noChangeShapeType="1"/>
              </p:cNvSpPr>
              <p:nvPr/>
            </p:nvSpPr>
            <p:spPr bwMode="auto">
              <a:xfrm>
                <a:off x="7649454"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90" name="Line 66"/>
              <p:cNvSpPr>
                <a:spLocks noChangeShapeType="1"/>
              </p:cNvSpPr>
              <p:nvPr/>
            </p:nvSpPr>
            <p:spPr bwMode="auto">
              <a:xfrm>
                <a:off x="7649454"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91" name="Line 67"/>
              <p:cNvSpPr>
                <a:spLocks noChangeShapeType="1"/>
              </p:cNvSpPr>
              <p:nvPr/>
            </p:nvSpPr>
            <p:spPr bwMode="auto">
              <a:xfrm>
                <a:off x="7649454"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92" name="Line 68"/>
              <p:cNvSpPr>
                <a:spLocks noChangeShapeType="1"/>
              </p:cNvSpPr>
              <p:nvPr/>
            </p:nvSpPr>
            <p:spPr bwMode="auto">
              <a:xfrm>
                <a:off x="7649454"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93" name="Line 69"/>
              <p:cNvSpPr>
                <a:spLocks noChangeShapeType="1"/>
              </p:cNvSpPr>
              <p:nvPr/>
            </p:nvSpPr>
            <p:spPr bwMode="auto">
              <a:xfrm>
                <a:off x="7649454"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94" name="Text Box 70"/>
              <p:cNvSpPr txBox="1">
                <a:spLocks noChangeArrowheads="1"/>
              </p:cNvSpPr>
              <p:nvPr/>
            </p:nvSpPr>
            <p:spPr bwMode="auto">
              <a:xfrm>
                <a:off x="4585705"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5" name="Text Box 71"/>
              <p:cNvSpPr txBox="1">
                <a:spLocks noChangeArrowheads="1"/>
              </p:cNvSpPr>
              <p:nvPr/>
            </p:nvSpPr>
            <p:spPr bwMode="auto">
              <a:xfrm>
                <a:off x="5528397"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6" name="Text Box 72"/>
              <p:cNvSpPr txBox="1">
                <a:spLocks noChangeArrowheads="1"/>
              </p:cNvSpPr>
              <p:nvPr/>
            </p:nvSpPr>
            <p:spPr bwMode="auto">
              <a:xfrm>
                <a:off x="6457226"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7" name="Text Box 73"/>
              <p:cNvSpPr txBox="1">
                <a:spLocks noChangeArrowheads="1"/>
              </p:cNvSpPr>
              <p:nvPr/>
            </p:nvSpPr>
            <p:spPr bwMode="auto">
              <a:xfrm>
                <a:off x="7815811"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8" name="梯形 97"/>
              <p:cNvSpPr/>
              <p:nvPr/>
            </p:nvSpPr>
            <p:spPr>
              <a:xfrm rot="16200000">
                <a:off x="1551921" y="2785244"/>
                <a:ext cx="3975681" cy="474507"/>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99" name="矩形 98"/>
              <p:cNvSpPr/>
              <p:nvPr/>
            </p:nvSpPr>
            <p:spPr>
              <a:xfrm>
                <a:off x="3363700" y="1961538"/>
                <a:ext cx="373639" cy="2260632"/>
              </a:xfrm>
              <a:prstGeom prst="rect">
                <a:avLst/>
              </a:prstGeom>
            </p:spPr>
            <p:txBody>
              <a:bodyPr wrap="square">
                <a:spAutoFit/>
              </a:bodyPr>
              <a:lstStyle/>
              <a:p>
                <a:pPr algn="ctr">
                  <a:lnSpc>
                    <a:spcPct val="120000"/>
                  </a:lnSpc>
                  <a:spcBef>
                    <a:spcPct val="20000"/>
                  </a:spcBef>
                  <a:buClr>
                    <a:schemeClr val="accent2"/>
                  </a:buClr>
                  <a:buFont typeface="Wingdings" pitchFamily="2" charset="2"/>
                  <a:buNone/>
                </a:pPr>
                <a:r>
                  <a:rPr lang="en-US" altLang="zh-CN" sz="1600" b="1" dirty="0">
                    <a:latin typeface="+mn-ea"/>
                  </a:rPr>
                  <a:t>X</a:t>
                </a:r>
              </a:p>
              <a:p>
                <a:pPr algn="ctr">
                  <a:lnSpc>
                    <a:spcPct val="120000"/>
                  </a:lnSpc>
                  <a:spcBef>
                    <a:spcPct val="20000"/>
                  </a:spcBef>
                  <a:buClr>
                    <a:schemeClr val="accent2"/>
                  </a:buClr>
                  <a:buFont typeface="Wingdings" pitchFamily="2" charset="2"/>
                  <a:buNone/>
                </a:pPr>
                <a:r>
                  <a:rPr lang="zh-CN" altLang="en-US" sz="1600" b="1" dirty="0">
                    <a:latin typeface="+mn-ea"/>
                  </a:rPr>
                  <a:t>地</a:t>
                </a:r>
              </a:p>
              <a:p>
                <a:pPr algn="ctr">
                  <a:lnSpc>
                    <a:spcPct val="120000"/>
                  </a:lnSpc>
                  <a:spcBef>
                    <a:spcPct val="20000"/>
                  </a:spcBef>
                  <a:buClr>
                    <a:schemeClr val="accent2"/>
                  </a:buClr>
                  <a:buFont typeface="Wingdings" pitchFamily="2" charset="2"/>
                  <a:buNone/>
                </a:pPr>
                <a:r>
                  <a:rPr lang="zh-CN" altLang="en-US" sz="1600" b="1" dirty="0">
                    <a:latin typeface="+mn-ea"/>
                  </a:rPr>
                  <a:t>址</a:t>
                </a:r>
              </a:p>
              <a:p>
                <a:pPr algn="ctr">
                  <a:lnSpc>
                    <a:spcPct val="120000"/>
                  </a:lnSpc>
                  <a:spcBef>
                    <a:spcPct val="20000"/>
                  </a:spcBef>
                  <a:buClr>
                    <a:schemeClr val="accent2"/>
                  </a:buClr>
                  <a:buFont typeface="Wingdings" pitchFamily="2" charset="2"/>
                  <a:buNone/>
                </a:pPr>
                <a:r>
                  <a:rPr lang="zh-CN" altLang="en-US" sz="1600" b="1" dirty="0">
                    <a:latin typeface="+mn-ea"/>
                  </a:rPr>
                  <a:t>译</a:t>
                </a:r>
              </a:p>
              <a:p>
                <a:pPr algn="ctr">
                  <a:lnSpc>
                    <a:spcPct val="120000"/>
                  </a:lnSpc>
                  <a:spcBef>
                    <a:spcPct val="20000"/>
                  </a:spcBef>
                  <a:buClr>
                    <a:schemeClr val="accent2"/>
                  </a:buClr>
                  <a:buFont typeface="Wingdings" pitchFamily="2" charset="2"/>
                  <a:buNone/>
                </a:pPr>
                <a:r>
                  <a:rPr lang="zh-CN" altLang="en-US" sz="1600" b="1" dirty="0">
                    <a:latin typeface="+mn-ea"/>
                  </a:rPr>
                  <a:t>码</a:t>
                </a:r>
              </a:p>
            </p:txBody>
          </p:sp>
          <p:sp>
            <p:nvSpPr>
              <p:cNvPr id="100" name="梯形 99"/>
              <p:cNvSpPr/>
              <p:nvPr/>
            </p:nvSpPr>
            <p:spPr>
              <a:xfrm rot="10800000">
                <a:off x="4089666" y="5244800"/>
                <a:ext cx="3975681" cy="474507"/>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101" name="矩形 100"/>
              <p:cNvSpPr/>
              <p:nvPr/>
            </p:nvSpPr>
            <p:spPr>
              <a:xfrm>
                <a:off x="5226357" y="5258315"/>
                <a:ext cx="1768582" cy="496236"/>
              </a:xfrm>
              <a:prstGeom prst="rect">
                <a:avLst/>
              </a:prstGeom>
            </p:spPr>
            <p:txBody>
              <a:bodyPr wrap="none">
                <a:spAutoFit/>
              </a:bodyPr>
              <a:lstStyle/>
              <a:p>
                <a:pPr algn="ctr">
                  <a:lnSpc>
                    <a:spcPct val="120000"/>
                  </a:lnSpc>
                  <a:spcBef>
                    <a:spcPct val="20000"/>
                  </a:spcBef>
                  <a:buClr>
                    <a:schemeClr val="accent2"/>
                  </a:buClr>
                  <a:buFont typeface="Wingdings" pitchFamily="2" charset="2"/>
                  <a:buNone/>
                </a:pPr>
                <a:r>
                  <a:rPr lang="en-US" altLang="zh-CN" sz="1600" b="1" dirty="0">
                    <a:latin typeface="+mn-ea"/>
                  </a:rPr>
                  <a:t>Y </a:t>
                </a:r>
                <a:r>
                  <a:rPr lang="zh-CN" altLang="en-US" sz="1600" b="1" dirty="0">
                    <a:latin typeface="+mn-ea"/>
                  </a:rPr>
                  <a:t>地 址 译 码</a:t>
                </a:r>
              </a:p>
            </p:txBody>
          </p:sp>
          <p:cxnSp>
            <p:nvCxnSpPr>
              <p:cNvPr id="102" name="直接连接符 101"/>
              <p:cNvCxnSpPr>
                <a:endCxn id="69" idx="0"/>
              </p:cNvCxnSpPr>
              <p:nvPr/>
            </p:nvCxnSpPr>
            <p:spPr>
              <a:xfrm>
                <a:off x="3777015" y="3604750"/>
                <a:ext cx="4326432" cy="0"/>
              </a:xfrm>
              <a:prstGeom prst="line">
                <a:avLst/>
              </a:prstGeom>
              <a:noFill/>
              <a:ln w="19050">
                <a:solidFill>
                  <a:schemeClr val="tx1"/>
                </a:solidFill>
                <a:round/>
                <a:headEnd/>
                <a:tailEnd/>
              </a:ln>
            </p:spPr>
          </p:cxnSp>
          <p:cxnSp>
            <p:nvCxnSpPr>
              <p:cNvPr id="103" name="直接连接符 102"/>
              <p:cNvCxnSpPr/>
              <p:nvPr/>
            </p:nvCxnSpPr>
            <p:spPr>
              <a:xfrm>
                <a:off x="3810356" y="4325632"/>
                <a:ext cx="4288332" cy="0"/>
              </a:xfrm>
              <a:prstGeom prst="line">
                <a:avLst/>
              </a:prstGeom>
              <a:noFill/>
              <a:ln w="19050">
                <a:solidFill>
                  <a:schemeClr val="tx1"/>
                </a:solidFill>
                <a:round/>
                <a:headEnd/>
                <a:tailEnd/>
              </a:ln>
            </p:spPr>
          </p:cxnSp>
          <p:cxnSp>
            <p:nvCxnSpPr>
              <p:cNvPr id="104" name="直接连接符 103"/>
              <p:cNvCxnSpPr/>
              <p:nvPr/>
            </p:nvCxnSpPr>
            <p:spPr>
              <a:xfrm>
                <a:off x="4419347" y="1677776"/>
                <a:ext cx="0" cy="3567024"/>
              </a:xfrm>
              <a:prstGeom prst="line">
                <a:avLst/>
              </a:prstGeom>
              <a:noFill/>
              <a:ln w="19050">
                <a:solidFill>
                  <a:schemeClr val="tx1"/>
                </a:solidFill>
                <a:round/>
                <a:headEnd type="none" w="med" len="med"/>
                <a:tailEnd/>
              </a:ln>
              <a:effectLst/>
            </p:spPr>
          </p:cxnSp>
          <p:cxnSp>
            <p:nvCxnSpPr>
              <p:cNvPr id="105" name="直接连接符 104"/>
              <p:cNvCxnSpPr/>
              <p:nvPr/>
            </p:nvCxnSpPr>
            <p:spPr>
              <a:xfrm>
                <a:off x="5362039" y="1677776"/>
                <a:ext cx="0" cy="3580539"/>
              </a:xfrm>
              <a:prstGeom prst="line">
                <a:avLst/>
              </a:prstGeom>
              <a:noFill/>
              <a:ln w="19050">
                <a:solidFill>
                  <a:schemeClr val="tx1"/>
                </a:solidFill>
                <a:round/>
                <a:headEnd/>
                <a:tailEnd/>
              </a:ln>
            </p:spPr>
          </p:cxnSp>
          <p:cxnSp>
            <p:nvCxnSpPr>
              <p:cNvPr id="106" name="直接连接符 105"/>
              <p:cNvCxnSpPr/>
              <p:nvPr/>
            </p:nvCxnSpPr>
            <p:spPr>
              <a:xfrm>
                <a:off x="6292031" y="1677776"/>
                <a:ext cx="0" cy="3567024"/>
              </a:xfrm>
              <a:prstGeom prst="line">
                <a:avLst/>
              </a:prstGeom>
              <a:noFill/>
              <a:ln w="19050" cap="sq">
                <a:solidFill>
                  <a:schemeClr val="tx1"/>
                </a:solidFill>
                <a:miter lim="800000"/>
                <a:headEnd type="none"/>
                <a:tailEnd/>
              </a:ln>
            </p:spPr>
          </p:cxnSp>
          <p:cxnSp>
            <p:nvCxnSpPr>
              <p:cNvPr id="107" name="直接连接符 106"/>
              <p:cNvCxnSpPr/>
              <p:nvPr/>
            </p:nvCxnSpPr>
            <p:spPr>
              <a:xfrm>
                <a:off x="7649454" y="1698570"/>
                <a:ext cx="0" cy="3546230"/>
              </a:xfrm>
              <a:prstGeom prst="line">
                <a:avLst/>
              </a:prstGeom>
              <a:noFill/>
              <a:ln w="19050" cap="sq">
                <a:solidFill>
                  <a:schemeClr val="tx1"/>
                </a:solidFill>
                <a:miter lim="800000"/>
                <a:headEnd type="none"/>
                <a:tailEnd/>
              </a:ln>
            </p:spPr>
          </p:cxnSp>
          <p:sp>
            <p:nvSpPr>
              <p:cNvPr id="108" name="文本框 107"/>
              <p:cNvSpPr txBox="1"/>
              <p:nvPr/>
            </p:nvSpPr>
            <p:spPr>
              <a:xfrm>
                <a:off x="7165310" y="1429951"/>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09" name="文本框 108"/>
              <p:cNvSpPr txBox="1"/>
              <p:nvPr/>
            </p:nvSpPr>
            <p:spPr>
              <a:xfrm>
                <a:off x="7165310" y="2171436"/>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0" name="文本框 109"/>
              <p:cNvSpPr txBox="1"/>
              <p:nvPr/>
            </p:nvSpPr>
            <p:spPr>
              <a:xfrm>
                <a:off x="7165310" y="2945595"/>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1" name="文本框 110"/>
              <p:cNvSpPr txBox="1"/>
              <p:nvPr/>
            </p:nvSpPr>
            <p:spPr>
              <a:xfrm>
                <a:off x="7165310" y="3694558"/>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2" name="文本框 111"/>
              <p:cNvSpPr txBox="1"/>
              <p:nvPr/>
            </p:nvSpPr>
            <p:spPr>
              <a:xfrm>
                <a:off x="7165310" y="4402710"/>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3" name="文本框 112"/>
              <p:cNvSpPr txBox="1"/>
              <p:nvPr/>
            </p:nvSpPr>
            <p:spPr>
              <a:xfrm>
                <a:off x="4682792" y="368009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4" name="文本框 113"/>
              <p:cNvSpPr txBox="1"/>
              <p:nvPr/>
            </p:nvSpPr>
            <p:spPr>
              <a:xfrm>
                <a:off x="5642430" y="368182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5" name="文本框 114"/>
              <p:cNvSpPr txBox="1"/>
              <p:nvPr/>
            </p:nvSpPr>
            <p:spPr>
              <a:xfrm>
                <a:off x="6569151" y="3672908"/>
                <a:ext cx="449632" cy="433222"/>
              </a:xfrm>
              <a:prstGeom prst="rect">
                <a:avLst/>
              </a:prstGeom>
              <a:noFill/>
            </p:spPr>
            <p:txBody>
              <a:bodyPr wrap="none" rtlCol="0">
                <a:spAutoFit/>
              </a:bodyPr>
              <a:lstStyle/>
              <a:p>
                <a:r>
                  <a:rPr lang="en-US" altLang="zh-CN" sz="1600" dirty="0"/>
                  <a:t>…</a:t>
                </a:r>
                <a:endParaRPr lang="zh-CN" altLang="en-US" sz="1600" dirty="0"/>
              </a:p>
            </p:txBody>
          </p:sp>
        </p:grpSp>
      </p:grpSp>
      <p:sp>
        <p:nvSpPr>
          <p:cNvPr id="118" name="Text Box 35"/>
          <p:cNvSpPr txBox="1">
            <a:spLocks noChangeArrowheads="1"/>
          </p:cNvSpPr>
          <p:nvPr/>
        </p:nvSpPr>
        <p:spPr bwMode="auto">
          <a:xfrm>
            <a:off x="5877624" y="5971671"/>
            <a:ext cx="6277052" cy="400110"/>
          </a:xfrm>
          <a:prstGeom prst="rect">
            <a:avLst/>
          </a:prstGeom>
          <a:noFill/>
          <a:ln w="28575" algn="ctr">
            <a:noFill/>
            <a:miter lim="800000"/>
            <a:headEnd/>
            <a:tailEnd/>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a:t>
            </a:r>
            <a:r>
              <a:rPr lang="en-US" altLang="zh-CN" sz="2000" b="1" dirty="0">
                <a:solidFill>
                  <a:srgbClr val="C00000"/>
                </a:solidFill>
                <a:latin typeface="+mn-ea"/>
              </a:rPr>
              <a:t>2*2</a:t>
            </a:r>
            <a:r>
              <a:rPr lang="en-US" altLang="zh-CN" sz="2000" b="1" baseline="50000" dirty="0">
                <a:solidFill>
                  <a:srgbClr val="C00000"/>
                </a:solidFill>
                <a:latin typeface="+mn-ea"/>
              </a:rPr>
              <a:t>n/2</a:t>
            </a:r>
            <a:r>
              <a:rPr lang="zh-CN" altLang="en-US" sz="2000" b="1" dirty="0">
                <a:solidFill>
                  <a:srgbClr val="C00000"/>
                </a:solidFill>
                <a:latin typeface="+mn-ea"/>
              </a:rPr>
              <a:t>根</a:t>
            </a:r>
            <a:r>
              <a:rPr lang="zh-CN" altLang="en-US" sz="2000" b="1" u="sng" dirty="0">
                <a:solidFill>
                  <a:srgbClr val="C00000"/>
                </a:solidFill>
                <a:latin typeface="+mn-ea"/>
              </a:rPr>
              <a:t>译码线</a:t>
            </a:r>
            <a:r>
              <a:rPr lang="zh-CN" altLang="en-US" sz="2000" b="1" dirty="0">
                <a:solidFill>
                  <a:srgbClr val="C00000"/>
                </a:solidFill>
                <a:latin typeface="+mn-ea"/>
              </a:rPr>
              <a:t>，寻址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endParaRPr lang="zh-CN" altLang="en-US" sz="2000" b="1" u="sng" dirty="0">
              <a:solidFill>
                <a:srgbClr val="C00000"/>
              </a:solidFill>
              <a:latin typeface="+mn-ea"/>
            </a:endParaRPr>
          </a:p>
        </p:txBody>
      </p:sp>
    </p:spTree>
    <p:extLst>
      <p:ext uri="{BB962C8B-B14F-4D97-AF65-F5344CB8AC3E}">
        <p14:creationId xmlns:p14="http://schemas.microsoft.com/office/powerpoint/2010/main" val="1980185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9891"/>
                                        </p:tgtEl>
                                        <p:attrNameLst>
                                          <p:attrName>style.visibility</p:attrName>
                                        </p:attrNameLst>
                                      </p:cBhvr>
                                      <p:to>
                                        <p:strVal val="visible"/>
                                      </p:to>
                                    </p:set>
                                    <p:animEffect transition="in" filter="wipe(left)">
                                      <p:cBhvr>
                                        <p:cTn id="12" dur="500"/>
                                        <p:tgtEl>
                                          <p:spTgt spid="8898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wipe(left)">
                                      <p:cBhvr>
                                        <p:cTn id="2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91" grpId="0"/>
      <p:bldP spid="1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6" name="Rectangle 52"/>
          <p:cNvSpPr>
            <a:spLocks noGrp="1" noChangeArrowheads="1"/>
          </p:cNvSpPr>
          <p:nvPr>
            <p:ph type="title"/>
          </p:nvPr>
        </p:nvSpPr>
        <p:spPr>
          <a:xfrm>
            <a:off x="487822" y="257614"/>
            <a:ext cx="3653966" cy="617641"/>
          </a:xfrm>
        </p:spPr>
        <p:txBody>
          <a:bodyPr/>
          <a:lstStyle/>
          <a:p>
            <a:pPr eaLnBrk="1" hangingPunct="1"/>
            <a:r>
              <a:rPr lang="zh-CN" altLang="en-US" dirty="0"/>
              <a:t>静态存储器芯片结构</a:t>
            </a:r>
          </a:p>
        </p:txBody>
      </p:sp>
      <p:grpSp>
        <p:nvGrpSpPr>
          <p:cNvPr id="80" name="Group 2"/>
          <p:cNvGrpSpPr>
            <a:grpSpLocks/>
          </p:cNvGrpSpPr>
          <p:nvPr/>
        </p:nvGrpSpPr>
        <p:grpSpPr bwMode="auto">
          <a:xfrm>
            <a:off x="4894340" y="1594140"/>
            <a:ext cx="357188" cy="1230312"/>
            <a:chOff x="2076" y="768"/>
            <a:chExt cx="225" cy="775"/>
          </a:xfrm>
        </p:grpSpPr>
        <p:sp>
          <p:nvSpPr>
            <p:cNvPr id="81" name="Text Box 3"/>
            <p:cNvSpPr txBox="1">
              <a:spLocks noChangeArrowheads="1"/>
            </p:cNvSpPr>
            <p:nvPr/>
          </p:nvSpPr>
          <p:spPr bwMode="auto">
            <a:xfrm>
              <a:off x="2118" y="1333"/>
              <a:ext cx="162" cy="210"/>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82" name="Text Box 4"/>
            <p:cNvSpPr txBox="1">
              <a:spLocks noChangeArrowheads="1"/>
            </p:cNvSpPr>
            <p:nvPr/>
          </p:nvSpPr>
          <p:spPr bwMode="auto">
            <a:xfrm>
              <a:off x="2076" y="768"/>
              <a:ext cx="218"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83" name="Text Box 5"/>
            <p:cNvSpPr txBox="1">
              <a:spLocks noChangeArrowheads="1"/>
            </p:cNvSpPr>
            <p:nvPr/>
          </p:nvSpPr>
          <p:spPr bwMode="auto">
            <a:xfrm>
              <a:off x="2083" y="1073"/>
              <a:ext cx="218" cy="193"/>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84" name="AutoShape 6"/>
          <p:cNvSpPr>
            <a:spLocks noChangeArrowheads="1"/>
          </p:cNvSpPr>
          <p:nvPr/>
        </p:nvSpPr>
        <p:spPr bwMode="auto">
          <a:xfrm>
            <a:off x="2630550" y="2465839"/>
            <a:ext cx="685800" cy="304800"/>
          </a:xfrm>
          <a:prstGeom prst="rightArrow">
            <a:avLst>
              <a:gd name="adj1" fmla="val 50000"/>
              <a:gd name="adj2" fmla="val 56250"/>
            </a:avLst>
          </a:prstGeom>
          <a:solidFill>
            <a:srgbClr val="FFCC00"/>
          </a:solidFill>
          <a:ln w="19050" algn="ctr">
            <a:solidFill>
              <a:schemeClr val="tx1"/>
            </a:solidFill>
            <a:miter lim="800000"/>
            <a:headEnd/>
            <a:tailEnd/>
          </a:ln>
          <a:effectLst>
            <a:outerShdw blurRad="50800" dist="38100" dir="5400000" algn="t" rotWithShape="0">
              <a:prstClr val="black">
                <a:alpha val="40000"/>
              </a:prstClr>
            </a:outerShdw>
          </a:effectLst>
        </p:spPr>
        <p:txBody>
          <a:bodyPr wrap="none" anchor="ctr"/>
          <a:lstStyle/>
          <a:p>
            <a:pPr algn="r" fontAlgn="base">
              <a:spcBef>
                <a:spcPct val="0"/>
              </a:spcBef>
              <a:spcAft>
                <a:spcPct val="0"/>
              </a:spcAft>
              <a:defRPr/>
            </a:pPr>
            <a:endParaRPr lang="zh-CN" altLang="en-US" b="1">
              <a:solidFill>
                <a:srgbClr val="000000"/>
              </a:solidFill>
              <a:latin typeface="+mn-ea"/>
            </a:endParaRPr>
          </a:p>
        </p:txBody>
      </p:sp>
      <p:sp>
        <p:nvSpPr>
          <p:cNvPr id="91" name="Text Box 14"/>
          <p:cNvSpPr txBox="1">
            <a:spLocks noChangeArrowheads="1"/>
          </p:cNvSpPr>
          <p:nvPr/>
        </p:nvSpPr>
        <p:spPr bwMode="auto">
          <a:xfrm>
            <a:off x="1071744" y="2487950"/>
            <a:ext cx="1755775" cy="481012"/>
          </a:xfrm>
          <a:prstGeom prst="rect">
            <a:avLst/>
          </a:prstGeom>
          <a:noFill/>
          <a:ln w="12700">
            <a:noFill/>
            <a:miter lim="800000"/>
            <a:headEnd/>
            <a:tailEnd/>
          </a:ln>
        </p:spPr>
        <p:txBody>
          <a:bodyPr lIns="0" tIns="0" rIns="0" bIns="0"/>
          <a:lstStyle/>
          <a:p>
            <a:pPr algn="ctr" fontAlgn="base">
              <a:spcBef>
                <a:spcPct val="0"/>
              </a:spcBef>
              <a:spcAft>
                <a:spcPct val="0"/>
              </a:spcAft>
            </a:pPr>
            <a:r>
              <a:rPr lang="en-US" altLang="zh-CN" dirty="0">
                <a:solidFill>
                  <a:srgbClr val="FF6600"/>
                </a:solidFill>
                <a:latin typeface="+mn-ea"/>
              </a:rPr>
              <a:t>n</a:t>
            </a:r>
            <a:r>
              <a:rPr lang="zh-CN" altLang="en-US" dirty="0">
                <a:solidFill>
                  <a:srgbClr val="FF6600"/>
                </a:solidFill>
                <a:latin typeface="+mn-ea"/>
              </a:rPr>
              <a:t>位</a:t>
            </a:r>
            <a:r>
              <a:rPr lang="en-US" altLang="zh-CN" dirty="0">
                <a:solidFill>
                  <a:srgbClr val="FF6600"/>
                </a:solidFill>
                <a:latin typeface="+mn-ea"/>
              </a:rPr>
              <a:t>X</a:t>
            </a:r>
            <a:r>
              <a:rPr lang="zh-CN" altLang="en-US" dirty="0">
                <a:solidFill>
                  <a:srgbClr val="FF6600"/>
                </a:solidFill>
                <a:latin typeface="+mn-ea"/>
              </a:rPr>
              <a:t>向地址</a:t>
            </a:r>
          </a:p>
        </p:txBody>
      </p:sp>
      <p:sp>
        <p:nvSpPr>
          <p:cNvPr id="92" name="Text Box 15"/>
          <p:cNvSpPr txBox="1">
            <a:spLocks noChangeArrowheads="1"/>
          </p:cNvSpPr>
          <p:nvPr/>
        </p:nvSpPr>
        <p:spPr bwMode="auto">
          <a:xfrm>
            <a:off x="9207500" y="2383079"/>
            <a:ext cx="815975" cy="400050"/>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DBUS</a:t>
            </a:r>
            <a:endParaRPr lang="en-US" altLang="zh-CN" b="1" dirty="0">
              <a:solidFill>
                <a:srgbClr val="FF6600"/>
              </a:solidFill>
              <a:effectLst>
                <a:outerShdw blurRad="38100" dist="38100" dir="2700000" algn="tl">
                  <a:srgbClr val="C0C0C0"/>
                </a:outerShdw>
              </a:effectLst>
              <a:latin typeface="+mn-ea"/>
            </a:endParaRPr>
          </a:p>
        </p:txBody>
      </p:sp>
      <p:sp>
        <p:nvSpPr>
          <p:cNvPr id="93" name="AutoShape 16"/>
          <p:cNvSpPr>
            <a:spLocks noChangeArrowheads="1"/>
          </p:cNvSpPr>
          <p:nvPr/>
        </p:nvSpPr>
        <p:spPr bwMode="auto">
          <a:xfrm>
            <a:off x="7268690" y="2442628"/>
            <a:ext cx="800100" cy="199868"/>
          </a:xfrm>
          <a:prstGeom prst="leftRightArrow">
            <a:avLst>
              <a:gd name="adj1" fmla="val 50000"/>
              <a:gd name="adj2" fmla="val 78140"/>
            </a:avLst>
          </a:prstGeom>
          <a:solidFill>
            <a:srgbClr val="66FF33"/>
          </a:solidFill>
          <a:ln w="12700">
            <a:solidFill>
              <a:schemeClr val="tx1"/>
            </a:solidFill>
            <a:miter lim="800000"/>
            <a:headEnd/>
            <a:tailEnd/>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94" name="Group 17"/>
          <p:cNvGrpSpPr>
            <a:grpSpLocks/>
          </p:cNvGrpSpPr>
          <p:nvPr/>
        </p:nvGrpSpPr>
        <p:grpSpPr bwMode="auto">
          <a:xfrm>
            <a:off x="3797300" y="1928813"/>
            <a:ext cx="533400" cy="1498600"/>
            <a:chOff x="1392" y="1425"/>
            <a:chExt cx="336" cy="1056"/>
          </a:xfrm>
        </p:grpSpPr>
        <p:sp>
          <p:nvSpPr>
            <p:cNvPr id="95" name="Text Box 18"/>
            <p:cNvSpPr txBox="1">
              <a:spLocks noChangeArrowheads="1"/>
            </p:cNvSpPr>
            <p:nvPr/>
          </p:nvSpPr>
          <p:spPr bwMode="auto">
            <a:xfrm>
              <a:off x="1488" y="1819"/>
              <a:ext cx="161" cy="208"/>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grpSp>
          <p:nvGrpSpPr>
            <p:cNvPr id="96" name="Group 19"/>
            <p:cNvGrpSpPr>
              <a:grpSpLocks/>
            </p:cNvGrpSpPr>
            <p:nvPr/>
          </p:nvGrpSpPr>
          <p:grpSpPr bwMode="auto">
            <a:xfrm>
              <a:off x="1392" y="1425"/>
              <a:ext cx="336" cy="1056"/>
              <a:chOff x="2016" y="1008"/>
              <a:chExt cx="336" cy="1056"/>
            </a:xfrm>
          </p:grpSpPr>
          <p:sp>
            <p:nvSpPr>
              <p:cNvPr id="97" name="Line 20"/>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8" name="Line 21"/>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9" name="Line 22"/>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0" name="Line 23"/>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1" name="Line 24"/>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2" name="Line 25"/>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3" name="Line 26"/>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nvGrpSpPr>
          <p:cNvPr id="10" name="组合 9"/>
          <p:cNvGrpSpPr/>
          <p:nvPr/>
        </p:nvGrpSpPr>
        <p:grpSpPr>
          <a:xfrm>
            <a:off x="7086600" y="3478213"/>
            <a:ext cx="1827215" cy="2163764"/>
            <a:chOff x="7023100" y="3478213"/>
            <a:chExt cx="1827215" cy="2163764"/>
          </a:xfrm>
        </p:grpSpPr>
        <p:sp>
          <p:nvSpPr>
            <p:cNvPr id="104" name="Line 53"/>
            <p:cNvSpPr>
              <a:spLocks noChangeShapeType="1"/>
            </p:cNvSpPr>
            <p:nvPr/>
          </p:nvSpPr>
          <p:spPr bwMode="auto">
            <a:xfrm flipV="1">
              <a:off x="8255000" y="3478213"/>
              <a:ext cx="0" cy="99060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nvGrpSpPr>
            <p:cNvPr id="105" name="Group 54"/>
            <p:cNvGrpSpPr>
              <a:grpSpLocks/>
            </p:cNvGrpSpPr>
            <p:nvPr/>
          </p:nvGrpSpPr>
          <p:grpSpPr bwMode="auto">
            <a:xfrm>
              <a:off x="7023100" y="4186238"/>
              <a:ext cx="673100" cy="828675"/>
              <a:chOff x="3560" y="3111"/>
              <a:chExt cx="424" cy="522"/>
            </a:xfrm>
          </p:grpSpPr>
          <p:sp>
            <p:nvSpPr>
              <p:cNvPr id="106" name="Line 55"/>
              <p:cNvSpPr>
                <a:spLocks noChangeShapeType="1"/>
              </p:cNvSpPr>
              <p:nvPr/>
            </p:nvSpPr>
            <p:spPr bwMode="auto">
              <a:xfrm flipH="1">
                <a:off x="3560" y="3111"/>
                <a:ext cx="23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7" name="Line 56"/>
              <p:cNvSpPr>
                <a:spLocks noChangeShapeType="1"/>
              </p:cNvSpPr>
              <p:nvPr/>
            </p:nvSpPr>
            <p:spPr bwMode="auto">
              <a:xfrm flipH="1">
                <a:off x="3560" y="3633"/>
                <a:ext cx="23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8" name="Line 57"/>
              <p:cNvSpPr>
                <a:spLocks noChangeShapeType="1"/>
              </p:cNvSpPr>
              <p:nvPr/>
            </p:nvSpPr>
            <p:spPr bwMode="auto">
              <a:xfrm flipH="1">
                <a:off x="3792" y="3357"/>
                <a:ext cx="19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9" name="Line 58"/>
              <p:cNvSpPr>
                <a:spLocks noChangeShapeType="1"/>
              </p:cNvSpPr>
              <p:nvPr/>
            </p:nvSpPr>
            <p:spPr bwMode="auto">
              <a:xfrm>
                <a:off x="3792" y="3111"/>
                <a:ext cx="0" cy="522"/>
              </a:xfrm>
              <a:prstGeom prst="line">
                <a:avLst/>
              </a:prstGeom>
              <a:noFill/>
              <a:ln w="12700">
                <a:solidFill>
                  <a:srgbClr val="0000FF"/>
                </a:solidFill>
                <a:round/>
                <a:headEnd/>
                <a:tailEnd/>
              </a:ln>
            </p:spPr>
            <p:txBody>
              <a:bodyPr/>
              <a:lstStyle/>
              <a:p>
                <a:pPr fontAlgn="base">
                  <a:spcBef>
                    <a:spcPct val="0"/>
                  </a:spcBef>
                  <a:spcAft>
                    <a:spcPct val="0"/>
                  </a:spcAft>
                </a:pPr>
                <a:endParaRPr lang="zh-CN" altLang="en-US" b="1">
                  <a:solidFill>
                    <a:srgbClr val="000000"/>
                  </a:solidFill>
                  <a:latin typeface="+mn-ea"/>
                </a:endParaRPr>
              </a:p>
            </p:txBody>
          </p:sp>
        </p:grpSp>
        <p:sp>
          <p:nvSpPr>
            <p:cNvPr id="110" name="Text Box 59"/>
            <p:cNvSpPr txBox="1">
              <a:spLocks noChangeArrowheads="1"/>
            </p:cNvSpPr>
            <p:nvPr/>
          </p:nvSpPr>
          <p:spPr bwMode="auto">
            <a:xfrm>
              <a:off x="7696201" y="4289426"/>
              <a:ext cx="1129705" cy="614363"/>
            </a:xfrm>
            <a:prstGeom prst="rect">
              <a:avLst/>
            </a:prstGeom>
            <a:solidFill>
              <a:schemeClr val="accent2">
                <a:lumMod val="60000"/>
                <a:lumOff val="40000"/>
              </a:schemeClr>
            </a:solidFill>
            <a:ln w="12700">
              <a:solidFill>
                <a:schemeClr val="tx1"/>
              </a:solidFill>
              <a:miter lim="800000"/>
              <a:headEnd/>
              <a:tailEnd/>
            </a:ln>
            <a:effectLst>
              <a:outerShdw blurRad="50800" dist="38100" dir="5400000" algn="t" rotWithShape="0">
                <a:prstClr val="black">
                  <a:alpha val="40000"/>
                </a:prstClr>
              </a:outerShdw>
            </a:effectLst>
          </p:spPr>
          <p:txBody>
            <a:bodyPr lIns="0" tIns="36000" rIns="0" bIns="0" anchor="ctr" anchorCtr="1"/>
            <a:lstStyle/>
            <a:p>
              <a:pPr algn="r" fontAlgn="base">
                <a:spcBef>
                  <a:spcPts val="600"/>
                </a:spcBef>
                <a:spcAft>
                  <a:spcPct val="0"/>
                </a:spcAft>
                <a:defRPr/>
              </a:pPr>
              <a:r>
                <a:rPr lang="zh-CN" altLang="en-US" b="1">
                  <a:solidFill>
                    <a:srgbClr val="000000"/>
                  </a:solidFill>
                  <a:latin typeface="+mn-ea"/>
                </a:rPr>
                <a:t>控制电路</a:t>
              </a:r>
              <a:endParaRPr lang="zh-CN" altLang="en-US" b="1">
                <a:solidFill>
                  <a:srgbClr val="000000"/>
                </a:solidFill>
                <a:effectLst>
                  <a:outerShdw blurRad="38100" dist="38100" dir="2700000" algn="tl">
                    <a:srgbClr val="FFFFFF"/>
                  </a:outerShdw>
                </a:effectLst>
                <a:latin typeface="+mn-ea"/>
              </a:endParaRPr>
            </a:p>
          </p:txBody>
        </p:sp>
        <p:grpSp>
          <p:nvGrpSpPr>
            <p:cNvPr id="111" name="Group 60"/>
            <p:cNvGrpSpPr>
              <a:grpSpLocks/>
            </p:cNvGrpSpPr>
            <p:nvPr/>
          </p:nvGrpSpPr>
          <p:grpSpPr bwMode="auto">
            <a:xfrm>
              <a:off x="7613652" y="4903789"/>
              <a:ext cx="1236663" cy="738188"/>
              <a:chOff x="3932" y="3552"/>
              <a:chExt cx="779" cy="465"/>
            </a:xfrm>
          </p:grpSpPr>
          <p:sp>
            <p:nvSpPr>
              <p:cNvPr id="112" name="Text Box 61"/>
              <p:cNvSpPr txBox="1">
                <a:spLocks noChangeArrowheads="1"/>
              </p:cNvSpPr>
              <p:nvPr/>
            </p:nvSpPr>
            <p:spPr bwMode="auto">
              <a:xfrm>
                <a:off x="3932" y="3810"/>
                <a:ext cx="240"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RD</a:t>
                </a:r>
                <a:endParaRPr lang="en-US" altLang="zh-CN" b="1" dirty="0">
                  <a:solidFill>
                    <a:srgbClr val="FF6600"/>
                  </a:solidFill>
                  <a:effectLst>
                    <a:outerShdw blurRad="38100" dist="38100" dir="2700000" algn="tl">
                      <a:srgbClr val="C0C0C0"/>
                    </a:outerShdw>
                  </a:effectLst>
                  <a:latin typeface="+mn-ea"/>
                </a:endParaRPr>
              </a:p>
            </p:txBody>
          </p:sp>
          <p:sp>
            <p:nvSpPr>
              <p:cNvPr id="113" name="Text Box 62"/>
              <p:cNvSpPr txBox="1">
                <a:spLocks noChangeArrowheads="1"/>
              </p:cNvSpPr>
              <p:nvPr/>
            </p:nvSpPr>
            <p:spPr bwMode="auto">
              <a:xfrm>
                <a:off x="4172" y="3810"/>
                <a:ext cx="304"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WR</a:t>
                </a:r>
                <a:endParaRPr lang="en-US" altLang="zh-CN" b="1" dirty="0">
                  <a:solidFill>
                    <a:srgbClr val="FF6600"/>
                  </a:solidFill>
                  <a:effectLst>
                    <a:outerShdw blurRad="38100" dist="38100" dir="2700000" algn="tl">
                      <a:srgbClr val="C0C0C0"/>
                    </a:outerShdw>
                  </a:effectLst>
                  <a:latin typeface="+mn-ea"/>
                </a:endParaRPr>
              </a:p>
            </p:txBody>
          </p:sp>
          <p:sp>
            <p:nvSpPr>
              <p:cNvPr id="114" name="Text Box 63"/>
              <p:cNvSpPr txBox="1">
                <a:spLocks noChangeArrowheads="1"/>
              </p:cNvSpPr>
              <p:nvPr/>
            </p:nvSpPr>
            <p:spPr bwMode="auto">
              <a:xfrm>
                <a:off x="4471" y="3807"/>
                <a:ext cx="240"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b="1" dirty="0">
                    <a:solidFill>
                      <a:srgbClr val="FF6600"/>
                    </a:solidFill>
                    <a:latin typeface="+mn-ea"/>
                  </a:rPr>
                  <a:t>CS</a:t>
                </a:r>
                <a:endParaRPr lang="en-US" altLang="zh-CN" b="1" dirty="0">
                  <a:solidFill>
                    <a:srgbClr val="FF6600"/>
                  </a:solidFill>
                  <a:effectLst>
                    <a:outerShdw blurRad="38100" dist="38100" dir="2700000" algn="tl">
                      <a:srgbClr val="C0C0C0"/>
                    </a:outerShdw>
                  </a:effectLst>
                  <a:latin typeface="+mn-ea"/>
                </a:endParaRPr>
              </a:p>
            </p:txBody>
          </p:sp>
          <p:grpSp>
            <p:nvGrpSpPr>
              <p:cNvPr id="115" name="Group 64"/>
              <p:cNvGrpSpPr>
                <a:grpSpLocks/>
              </p:cNvGrpSpPr>
              <p:nvPr/>
            </p:nvGrpSpPr>
            <p:grpSpPr bwMode="auto">
              <a:xfrm>
                <a:off x="4080" y="3552"/>
                <a:ext cx="506" cy="240"/>
                <a:chOff x="4080" y="3456"/>
                <a:chExt cx="506" cy="384"/>
              </a:xfrm>
            </p:grpSpPr>
            <p:sp>
              <p:nvSpPr>
                <p:cNvPr id="116" name="Line 65"/>
                <p:cNvSpPr>
                  <a:spLocks noChangeShapeType="1"/>
                </p:cNvSpPr>
                <p:nvPr/>
              </p:nvSpPr>
              <p:spPr bwMode="auto">
                <a:xfrm flipV="1">
                  <a:off x="4080"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7" name="Line 66"/>
                <p:cNvSpPr>
                  <a:spLocks noChangeShapeType="1"/>
                </p:cNvSpPr>
                <p:nvPr/>
              </p:nvSpPr>
              <p:spPr bwMode="auto">
                <a:xfrm flipV="1">
                  <a:off x="4346"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8" name="Line 67"/>
                <p:cNvSpPr>
                  <a:spLocks noChangeShapeType="1"/>
                </p:cNvSpPr>
                <p:nvPr/>
              </p:nvSpPr>
              <p:spPr bwMode="auto">
                <a:xfrm flipV="1">
                  <a:off x="4586"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grpSp>
        <p:nvGrpSpPr>
          <p:cNvPr id="121" name="Group 70"/>
          <p:cNvGrpSpPr>
            <a:grpSpLocks/>
          </p:cNvGrpSpPr>
          <p:nvPr/>
        </p:nvGrpSpPr>
        <p:grpSpPr bwMode="auto">
          <a:xfrm>
            <a:off x="4800600" y="1927225"/>
            <a:ext cx="533400" cy="1524000"/>
            <a:chOff x="2016" y="1008"/>
            <a:chExt cx="336" cy="1056"/>
          </a:xfrm>
        </p:grpSpPr>
        <p:sp>
          <p:nvSpPr>
            <p:cNvPr id="122" name="Line 71"/>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3" name="Line 72"/>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4" name="Line 73"/>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5" name="Line 74"/>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6" name="Line 75"/>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7" name="Line 76"/>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8" name="Line 77"/>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sp>
        <p:nvSpPr>
          <p:cNvPr id="129" name="AutoShape 78"/>
          <p:cNvSpPr>
            <a:spLocks noChangeArrowheads="1"/>
          </p:cNvSpPr>
          <p:nvPr/>
        </p:nvSpPr>
        <p:spPr bwMode="auto">
          <a:xfrm>
            <a:off x="8593233" y="2423358"/>
            <a:ext cx="673100" cy="242887"/>
          </a:xfrm>
          <a:prstGeom prst="leftRightArrow">
            <a:avLst>
              <a:gd name="adj1" fmla="val 50000"/>
              <a:gd name="adj2" fmla="val 55425"/>
            </a:avLst>
          </a:prstGeom>
          <a:solidFill>
            <a:srgbClr val="66FF33"/>
          </a:solidFill>
          <a:ln w="12700">
            <a:solidFill>
              <a:schemeClr val="tx1"/>
            </a:solidFill>
            <a:miter lim="800000"/>
            <a:headEnd/>
            <a:tailEnd/>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131" name="Group 79"/>
          <p:cNvGrpSpPr>
            <a:grpSpLocks/>
          </p:cNvGrpSpPr>
          <p:nvPr/>
        </p:nvGrpSpPr>
        <p:grpSpPr bwMode="auto">
          <a:xfrm>
            <a:off x="5219628" y="3554414"/>
            <a:ext cx="1868559" cy="2551113"/>
            <a:chOff x="2288" y="2545"/>
            <a:chExt cx="1313" cy="1607"/>
          </a:xfrm>
        </p:grpSpPr>
        <p:grpSp>
          <p:nvGrpSpPr>
            <p:cNvPr id="132" name="Group 28"/>
            <p:cNvGrpSpPr>
              <a:grpSpLocks/>
            </p:cNvGrpSpPr>
            <p:nvPr/>
          </p:nvGrpSpPr>
          <p:grpSpPr bwMode="auto">
            <a:xfrm>
              <a:off x="2288" y="2575"/>
              <a:ext cx="733" cy="210"/>
              <a:chOff x="2288" y="2294"/>
              <a:chExt cx="733" cy="210"/>
            </a:xfrm>
          </p:grpSpPr>
          <p:sp>
            <p:nvSpPr>
              <p:cNvPr id="153" name="Text Box 29"/>
              <p:cNvSpPr txBox="1">
                <a:spLocks noChangeArrowheads="1"/>
              </p:cNvSpPr>
              <p:nvPr/>
            </p:nvSpPr>
            <p:spPr bwMode="auto">
              <a:xfrm>
                <a:off x="2755" y="2296"/>
                <a:ext cx="261" cy="208"/>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54" name="Text Box 30"/>
              <p:cNvSpPr txBox="1">
                <a:spLocks noChangeArrowheads="1"/>
              </p:cNvSpPr>
              <p:nvPr/>
            </p:nvSpPr>
            <p:spPr bwMode="auto">
              <a:xfrm>
                <a:off x="2288" y="2294"/>
                <a:ext cx="218" cy="207"/>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155" name="Text Box 31"/>
              <p:cNvSpPr txBox="1">
                <a:spLocks noChangeArrowheads="1"/>
              </p:cNvSpPr>
              <p:nvPr/>
            </p:nvSpPr>
            <p:spPr bwMode="auto">
              <a:xfrm>
                <a:off x="2586" y="2294"/>
                <a:ext cx="218" cy="207"/>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133" name="Text Box 34"/>
            <p:cNvSpPr txBox="1">
              <a:spLocks noChangeArrowheads="1"/>
            </p:cNvSpPr>
            <p:nvPr/>
          </p:nvSpPr>
          <p:spPr bwMode="auto">
            <a:xfrm>
              <a:off x="2555" y="3960"/>
              <a:ext cx="1008" cy="192"/>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b="1" dirty="0">
                  <a:solidFill>
                    <a:srgbClr val="FF6600"/>
                  </a:solidFill>
                  <a:latin typeface="+mn-ea"/>
                </a:rPr>
                <a:t>m</a:t>
              </a:r>
              <a:r>
                <a:rPr lang="zh-CN" altLang="en-US" b="1" dirty="0">
                  <a:solidFill>
                    <a:srgbClr val="FF6600"/>
                  </a:solidFill>
                  <a:latin typeface="+mn-ea"/>
                </a:rPr>
                <a:t>位</a:t>
              </a:r>
              <a:r>
                <a:rPr lang="en-US" altLang="zh-CN" b="1" dirty="0">
                  <a:solidFill>
                    <a:srgbClr val="FF6600"/>
                  </a:solidFill>
                  <a:latin typeface="+mn-ea"/>
                </a:rPr>
                <a:t>Y</a:t>
              </a:r>
              <a:r>
                <a:rPr lang="zh-CN" altLang="en-US" b="1" dirty="0">
                  <a:solidFill>
                    <a:srgbClr val="FF6600"/>
                  </a:solidFill>
                  <a:latin typeface="+mn-ea"/>
                </a:rPr>
                <a:t>向地址</a:t>
              </a:r>
              <a:endParaRPr lang="zh-CN" altLang="en-US" b="1" dirty="0">
                <a:solidFill>
                  <a:srgbClr val="FF6600"/>
                </a:solidFill>
                <a:effectLst>
                  <a:outerShdw blurRad="38100" dist="38100" dir="2700000" algn="tl">
                    <a:srgbClr val="C0C0C0"/>
                  </a:outerShdw>
                </a:effectLst>
                <a:latin typeface="+mn-ea"/>
              </a:endParaRPr>
            </a:p>
          </p:txBody>
        </p:sp>
        <p:sp>
          <p:nvSpPr>
            <p:cNvPr id="134" name="AutoShape 35"/>
            <p:cNvSpPr>
              <a:spLocks noChangeArrowheads="1"/>
            </p:cNvSpPr>
            <p:nvPr/>
          </p:nvSpPr>
          <p:spPr bwMode="auto">
            <a:xfrm>
              <a:off x="2937" y="3614"/>
              <a:ext cx="192" cy="272"/>
            </a:xfrm>
            <a:prstGeom prst="upArrow">
              <a:avLst>
                <a:gd name="adj1" fmla="val 50000"/>
                <a:gd name="adj2" fmla="val 35417"/>
              </a:avLst>
            </a:prstGeom>
            <a:solidFill>
              <a:srgbClr val="FFCC00"/>
            </a:solidFill>
            <a:ln w="19050" algn="ctr">
              <a:solidFill>
                <a:schemeClr val="tx1"/>
              </a:solidFill>
              <a:miter lim="800000"/>
              <a:headEnd/>
              <a:tailEnd/>
            </a:ln>
            <a:effectLst>
              <a:outerShdw blurRad="50800" dist="38100" dir="5400000" algn="t" rotWithShape="0">
                <a:prstClr val="black">
                  <a:alpha val="40000"/>
                </a:prstClr>
              </a:outerShdw>
            </a:effectLst>
          </p:spPr>
          <p:txBody>
            <a:bodyPr wrap="none" anchor="ctr"/>
            <a:lstStyle/>
            <a:p>
              <a:pPr algn="ctr" fontAlgn="base">
                <a:spcBef>
                  <a:spcPct val="0"/>
                </a:spcBef>
                <a:spcAft>
                  <a:spcPct val="0"/>
                </a:spcAft>
                <a:defRPr/>
              </a:pPr>
              <a:endParaRPr lang="zh-CN" altLang="en-US" b="1">
                <a:solidFill>
                  <a:srgbClr val="000000"/>
                </a:solidFill>
                <a:latin typeface="+mn-ea"/>
              </a:endParaRPr>
            </a:p>
          </p:txBody>
        </p:sp>
        <p:grpSp>
          <p:nvGrpSpPr>
            <p:cNvPr id="135" name="Group 36"/>
            <p:cNvGrpSpPr>
              <a:grpSpLocks/>
            </p:cNvGrpSpPr>
            <p:nvPr/>
          </p:nvGrpSpPr>
          <p:grpSpPr bwMode="auto">
            <a:xfrm>
              <a:off x="2496" y="2545"/>
              <a:ext cx="1008" cy="288"/>
              <a:chOff x="2496" y="2208"/>
              <a:chExt cx="1008" cy="288"/>
            </a:xfrm>
          </p:grpSpPr>
          <p:sp>
            <p:nvSpPr>
              <p:cNvPr id="146" name="Line 37"/>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7" name="Line 38"/>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8" name="Line 39"/>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9" name="Line 40"/>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50" name="Line 41"/>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51" name="Line 42"/>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52" name="Line 43"/>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grpSp>
        <p:grpSp>
          <p:nvGrpSpPr>
            <p:cNvPr id="136" name="Group 44"/>
            <p:cNvGrpSpPr>
              <a:grpSpLocks/>
            </p:cNvGrpSpPr>
            <p:nvPr/>
          </p:nvGrpSpPr>
          <p:grpSpPr bwMode="auto">
            <a:xfrm>
              <a:off x="2496" y="3089"/>
              <a:ext cx="1008" cy="288"/>
              <a:chOff x="2496" y="2208"/>
              <a:chExt cx="1008" cy="288"/>
            </a:xfrm>
          </p:grpSpPr>
          <p:sp>
            <p:nvSpPr>
              <p:cNvPr id="139" name="Line 45"/>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0" name="Line 46"/>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1" name="Line 47"/>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2" name="Line 48"/>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3" name="Line 49"/>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4" name="Line 50"/>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sp>
            <p:nvSpPr>
              <p:cNvPr id="145" name="Line 51"/>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b="1">
                  <a:solidFill>
                    <a:srgbClr val="000000"/>
                  </a:solidFill>
                  <a:latin typeface="+mn-ea"/>
                </a:endParaRPr>
              </a:p>
            </p:txBody>
          </p:sp>
        </p:grpSp>
        <p:sp>
          <p:nvSpPr>
            <p:cNvPr id="137" name="Text Box 32"/>
            <p:cNvSpPr txBox="1">
              <a:spLocks noChangeArrowheads="1"/>
            </p:cNvSpPr>
            <p:nvPr/>
          </p:nvSpPr>
          <p:spPr bwMode="auto">
            <a:xfrm>
              <a:off x="2352" y="3305"/>
              <a:ext cx="1249" cy="288"/>
            </a:xfrm>
            <a:prstGeom prst="rect">
              <a:avLst/>
            </a:prstGeom>
            <a:solidFill>
              <a:srgbClr val="CCFF66"/>
            </a:solidFill>
            <a:ln w="12700">
              <a:solidFill>
                <a:schemeClr val="tx1"/>
              </a:solidFill>
              <a:miter lim="800000"/>
              <a:headEnd/>
              <a:tailEnd/>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latin typeface="+mn-ea"/>
                </a:rPr>
                <a:t>Y</a:t>
              </a:r>
              <a:r>
                <a:rPr lang="zh-CN" altLang="en-US" b="1" dirty="0">
                  <a:latin typeface="+mn-ea"/>
                </a:rPr>
                <a:t>向地址译码器</a:t>
              </a:r>
              <a:endParaRPr lang="zh-CN" altLang="en-US" b="1" dirty="0">
                <a:effectLst>
                  <a:outerShdw blurRad="38100" dist="38100" dir="2700000" algn="tl">
                    <a:srgbClr val="000000"/>
                  </a:outerShdw>
                </a:effectLst>
                <a:latin typeface="+mn-ea"/>
              </a:endParaRPr>
            </a:p>
          </p:txBody>
        </p:sp>
        <p:sp>
          <p:nvSpPr>
            <p:cNvPr id="138" name="Text Box 33"/>
            <p:cNvSpPr txBox="1">
              <a:spLocks noChangeArrowheads="1"/>
            </p:cNvSpPr>
            <p:nvPr/>
          </p:nvSpPr>
          <p:spPr bwMode="auto">
            <a:xfrm>
              <a:off x="2352" y="2805"/>
              <a:ext cx="1248" cy="276"/>
            </a:xfrm>
            <a:prstGeom prst="rect">
              <a:avLst/>
            </a:prstGeom>
            <a:solidFill>
              <a:srgbClr val="00FF99"/>
            </a:solidFill>
            <a:ln w="12700">
              <a:solidFill>
                <a:schemeClr val="tx1"/>
              </a:solidFill>
              <a:miter lim="800000"/>
              <a:headEnd/>
              <a:tailEnd/>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solidFill>
                    <a:srgbClr val="000000"/>
                  </a:solidFill>
                  <a:latin typeface="+mn-ea"/>
                </a:rPr>
                <a:t>Y</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8" name="组合 7"/>
          <p:cNvGrpSpPr/>
          <p:nvPr/>
        </p:nvGrpSpPr>
        <p:grpSpPr>
          <a:xfrm>
            <a:off x="5321301" y="1566862"/>
            <a:ext cx="1914525" cy="1987549"/>
            <a:chOff x="5257801" y="1566862"/>
            <a:chExt cx="1914525" cy="1987549"/>
          </a:xfrm>
        </p:grpSpPr>
        <p:grpSp>
          <p:nvGrpSpPr>
            <p:cNvPr id="85" name="Group 7"/>
            <p:cNvGrpSpPr>
              <a:grpSpLocks/>
            </p:cNvGrpSpPr>
            <p:nvPr/>
          </p:nvGrpSpPr>
          <p:grpSpPr bwMode="auto">
            <a:xfrm>
              <a:off x="5257801" y="1566862"/>
              <a:ext cx="1914525" cy="1987549"/>
              <a:chOff x="2352" y="748"/>
              <a:chExt cx="1414" cy="1460"/>
            </a:xfrm>
          </p:grpSpPr>
          <p:sp>
            <p:nvSpPr>
              <p:cNvPr id="86" name="Rectangle 8"/>
              <p:cNvSpPr>
                <a:spLocks noChangeAspect="1" noChangeArrowheads="1"/>
              </p:cNvSpPr>
              <p:nvPr/>
            </p:nvSpPr>
            <p:spPr bwMode="auto">
              <a:xfrm>
                <a:off x="2502" y="748"/>
                <a:ext cx="1264" cy="1304"/>
              </a:xfrm>
              <a:prstGeom prst="rect">
                <a:avLst/>
              </a:prstGeom>
              <a:solidFill>
                <a:srgbClr val="FF6600"/>
              </a:solidFill>
              <a:ln w="19050">
                <a:solidFill>
                  <a:schemeClr val="tx1"/>
                </a:solidFill>
                <a:miter lim="800000"/>
                <a:headEnd/>
                <a:tailEnd/>
              </a:ln>
            </p:spPr>
            <p:txBody>
              <a:bodyPr lIns="12700" tIns="12700" rIns="12700" bIns="12700"/>
              <a:lstStyle/>
              <a:p>
                <a:pPr algn="just" fontAlgn="base">
                  <a:spcBef>
                    <a:spcPct val="0"/>
                  </a:spcBef>
                  <a:spcAft>
                    <a:spcPct val="0"/>
                  </a:spcAft>
                </a:pPr>
                <a:endParaRPr lang="zh-CN" altLang="en-US" b="1" dirty="0">
                  <a:solidFill>
                    <a:srgbClr val="000000"/>
                  </a:solidFill>
                  <a:latin typeface="+mn-ea"/>
                </a:endParaRPr>
              </a:p>
            </p:txBody>
          </p:sp>
          <p:sp>
            <p:nvSpPr>
              <p:cNvPr id="87" name="Rectangle 9"/>
              <p:cNvSpPr>
                <a:spLocks noChangeAspect="1" noChangeArrowheads="1"/>
              </p:cNvSpPr>
              <p:nvPr/>
            </p:nvSpPr>
            <p:spPr bwMode="auto">
              <a:xfrm>
                <a:off x="2428" y="824"/>
                <a:ext cx="1263" cy="1303"/>
              </a:xfrm>
              <a:prstGeom prst="rect">
                <a:avLst/>
              </a:prstGeom>
              <a:solidFill>
                <a:srgbClr val="FF6600"/>
              </a:solidFill>
              <a:ln w="19050">
                <a:solidFill>
                  <a:schemeClr val="tx1"/>
                </a:solidFill>
                <a:miter lim="800000"/>
                <a:headEnd/>
                <a:tailEnd/>
              </a:ln>
            </p:spPr>
            <p:txBody>
              <a:bodyPr lIns="12700" tIns="12700" rIns="12700" bIns="12700"/>
              <a:lstStyle/>
              <a:p>
                <a:pPr algn="r" fontAlgn="base">
                  <a:spcBef>
                    <a:spcPct val="0"/>
                  </a:spcBef>
                  <a:spcAft>
                    <a:spcPct val="0"/>
                  </a:spcAft>
                </a:pPr>
                <a:endParaRPr lang="zh-CN" altLang="en-US" b="1" dirty="0">
                  <a:solidFill>
                    <a:srgbClr val="000000"/>
                  </a:solidFill>
                  <a:latin typeface="+mn-ea"/>
                </a:endParaRPr>
              </a:p>
            </p:txBody>
          </p:sp>
          <p:sp>
            <p:nvSpPr>
              <p:cNvPr id="88" name="Rectangle 10"/>
              <p:cNvSpPr>
                <a:spLocks noChangeAspect="1" noChangeArrowheads="1"/>
              </p:cNvSpPr>
              <p:nvPr/>
            </p:nvSpPr>
            <p:spPr bwMode="auto">
              <a:xfrm>
                <a:off x="2352" y="905"/>
                <a:ext cx="1265" cy="1303"/>
              </a:xfrm>
              <a:prstGeom prst="rect">
                <a:avLst/>
              </a:prstGeom>
              <a:solidFill>
                <a:srgbClr val="FF6600"/>
              </a:solidFill>
              <a:ln w="19050">
                <a:solidFill>
                  <a:schemeClr val="tx1"/>
                </a:solidFill>
                <a:miter lim="800000"/>
                <a:headEnd/>
                <a:tailEnd/>
              </a:ln>
            </p:spPr>
            <p:txBody>
              <a:bodyPr lIns="12700" tIns="12700" rIns="12700" bIns="12700"/>
              <a:lstStyle/>
              <a:p>
                <a:pPr algn="just" fontAlgn="base">
                  <a:spcBef>
                    <a:spcPct val="0"/>
                  </a:spcBef>
                  <a:spcAft>
                    <a:spcPct val="0"/>
                  </a:spcAft>
                </a:pPr>
                <a:endParaRPr lang="en-US" altLang="zh-CN" b="1" dirty="0">
                  <a:solidFill>
                    <a:srgbClr val="CCFF66"/>
                  </a:solidFill>
                  <a:latin typeface="+mn-ea"/>
                </a:endParaRPr>
              </a:p>
              <a:p>
                <a:pPr algn="just" fontAlgn="base">
                  <a:spcBef>
                    <a:spcPct val="0"/>
                  </a:spcBef>
                  <a:spcAft>
                    <a:spcPct val="0"/>
                  </a:spcAft>
                </a:pPr>
                <a:endParaRPr lang="en-US" altLang="zh-CN" b="1" dirty="0">
                  <a:solidFill>
                    <a:srgbClr val="CCFF66"/>
                  </a:solidFill>
                  <a:latin typeface="+mn-ea"/>
                </a:endParaRPr>
              </a:p>
              <a:p>
                <a:pPr algn="ctr" fontAlgn="base">
                  <a:spcBef>
                    <a:spcPct val="0"/>
                  </a:spcBef>
                  <a:spcAft>
                    <a:spcPct val="0"/>
                  </a:spcAft>
                </a:pPr>
                <a:endParaRPr lang="en-US" altLang="zh-CN" b="1" dirty="0">
                  <a:solidFill>
                    <a:srgbClr val="CCFF66"/>
                  </a:solidFill>
                  <a:latin typeface="+mn-ea"/>
                </a:endParaRPr>
              </a:p>
            </p:txBody>
          </p:sp>
        </p:grpSp>
        <p:sp>
          <p:nvSpPr>
            <p:cNvPr id="5" name="矩形 4"/>
            <p:cNvSpPr/>
            <p:nvPr/>
          </p:nvSpPr>
          <p:spPr>
            <a:xfrm>
              <a:off x="5484066" y="2344335"/>
              <a:ext cx="1261885" cy="646331"/>
            </a:xfrm>
            <a:prstGeom prst="rect">
              <a:avLst/>
            </a:prstGeom>
          </p:spPr>
          <p:txBody>
            <a:bodyPr wrap="none">
              <a:spAutoFit/>
            </a:bodyPr>
            <a:lstStyle/>
            <a:p>
              <a:pPr algn="ctr" fontAlgn="base">
                <a:spcBef>
                  <a:spcPct val="0"/>
                </a:spcBef>
                <a:spcAft>
                  <a:spcPct val="0"/>
                </a:spcAft>
              </a:pPr>
              <a:r>
                <a:rPr lang="zh-CN" altLang="en-US" b="1" spc="300" dirty="0">
                  <a:solidFill>
                    <a:schemeClr val="bg1"/>
                  </a:solidFill>
                  <a:latin typeface="+mn-ea"/>
                </a:rPr>
                <a:t>存储单元</a:t>
              </a:r>
              <a:endParaRPr lang="en-US" altLang="zh-CN" b="1" spc="300" dirty="0">
                <a:solidFill>
                  <a:schemeClr val="bg1"/>
                </a:solidFill>
                <a:latin typeface="+mn-ea"/>
              </a:endParaRPr>
            </a:p>
            <a:p>
              <a:pPr algn="ctr" fontAlgn="base">
                <a:spcBef>
                  <a:spcPct val="0"/>
                </a:spcBef>
                <a:spcAft>
                  <a:spcPct val="0"/>
                </a:spcAft>
              </a:pPr>
              <a:r>
                <a:rPr lang="zh-CN" altLang="en-US" b="1" spc="300" dirty="0">
                  <a:solidFill>
                    <a:schemeClr val="bg1"/>
                  </a:solidFill>
                  <a:latin typeface="+mn-ea"/>
                </a:rPr>
                <a:t>阵列</a:t>
              </a:r>
            </a:p>
          </p:txBody>
        </p:sp>
      </p:grpSp>
      <p:grpSp>
        <p:nvGrpSpPr>
          <p:cNvPr id="12" name="组合 11"/>
          <p:cNvGrpSpPr/>
          <p:nvPr/>
        </p:nvGrpSpPr>
        <p:grpSpPr>
          <a:xfrm>
            <a:off x="3340101" y="1725613"/>
            <a:ext cx="487576" cy="1828798"/>
            <a:chOff x="3276601" y="1725613"/>
            <a:chExt cx="487576" cy="1828798"/>
          </a:xfrm>
        </p:grpSpPr>
        <p:sp>
          <p:nvSpPr>
            <p:cNvPr id="130" name="Text Box 11"/>
            <p:cNvSpPr txBox="1">
              <a:spLocks noChangeArrowheads="1"/>
            </p:cNvSpPr>
            <p:nvPr/>
          </p:nvSpPr>
          <p:spPr bwMode="auto">
            <a:xfrm>
              <a:off x="3276601" y="1725613"/>
              <a:ext cx="485775" cy="1820862"/>
            </a:xfrm>
            <a:prstGeom prst="rect">
              <a:avLst/>
            </a:prstGeom>
            <a:solidFill>
              <a:srgbClr val="CCFF66"/>
            </a:solidFill>
            <a:ln w="12700">
              <a:solidFill>
                <a:schemeClr val="tx1"/>
              </a:solidFill>
              <a:miter lim="800000"/>
              <a:headEnd/>
              <a:tailEnd/>
            </a:ln>
            <a:effectLst>
              <a:outerShdw blurRad="50800" dist="38100" dir="5400000" algn="t" rotWithShape="0">
                <a:prstClr val="black">
                  <a:alpha val="40000"/>
                </a:prstClr>
              </a:outerShdw>
            </a:effectLst>
          </p:spPr>
          <p:txBody>
            <a:bodyPr vert="eaVert" lIns="0" tIns="0" rIns="108000" bIns="0"/>
            <a:lstStyle/>
            <a:p>
              <a:pPr algn="ctr" fontAlgn="base">
                <a:spcBef>
                  <a:spcPts val="200"/>
                </a:spcBef>
                <a:spcAft>
                  <a:spcPct val="0"/>
                </a:spcAft>
                <a:defRPr/>
              </a:pPr>
              <a:endParaRPr lang="zh-CN" altLang="en-US" b="1" dirty="0">
                <a:effectLst>
                  <a:outerShdw blurRad="38100" dist="38100" dir="2700000" algn="tl">
                    <a:srgbClr val="000000"/>
                  </a:outerShdw>
                </a:effectLst>
                <a:latin typeface="+mn-ea"/>
              </a:endParaRPr>
            </a:p>
          </p:txBody>
        </p:sp>
        <p:sp>
          <p:nvSpPr>
            <p:cNvPr id="159" name="Text Box 11"/>
            <p:cNvSpPr txBox="1">
              <a:spLocks noChangeArrowheads="1"/>
            </p:cNvSpPr>
            <p:nvPr/>
          </p:nvSpPr>
          <p:spPr bwMode="auto">
            <a:xfrm>
              <a:off x="3278402" y="1733549"/>
              <a:ext cx="485775" cy="1820862"/>
            </a:xfrm>
            <a:prstGeom prst="rect">
              <a:avLst/>
            </a:prstGeom>
            <a:noFill/>
            <a:ln w="12700">
              <a:noFill/>
              <a:miter lim="800000"/>
              <a:headEnd/>
              <a:tailEnd/>
            </a:ln>
            <a:effectLst/>
          </p:spPr>
          <p:txBody>
            <a:bodyPr vert="eaVert" lIns="0" tIns="0" rIns="108000" bIns="0"/>
            <a:lstStyle/>
            <a:p>
              <a:pPr algn="ctr" fontAlgn="base">
                <a:spcBef>
                  <a:spcPts val="200"/>
                </a:spcBef>
                <a:spcAft>
                  <a:spcPct val="0"/>
                </a:spcAft>
                <a:defRPr/>
              </a:pPr>
              <a:r>
                <a:rPr lang="en-US" altLang="zh-CN" b="1" dirty="0">
                  <a:latin typeface="+mn-ea"/>
                </a:rPr>
                <a:t>X</a:t>
              </a:r>
              <a:r>
                <a:rPr lang="zh-CN" altLang="en-US" b="1" dirty="0">
                  <a:latin typeface="+mn-ea"/>
                </a:rPr>
                <a:t>向地址译码器</a:t>
              </a:r>
            </a:p>
          </p:txBody>
        </p:sp>
      </p:grpSp>
      <p:grpSp>
        <p:nvGrpSpPr>
          <p:cNvPr id="13" name="组合 12"/>
          <p:cNvGrpSpPr/>
          <p:nvPr/>
        </p:nvGrpSpPr>
        <p:grpSpPr>
          <a:xfrm>
            <a:off x="4327954" y="1744663"/>
            <a:ext cx="459946" cy="1809750"/>
            <a:chOff x="4264454" y="1744663"/>
            <a:chExt cx="459946" cy="1809750"/>
          </a:xfrm>
        </p:grpSpPr>
        <p:sp>
          <p:nvSpPr>
            <p:cNvPr id="89" name="Text Box 12"/>
            <p:cNvSpPr txBox="1">
              <a:spLocks noChangeArrowheads="1"/>
            </p:cNvSpPr>
            <p:nvPr/>
          </p:nvSpPr>
          <p:spPr bwMode="auto">
            <a:xfrm>
              <a:off x="4267200" y="1744663"/>
              <a:ext cx="457200" cy="1809750"/>
            </a:xfrm>
            <a:prstGeom prst="rect">
              <a:avLst/>
            </a:prstGeom>
            <a:solidFill>
              <a:srgbClr val="00FF99"/>
            </a:solidFill>
            <a:ln w="12700">
              <a:solidFill>
                <a:schemeClr val="tx1"/>
              </a:solidFill>
              <a:miter lim="800000"/>
              <a:headEnd/>
              <a:tailEnd/>
            </a:ln>
            <a:effectLst>
              <a:outerShdw blurRad="50800" dist="38100" dir="5400000" algn="t" rotWithShape="0">
                <a:prstClr val="black">
                  <a:alpha val="40000"/>
                </a:prstClr>
              </a:outerShdw>
            </a:effectLst>
          </p:spPr>
          <p:txBody>
            <a:bodyPr vert="eaVert" lIns="0" tIns="0" rIns="72000" bIns="0"/>
            <a:lstStyle/>
            <a:p>
              <a:pPr algn="ctr" fontAlgn="base">
                <a:spcBef>
                  <a:spcPts val="200"/>
                </a:spcBef>
                <a:spcAft>
                  <a:spcPct val="0"/>
                </a:spcAft>
                <a:defRPr/>
              </a:pPr>
              <a:endParaRPr lang="zh-CN" altLang="en-US" b="1" dirty="0">
                <a:solidFill>
                  <a:srgbClr val="000000"/>
                </a:solidFill>
                <a:effectLst>
                  <a:outerShdw blurRad="38100" dist="38100" dir="2700000" algn="tl">
                    <a:srgbClr val="FFFFFF"/>
                  </a:outerShdw>
                </a:effectLst>
                <a:latin typeface="+mn-ea"/>
              </a:endParaRPr>
            </a:p>
          </p:txBody>
        </p:sp>
        <p:sp>
          <p:nvSpPr>
            <p:cNvPr id="161" name="Text Box 12"/>
            <p:cNvSpPr txBox="1">
              <a:spLocks noChangeArrowheads="1"/>
            </p:cNvSpPr>
            <p:nvPr/>
          </p:nvSpPr>
          <p:spPr bwMode="auto">
            <a:xfrm>
              <a:off x="4264454" y="1923257"/>
              <a:ext cx="444613" cy="1452561"/>
            </a:xfrm>
            <a:prstGeom prst="rect">
              <a:avLst/>
            </a:prstGeom>
            <a:noFill/>
            <a:ln w="12700">
              <a:noFill/>
              <a:miter lim="800000"/>
              <a:headEnd/>
              <a:tailEnd/>
            </a:ln>
            <a:effectLst/>
          </p:spPr>
          <p:txBody>
            <a:bodyPr vert="eaVert" lIns="0" tIns="0" rIns="72000" bIns="0"/>
            <a:lstStyle/>
            <a:p>
              <a:pPr algn="ctr" fontAlgn="base">
                <a:spcBef>
                  <a:spcPts val="200"/>
                </a:spcBef>
                <a:spcAft>
                  <a:spcPct val="0"/>
                </a:spcAft>
                <a:defRPr/>
              </a:pPr>
              <a:r>
                <a:rPr lang="en-US" altLang="zh-CN" b="1" dirty="0">
                  <a:solidFill>
                    <a:srgbClr val="000000"/>
                  </a:solidFill>
                  <a:latin typeface="+mn-ea"/>
                </a:rPr>
                <a:t>X</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14" name="组合 13"/>
          <p:cNvGrpSpPr/>
          <p:nvPr/>
        </p:nvGrpSpPr>
        <p:grpSpPr>
          <a:xfrm>
            <a:off x="8094664" y="1649413"/>
            <a:ext cx="473075" cy="1820862"/>
            <a:chOff x="8031164" y="1649413"/>
            <a:chExt cx="473075" cy="1820862"/>
          </a:xfrm>
        </p:grpSpPr>
        <p:sp>
          <p:nvSpPr>
            <p:cNvPr id="90" name="Text Box 13"/>
            <p:cNvSpPr txBox="1">
              <a:spLocks noChangeArrowheads="1"/>
            </p:cNvSpPr>
            <p:nvPr/>
          </p:nvSpPr>
          <p:spPr bwMode="auto">
            <a:xfrm>
              <a:off x="8031164" y="1649413"/>
              <a:ext cx="473075" cy="1820862"/>
            </a:xfrm>
            <a:prstGeom prst="rect">
              <a:avLst/>
            </a:prstGeom>
            <a:solidFill>
              <a:srgbClr val="33CC33"/>
            </a:solidFill>
            <a:ln w="12700">
              <a:solidFill>
                <a:schemeClr val="tx1"/>
              </a:solidFill>
              <a:miter lim="800000"/>
              <a:headEnd/>
              <a:tailEnd/>
            </a:ln>
            <a:effectLst>
              <a:outerShdw blurRad="50800" dist="38100" dir="5400000" algn="t" rotWithShape="0">
                <a:prstClr val="black">
                  <a:alpha val="40000"/>
                </a:prstClr>
              </a:outerShdw>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p:txBody>
        </p:sp>
        <p:sp>
          <p:nvSpPr>
            <p:cNvPr id="163" name="Text Box 13"/>
            <p:cNvSpPr txBox="1">
              <a:spLocks noChangeArrowheads="1"/>
            </p:cNvSpPr>
            <p:nvPr/>
          </p:nvSpPr>
          <p:spPr bwMode="auto">
            <a:xfrm>
              <a:off x="8090207" y="1861740"/>
              <a:ext cx="405785" cy="1312394"/>
            </a:xfrm>
            <a:prstGeom prst="rect">
              <a:avLst/>
            </a:prstGeom>
            <a:noFill/>
            <a:ln w="12700">
              <a:noFill/>
              <a:miter lim="800000"/>
              <a:headEnd/>
              <a:tailEnd/>
            </a:ln>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a:p>
              <a:pPr algn="ctr" fontAlgn="base">
                <a:spcBef>
                  <a:spcPts val="200"/>
                </a:spcBef>
                <a:spcAft>
                  <a:spcPct val="0"/>
                </a:spcAft>
                <a:defRPr/>
              </a:pPr>
              <a:r>
                <a:rPr lang="en-US" altLang="zh-CN" b="1" dirty="0">
                  <a:solidFill>
                    <a:srgbClr val="003300"/>
                  </a:solidFill>
                  <a:latin typeface="+mn-ea"/>
                </a:rPr>
                <a:t>I/O</a:t>
              </a:r>
            </a:p>
            <a:p>
              <a:pPr algn="ctr" fontAlgn="base">
                <a:spcBef>
                  <a:spcPct val="0"/>
                </a:spcBef>
                <a:spcAft>
                  <a:spcPct val="0"/>
                </a:spcAft>
                <a:defRPr/>
              </a:pPr>
              <a:r>
                <a:rPr lang="zh-CN" altLang="en-US" b="1" dirty="0">
                  <a:solidFill>
                    <a:srgbClr val="003300"/>
                  </a:solidFill>
                  <a:latin typeface="+mn-ea"/>
                </a:rPr>
                <a:t>电</a:t>
              </a:r>
            </a:p>
            <a:p>
              <a:pPr algn="ctr" fontAlgn="base">
                <a:spcBef>
                  <a:spcPct val="0"/>
                </a:spcBef>
                <a:spcAft>
                  <a:spcPct val="0"/>
                </a:spcAft>
                <a:defRPr/>
              </a:pPr>
              <a:r>
                <a:rPr lang="zh-CN" altLang="en-US" b="1" dirty="0">
                  <a:solidFill>
                    <a:srgbClr val="003300"/>
                  </a:solidFill>
                  <a:latin typeface="+mn-ea"/>
                </a:rPr>
                <a:t>路</a:t>
              </a:r>
              <a:endParaRPr lang="zh-CN" altLang="en-US" b="1" dirty="0">
                <a:solidFill>
                  <a:srgbClr val="003300"/>
                </a:solidFill>
                <a:effectLst>
                  <a:outerShdw blurRad="38100" dist="38100" dir="2700000" algn="tl">
                    <a:srgbClr val="000000"/>
                  </a:outerShdw>
                </a:effectLst>
                <a:latin typeface="+mn-ea"/>
              </a:endParaRPr>
            </a:p>
          </p:txBody>
        </p:sp>
      </p:grpSp>
      <p:grpSp>
        <p:nvGrpSpPr>
          <p:cNvPr id="119" name="组合 118">
            <a:extLst>
              <a:ext uri="{FF2B5EF4-FFF2-40B4-BE49-F238E27FC236}">
                <a16:creationId xmlns:a16="http://schemas.microsoft.com/office/drawing/2014/main" id="{8290AFFA-5954-43B2-9E25-77DB5E178460}"/>
              </a:ext>
            </a:extLst>
          </p:cNvPr>
          <p:cNvGrpSpPr/>
          <p:nvPr/>
        </p:nvGrpSpPr>
        <p:grpSpPr>
          <a:xfrm>
            <a:off x="889936" y="5393273"/>
            <a:ext cx="2849738" cy="579957"/>
            <a:chOff x="665665" y="4732301"/>
            <a:chExt cx="1887609" cy="579957"/>
          </a:xfrm>
        </p:grpSpPr>
        <p:sp>
          <p:nvSpPr>
            <p:cNvPr id="120" name="矩形 119">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Y</a:t>
              </a:r>
              <a:r>
                <a:rPr lang="zh-CN" altLang="en-US" sz="2000" b="1" dirty="0">
                  <a:solidFill>
                    <a:schemeClr val="bg1"/>
                  </a:solidFill>
                  <a:latin typeface="+mn-ea"/>
                </a:rPr>
                <a:t>向驱动器的作用？</a:t>
              </a:r>
              <a:endParaRPr lang="en-US" altLang="zh-CN" sz="2000" b="1" dirty="0">
                <a:solidFill>
                  <a:srgbClr val="FF0000"/>
                </a:solidFill>
                <a:latin typeface="+mn-ea"/>
              </a:endParaRPr>
            </a:p>
          </p:txBody>
        </p:sp>
      </p:grpSp>
      <p:pic>
        <p:nvPicPr>
          <p:cNvPr id="2" name="图片 1">
            <a:extLst>
              <a:ext uri="{FF2B5EF4-FFF2-40B4-BE49-F238E27FC236}">
                <a16:creationId xmlns:a16="http://schemas.microsoft.com/office/drawing/2014/main" id="{8D5D35B6-A759-4D08-9EBC-408EC0B09266}"/>
              </a:ext>
            </a:extLst>
          </p:cNvPr>
          <p:cNvPicPr>
            <a:picLocks noChangeAspect="1"/>
          </p:cNvPicPr>
          <p:nvPr/>
        </p:nvPicPr>
        <p:blipFill>
          <a:blip r:embed="rId3"/>
          <a:stretch>
            <a:fillRect/>
          </a:stretch>
        </p:blipFill>
        <p:spPr>
          <a:xfrm>
            <a:off x="9700936" y="4279225"/>
            <a:ext cx="2206608" cy="1944454"/>
          </a:xfrm>
          <a:prstGeom prst="rect">
            <a:avLst/>
          </a:prstGeom>
        </p:spPr>
      </p:pic>
    </p:spTree>
    <p:extLst>
      <p:ext uri="{BB962C8B-B14F-4D97-AF65-F5344CB8AC3E}">
        <p14:creationId xmlns:p14="http://schemas.microsoft.com/office/powerpoint/2010/main" val="2411208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 calcmode="lin" valueType="num">
                                      <p:cBhvr additive="base">
                                        <p:cTn id="12" dur="500" fill="hold"/>
                                        <p:tgtEl>
                                          <p:spTgt spid="91"/>
                                        </p:tgtEl>
                                        <p:attrNameLst>
                                          <p:attrName>ppt_x</p:attrName>
                                        </p:attrNameLst>
                                      </p:cBhvr>
                                      <p:tavLst>
                                        <p:tav tm="0">
                                          <p:val>
                                            <p:strVal val="#ppt_x"/>
                                          </p:val>
                                        </p:tav>
                                        <p:tav tm="100000">
                                          <p:val>
                                            <p:strVal val="#ppt_x"/>
                                          </p:val>
                                        </p:tav>
                                      </p:tavLst>
                                    </p:anim>
                                    <p:anim calcmode="lin" valueType="num">
                                      <p:cBhvr additive="base">
                                        <p:cTn id="13"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repeatCount="3000"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left)">
                                      <p:cBhvr>
                                        <p:cTn id="18" dur="20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repeatCount="3000" fill="hold" nodeType="click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repeatCount="3000" fill="hold" nodeType="click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lef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ipe(up)">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wipe(down)">
                                      <p:cBhvr>
                                        <p:cTn id="48" dur="500"/>
                                        <p:tgtEl>
                                          <p:spTgt spid="13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3000" fill="hold" grpId="0" nodeType="click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wipe(left)">
                                      <p:cBhvr>
                                        <p:cTn id="53" dur="500"/>
                                        <p:tgtEl>
                                          <p:spTgt spid="9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wipe(left)">
                                      <p:cBhvr>
                                        <p:cTn id="63" dur="500"/>
                                        <p:tgtEl>
                                          <p:spTgt spid="129"/>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92"/>
                                        </p:tgtEl>
                                        <p:attrNameLst>
                                          <p:attrName>style.visibility</p:attrName>
                                        </p:attrNameLst>
                                      </p:cBhvr>
                                      <p:to>
                                        <p:strVal val="visible"/>
                                      </p:to>
                                    </p:set>
                                    <p:anim calcmode="lin" valueType="num">
                                      <p:cBhvr additive="base">
                                        <p:cTn id="68" dur="500" fill="hold"/>
                                        <p:tgtEl>
                                          <p:spTgt spid="92"/>
                                        </p:tgtEl>
                                        <p:attrNameLst>
                                          <p:attrName>ppt_x</p:attrName>
                                        </p:attrNameLst>
                                      </p:cBhvr>
                                      <p:tavLst>
                                        <p:tav tm="0">
                                          <p:val>
                                            <p:strVal val="#ppt_x"/>
                                          </p:val>
                                        </p:tav>
                                        <p:tav tm="100000">
                                          <p:val>
                                            <p:strVal val="#ppt_x"/>
                                          </p:val>
                                        </p:tav>
                                      </p:tavLst>
                                    </p:anim>
                                    <p:anim calcmode="lin" valueType="num">
                                      <p:cBhvr additive="base">
                                        <p:cTn id="69"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19"/>
                                        </p:tgtEl>
                                        <p:attrNameLst>
                                          <p:attrName>style.visibility</p:attrName>
                                        </p:attrNameLst>
                                      </p:cBhvr>
                                      <p:to>
                                        <p:strVal val="visible"/>
                                      </p:to>
                                    </p:set>
                                    <p:animEffect transition="in" filter="wipe(left)">
                                      <p:cBhvr>
                                        <p:cTn id="79" dur="500"/>
                                        <p:tgtEl>
                                          <p:spTgt spid="11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wipe(down)">
                                      <p:cBhvr>
                                        <p:cTn id="8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1" grpId="0"/>
      <p:bldP spid="92" grpId="0"/>
      <p:bldP spid="93" grpId="0" animBg="1"/>
      <p:bldP spid="1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驱动器与</a:t>
            </a:r>
            <a:r>
              <a:rPr lang="en-US" altLang="zh-CN" dirty="0"/>
              <a:t>I/O</a:t>
            </a:r>
            <a:r>
              <a:rPr lang="zh-CN" altLang="en-US" dirty="0"/>
              <a:t>电路</a:t>
            </a:r>
          </a:p>
        </p:txBody>
      </p:sp>
      <p:sp>
        <p:nvSpPr>
          <p:cNvPr id="3" name="内容占位符 2"/>
          <p:cNvSpPr>
            <a:spLocks noGrp="1"/>
          </p:cNvSpPr>
          <p:nvPr>
            <p:ph idx="1"/>
          </p:nvPr>
        </p:nvSpPr>
        <p:spPr/>
        <p:txBody>
          <a:bodyPr/>
          <a:lstStyle/>
          <a:p>
            <a:r>
              <a:rPr lang="zh-CN" altLang="en-US" b="1" dirty="0"/>
              <a:t>驱动器</a:t>
            </a:r>
          </a:p>
          <a:p>
            <a:pPr lvl="1"/>
            <a:r>
              <a:rPr lang="zh-CN" altLang="en-US" sz="2400" dirty="0"/>
              <a:t>一条选择线带很多存储位时负载过大</a:t>
            </a:r>
          </a:p>
          <a:p>
            <a:pPr lvl="1"/>
            <a:r>
              <a:rPr lang="zh-CN" altLang="en-US" sz="2400" dirty="0"/>
              <a:t>在地址译码器输出端增加驱动电路</a:t>
            </a:r>
          </a:p>
          <a:p>
            <a:pPr lvl="1"/>
            <a:r>
              <a:rPr lang="zh-CN" altLang="en-US" sz="2400" dirty="0"/>
              <a:t>保证每一个存储位都能正常工作</a:t>
            </a:r>
          </a:p>
          <a:p>
            <a:r>
              <a:rPr lang="en-US" altLang="zh-CN" b="1" dirty="0"/>
              <a:t>I/O</a:t>
            </a:r>
            <a:r>
              <a:rPr lang="zh-CN" altLang="en-US" b="1" dirty="0"/>
              <a:t>电路</a:t>
            </a:r>
          </a:p>
          <a:p>
            <a:pPr lvl="1"/>
            <a:r>
              <a:rPr lang="zh-CN" altLang="en-US" sz="2400" dirty="0"/>
              <a:t>存储体与数据总线之间的电路</a:t>
            </a:r>
          </a:p>
          <a:p>
            <a:pPr lvl="1"/>
            <a:r>
              <a:rPr lang="zh-CN" altLang="en-US" sz="2400" dirty="0"/>
              <a:t>读出时具有放大信号的作用</a:t>
            </a:r>
          </a:p>
          <a:p>
            <a:pPr lvl="1"/>
            <a:endParaRPr lang="zh-CN" altLang="en-US" sz="2200" dirty="0">
              <a:solidFill>
                <a:schemeClr val="accent2"/>
              </a:solidFill>
            </a:endParaRPr>
          </a:p>
          <a:p>
            <a:endParaRPr lang="zh-CN" altLang="en-US" dirty="0"/>
          </a:p>
          <a:p>
            <a:endParaRPr lang="zh-CN" altLang="en-US" dirty="0"/>
          </a:p>
        </p:txBody>
      </p:sp>
    </p:spTree>
    <p:extLst>
      <p:ext uri="{BB962C8B-B14F-4D97-AF65-F5344CB8AC3E}">
        <p14:creationId xmlns:p14="http://schemas.microsoft.com/office/powerpoint/2010/main" val="2418955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2"/>
          <p:cNvSpPr>
            <a:spLocks noGrp="1" noChangeArrowheads="1"/>
          </p:cNvSpPr>
          <p:nvPr>
            <p:ph type="title"/>
          </p:nvPr>
        </p:nvSpPr>
        <p:spPr/>
        <p:txBody>
          <a:bodyPr/>
          <a:lstStyle/>
          <a:p>
            <a:pPr eaLnBrk="1" hangingPunct="1"/>
            <a:r>
              <a:rPr lang="en-US" altLang="zh-CN"/>
              <a:t>2114</a:t>
            </a:r>
            <a:r>
              <a:rPr lang="zh-CN" altLang="en-US"/>
              <a:t>引脚图</a:t>
            </a:r>
          </a:p>
        </p:txBody>
      </p:sp>
      <p:sp>
        <p:nvSpPr>
          <p:cNvPr id="352259" name="Rectangle 64"/>
          <p:cNvSpPr>
            <a:spLocks noGrp="1" noChangeArrowheads="1"/>
          </p:cNvSpPr>
          <p:nvPr>
            <p:ph type="body" idx="1"/>
          </p:nvPr>
        </p:nvSpPr>
        <p:spPr>
          <a:xfrm>
            <a:off x="6662430" y="1906265"/>
            <a:ext cx="4170670" cy="3635375"/>
          </a:xfrm>
        </p:spPr>
        <p:txBody>
          <a:bodyPr>
            <a:normAutofit fontScale="85000" lnSpcReduction="10000"/>
          </a:bodyPr>
          <a:lstStyle/>
          <a:p>
            <a:pPr eaLnBrk="1" hangingPunct="1"/>
            <a:r>
              <a:rPr b="1" dirty="0" err="1"/>
              <a:t>地址线</a:t>
            </a:r>
            <a:endParaRPr b="1" dirty="0"/>
          </a:p>
          <a:p>
            <a:r>
              <a:rPr b="1" dirty="0" err="1"/>
              <a:t>数据线</a:t>
            </a:r>
            <a:r>
              <a:rPr lang="zh-CN" altLang="en-US" b="1" dirty="0">
                <a:solidFill>
                  <a:srgbClr val="C00000"/>
                </a:solidFill>
              </a:rPr>
              <a:t>（双向）</a:t>
            </a:r>
            <a:endParaRPr b="1" dirty="0">
              <a:solidFill>
                <a:srgbClr val="C00000"/>
              </a:solidFill>
            </a:endParaRPr>
          </a:p>
          <a:p>
            <a:pPr eaLnBrk="1" hangingPunct="1"/>
            <a:r>
              <a:rPr b="1" dirty="0" err="1"/>
              <a:t>读写控制线</a:t>
            </a:r>
            <a:r>
              <a:rPr lang="zh-CN" altLang="en-US" dirty="0"/>
              <a:t>（</a:t>
            </a:r>
            <a:r>
              <a:rPr lang="en-US" altLang="zh-CN" u="sng" dirty="0">
                <a:solidFill>
                  <a:srgbClr val="C00000"/>
                </a:solidFill>
              </a:rPr>
              <a:t>W</a:t>
            </a:r>
            <a:r>
              <a:rPr lang="en-US" altLang="zh-CN" dirty="0"/>
              <a:t>rite </a:t>
            </a:r>
            <a:r>
              <a:rPr lang="en-US" altLang="zh-CN" u="sng" dirty="0">
                <a:solidFill>
                  <a:srgbClr val="C00000"/>
                </a:solidFill>
              </a:rPr>
              <a:t>E</a:t>
            </a:r>
            <a:r>
              <a:rPr lang="en-US" altLang="zh-CN" dirty="0"/>
              <a:t>nable</a:t>
            </a:r>
            <a:r>
              <a:rPr lang="zh-CN" altLang="en-US" dirty="0"/>
              <a:t>）</a:t>
            </a:r>
            <a:endParaRPr dirty="0"/>
          </a:p>
          <a:p>
            <a:pPr eaLnBrk="1" hangingPunct="1"/>
            <a:r>
              <a:rPr b="1" dirty="0" err="1"/>
              <a:t>片选线</a:t>
            </a:r>
            <a:r>
              <a:rPr lang="zh-CN" altLang="en-US" dirty="0"/>
              <a:t>（</a:t>
            </a:r>
            <a:r>
              <a:rPr lang="en-US" altLang="zh-CN" u="sng" dirty="0">
                <a:solidFill>
                  <a:srgbClr val="C00000"/>
                </a:solidFill>
              </a:rPr>
              <a:t>C</a:t>
            </a:r>
            <a:r>
              <a:rPr lang="en-US" altLang="zh-CN" dirty="0"/>
              <a:t>hip </a:t>
            </a:r>
            <a:r>
              <a:rPr lang="en-US" altLang="zh-CN" u="sng" dirty="0">
                <a:solidFill>
                  <a:srgbClr val="C00000"/>
                </a:solidFill>
              </a:rPr>
              <a:t>S</a:t>
            </a:r>
            <a:r>
              <a:rPr lang="en-US" altLang="zh-CN" dirty="0"/>
              <a:t>elect</a:t>
            </a:r>
            <a:r>
              <a:rPr lang="zh-CN" altLang="en-US" dirty="0"/>
              <a:t>）</a:t>
            </a:r>
            <a:endParaRPr dirty="0"/>
          </a:p>
          <a:p>
            <a:pPr eaLnBrk="1" hangingPunct="1"/>
            <a:r>
              <a:rPr dirty="0" err="1"/>
              <a:t>电源线</a:t>
            </a:r>
            <a:endParaRPr dirty="0"/>
          </a:p>
          <a:p>
            <a:pPr eaLnBrk="1" hangingPunct="1"/>
            <a:r>
              <a:rPr dirty="0" err="1"/>
              <a:t>地线</a:t>
            </a:r>
            <a:endParaRPr dirty="0">
              <a:solidFill>
                <a:srgbClr val="66FF33"/>
              </a:solidFill>
            </a:endParaRPr>
          </a:p>
        </p:txBody>
      </p:sp>
      <p:grpSp>
        <p:nvGrpSpPr>
          <p:cNvPr id="5" name="组合 4"/>
          <p:cNvGrpSpPr/>
          <p:nvPr/>
        </p:nvGrpSpPr>
        <p:grpSpPr>
          <a:xfrm>
            <a:off x="2048108" y="1404276"/>
            <a:ext cx="2962042" cy="4344094"/>
            <a:chOff x="5876773" y="1805307"/>
            <a:chExt cx="2530628" cy="3711388"/>
          </a:xfrm>
        </p:grpSpPr>
        <p:grpSp>
          <p:nvGrpSpPr>
            <p:cNvPr id="6" name="组合 5"/>
            <p:cNvGrpSpPr/>
            <p:nvPr/>
          </p:nvGrpSpPr>
          <p:grpSpPr>
            <a:xfrm>
              <a:off x="5876773" y="1993777"/>
              <a:ext cx="2530628" cy="3312454"/>
              <a:chOff x="5876773" y="1993777"/>
              <a:chExt cx="2530628" cy="3312454"/>
            </a:xfrm>
          </p:grpSpPr>
          <p:sp>
            <p:nvSpPr>
              <p:cNvPr id="27" name="矩形 26"/>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矩形 27"/>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矩形 30"/>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矩形 31"/>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33"/>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矩形 34"/>
              <p:cNvSpPr/>
              <p:nvPr/>
            </p:nvSpPr>
            <p:spPr>
              <a:xfrm>
                <a:off x="5876773" y="508458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 name="任意多边形 6"/>
            <p:cNvSpPr/>
            <p:nvPr/>
          </p:nvSpPr>
          <p:spPr>
            <a:xfrm>
              <a:off x="6100624" y="1805307"/>
              <a:ext cx="2076226" cy="3711388"/>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Text Box 21"/>
            <p:cNvSpPr txBox="1">
              <a:spLocks noChangeArrowheads="1"/>
            </p:cNvSpPr>
            <p:nvPr/>
          </p:nvSpPr>
          <p:spPr bwMode="auto">
            <a:xfrm>
              <a:off x="6097126" y="1953436"/>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9" name="Text Box 22"/>
            <p:cNvSpPr txBox="1">
              <a:spLocks noChangeArrowheads="1"/>
            </p:cNvSpPr>
            <p:nvPr/>
          </p:nvSpPr>
          <p:spPr bwMode="auto">
            <a:xfrm>
              <a:off x="6097126" y="2341947"/>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10" name="Text Box 23"/>
            <p:cNvSpPr txBox="1">
              <a:spLocks noChangeArrowheads="1"/>
            </p:cNvSpPr>
            <p:nvPr/>
          </p:nvSpPr>
          <p:spPr bwMode="auto">
            <a:xfrm>
              <a:off x="6097126" y="2730458"/>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11" name="Text Box 24"/>
            <p:cNvSpPr txBox="1">
              <a:spLocks noChangeArrowheads="1"/>
            </p:cNvSpPr>
            <p:nvPr/>
          </p:nvSpPr>
          <p:spPr bwMode="auto">
            <a:xfrm>
              <a:off x="6097126" y="3118969"/>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12" name="Text Box 25"/>
            <p:cNvSpPr txBox="1">
              <a:spLocks noChangeArrowheads="1"/>
            </p:cNvSpPr>
            <p:nvPr/>
          </p:nvSpPr>
          <p:spPr bwMode="auto">
            <a:xfrm>
              <a:off x="6097126" y="3507480"/>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13" name="Text Box 25"/>
            <p:cNvSpPr txBox="1">
              <a:spLocks noChangeArrowheads="1"/>
            </p:cNvSpPr>
            <p:nvPr/>
          </p:nvSpPr>
          <p:spPr bwMode="auto">
            <a:xfrm>
              <a:off x="6097126" y="3899166"/>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14" name="Text Box 25"/>
            <p:cNvSpPr txBox="1">
              <a:spLocks noChangeArrowheads="1"/>
            </p:cNvSpPr>
            <p:nvPr/>
          </p:nvSpPr>
          <p:spPr bwMode="auto">
            <a:xfrm>
              <a:off x="6097126" y="4290852"/>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15" name="Text Box 25"/>
            <p:cNvSpPr txBox="1">
              <a:spLocks noChangeArrowheads="1"/>
            </p:cNvSpPr>
            <p:nvPr/>
          </p:nvSpPr>
          <p:spPr bwMode="auto">
            <a:xfrm>
              <a:off x="6097126" y="4682538"/>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dirty="0">
                  <a:solidFill>
                    <a:srgbClr val="C00000"/>
                  </a:solidFill>
                  <a:latin typeface="Times New Roman" panose="02020603050405020304" pitchFamily="18" charset="0"/>
                  <a:cs typeface="Times New Roman" panose="02020603050405020304" pitchFamily="18" charset="0"/>
                </a:rPr>
                <a:t>CS</a:t>
              </a:r>
            </a:p>
          </p:txBody>
        </p:sp>
        <p:sp>
          <p:nvSpPr>
            <p:cNvPr id="16" name="Text Box 25"/>
            <p:cNvSpPr txBox="1">
              <a:spLocks noChangeArrowheads="1"/>
            </p:cNvSpPr>
            <p:nvPr/>
          </p:nvSpPr>
          <p:spPr bwMode="auto">
            <a:xfrm>
              <a:off x="6097126" y="5074221"/>
              <a:ext cx="583659" cy="235786"/>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GND</a:t>
              </a:r>
            </a:p>
          </p:txBody>
        </p:sp>
        <p:sp>
          <p:nvSpPr>
            <p:cNvPr id="17" name="Text Box 22"/>
            <p:cNvSpPr txBox="1">
              <a:spLocks noChangeArrowheads="1"/>
            </p:cNvSpPr>
            <p:nvPr/>
          </p:nvSpPr>
          <p:spPr bwMode="auto">
            <a:xfrm>
              <a:off x="7796068" y="2341947"/>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7</a:t>
              </a:r>
              <a:endParaRPr lang="en-US" altLang="zh-CN" sz="2000" b="1">
                <a:latin typeface="Times New Roman" panose="02020603050405020304" pitchFamily="18" charset="0"/>
                <a:cs typeface="Times New Roman" panose="02020603050405020304" pitchFamily="18" charset="0"/>
              </a:endParaRPr>
            </a:p>
          </p:txBody>
        </p:sp>
        <p:sp>
          <p:nvSpPr>
            <p:cNvPr id="18" name="Text Box 23"/>
            <p:cNvSpPr txBox="1">
              <a:spLocks noChangeArrowheads="1"/>
            </p:cNvSpPr>
            <p:nvPr/>
          </p:nvSpPr>
          <p:spPr bwMode="auto">
            <a:xfrm>
              <a:off x="7796068" y="2730458"/>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8</a:t>
              </a:r>
              <a:endParaRPr lang="en-US" altLang="zh-CN" sz="2000" b="1">
                <a:latin typeface="Times New Roman" panose="02020603050405020304" pitchFamily="18" charset="0"/>
                <a:cs typeface="Times New Roman" panose="02020603050405020304" pitchFamily="18" charset="0"/>
              </a:endParaRPr>
            </a:p>
          </p:txBody>
        </p:sp>
        <p:sp>
          <p:nvSpPr>
            <p:cNvPr id="19" name="Text Box 24"/>
            <p:cNvSpPr txBox="1">
              <a:spLocks noChangeArrowheads="1"/>
            </p:cNvSpPr>
            <p:nvPr/>
          </p:nvSpPr>
          <p:spPr bwMode="auto">
            <a:xfrm>
              <a:off x="7796068" y="3118969"/>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9</a:t>
              </a:r>
              <a:endParaRPr lang="en-US" altLang="zh-CN" sz="2000" b="1">
                <a:latin typeface="Times New Roman" panose="02020603050405020304" pitchFamily="18" charset="0"/>
                <a:cs typeface="Times New Roman" panose="02020603050405020304" pitchFamily="18" charset="0"/>
              </a:endParaRPr>
            </a:p>
          </p:txBody>
        </p:sp>
        <p:sp>
          <p:nvSpPr>
            <p:cNvPr id="20" name="Text Box 25"/>
            <p:cNvSpPr txBox="1">
              <a:spLocks noChangeArrowheads="1"/>
            </p:cNvSpPr>
            <p:nvPr/>
          </p:nvSpPr>
          <p:spPr bwMode="auto">
            <a:xfrm>
              <a:off x="7687381" y="3507480"/>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0</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1" name="Text Box 25"/>
            <p:cNvSpPr txBox="1">
              <a:spLocks noChangeArrowheads="1"/>
            </p:cNvSpPr>
            <p:nvPr/>
          </p:nvSpPr>
          <p:spPr bwMode="auto">
            <a:xfrm>
              <a:off x="7687381" y="3899166"/>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1</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7687381" y="4290852"/>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2</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7687381" y="4682538"/>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3</a:t>
              </a:r>
            </a:p>
          </p:txBody>
        </p:sp>
        <p:sp>
          <p:nvSpPr>
            <p:cNvPr id="24" name="Text Box 25"/>
            <p:cNvSpPr txBox="1">
              <a:spLocks noChangeArrowheads="1"/>
            </p:cNvSpPr>
            <p:nvPr/>
          </p:nvSpPr>
          <p:spPr bwMode="auto">
            <a:xfrm>
              <a:off x="7637542" y="5074221"/>
              <a:ext cx="583659" cy="235786"/>
            </a:xfrm>
            <a:prstGeom prst="rect">
              <a:avLst/>
            </a:prstGeom>
            <a:noFill/>
            <a:ln w="9525">
              <a:noFill/>
              <a:miter lim="800000"/>
              <a:headEnd/>
              <a:tailEnd/>
            </a:ln>
          </p:spPr>
          <p:txBody>
            <a:bodyPr lIns="0" tIns="0" rIns="0" bIns="0" anchor="ctr" anchorCtr="1"/>
            <a:lstStyle>
              <a:defPPr>
                <a:defRPr lang="zh-CN"/>
              </a:defPPr>
              <a:lvl1pPr algn="r">
                <a:lnSpc>
                  <a:spcPct val="120000"/>
                </a:lnSpc>
                <a:spcBef>
                  <a:spcPct val="20000"/>
                </a:spcBef>
                <a:buClr>
                  <a:schemeClr val="accent2"/>
                </a:buClr>
                <a:buFont typeface="Wingdings" pitchFamily="2" charset="2"/>
                <a:buNone/>
                <a:defRPr sz="1600" b="1">
                  <a:latin typeface="Times New Roman" panose="02020603050405020304" pitchFamily="18" charset="0"/>
                  <a:cs typeface="Times New Roman" panose="02020603050405020304" pitchFamily="18" charset="0"/>
                </a:defRPr>
              </a:lvl1pPr>
            </a:lstStyle>
            <a:p>
              <a:r>
                <a:rPr lang="en-US" altLang="zh-CN" sz="2000" dirty="0">
                  <a:solidFill>
                    <a:srgbClr val="C00000"/>
                  </a:solidFill>
                </a:rPr>
                <a:t>WE</a:t>
              </a:r>
            </a:p>
          </p:txBody>
        </p:sp>
        <p:sp>
          <p:nvSpPr>
            <p:cNvPr id="25" name="Text Box 22"/>
            <p:cNvSpPr txBox="1">
              <a:spLocks noChangeArrowheads="1"/>
            </p:cNvSpPr>
            <p:nvPr/>
          </p:nvSpPr>
          <p:spPr bwMode="auto">
            <a:xfrm>
              <a:off x="7570338" y="1953436"/>
              <a:ext cx="602700" cy="318929"/>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VCC</a:t>
              </a:r>
            </a:p>
          </p:txBody>
        </p:sp>
        <p:sp>
          <p:nvSpPr>
            <p:cNvPr id="26" name="Text Box 22"/>
            <p:cNvSpPr txBox="1">
              <a:spLocks noChangeArrowheads="1"/>
            </p:cNvSpPr>
            <p:nvPr/>
          </p:nvSpPr>
          <p:spPr bwMode="auto">
            <a:xfrm>
              <a:off x="6674958" y="3523996"/>
              <a:ext cx="814003" cy="337262"/>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3600" b="1">
                  <a:latin typeface="Times New Roman" panose="02020603050405020304" pitchFamily="18" charset="0"/>
                  <a:cs typeface="Times New Roman" panose="02020603050405020304" pitchFamily="18" charset="0"/>
                </a:rPr>
                <a:t>2114</a:t>
              </a:r>
            </a:p>
          </p:txBody>
        </p:sp>
      </p:grpSp>
    </p:spTree>
    <p:extLst>
      <p:ext uri="{BB962C8B-B14F-4D97-AF65-F5344CB8AC3E}">
        <p14:creationId xmlns:p14="http://schemas.microsoft.com/office/powerpoint/2010/main" val="36856434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2114 SRAM</a:t>
            </a:r>
            <a:r>
              <a:rPr lang="zh-CN" altLang="en-US" dirty="0"/>
              <a:t>内部结构</a:t>
            </a:r>
          </a:p>
        </p:txBody>
      </p:sp>
      <p:grpSp>
        <p:nvGrpSpPr>
          <p:cNvPr id="173" name="组合 172"/>
          <p:cNvGrpSpPr/>
          <p:nvPr/>
        </p:nvGrpSpPr>
        <p:grpSpPr>
          <a:xfrm>
            <a:off x="7629773" y="3895416"/>
            <a:ext cx="283124" cy="860412"/>
            <a:chOff x="7082588" y="3822392"/>
            <a:chExt cx="283124" cy="860412"/>
          </a:xfrm>
        </p:grpSpPr>
        <p:grpSp>
          <p:nvGrpSpPr>
            <p:cNvPr id="174" name="组合 173"/>
            <p:cNvGrpSpPr/>
            <p:nvPr/>
          </p:nvGrpSpPr>
          <p:grpSpPr>
            <a:xfrm rot="16200000">
              <a:off x="6793944" y="4111036"/>
              <a:ext cx="860412" cy="283124"/>
              <a:chOff x="927031" y="1579636"/>
              <a:chExt cx="860412" cy="283124"/>
            </a:xfrm>
          </p:grpSpPr>
          <p:sp>
            <p:nvSpPr>
              <p:cNvPr id="176" name="等腰三角形 175"/>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77" name="直接连接符 176"/>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75" name="椭圆 174"/>
            <p:cNvSpPr/>
            <p:nvPr/>
          </p:nvSpPr>
          <p:spPr>
            <a:xfrm>
              <a:off x="7272983" y="4333350"/>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0" name="组合 179"/>
          <p:cNvGrpSpPr/>
          <p:nvPr/>
        </p:nvGrpSpPr>
        <p:grpSpPr>
          <a:xfrm>
            <a:off x="8010718" y="3895416"/>
            <a:ext cx="283124" cy="860412"/>
            <a:chOff x="7463533" y="3822392"/>
            <a:chExt cx="283124" cy="860412"/>
          </a:xfrm>
        </p:grpSpPr>
        <p:grpSp>
          <p:nvGrpSpPr>
            <p:cNvPr id="181" name="组合 180"/>
            <p:cNvGrpSpPr/>
            <p:nvPr/>
          </p:nvGrpSpPr>
          <p:grpSpPr>
            <a:xfrm rot="16200000">
              <a:off x="7174889" y="4111036"/>
              <a:ext cx="860412" cy="283124"/>
              <a:chOff x="927031" y="1579636"/>
              <a:chExt cx="860412" cy="283124"/>
            </a:xfrm>
          </p:grpSpPr>
          <p:sp>
            <p:nvSpPr>
              <p:cNvPr id="183" name="等腰三角形 182"/>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84" name="直接连接符 183"/>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2" name="椭圆 181"/>
            <p:cNvSpPr/>
            <p:nvPr/>
          </p:nvSpPr>
          <p:spPr>
            <a:xfrm>
              <a:off x="7653982" y="433810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7" name="组合 186"/>
          <p:cNvGrpSpPr/>
          <p:nvPr/>
        </p:nvGrpSpPr>
        <p:grpSpPr>
          <a:xfrm>
            <a:off x="8391663" y="3895416"/>
            <a:ext cx="283124" cy="860412"/>
            <a:chOff x="7844478" y="3822392"/>
            <a:chExt cx="283124" cy="860412"/>
          </a:xfrm>
        </p:grpSpPr>
        <p:grpSp>
          <p:nvGrpSpPr>
            <p:cNvPr id="188" name="组合 187"/>
            <p:cNvGrpSpPr/>
            <p:nvPr/>
          </p:nvGrpSpPr>
          <p:grpSpPr>
            <a:xfrm rot="16200000">
              <a:off x="7555834" y="4111036"/>
              <a:ext cx="860412" cy="283124"/>
              <a:chOff x="927031" y="1579636"/>
              <a:chExt cx="860412" cy="283124"/>
            </a:xfrm>
          </p:grpSpPr>
          <p:sp>
            <p:nvSpPr>
              <p:cNvPr id="190" name="等腰三角形 189"/>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91" name="直接连接符 190"/>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9" name="椭圆 188"/>
            <p:cNvSpPr/>
            <p:nvPr/>
          </p:nvSpPr>
          <p:spPr>
            <a:xfrm>
              <a:off x="8035606" y="4338359"/>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94" name="组合 193"/>
          <p:cNvGrpSpPr/>
          <p:nvPr/>
        </p:nvGrpSpPr>
        <p:grpSpPr>
          <a:xfrm>
            <a:off x="8772608" y="3895416"/>
            <a:ext cx="283124" cy="860412"/>
            <a:chOff x="8225423" y="3822392"/>
            <a:chExt cx="283124" cy="860412"/>
          </a:xfrm>
        </p:grpSpPr>
        <p:grpSp>
          <p:nvGrpSpPr>
            <p:cNvPr id="195" name="组合 194"/>
            <p:cNvGrpSpPr/>
            <p:nvPr/>
          </p:nvGrpSpPr>
          <p:grpSpPr>
            <a:xfrm rot="16200000">
              <a:off x="7936779" y="4111036"/>
              <a:ext cx="860412" cy="283124"/>
              <a:chOff x="927031" y="1579636"/>
              <a:chExt cx="860412" cy="283124"/>
            </a:xfrm>
          </p:grpSpPr>
          <p:sp>
            <p:nvSpPr>
              <p:cNvPr id="197" name="等腰三角形 196"/>
              <p:cNvSpPr/>
              <p:nvPr/>
            </p:nvSpPr>
            <p:spPr>
              <a:xfrm rot="5400000" flipH="1">
                <a:off x="1051482" y="1613255"/>
                <a:ext cx="283124" cy="215885"/>
              </a:xfrm>
              <a:prstGeom prst="triangle">
                <a:avLst/>
              </a:prstGeom>
              <a:solidFill>
                <a:srgbClr val="FFD966"/>
              </a:solidFill>
              <a:ln w="317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198" name="直接连接符 197"/>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9" name="直接连接符 198"/>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96" name="椭圆 195"/>
            <p:cNvSpPr/>
            <p:nvPr/>
          </p:nvSpPr>
          <p:spPr>
            <a:xfrm>
              <a:off x="8416605" y="4343114"/>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201" name="Text Box 180"/>
          <p:cNvSpPr txBox="1">
            <a:spLocks noChangeArrowheads="1"/>
          </p:cNvSpPr>
          <p:nvPr/>
        </p:nvSpPr>
        <p:spPr bwMode="auto">
          <a:xfrm>
            <a:off x="7581409" y="1035112"/>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存储矩阵</a:t>
            </a:r>
          </a:p>
        </p:txBody>
      </p:sp>
      <p:sp>
        <p:nvSpPr>
          <p:cNvPr id="202" name="Line 10"/>
          <p:cNvSpPr>
            <a:spLocks noChangeShapeType="1"/>
          </p:cNvSpPr>
          <p:nvPr/>
        </p:nvSpPr>
        <p:spPr bwMode="auto">
          <a:xfrm rot="5400000">
            <a:off x="7780848" y="3281676"/>
            <a:ext cx="224773"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sp>
        <p:nvSpPr>
          <p:cNvPr id="203" name="Line 10"/>
          <p:cNvSpPr>
            <a:spLocks noChangeShapeType="1"/>
          </p:cNvSpPr>
          <p:nvPr/>
        </p:nvSpPr>
        <p:spPr bwMode="auto">
          <a:xfrm rot="5400000">
            <a:off x="8669821" y="3281675"/>
            <a:ext cx="224775"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cxnSp>
        <p:nvCxnSpPr>
          <p:cNvPr id="204" name="直接连接符 203"/>
          <p:cNvCxnSpPr/>
          <p:nvPr/>
        </p:nvCxnSpPr>
        <p:spPr>
          <a:xfrm flipH="1">
            <a:off x="7019984" y="3465548"/>
            <a:ext cx="354071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flipH="1">
            <a:off x="7008383" y="3538975"/>
            <a:ext cx="344758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flipH="1">
            <a:off x="7012339" y="3612402"/>
            <a:ext cx="3346837"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7016299" y="3685829"/>
            <a:ext cx="324638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8" name="Text Box 183"/>
          <p:cNvSpPr txBox="1">
            <a:spLocks noChangeArrowheads="1"/>
          </p:cNvSpPr>
          <p:nvPr/>
        </p:nvSpPr>
        <p:spPr bwMode="auto">
          <a:xfrm>
            <a:off x="7420304" y="3368817"/>
            <a:ext cx="1838886" cy="458753"/>
          </a:xfrm>
          <a:prstGeom prst="rect">
            <a:avLst/>
          </a:prstGeom>
          <a:solidFill>
            <a:srgbClr val="CCFF33"/>
          </a:solidFill>
          <a:ln w="16510">
            <a:solidFill>
              <a:srgbClr val="000000"/>
            </a:solid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列 </a:t>
            </a:r>
            <a:r>
              <a:rPr lang="en-US" altLang="zh-CN" sz="1600" b="1">
                <a:latin typeface="+mn-ea"/>
                <a:cs typeface="Times New Roman" panose="02020603050405020304" pitchFamily="18" charset="0"/>
              </a:rPr>
              <a:t>I/O </a:t>
            </a:r>
            <a:r>
              <a:rPr lang="zh-CN" altLang="en-US" sz="1600" b="1">
                <a:latin typeface="+mn-ea"/>
                <a:cs typeface="Times New Roman" panose="02020603050405020304" pitchFamily="18" charset="0"/>
              </a:rPr>
              <a:t>电路</a:t>
            </a:r>
            <a:endParaRPr lang="zh-CN" altLang="en-US" sz="1600" b="1" dirty="0">
              <a:latin typeface="+mn-ea"/>
              <a:cs typeface="Times New Roman" panose="02020603050405020304" pitchFamily="18" charset="0"/>
            </a:endParaRPr>
          </a:p>
        </p:txBody>
      </p:sp>
      <p:sp>
        <p:nvSpPr>
          <p:cNvPr id="209" name="Text Box 186"/>
          <p:cNvSpPr txBox="1">
            <a:spLocks noChangeArrowheads="1"/>
          </p:cNvSpPr>
          <p:nvPr/>
        </p:nvSpPr>
        <p:spPr bwMode="auto">
          <a:xfrm>
            <a:off x="7420304" y="3757318"/>
            <a:ext cx="1837694" cy="357486"/>
          </a:xfrm>
          <a:prstGeom prst="rect">
            <a:avLst/>
          </a:prstGeom>
          <a:solidFill>
            <a:srgbClr val="CCFF33"/>
          </a:solidFill>
          <a:ln w="16510">
            <a:solidFill>
              <a:srgbClr val="000000"/>
            </a:solid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列选择</a:t>
            </a:r>
          </a:p>
        </p:txBody>
      </p:sp>
      <p:sp>
        <p:nvSpPr>
          <p:cNvPr id="210" name="Text Box 8"/>
          <p:cNvSpPr txBox="1">
            <a:spLocks noChangeArrowheads="1"/>
          </p:cNvSpPr>
          <p:nvPr/>
        </p:nvSpPr>
        <p:spPr bwMode="auto">
          <a:xfrm>
            <a:off x="6270789" y="3339037"/>
            <a:ext cx="747534" cy="1616539"/>
          </a:xfrm>
          <a:prstGeom prst="rect">
            <a:avLst/>
          </a:prstGeom>
          <a:solidFill>
            <a:srgbClr val="CCFF33"/>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输入</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数据</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控制</a:t>
            </a:r>
            <a:endParaRPr lang="zh-CN" altLang="en-US" sz="1600" b="1" dirty="0">
              <a:latin typeface="+mn-ea"/>
              <a:cs typeface="Times New Roman" panose="02020603050405020304" pitchFamily="18" charset="0"/>
            </a:endParaRPr>
          </a:p>
        </p:txBody>
      </p:sp>
      <p:sp>
        <p:nvSpPr>
          <p:cNvPr id="211" name="Line 10"/>
          <p:cNvSpPr>
            <a:spLocks noChangeShapeType="1"/>
          </p:cNvSpPr>
          <p:nvPr/>
        </p:nvSpPr>
        <p:spPr bwMode="auto">
          <a:xfrm>
            <a:off x="7018323" y="1378867"/>
            <a:ext cx="394361"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sp>
        <p:nvSpPr>
          <p:cNvPr id="212" name="Line 11"/>
          <p:cNvSpPr>
            <a:spLocks noChangeShapeType="1"/>
          </p:cNvSpPr>
          <p:nvPr/>
        </p:nvSpPr>
        <p:spPr bwMode="auto">
          <a:xfrm rot="5400000">
            <a:off x="9477553" y="5107576"/>
            <a:ext cx="331418"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13" name="Line 10"/>
          <p:cNvSpPr>
            <a:spLocks noChangeShapeType="1"/>
          </p:cNvSpPr>
          <p:nvPr/>
        </p:nvSpPr>
        <p:spPr bwMode="auto">
          <a:xfrm>
            <a:off x="7018323" y="3026580"/>
            <a:ext cx="394361" cy="0"/>
          </a:xfrm>
          <a:prstGeom prst="line">
            <a:avLst/>
          </a:prstGeom>
          <a:noFill/>
          <a:ln w="19050">
            <a:solidFill>
              <a:srgbClr val="000000"/>
            </a:solidFill>
            <a:round/>
            <a:headEnd/>
            <a:tailEnd/>
          </a:ln>
        </p:spPr>
        <p:txBody>
          <a:bodyPr/>
          <a:lstStyle/>
          <a:p>
            <a:endParaRPr lang="zh-CN" altLang="en-US" sz="1600" b="1">
              <a:latin typeface="+mn-ea"/>
              <a:cs typeface="Times New Roman" panose="02020603050405020304" pitchFamily="18" charset="0"/>
            </a:endParaRPr>
          </a:p>
        </p:txBody>
      </p:sp>
      <p:grpSp>
        <p:nvGrpSpPr>
          <p:cNvPr id="214" name="组合 213"/>
          <p:cNvGrpSpPr/>
          <p:nvPr/>
        </p:nvGrpSpPr>
        <p:grpSpPr>
          <a:xfrm flipH="1">
            <a:off x="9421116" y="3921126"/>
            <a:ext cx="841569" cy="283124"/>
            <a:chOff x="4570091" y="3329823"/>
            <a:chExt cx="841569" cy="283124"/>
          </a:xfrm>
        </p:grpSpPr>
        <p:sp>
          <p:nvSpPr>
            <p:cNvPr id="215" name="等腰三角形 214"/>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16" name="直接连接符 215"/>
            <p:cNvCxnSpPr/>
            <p:nvPr/>
          </p:nvCxnSpPr>
          <p:spPr>
            <a:xfrm>
              <a:off x="4570091" y="3473688"/>
              <a:ext cx="26117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5074651" y="3474559"/>
              <a:ext cx="3370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4112295" y="4621898"/>
            <a:ext cx="2143255" cy="283124"/>
            <a:chOff x="3555584" y="3329823"/>
            <a:chExt cx="2143255" cy="283124"/>
          </a:xfrm>
        </p:grpSpPr>
        <p:sp>
          <p:nvSpPr>
            <p:cNvPr id="219" name="等腰三角形 218"/>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20" name="直接连接符 219"/>
            <p:cNvCxnSpPr/>
            <p:nvPr/>
          </p:nvCxnSpPr>
          <p:spPr>
            <a:xfrm>
              <a:off x="3555584" y="3473688"/>
              <a:ext cx="12756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2" name="组合 221"/>
          <p:cNvGrpSpPr/>
          <p:nvPr/>
        </p:nvGrpSpPr>
        <p:grpSpPr>
          <a:xfrm>
            <a:off x="4093934" y="4200731"/>
            <a:ext cx="2161616" cy="283124"/>
            <a:chOff x="3537223" y="3329823"/>
            <a:chExt cx="2161616" cy="283124"/>
          </a:xfrm>
        </p:grpSpPr>
        <p:sp>
          <p:nvSpPr>
            <p:cNvPr id="223" name="等腰三角形 222"/>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24" name="直接连接符 223"/>
            <p:cNvCxnSpPr/>
            <p:nvPr/>
          </p:nvCxnSpPr>
          <p:spPr>
            <a:xfrm>
              <a:off x="3537223" y="3473688"/>
              <a:ext cx="129404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6" name="组合 225"/>
          <p:cNvGrpSpPr/>
          <p:nvPr/>
        </p:nvGrpSpPr>
        <p:grpSpPr>
          <a:xfrm>
            <a:off x="4093934" y="3779564"/>
            <a:ext cx="2161616" cy="283124"/>
            <a:chOff x="3517886" y="3329823"/>
            <a:chExt cx="2180953" cy="283124"/>
          </a:xfrm>
        </p:grpSpPr>
        <p:sp>
          <p:nvSpPr>
            <p:cNvPr id="227" name="等腰三角形 226"/>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28" name="直接连接符 227"/>
            <p:cNvCxnSpPr/>
            <p:nvPr/>
          </p:nvCxnSpPr>
          <p:spPr>
            <a:xfrm>
              <a:off x="3517886" y="3473688"/>
              <a:ext cx="131338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5065761" y="3471225"/>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0" name="组合 229"/>
          <p:cNvGrpSpPr/>
          <p:nvPr/>
        </p:nvGrpSpPr>
        <p:grpSpPr>
          <a:xfrm>
            <a:off x="4112296" y="3371728"/>
            <a:ext cx="2151333" cy="283124"/>
            <a:chOff x="3594531" y="3329823"/>
            <a:chExt cx="2104308" cy="283124"/>
          </a:xfrm>
        </p:grpSpPr>
        <p:sp>
          <p:nvSpPr>
            <p:cNvPr id="231" name="等腰三角形 230"/>
            <p:cNvSpPr/>
            <p:nvPr/>
          </p:nvSpPr>
          <p:spPr>
            <a:xfrm rot="5400000" flipH="1">
              <a:off x="4817810"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32" name="直接连接符 231"/>
            <p:cNvCxnSpPr/>
            <p:nvPr/>
          </p:nvCxnSpPr>
          <p:spPr>
            <a:xfrm>
              <a:off x="3594531" y="3473688"/>
              <a:ext cx="123673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5065761" y="3470114"/>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4" name="组合 233"/>
          <p:cNvGrpSpPr/>
          <p:nvPr/>
        </p:nvGrpSpPr>
        <p:grpSpPr>
          <a:xfrm flipH="1">
            <a:off x="9536170" y="4355953"/>
            <a:ext cx="823005" cy="283124"/>
            <a:chOff x="4453131" y="3329823"/>
            <a:chExt cx="823005" cy="283124"/>
          </a:xfrm>
        </p:grpSpPr>
        <p:sp>
          <p:nvSpPr>
            <p:cNvPr id="235" name="等腰三角形 234"/>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36" name="直接连接符 235"/>
            <p:cNvCxnSpPr/>
            <p:nvPr/>
          </p:nvCxnSpPr>
          <p:spPr>
            <a:xfrm>
              <a:off x="4453131" y="3473688"/>
              <a:ext cx="38289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5074651" y="3474559"/>
              <a:ext cx="2014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8" name="组合 237"/>
          <p:cNvGrpSpPr/>
          <p:nvPr/>
        </p:nvGrpSpPr>
        <p:grpSpPr>
          <a:xfrm flipH="1">
            <a:off x="9643260" y="4790780"/>
            <a:ext cx="812705" cy="283124"/>
            <a:chOff x="4356340" y="3329823"/>
            <a:chExt cx="812705" cy="283124"/>
          </a:xfrm>
        </p:grpSpPr>
        <p:sp>
          <p:nvSpPr>
            <p:cNvPr id="239" name="等腰三角形 238"/>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40" name="直接连接符 239"/>
            <p:cNvCxnSpPr/>
            <p:nvPr/>
          </p:nvCxnSpPr>
          <p:spPr>
            <a:xfrm>
              <a:off x="4356340" y="3473688"/>
              <a:ext cx="48127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5074650" y="3474559"/>
              <a:ext cx="9439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42" name="组合 241"/>
          <p:cNvGrpSpPr/>
          <p:nvPr/>
        </p:nvGrpSpPr>
        <p:grpSpPr>
          <a:xfrm flipH="1">
            <a:off x="4437046" y="5225606"/>
            <a:ext cx="6123648" cy="283124"/>
            <a:chOff x="4251612" y="3329823"/>
            <a:chExt cx="6123648" cy="283124"/>
          </a:xfrm>
        </p:grpSpPr>
        <p:sp>
          <p:nvSpPr>
            <p:cNvPr id="243" name="等腰三角形 242"/>
            <p:cNvSpPr/>
            <p:nvPr/>
          </p:nvSpPr>
          <p:spPr>
            <a:xfrm rot="5400000" flipH="1">
              <a:off x="4802903" y="3363442"/>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244" name="直接连接符 243"/>
            <p:cNvCxnSpPr/>
            <p:nvPr/>
          </p:nvCxnSpPr>
          <p:spPr>
            <a:xfrm>
              <a:off x="4251612" y="3473688"/>
              <a:ext cx="57965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5074651" y="3474559"/>
              <a:ext cx="53006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46" name="Line 11"/>
          <p:cNvSpPr>
            <a:spLocks noChangeShapeType="1"/>
          </p:cNvSpPr>
          <p:nvPr/>
        </p:nvSpPr>
        <p:spPr bwMode="auto">
          <a:xfrm rot="5400000">
            <a:off x="9187686" y="4836473"/>
            <a:ext cx="67156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47" name="Line 11"/>
          <p:cNvSpPr>
            <a:spLocks noChangeShapeType="1"/>
          </p:cNvSpPr>
          <p:nvPr/>
        </p:nvSpPr>
        <p:spPr bwMode="auto">
          <a:xfrm rot="5400000">
            <a:off x="8899343" y="4569902"/>
            <a:ext cx="1005449"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48" name="Line 11"/>
          <p:cNvSpPr>
            <a:spLocks noChangeShapeType="1"/>
          </p:cNvSpPr>
          <p:nvPr/>
        </p:nvSpPr>
        <p:spPr bwMode="auto">
          <a:xfrm rot="5400000">
            <a:off x="4139163" y="4694581"/>
            <a:ext cx="1950138"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49" name="Line 11"/>
          <p:cNvSpPr>
            <a:spLocks noChangeShapeType="1"/>
          </p:cNvSpPr>
          <p:nvPr/>
        </p:nvSpPr>
        <p:spPr bwMode="auto">
          <a:xfrm rot="5400000">
            <a:off x="4162173" y="4295256"/>
            <a:ext cx="1557302"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50" name="Line 11"/>
          <p:cNvSpPr>
            <a:spLocks noChangeShapeType="1"/>
          </p:cNvSpPr>
          <p:nvPr/>
        </p:nvSpPr>
        <p:spPr bwMode="auto">
          <a:xfrm rot="5400000">
            <a:off x="4143008" y="4547842"/>
            <a:ext cx="1248820"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51" name="Line 11"/>
          <p:cNvSpPr>
            <a:spLocks noChangeShapeType="1"/>
          </p:cNvSpPr>
          <p:nvPr/>
        </p:nvSpPr>
        <p:spPr bwMode="auto">
          <a:xfrm rot="5400000">
            <a:off x="4133167" y="4801684"/>
            <a:ext cx="921690"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52" name="Line 11"/>
          <p:cNvSpPr>
            <a:spLocks noChangeShapeType="1"/>
          </p:cNvSpPr>
          <p:nvPr/>
        </p:nvSpPr>
        <p:spPr bwMode="auto">
          <a:xfrm rot="5400000">
            <a:off x="4115826" y="5064693"/>
            <a:ext cx="609560"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grpSp>
        <p:nvGrpSpPr>
          <p:cNvPr id="253" name="组合 252"/>
          <p:cNvGrpSpPr/>
          <p:nvPr/>
        </p:nvGrpSpPr>
        <p:grpSpPr>
          <a:xfrm>
            <a:off x="5114231" y="3590928"/>
            <a:ext cx="406054" cy="129637"/>
            <a:chOff x="4567046" y="3563587"/>
            <a:chExt cx="406054" cy="129637"/>
          </a:xfrm>
        </p:grpSpPr>
        <p:sp>
          <p:nvSpPr>
            <p:cNvPr id="254" name="Line 11"/>
            <p:cNvSpPr>
              <a:spLocks noChangeShapeType="1"/>
            </p:cNvSpPr>
            <p:nvPr/>
          </p:nvSpPr>
          <p:spPr bwMode="auto">
            <a:xfrm rot="5400000">
              <a:off x="4912703" y="3623984"/>
              <a:ext cx="12079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55" name="Line 11"/>
            <p:cNvSpPr>
              <a:spLocks noChangeShapeType="1"/>
            </p:cNvSpPr>
            <p:nvPr/>
          </p:nvSpPr>
          <p:spPr bwMode="auto">
            <a:xfrm rot="10800000">
              <a:off x="4567046" y="3693224"/>
              <a:ext cx="405004"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grpSp>
      <p:sp>
        <p:nvSpPr>
          <p:cNvPr id="256" name="Line 11"/>
          <p:cNvSpPr>
            <a:spLocks noChangeShapeType="1"/>
          </p:cNvSpPr>
          <p:nvPr/>
        </p:nvSpPr>
        <p:spPr bwMode="auto">
          <a:xfrm rot="5400000">
            <a:off x="9285410" y="5189355"/>
            <a:ext cx="1831212"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cxnSp>
        <p:nvCxnSpPr>
          <p:cNvPr id="257" name="直接连接符 256"/>
          <p:cNvCxnSpPr>
            <a:stCxn id="256" idx="1"/>
          </p:cNvCxnSpPr>
          <p:nvPr/>
        </p:nvCxnSpPr>
        <p:spPr>
          <a:xfrm flipH="1">
            <a:off x="4866554" y="6104961"/>
            <a:ext cx="5334461"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58" name="Line 11"/>
          <p:cNvSpPr>
            <a:spLocks noChangeShapeType="1"/>
          </p:cNvSpPr>
          <p:nvPr/>
        </p:nvSpPr>
        <p:spPr bwMode="auto">
          <a:xfrm rot="5400000">
            <a:off x="10077303" y="3874431"/>
            <a:ext cx="376515"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59" name="Line 11"/>
          <p:cNvSpPr>
            <a:spLocks noChangeShapeType="1"/>
          </p:cNvSpPr>
          <p:nvPr/>
        </p:nvSpPr>
        <p:spPr bwMode="auto">
          <a:xfrm rot="5400000">
            <a:off x="9611531" y="4420309"/>
            <a:ext cx="1898325"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grpSp>
        <p:nvGrpSpPr>
          <p:cNvPr id="260" name="组合 259"/>
          <p:cNvGrpSpPr/>
          <p:nvPr/>
        </p:nvGrpSpPr>
        <p:grpSpPr>
          <a:xfrm>
            <a:off x="5114422" y="3985889"/>
            <a:ext cx="410717" cy="145158"/>
            <a:chOff x="4562383" y="3548066"/>
            <a:chExt cx="410717" cy="145158"/>
          </a:xfrm>
        </p:grpSpPr>
        <p:sp>
          <p:nvSpPr>
            <p:cNvPr id="261" name="Line 11"/>
            <p:cNvSpPr>
              <a:spLocks noChangeShapeType="1"/>
            </p:cNvSpPr>
            <p:nvPr/>
          </p:nvSpPr>
          <p:spPr bwMode="auto">
            <a:xfrm rot="5400000">
              <a:off x="4904943" y="3616223"/>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62" name="Line 11"/>
            <p:cNvSpPr>
              <a:spLocks noChangeShapeType="1"/>
            </p:cNvSpPr>
            <p:nvPr/>
          </p:nvSpPr>
          <p:spPr bwMode="auto">
            <a:xfrm rot="10800000">
              <a:off x="4562383" y="3693224"/>
              <a:ext cx="409665"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63" name="组合 262"/>
          <p:cNvGrpSpPr/>
          <p:nvPr/>
        </p:nvGrpSpPr>
        <p:grpSpPr>
          <a:xfrm>
            <a:off x="5114898" y="4401912"/>
            <a:ext cx="410717" cy="149921"/>
            <a:chOff x="4562383" y="3543303"/>
            <a:chExt cx="410717" cy="149921"/>
          </a:xfrm>
        </p:grpSpPr>
        <p:sp>
          <p:nvSpPr>
            <p:cNvPr id="264"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65" name="Line 11"/>
            <p:cNvSpPr>
              <a:spLocks noChangeShapeType="1"/>
            </p:cNvSpPr>
            <p:nvPr/>
          </p:nvSpPr>
          <p:spPr bwMode="auto">
            <a:xfrm rot="10800000">
              <a:off x="4562383" y="3693224"/>
              <a:ext cx="409665"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66" name="组合 265"/>
          <p:cNvGrpSpPr/>
          <p:nvPr/>
        </p:nvGrpSpPr>
        <p:grpSpPr>
          <a:xfrm>
            <a:off x="5115374" y="4829050"/>
            <a:ext cx="410717" cy="149921"/>
            <a:chOff x="4562383" y="3543303"/>
            <a:chExt cx="410717" cy="149921"/>
          </a:xfrm>
        </p:grpSpPr>
        <p:sp>
          <p:nvSpPr>
            <p:cNvPr id="267"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68" name="Line 11"/>
            <p:cNvSpPr>
              <a:spLocks noChangeShapeType="1"/>
            </p:cNvSpPr>
            <p:nvPr/>
          </p:nvSpPr>
          <p:spPr bwMode="auto">
            <a:xfrm rot="10800000">
              <a:off x="4562383" y="3693224"/>
              <a:ext cx="409665"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cxnSp>
        <p:nvCxnSpPr>
          <p:cNvPr id="269" name="直接连接符 268"/>
          <p:cNvCxnSpPr/>
          <p:nvPr/>
        </p:nvCxnSpPr>
        <p:spPr>
          <a:xfrm flipH="1">
            <a:off x="4594013" y="5273285"/>
            <a:ext cx="50447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flipH="1">
            <a:off x="4767418" y="5172252"/>
            <a:ext cx="47560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p:cNvCxnSpPr/>
          <p:nvPr/>
        </p:nvCxnSpPr>
        <p:spPr>
          <a:xfrm flipH="1">
            <a:off x="4851231" y="5675986"/>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p:cNvCxnSpPr/>
          <p:nvPr/>
        </p:nvCxnSpPr>
        <p:spPr>
          <a:xfrm flipH="1">
            <a:off x="4940825" y="5073904"/>
            <a:ext cx="44550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73" name="Line 11"/>
          <p:cNvSpPr>
            <a:spLocks noChangeShapeType="1"/>
          </p:cNvSpPr>
          <p:nvPr/>
        </p:nvSpPr>
        <p:spPr bwMode="auto">
          <a:xfrm rot="5400000">
            <a:off x="9769328" y="4241659"/>
            <a:ext cx="1385977"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74" name="Line 11"/>
          <p:cNvSpPr>
            <a:spLocks noChangeShapeType="1"/>
          </p:cNvSpPr>
          <p:nvPr/>
        </p:nvSpPr>
        <p:spPr bwMode="auto">
          <a:xfrm rot="5400000">
            <a:off x="9920232" y="4056111"/>
            <a:ext cx="8874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grpSp>
        <p:nvGrpSpPr>
          <p:cNvPr id="275" name="组合 274"/>
          <p:cNvGrpSpPr/>
          <p:nvPr/>
        </p:nvGrpSpPr>
        <p:grpSpPr>
          <a:xfrm flipH="1">
            <a:off x="9855641" y="4558984"/>
            <a:ext cx="345375" cy="149921"/>
            <a:chOff x="4627725" y="3543303"/>
            <a:chExt cx="345375" cy="149921"/>
          </a:xfrm>
        </p:grpSpPr>
        <p:sp>
          <p:nvSpPr>
            <p:cNvPr id="276"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77"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78" name="组合 277"/>
          <p:cNvGrpSpPr/>
          <p:nvPr/>
        </p:nvGrpSpPr>
        <p:grpSpPr>
          <a:xfrm flipH="1">
            <a:off x="9855641" y="4995545"/>
            <a:ext cx="345375" cy="149921"/>
            <a:chOff x="4627725" y="3543303"/>
            <a:chExt cx="345375" cy="149921"/>
          </a:xfrm>
        </p:grpSpPr>
        <p:sp>
          <p:nvSpPr>
            <p:cNvPr id="279"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80"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81" name="组合 280"/>
          <p:cNvGrpSpPr/>
          <p:nvPr/>
        </p:nvGrpSpPr>
        <p:grpSpPr>
          <a:xfrm flipH="1">
            <a:off x="9855641" y="5428931"/>
            <a:ext cx="345375" cy="149921"/>
            <a:chOff x="4627725" y="3543303"/>
            <a:chExt cx="345375" cy="149921"/>
          </a:xfrm>
        </p:grpSpPr>
        <p:sp>
          <p:nvSpPr>
            <p:cNvPr id="282"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83"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oval"/>
            </a:ln>
          </p:spPr>
          <p:txBody>
            <a:bodyPr/>
            <a:lstStyle/>
            <a:p>
              <a:endParaRPr lang="zh-CN" altLang="en-US" sz="1600" b="1">
                <a:latin typeface="+mn-ea"/>
                <a:cs typeface="Times New Roman" panose="02020603050405020304" pitchFamily="18" charset="0"/>
              </a:endParaRPr>
            </a:p>
          </p:txBody>
        </p:sp>
      </p:grpSp>
      <p:grpSp>
        <p:nvGrpSpPr>
          <p:cNvPr id="284" name="组合 283"/>
          <p:cNvGrpSpPr/>
          <p:nvPr/>
        </p:nvGrpSpPr>
        <p:grpSpPr>
          <a:xfrm flipH="1">
            <a:off x="9855641" y="4123826"/>
            <a:ext cx="345375" cy="149921"/>
            <a:chOff x="4627725" y="3543303"/>
            <a:chExt cx="345375" cy="149921"/>
          </a:xfrm>
        </p:grpSpPr>
        <p:sp>
          <p:nvSpPr>
            <p:cNvPr id="285" name="Line 11"/>
            <p:cNvSpPr>
              <a:spLocks noChangeShapeType="1"/>
            </p:cNvSpPr>
            <p:nvPr/>
          </p:nvSpPr>
          <p:spPr bwMode="auto">
            <a:xfrm rot="5400000">
              <a:off x="4904943" y="3611460"/>
              <a:ext cx="136313" cy="0"/>
            </a:xfrm>
            <a:prstGeom prst="line">
              <a:avLst/>
            </a:prstGeom>
            <a:noFill/>
            <a:ln w="19050" cap="sq">
              <a:solidFill>
                <a:srgbClr val="000000"/>
              </a:solidFill>
              <a:miter lim="800000"/>
              <a:headEnd/>
              <a:tailEnd/>
            </a:ln>
          </p:spPr>
          <p:txBody>
            <a:bodyPr/>
            <a:lstStyle/>
            <a:p>
              <a:endParaRPr lang="zh-CN" altLang="en-US" sz="1600" b="1">
                <a:latin typeface="+mn-ea"/>
                <a:cs typeface="Times New Roman" panose="02020603050405020304" pitchFamily="18" charset="0"/>
              </a:endParaRPr>
            </a:p>
          </p:txBody>
        </p:sp>
        <p:sp>
          <p:nvSpPr>
            <p:cNvPr id="286" name="Line 11"/>
            <p:cNvSpPr>
              <a:spLocks noChangeShapeType="1"/>
            </p:cNvSpPr>
            <p:nvPr/>
          </p:nvSpPr>
          <p:spPr bwMode="auto">
            <a:xfrm rot="10800000">
              <a:off x="4627725" y="3693224"/>
              <a:ext cx="344323" cy="0"/>
            </a:xfrm>
            <a:prstGeom prst="line">
              <a:avLst/>
            </a:prstGeom>
            <a:noFill/>
            <a:ln w="19050" cap="sq">
              <a:solidFill>
                <a:srgbClr val="000000"/>
              </a:solidFill>
              <a:miter lim="800000"/>
              <a:headEnd/>
              <a:tailEnd type="none"/>
            </a:ln>
          </p:spPr>
          <p:txBody>
            <a:bodyPr/>
            <a:lstStyle/>
            <a:p>
              <a:endParaRPr lang="zh-CN" altLang="en-US" sz="1600" b="1">
                <a:latin typeface="+mn-ea"/>
                <a:cs typeface="Times New Roman" panose="02020603050405020304" pitchFamily="18" charset="0"/>
              </a:endParaRPr>
            </a:p>
          </p:txBody>
        </p:sp>
      </p:grpSp>
      <p:sp>
        <p:nvSpPr>
          <p:cNvPr id="287" name="Delay 68">
            <a:extLst>
              <a:ext uri="{FF2B5EF4-FFF2-40B4-BE49-F238E27FC236}">
                <a16:creationId xmlns:a16="http://schemas.microsoft.com/office/drawing/2014/main" id="{99F38D37-16D0-46DB-88F6-0D042BDD380B}"/>
              </a:ext>
            </a:extLst>
          </p:cNvPr>
          <p:cNvSpPr/>
          <p:nvPr/>
        </p:nvSpPr>
        <p:spPr>
          <a:xfrm>
            <a:off x="4420628" y="5500392"/>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8" name="Delay 68">
            <a:extLst>
              <a:ext uri="{FF2B5EF4-FFF2-40B4-BE49-F238E27FC236}">
                <a16:creationId xmlns:a16="http://schemas.microsoft.com/office/drawing/2014/main" id="{99F38D37-16D0-46DB-88F6-0D042BDD380B}"/>
              </a:ext>
            </a:extLst>
          </p:cNvPr>
          <p:cNvSpPr/>
          <p:nvPr/>
        </p:nvSpPr>
        <p:spPr>
          <a:xfrm>
            <a:off x="4420106" y="5925579"/>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9" name="椭圆 288"/>
          <p:cNvSpPr/>
          <p:nvPr/>
        </p:nvSpPr>
        <p:spPr>
          <a:xfrm>
            <a:off x="4341946" y="55541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0" name="椭圆 289"/>
          <p:cNvSpPr/>
          <p:nvPr/>
        </p:nvSpPr>
        <p:spPr>
          <a:xfrm>
            <a:off x="4341946" y="575223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1" name="椭圆 290"/>
          <p:cNvSpPr/>
          <p:nvPr/>
        </p:nvSpPr>
        <p:spPr>
          <a:xfrm>
            <a:off x="4341946" y="59732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cxnSp>
        <p:nvCxnSpPr>
          <p:cNvPr id="292" name="直接连接符 291"/>
          <p:cNvCxnSpPr/>
          <p:nvPr/>
        </p:nvCxnSpPr>
        <p:spPr>
          <a:xfrm flipH="1">
            <a:off x="3892365" y="5586472"/>
            <a:ext cx="4495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a:endCxn id="296" idx="1"/>
          </p:cNvCxnSpPr>
          <p:nvPr/>
        </p:nvCxnSpPr>
        <p:spPr>
          <a:xfrm flipH="1">
            <a:off x="4192005" y="6004429"/>
            <a:ext cx="146862" cy="3"/>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flipH="1">
            <a:off x="3892365" y="6201406"/>
            <a:ext cx="52166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5" name="直接连接符 294"/>
          <p:cNvCxnSpPr/>
          <p:nvPr/>
        </p:nvCxnSpPr>
        <p:spPr>
          <a:xfrm flipH="1">
            <a:off x="4074597" y="5784494"/>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96" name="Line 11"/>
          <p:cNvSpPr>
            <a:spLocks noChangeShapeType="1"/>
          </p:cNvSpPr>
          <p:nvPr/>
        </p:nvSpPr>
        <p:spPr bwMode="auto">
          <a:xfrm rot="5400000">
            <a:off x="3983027" y="5795453"/>
            <a:ext cx="417958"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97" name="Line 11"/>
          <p:cNvSpPr>
            <a:spLocks noChangeShapeType="1"/>
          </p:cNvSpPr>
          <p:nvPr/>
        </p:nvSpPr>
        <p:spPr bwMode="auto">
          <a:xfrm rot="16200000" flipV="1">
            <a:off x="3865618" y="5993473"/>
            <a:ext cx="417958" cy="0"/>
          </a:xfrm>
          <a:prstGeom prst="line">
            <a:avLst/>
          </a:prstGeom>
          <a:noFill/>
          <a:ln w="19050" cap="sq">
            <a:solidFill>
              <a:srgbClr val="000000"/>
            </a:solidFill>
            <a:miter lim="800000"/>
            <a:headEnd type="oval"/>
            <a:tailEnd/>
          </a:ln>
        </p:spPr>
        <p:txBody>
          <a:bodyPr/>
          <a:lstStyle/>
          <a:p>
            <a:endParaRPr lang="zh-CN" altLang="en-US" sz="1600" b="1">
              <a:latin typeface="+mn-ea"/>
              <a:cs typeface="Times New Roman" panose="02020603050405020304" pitchFamily="18" charset="0"/>
            </a:endParaRPr>
          </a:p>
        </p:txBody>
      </p:sp>
      <p:sp>
        <p:nvSpPr>
          <p:cNvPr id="298" name="Text Box 21"/>
          <p:cNvSpPr txBox="1">
            <a:spLocks noChangeArrowheads="1"/>
          </p:cNvSpPr>
          <p:nvPr/>
        </p:nvSpPr>
        <p:spPr bwMode="auto">
          <a:xfrm>
            <a:off x="3669585" y="1046892"/>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299" name="Text Box 22"/>
          <p:cNvSpPr txBox="1">
            <a:spLocks noChangeArrowheads="1"/>
          </p:cNvSpPr>
          <p:nvPr/>
        </p:nvSpPr>
        <p:spPr bwMode="auto">
          <a:xfrm>
            <a:off x="3669585" y="1398889"/>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0" name="Text Box 23"/>
          <p:cNvSpPr txBox="1">
            <a:spLocks noChangeArrowheads="1"/>
          </p:cNvSpPr>
          <p:nvPr/>
        </p:nvSpPr>
        <p:spPr bwMode="auto">
          <a:xfrm>
            <a:off x="3658854" y="1750886"/>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5</a:t>
            </a:r>
            <a:endParaRPr lang="en-US" altLang="zh-CN" sz="1600" b="1">
              <a:latin typeface="+mn-ea"/>
              <a:cs typeface="Times New Roman" panose="02020603050405020304" pitchFamily="18" charset="0"/>
            </a:endParaRPr>
          </a:p>
        </p:txBody>
      </p:sp>
      <p:sp>
        <p:nvSpPr>
          <p:cNvPr id="301" name="Text Box 24"/>
          <p:cNvSpPr txBox="1">
            <a:spLocks noChangeArrowheads="1"/>
          </p:cNvSpPr>
          <p:nvPr/>
        </p:nvSpPr>
        <p:spPr bwMode="auto">
          <a:xfrm>
            <a:off x="3658854" y="210288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6</a:t>
            </a:r>
            <a:endParaRPr lang="en-US" altLang="zh-CN" sz="1600" b="1">
              <a:latin typeface="+mn-ea"/>
              <a:cs typeface="Times New Roman" panose="02020603050405020304" pitchFamily="18" charset="0"/>
            </a:endParaRPr>
          </a:p>
        </p:txBody>
      </p:sp>
      <p:sp>
        <p:nvSpPr>
          <p:cNvPr id="302" name="Text Box 25"/>
          <p:cNvSpPr txBox="1">
            <a:spLocks noChangeArrowheads="1"/>
          </p:cNvSpPr>
          <p:nvPr/>
        </p:nvSpPr>
        <p:spPr bwMode="auto">
          <a:xfrm>
            <a:off x="3658854" y="2454880"/>
            <a:ext cx="37941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7</a:t>
            </a:r>
            <a:endParaRPr lang="en-US" altLang="zh-CN" sz="1600" b="1">
              <a:latin typeface="+mn-ea"/>
              <a:cs typeface="Times New Roman" panose="02020603050405020304" pitchFamily="18" charset="0"/>
            </a:endParaRPr>
          </a:p>
        </p:txBody>
      </p:sp>
      <p:sp>
        <p:nvSpPr>
          <p:cNvPr id="303" name="Text Box 26"/>
          <p:cNvSpPr txBox="1">
            <a:spLocks noChangeArrowheads="1"/>
          </p:cNvSpPr>
          <p:nvPr/>
        </p:nvSpPr>
        <p:spPr bwMode="auto">
          <a:xfrm>
            <a:off x="3658854" y="2810052"/>
            <a:ext cx="379413" cy="625391"/>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8</a:t>
            </a:r>
            <a:endParaRPr lang="en-US" altLang="zh-CN" sz="1600" b="1">
              <a:latin typeface="+mn-ea"/>
              <a:cs typeface="Times New Roman" panose="02020603050405020304" pitchFamily="18" charset="0"/>
            </a:endParaRPr>
          </a:p>
        </p:txBody>
      </p:sp>
      <p:sp>
        <p:nvSpPr>
          <p:cNvPr id="304" name="Text Box 21"/>
          <p:cNvSpPr txBox="1">
            <a:spLocks noChangeArrowheads="1"/>
          </p:cNvSpPr>
          <p:nvPr/>
        </p:nvSpPr>
        <p:spPr bwMode="auto">
          <a:xfrm>
            <a:off x="3567484" y="3338949"/>
            <a:ext cx="470195" cy="295101"/>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06" name="Text Box 23"/>
          <p:cNvSpPr txBox="1">
            <a:spLocks noChangeArrowheads="1"/>
          </p:cNvSpPr>
          <p:nvPr/>
        </p:nvSpPr>
        <p:spPr bwMode="auto">
          <a:xfrm>
            <a:off x="3559071" y="4179047"/>
            <a:ext cx="467878"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307" name="Text Box 24"/>
          <p:cNvSpPr txBox="1">
            <a:spLocks noChangeArrowheads="1"/>
          </p:cNvSpPr>
          <p:nvPr/>
        </p:nvSpPr>
        <p:spPr bwMode="auto">
          <a:xfrm>
            <a:off x="3545695" y="4599095"/>
            <a:ext cx="49198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8" name="Text Box 21"/>
          <p:cNvSpPr txBox="1">
            <a:spLocks noChangeArrowheads="1"/>
          </p:cNvSpPr>
          <p:nvPr/>
        </p:nvSpPr>
        <p:spPr bwMode="auto">
          <a:xfrm>
            <a:off x="7521103" y="4735352"/>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0</a:t>
            </a:r>
            <a:endParaRPr lang="en-US" altLang="zh-CN" sz="1600" b="1">
              <a:latin typeface="+mn-ea"/>
              <a:cs typeface="Times New Roman" panose="02020603050405020304" pitchFamily="18" charset="0"/>
            </a:endParaRPr>
          </a:p>
        </p:txBody>
      </p:sp>
      <p:sp>
        <p:nvSpPr>
          <p:cNvPr id="309" name="Text Box 21"/>
          <p:cNvSpPr txBox="1">
            <a:spLocks noChangeArrowheads="1"/>
          </p:cNvSpPr>
          <p:nvPr/>
        </p:nvSpPr>
        <p:spPr bwMode="auto">
          <a:xfrm>
            <a:off x="7910125" y="4737094"/>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10" name="Text Box 21"/>
          <p:cNvSpPr txBox="1">
            <a:spLocks noChangeArrowheads="1"/>
          </p:cNvSpPr>
          <p:nvPr/>
        </p:nvSpPr>
        <p:spPr bwMode="auto">
          <a:xfrm>
            <a:off x="8286447" y="4738836"/>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sp>
        <p:nvSpPr>
          <p:cNvPr id="311" name="Text Box 21"/>
          <p:cNvSpPr txBox="1">
            <a:spLocks noChangeArrowheads="1"/>
          </p:cNvSpPr>
          <p:nvPr/>
        </p:nvSpPr>
        <p:spPr bwMode="auto">
          <a:xfrm>
            <a:off x="8669119" y="4740578"/>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9</a:t>
            </a:r>
            <a:endParaRPr lang="en-US" altLang="zh-CN" sz="1600" b="1">
              <a:latin typeface="+mn-ea"/>
              <a:cs typeface="Times New Roman" panose="02020603050405020304" pitchFamily="18" charset="0"/>
            </a:endParaRPr>
          </a:p>
        </p:txBody>
      </p:sp>
      <p:sp>
        <p:nvSpPr>
          <p:cNvPr id="312" name="Text Box 21"/>
          <p:cNvSpPr txBox="1">
            <a:spLocks noChangeArrowheads="1"/>
          </p:cNvSpPr>
          <p:nvPr/>
        </p:nvSpPr>
        <p:spPr bwMode="auto">
          <a:xfrm>
            <a:off x="3426175" y="5428931"/>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CS</a:t>
            </a:r>
          </a:p>
        </p:txBody>
      </p:sp>
      <p:sp>
        <p:nvSpPr>
          <p:cNvPr id="313" name="Text Box 21"/>
          <p:cNvSpPr txBox="1">
            <a:spLocks noChangeArrowheads="1"/>
          </p:cNvSpPr>
          <p:nvPr/>
        </p:nvSpPr>
        <p:spPr bwMode="auto">
          <a:xfrm>
            <a:off x="3469207" y="6037685"/>
            <a:ext cx="379413" cy="243942"/>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WE</a:t>
            </a:r>
          </a:p>
        </p:txBody>
      </p:sp>
      <p:cxnSp>
        <p:nvCxnSpPr>
          <p:cNvPr id="314" name="直接连接符 313"/>
          <p:cNvCxnSpPr/>
          <p:nvPr/>
        </p:nvCxnSpPr>
        <p:spPr>
          <a:xfrm flipH="1">
            <a:off x="3577927" y="5461205"/>
            <a:ext cx="216903"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flipH="1">
            <a:off x="3560915" y="6039497"/>
            <a:ext cx="287705"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16" name="组合 315"/>
          <p:cNvGrpSpPr/>
          <p:nvPr/>
        </p:nvGrpSpPr>
        <p:grpSpPr>
          <a:xfrm>
            <a:off x="4112295" y="2884937"/>
            <a:ext cx="2176922" cy="283124"/>
            <a:chOff x="3565110" y="2856363"/>
            <a:chExt cx="2176922" cy="283124"/>
          </a:xfrm>
        </p:grpSpPr>
        <p:grpSp>
          <p:nvGrpSpPr>
            <p:cNvPr id="317" name="组合 316"/>
            <p:cNvGrpSpPr/>
            <p:nvPr/>
          </p:nvGrpSpPr>
          <p:grpSpPr>
            <a:xfrm>
              <a:off x="3565110" y="2856363"/>
              <a:ext cx="2176922" cy="283124"/>
              <a:chOff x="-202459" y="1579636"/>
              <a:chExt cx="2176922" cy="283124"/>
            </a:xfrm>
          </p:grpSpPr>
          <p:sp>
            <p:nvSpPr>
              <p:cNvPr id="319" name="等腰三角形 318"/>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20" name="直接连接符 319"/>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18" name="椭圆 317"/>
            <p:cNvSpPr/>
            <p:nvPr/>
          </p:nvSpPr>
          <p:spPr>
            <a:xfrm>
              <a:off x="4982211" y="30490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23" name="组合 322"/>
          <p:cNvGrpSpPr/>
          <p:nvPr/>
        </p:nvGrpSpPr>
        <p:grpSpPr>
          <a:xfrm>
            <a:off x="4112295" y="2519214"/>
            <a:ext cx="2176922" cy="283124"/>
            <a:chOff x="3565110" y="2526835"/>
            <a:chExt cx="2176922" cy="283124"/>
          </a:xfrm>
        </p:grpSpPr>
        <p:grpSp>
          <p:nvGrpSpPr>
            <p:cNvPr id="324" name="组合 323"/>
            <p:cNvGrpSpPr/>
            <p:nvPr/>
          </p:nvGrpSpPr>
          <p:grpSpPr>
            <a:xfrm>
              <a:off x="3565110" y="2526835"/>
              <a:ext cx="2176922" cy="283124"/>
              <a:chOff x="-202459" y="1579636"/>
              <a:chExt cx="2176922" cy="283124"/>
            </a:xfrm>
          </p:grpSpPr>
          <p:sp>
            <p:nvSpPr>
              <p:cNvPr id="326" name="等腰三角形 325"/>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27" name="直接连接符 326"/>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25" name="椭圆 324"/>
            <p:cNvSpPr/>
            <p:nvPr/>
          </p:nvSpPr>
          <p:spPr>
            <a:xfrm>
              <a:off x="4982211" y="27188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0" name="组合 329"/>
          <p:cNvGrpSpPr/>
          <p:nvPr/>
        </p:nvGrpSpPr>
        <p:grpSpPr>
          <a:xfrm>
            <a:off x="4112295" y="2153493"/>
            <a:ext cx="2176922" cy="283124"/>
            <a:chOff x="3565110" y="2197309"/>
            <a:chExt cx="2176922" cy="283124"/>
          </a:xfrm>
        </p:grpSpPr>
        <p:grpSp>
          <p:nvGrpSpPr>
            <p:cNvPr id="331" name="组合 330"/>
            <p:cNvGrpSpPr/>
            <p:nvPr/>
          </p:nvGrpSpPr>
          <p:grpSpPr>
            <a:xfrm>
              <a:off x="3565110" y="2197309"/>
              <a:ext cx="2176922" cy="283124"/>
              <a:chOff x="-202459" y="1579636"/>
              <a:chExt cx="2176922" cy="283124"/>
            </a:xfrm>
          </p:grpSpPr>
          <p:sp>
            <p:nvSpPr>
              <p:cNvPr id="333" name="等腰三角形 332"/>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34" name="直接连接符 333"/>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2" name="椭圆 331"/>
            <p:cNvSpPr/>
            <p:nvPr/>
          </p:nvSpPr>
          <p:spPr>
            <a:xfrm>
              <a:off x="4982211" y="23949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7" name="组合 336"/>
          <p:cNvGrpSpPr/>
          <p:nvPr/>
        </p:nvGrpSpPr>
        <p:grpSpPr>
          <a:xfrm>
            <a:off x="4112295" y="1787772"/>
            <a:ext cx="2176922" cy="283124"/>
            <a:chOff x="3565110" y="1867783"/>
            <a:chExt cx="2176922" cy="283124"/>
          </a:xfrm>
        </p:grpSpPr>
        <p:grpSp>
          <p:nvGrpSpPr>
            <p:cNvPr id="338" name="组合 337"/>
            <p:cNvGrpSpPr/>
            <p:nvPr/>
          </p:nvGrpSpPr>
          <p:grpSpPr>
            <a:xfrm>
              <a:off x="3565110" y="1867783"/>
              <a:ext cx="2176922" cy="283124"/>
              <a:chOff x="-202459" y="1579636"/>
              <a:chExt cx="2176922" cy="283124"/>
            </a:xfrm>
          </p:grpSpPr>
          <p:sp>
            <p:nvSpPr>
              <p:cNvPr id="340" name="等腰三角形 339"/>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41" name="直接连接符 340"/>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2" name="直接连接符 341"/>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3" name="直接连接符 342"/>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9" name="椭圆 338"/>
            <p:cNvSpPr/>
            <p:nvPr/>
          </p:nvSpPr>
          <p:spPr>
            <a:xfrm>
              <a:off x="4982211" y="20711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44" name="组合 343"/>
          <p:cNvGrpSpPr/>
          <p:nvPr/>
        </p:nvGrpSpPr>
        <p:grpSpPr>
          <a:xfrm>
            <a:off x="4112295" y="1422051"/>
            <a:ext cx="2176922" cy="283124"/>
            <a:chOff x="3565110" y="1538257"/>
            <a:chExt cx="2176922" cy="283124"/>
          </a:xfrm>
        </p:grpSpPr>
        <p:grpSp>
          <p:nvGrpSpPr>
            <p:cNvPr id="345" name="组合 344"/>
            <p:cNvGrpSpPr/>
            <p:nvPr/>
          </p:nvGrpSpPr>
          <p:grpSpPr>
            <a:xfrm>
              <a:off x="3565110" y="1538257"/>
              <a:ext cx="2176922" cy="283124"/>
              <a:chOff x="-202459" y="1579636"/>
              <a:chExt cx="2176922" cy="283124"/>
            </a:xfrm>
          </p:grpSpPr>
          <p:sp>
            <p:nvSpPr>
              <p:cNvPr id="347" name="等腰三角形 346"/>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48" name="直接连接符 347"/>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9" name="直接连接符 348"/>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0" name="直接连接符 349"/>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46" name="椭圆 345"/>
            <p:cNvSpPr/>
            <p:nvPr/>
          </p:nvSpPr>
          <p:spPr>
            <a:xfrm>
              <a:off x="4982211" y="17409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51" name="组合 350"/>
          <p:cNvGrpSpPr/>
          <p:nvPr/>
        </p:nvGrpSpPr>
        <p:grpSpPr>
          <a:xfrm>
            <a:off x="4112295" y="1056330"/>
            <a:ext cx="2176922" cy="283124"/>
            <a:chOff x="3565110" y="1208731"/>
            <a:chExt cx="2176922" cy="283124"/>
          </a:xfrm>
        </p:grpSpPr>
        <p:grpSp>
          <p:nvGrpSpPr>
            <p:cNvPr id="352" name="组合 351"/>
            <p:cNvGrpSpPr/>
            <p:nvPr/>
          </p:nvGrpSpPr>
          <p:grpSpPr>
            <a:xfrm>
              <a:off x="3565110" y="1208731"/>
              <a:ext cx="2176922" cy="283124"/>
              <a:chOff x="-202459" y="1579636"/>
              <a:chExt cx="2176922" cy="283124"/>
            </a:xfrm>
          </p:grpSpPr>
          <p:sp>
            <p:nvSpPr>
              <p:cNvPr id="354" name="等腰三角形 353"/>
              <p:cNvSpPr/>
              <p:nvPr/>
            </p:nvSpPr>
            <p:spPr>
              <a:xfrm rot="5400000" flipH="1">
                <a:off x="1051482" y="1613255"/>
                <a:ext cx="283124" cy="215885"/>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cxnSp>
            <p:nvCxnSpPr>
              <p:cNvPr id="355" name="直接连接符 354"/>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6" name="直接连接符 355"/>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7" name="直接连接符 356"/>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53" name="椭圆 352"/>
            <p:cNvSpPr/>
            <p:nvPr/>
          </p:nvSpPr>
          <p:spPr>
            <a:xfrm>
              <a:off x="4982211" y="14043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358" name="Text Box 8"/>
          <p:cNvSpPr txBox="1">
            <a:spLocks noChangeArrowheads="1"/>
          </p:cNvSpPr>
          <p:nvPr/>
        </p:nvSpPr>
        <p:spPr bwMode="auto">
          <a:xfrm>
            <a:off x="6270789" y="1028700"/>
            <a:ext cx="747534" cy="2163484"/>
          </a:xfrm>
          <a:prstGeom prst="rect">
            <a:avLst/>
          </a:prstGeom>
          <a:solidFill>
            <a:srgbClr val="CCFF33"/>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行</a:t>
            </a:r>
            <a:endParaRPr lang="zh-CN" altLang="en-US" sz="1600" b="1" dirty="0">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选</a:t>
            </a:r>
          </a:p>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择</a:t>
            </a:r>
          </a:p>
        </p:txBody>
      </p:sp>
      <p:sp>
        <p:nvSpPr>
          <p:cNvPr id="359" name="Text Box 180"/>
          <p:cNvSpPr txBox="1">
            <a:spLocks noChangeArrowheads="1"/>
          </p:cNvSpPr>
          <p:nvPr/>
        </p:nvSpPr>
        <p:spPr bwMode="auto">
          <a:xfrm>
            <a:off x="7524259" y="1099321"/>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存储矩阵</a:t>
            </a:r>
          </a:p>
        </p:txBody>
      </p:sp>
      <p:sp>
        <p:nvSpPr>
          <p:cNvPr id="360" name="Text Box 180"/>
          <p:cNvSpPr txBox="1">
            <a:spLocks noChangeArrowheads="1"/>
          </p:cNvSpPr>
          <p:nvPr/>
        </p:nvSpPr>
        <p:spPr bwMode="auto">
          <a:xfrm>
            <a:off x="7472220" y="1155311"/>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存储矩阵</a:t>
            </a:r>
          </a:p>
        </p:txBody>
      </p:sp>
      <p:sp>
        <p:nvSpPr>
          <p:cNvPr id="361" name="Text Box 180"/>
          <p:cNvSpPr txBox="1">
            <a:spLocks noChangeArrowheads="1"/>
          </p:cNvSpPr>
          <p:nvPr/>
        </p:nvSpPr>
        <p:spPr bwMode="auto">
          <a:xfrm>
            <a:off x="7412684" y="1212648"/>
            <a:ext cx="1838886" cy="1956639"/>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1600" b="1">
                <a:latin typeface="+mn-ea"/>
                <a:cs typeface="Times New Roman" panose="02020603050405020304" pitchFamily="18" charset="0"/>
              </a:rPr>
              <a:t>存储矩阵</a:t>
            </a:r>
            <a:r>
              <a:rPr lang="en-US" altLang="zh-CN" sz="1600" b="1">
                <a:latin typeface="+mn-ea"/>
                <a:cs typeface="Times New Roman" panose="02020603050405020304" pitchFamily="18" charset="0"/>
              </a:rPr>
              <a:t>×4</a:t>
            </a:r>
            <a:endParaRPr lang="zh-CN" altLang="en-US" sz="1600" b="1" dirty="0">
              <a:latin typeface="+mn-ea"/>
              <a:cs typeface="Times New Roman" panose="02020603050405020304" pitchFamily="18" charset="0"/>
            </a:endParaRPr>
          </a:p>
        </p:txBody>
      </p:sp>
      <p:sp>
        <p:nvSpPr>
          <p:cNvPr id="362" name="Text Box 21"/>
          <p:cNvSpPr txBox="1">
            <a:spLocks noChangeArrowheads="1"/>
          </p:cNvSpPr>
          <p:nvPr/>
        </p:nvSpPr>
        <p:spPr bwMode="auto">
          <a:xfrm rot="5400000">
            <a:off x="6872941" y="1990132"/>
            <a:ext cx="963372" cy="420451"/>
          </a:xfrm>
          <a:prstGeom prst="rect">
            <a:avLst/>
          </a:prstGeom>
          <a:noFill/>
          <a:ln w="9525">
            <a:noFill/>
            <a:miter lim="800000"/>
            <a:headEnd/>
            <a:tailEnd/>
          </a:ln>
        </p:spPr>
        <p:txBody>
          <a:bodyPr lIns="0" tIns="0" rIns="0" bIns="0"/>
          <a:lstStyle/>
          <a:p>
            <a:pPr algn="ctr">
              <a:lnSpc>
                <a:spcPct val="120000"/>
              </a:lnSpc>
              <a:spcBef>
                <a:spcPct val="20000"/>
              </a:spcBef>
              <a:buClr>
                <a:schemeClr val="accent2"/>
              </a:buClr>
              <a:buFont typeface="Wingdings" pitchFamily="2" charset="2"/>
              <a:buNone/>
            </a:pPr>
            <a:r>
              <a:rPr lang="en-US" altLang="zh-CN" sz="2800" b="1">
                <a:latin typeface="+mn-ea"/>
                <a:cs typeface="Times New Roman" panose="02020603050405020304" pitchFamily="18" charset="0"/>
              </a:rPr>
              <a:t>…</a:t>
            </a:r>
          </a:p>
        </p:txBody>
      </p:sp>
      <p:sp>
        <p:nvSpPr>
          <p:cNvPr id="363" name="Text Box 21"/>
          <p:cNvSpPr txBox="1">
            <a:spLocks noChangeArrowheads="1"/>
          </p:cNvSpPr>
          <p:nvPr/>
        </p:nvSpPr>
        <p:spPr bwMode="auto">
          <a:xfrm>
            <a:off x="4702375" y="5408858"/>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W</a:t>
            </a:r>
          </a:p>
        </p:txBody>
      </p:sp>
      <p:sp>
        <p:nvSpPr>
          <p:cNvPr id="364" name="Text Box 21"/>
          <p:cNvSpPr txBox="1">
            <a:spLocks noChangeArrowheads="1"/>
          </p:cNvSpPr>
          <p:nvPr/>
        </p:nvSpPr>
        <p:spPr bwMode="auto">
          <a:xfrm>
            <a:off x="4685093" y="5847696"/>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R</a:t>
            </a:r>
          </a:p>
        </p:txBody>
      </p:sp>
      <p:sp>
        <p:nvSpPr>
          <p:cNvPr id="365" name="Text Box 21"/>
          <p:cNvSpPr txBox="1">
            <a:spLocks noChangeArrowheads="1"/>
          </p:cNvSpPr>
          <p:nvPr/>
        </p:nvSpPr>
        <p:spPr bwMode="auto">
          <a:xfrm>
            <a:off x="7866581" y="2912395"/>
            <a:ext cx="963372" cy="420451"/>
          </a:xfrm>
          <a:prstGeom prst="rect">
            <a:avLst/>
          </a:prstGeom>
          <a:noFill/>
          <a:ln w="9525">
            <a:noFill/>
            <a:miter lim="800000"/>
            <a:headEnd/>
            <a:tailEnd/>
          </a:ln>
        </p:spPr>
        <p:txBody>
          <a:bodyPr lIns="0" tIns="0" rIns="0" bIns="0"/>
          <a:lstStyle/>
          <a:p>
            <a:pPr algn="ctr">
              <a:lnSpc>
                <a:spcPct val="120000"/>
              </a:lnSpc>
              <a:spcBef>
                <a:spcPct val="20000"/>
              </a:spcBef>
              <a:buClr>
                <a:schemeClr val="accent2"/>
              </a:buClr>
              <a:buFont typeface="Wingdings" pitchFamily="2" charset="2"/>
              <a:buNone/>
            </a:pPr>
            <a:r>
              <a:rPr lang="en-US" altLang="zh-CN" sz="2800" b="1">
                <a:latin typeface="+mn-ea"/>
                <a:cs typeface="Times New Roman" panose="02020603050405020304" pitchFamily="18" charset="0"/>
              </a:rPr>
              <a:t>…</a:t>
            </a:r>
          </a:p>
        </p:txBody>
      </p:sp>
      <p:pic>
        <p:nvPicPr>
          <p:cNvPr id="119" name="图片 118"/>
          <p:cNvPicPr>
            <a:picLocks noChangeAspect="1"/>
          </p:cNvPicPr>
          <p:nvPr/>
        </p:nvPicPr>
        <p:blipFill>
          <a:blip r:embed="rId3"/>
          <a:stretch>
            <a:fillRect/>
          </a:stretch>
        </p:blipFill>
        <p:spPr>
          <a:xfrm>
            <a:off x="700873" y="3826372"/>
            <a:ext cx="1651910" cy="2428785"/>
          </a:xfrm>
          <a:prstGeom prst="rect">
            <a:avLst/>
          </a:prstGeom>
        </p:spPr>
      </p:pic>
      <p:sp>
        <p:nvSpPr>
          <p:cNvPr id="397" name="Text Box 22"/>
          <p:cNvSpPr txBox="1">
            <a:spLocks noChangeArrowheads="1"/>
          </p:cNvSpPr>
          <p:nvPr/>
        </p:nvSpPr>
        <p:spPr bwMode="auto">
          <a:xfrm>
            <a:off x="3559070" y="3758998"/>
            <a:ext cx="478609"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spTree>
    <p:extLst>
      <p:ext uri="{BB962C8B-B14F-4D97-AF65-F5344CB8AC3E}">
        <p14:creationId xmlns:p14="http://schemas.microsoft.com/office/powerpoint/2010/main" val="562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存储器概述</a:t>
            </a:r>
          </a:p>
        </p:txBody>
      </p:sp>
      <p:sp>
        <p:nvSpPr>
          <p:cNvPr id="3" name="内容占位符 2"/>
          <p:cNvSpPr>
            <a:spLocks noGrp="1"/>
          </p:cNvSpPr>
          <p:nvPr>
            <p:ph idx="1"/>
          </p:nvPr>
        </p:nvSpPr>
        <p:spPr/>
        <p:txBody>
          <a:bodyPr/>
          <a:lstStyle/>
          <a:p>
            <a:r>
              <a:rPr lang="en-US" altLang="zh-CN" b="1" dirty="0">
                <a:latin typeface="+mn-lt"/>
              </a:rPr>
              <a:t>4.1.1 </a:t>
            </a:r>
            <a:r>
              <a:rPr lang="zh-CN" altLang="en-US" b="1" dirty="0">
                <a:latin typeface="+mn-lt"/>
              </a:rPr>
              <a:t>存储器分类</a:t>
            </a:r>
            <a:endParaRPr lang="en-US" altLang="zh-CN" b="1" dirty="0">
              <a:latin typeface="+mn-lt"/>
            </a:endParaRPr>
          </a:p>
          <a:p>
            <a:r>
              <a:rPr lang="en-US" altLang="zh-CN" b="1" dirty="0">
                <a:latin typeface="+mn-lt"/>
              </a:rPr>
              <a:t>4.1.2 </a:t>
            </a:r>
            <a:r>
              <a:rPr lang="zh-CN" altLang="en-US" b="1" dirty="0">
                <a:latin typeface="+mn-lt"/>
              </a:rPr>
              <a:t>存储器技术指标</a:t>
            </a:r>
            <a:endParaRPr lang="en-US" altLang="zh-CN" b="1" dirty="0">
              <a:latin typeface="+mn-lt"/>
            </a:endParaRPr>
          </a:p>
          <a:p>
            <a:r>
              <a:rPr lang="en-US" altLang="zh-CN" b="1" dirty="0">
                <a:latin typeface="+mn-lt"/>
              </a:rPr>
              <a:t>4.1.3 </a:t>
            </a:r>
            <a:r>
              <a:rPr lang="zh-CN" altLang="en-US" b="1" dirty="0">
                <a:latin typeface="+mn-lt"/>
              </a:rPr>
              <a:t>存储系统层次结构</a:t>
            </a:r>
            <a:endParaRPr lang="en-US" altLang="zh-CN" b="1" dirty="0">
              <a:latin typeface="+mn-lt"/>
            </a:endParaRPr>
          </a:p>
          <a:p>
            <a:r>
              <a:rPr lang="en-US" altLang="zh-CN" b="1" dirty="0">
                <a:latin typeface="+mn-lt"/>
              </a:rPr>
              <a:t>4.1.4 </a:t>
            </a:r>
            <a:r>
              <a:rPr lang="zh-CN" altLang="en-US" b="1" dirty="0">
                <a:latin typeface="+mn-lt"/>
              </a:rPr>
              <a:t>主存的基本结构</a:t>
            </a:r>
            <a:endParaRPr lang="en-US" altLang="zh-CN" b="1" dirty="0">
              <a:latin typeface="+mn-lt"/>
            </a:endParaRPr>
          </a:p>
          <a:p>
            <a:r>
              <a:rPr lang="en-US" altLang="zh-CN" b="1" dirty="0">
                <a:latin typeface="+mn-lt"/>
              </a:rPr>
              <a:t>4.1.5 </a:t>
            </a:r>
            <a:r>
              <a:rPr lang="zh-CN" altLang="en-US" b="1" dirty="0">
                <a:latin typeface="+mn-lt"/>
              </a:rPr>
              <a:t>主存中数据的存放</a:t>
            </a:r>
          </a:p>
        </p:txBody>
      </p:sp>
    </p:spTree>
    <p:extLst>
      <p:ext uri="{BB962C8B-B14F-4D97-AF65-F5344CB8AC3E}">
        <p14:creationId xmlns:p14="http://schemas.microsoft.com/office/powerpoint/2010/main" val="1877946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p>
        </p:txBody>
      </p:sp>
      <p:sp>
        <p:nvSpPr>
          <p:cNvPr id="3" name="内容占位符 2"/>
          <p:cNvSpPr>
            <a:spLocks noGrp="1"/>
          </p:cNvSpPr>
          <p:nvPr>
            <p:ph idx="1"/>
          </p:nvPr>
        </p:nvSpPr>
        <p:spPr/>
        <p:txBody>
          <a:bodyPr/>
          <a:lstStyle/>
          <a:p>
            <a:r>
              <a:rPr lang="en-US" altLang="zh-CN" b="1" dirty="0">
                <a:latin typeface="+mn-lt"/>
              </a:rPr>
              <a:t>4.2.1 </a:t>
            </a:r>
            <a:r>
              <a:rPr lang="zh-CN" altLang="en-US" b="1" dirty="0">
                <a:latin typeface="+mn-lt"/>
              </a:rPr>
              <a:t>静态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4.2.2 </a:t>
            </a:r>
            <a:r>
              <a:rPr lang="zh-CN" altLang="en-US" b="1" dirty="0">
                <a:solidFill>
                  <a:srgbClr val="C00000"/>
                </a:solidFill>
                <a:effectLst>
                  <a:outerShdw blurRad="38100" dist="38100" dir="2700000" algn="tl">
                    <a:srgbClr val="000000">
                      <a:alpha val="43137"/>
                    </a:srgbClr>
                  </a:outerShdw>
                </a:effectLst>
                <a:latin typeface="+mn-lt"/>
              </a:rPr>
              <a:t>动态</a:t>
            </a:r>
            <a:r>
              <a:rPr lang="en-US" altLang="zh-CN" b="1" dirty="0">
                <a:solidFill>
                  <a:srgbClr val="C00000"/>
                </a:solidFill>
                <a:effectLst>
                  <a:outerShdw blurRad="38100" dist="38100" dir="2700000" algn="tl">
                    <a:srgbClr val="000000">
                      <a:alpha val="43137"/>
                    </a:srgbClr>
                  </a:outerShdw>
                </a:effectLst>
                <a:latin typeface="+mn-lt"/>
              </a:rPr>
              <a:t>MOS</a:t>
            </a:r>
            <a:r>
              <a:rPr lang="zh-CN" altLang="en-US" b="1" dirty="0">
                <a:solidFill>
                  <a:srgbClr val="C00000"/>
                </a:solidFill>
                <a:effectLst>
                  <a:outerShdw blurRad="38100" dist="38100" dir="2700000" algn="tl">
                    <a:srgbClr val="000000">
                      <a:alpha val="43137"/>
                    </a:srgbClr>
                  </a:outerShdw>
                </a:effectLst>
                <a:latin typeface="+mn-lt"/>
              </a:rPr>
              <a:t>存储器</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4.2.3 </a:t>
            </a:r>
            <a:r>
              <a:rPr lang="zh-CN" altLang="en-US" b="1" dirty="0">
                <a:latin typeface="+mn-lt"/>
              </a:rPr>
              <a:t>只读存储器</a:t>
            </a:r>
            <a:endParaRPr lang="en-US" altLang="zh-CN" b="1" dirty="0">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extLst>
      <p:ext uri="{BB962C8B-B14F-4D97-AF65-F5344CB8AC3E}">
        <p14:creationId xmlns:p14="http://schemas.microsoft.com/office/powerpoint/2010/main" val="3591768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48689" y="1214668"/>
            <a:ext cx="3795851" cy="3610687"/>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121" name="Oval 4"/>
          <p:cNvSpPr>
            <a:spLocks noChangeArrowheads="1"/>
          </p:cNvSpPr>
          <p:nvPr/>
        </p:nvSpPr>
        <p:spPr bwMode="auto">
          <a:xfrm>
            <a:off x="2896761" y="1662146"/>
            <a:ext cx="2422555" cy="1265284"/>
          </a:xfrm>
          <a:prstGeom prst="ellipse">
            <a:avLst/>
          </a:prstGeom>
          <a:solidFill>
            <a:schemeClr val="accent6">
              <a:lumMod val="20000"/>
              <a:lumOff val="80000"/>
            </a:schemeClr>
          </a:solidFill>
          <a:ln w="9525" algn="ctr">
            <a:solidFill>
              <a:srgbClr val="C00000"/>
            </a:solidFill>
            <a:round/>
            <a:headEnd/>
            <a:tailEnd/>
          </a:ln>
        </p:spPr>
        <p:txBody>
          <a:bodyPr wrap="none" anchor="ctr"/>
          <a:lstStyle/>
          <a:p>
            <a:pPr algn="r"/>
            <a:endParaRPr lang="zh-CN" altLang="zh-CN">
              <a:latin typeface="+mn-ea"/>
            </a:endParaRPr>
          </a:p>
        </p:txBody>
      </p:sp>
      <p:sp>
        <p:nvSpPr>
          <p:cNvPr id="2" name="标题 1"/>
          <p:cNvSpPr>
            <a:spLocks noGrp="1"/>
          </p:cNvSpPr>
          <p:nvPr>
            <p:ph type="title"/>
          </p:nvPr>
        </p:nvSpPr>
        <p:spPr/>
        <p:txBody>
          <a:bodyPr/>
          <a:lstStyle/>
          <a:p>
            <a:r>
              <a:rPr lang="zh-CN" altLang="en-US" dirty="0"/>
              <a:t>如何提高存储密度</a:t>
            </a:r>
          </a:p>
        </p:txBody>
      </p:sp>
      <p:sp>
        <p:nvSpPr>
          <p:cNvPr id="5" name="Rectangle 6"/>
          <p:cNvSpPr>
            <a:spLocks noChangeArrowheads="1"/>
          </p:cNvSpPr>
          <p:nvPr/>
        </p:nvSpPr>
        <p:spPr bwMode="auto">
          <a:xfrm>
            <a:off x="4239196" y="4173427"/>
            <a:ext cx="879527" cy="559348"/>
          </a:xfrm>
          <a:prstGeom prst="rect">
            <a:avLst/>
          </a:prstGeom>
          <a:noFill/>
          <a:ln w="9525">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6" name="Line 7"/>
          <p:cNvSpPr>
            <a:spLocks noChangeShapeType="1"/>
          </p:cNvSpPr>
          <p:nvPr/>
        </p:nvSpPr>
        <p:spPr bwMode="auto">
          <a:xfrm>
            <a:off x="1785780" y="1399831"/>
            <a:ext cx="3981015" cy="0"/>
          </a:xfrm>
          <a:prstGeom prst="line">
            <a:avLst/>
          </a:prstGeom>
          <a:noFill/>
          <a:ln w="19050">
            <a:solidFill>
              <a:schemeClr val="tx1"/>
            </a:solidFill>
            <a:round/>
            <a:headEnd/>
            <a:tailEnd/>
          </a:ln>
        </p:spPr>
        <p:txBody>
          <a:bodyPr/>
          <a:lstStyle/>
          <a:p>
            <a:endParaRPr lang="zh-CN" altLang="en-US">
              <a:latin typeface="+mn-ea"/>
            </a:endParaRPr>
          </a:p>
        </p:txBody>
      </p:sp>
      <p:grpSp>
        <p:nvGrpSpPr>
          <p:cNvPr id="7" name="Group 25"/>
          <p:cNvGrpSpPr>
            <a:grpSpLocks noChangeAspect="1"/>
          </p:cNvGrpSpPr>
          <p:nvPr/>
        </p:nvGrpSpPr>
        <p:grpSpPr bwMode="auto">
          <a:xfrm>
            <a:off x="3267088" y="3251466"/>
            <a:ext cx="462909" cy="370327"/>
            <a:chOff x="3360" y="2544"/>
            <a:chExt cx="240" cy="192"/>
          </a:xfrm>
        </p:grpSpPr>
        <p:sp>
          <p:nvSpPr>
            <p:cNvPr id="8" name="Line 2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9" name="Line 2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 name="Line 28"/>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1" name="Line 2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2" name="Line 3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 name="Group 31"/>
          <p:cNvGrpSpPr>
            <a:grpSpLocks/>
          </p:cNvGrpSpPr>
          <p:nvPr/>
        </p:nvGrpSpPr>
        <p:grpSpPr bwMode="auto">
          <a:xfrm flipH="1">
            <a:off x="3218870" y="3529211"/>
            <a:ext cx="52078" cy="540060"/>
            <a:chOff x="2256" y="1776"/>
            <a:chExt cx="0" cy="384"/>
          </a:xfrm>
        </p:grpSpPr>
        <p:sp>
          <p:nvSpPr>
            <p:cNvPr id="14" name="Line 32"/>
            <p:cNvSpPr>
              <a:spLocks noChangeAspect="1" noChangeShapeType="1"/>
            </p:cNvSpPr>
            <p:nvPr/>
          </p:nvSpPr>
          <p:spPr bwMode="auto">
            <a:xfrm>
              <a:off x="2256" y="1776"/>
              <a:ext cx="0" cy="192"/>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15" name="Line 33"/>
            <p:cNvSpPr>
              <a:spLocks noChangeAspect="1" noChangeShapeType="1"/>
            </p:cNvSpPr>
            <p:nvPr/>
          </p:nvSpPr>
          <p:spPr bwMode="auto">
            <a:xfrm>
              <a:off x="2256" y="1968"/>
              <a:ext cx="0" cy="192"/>
            </a:xfrm>
            <a:prstGeom prst="line">
              <a:avLst/>
            </a:prstGeom>
            <a:noFill/>
            <a:ln w="19050" cap="sq">
              <a:solidFill>
                <a:srgbClr val="00B050"/>
              </a:solidFill>
              <a:miter lim="800000"/>
              <a:headEnd/>
              <a:tailEnd/>
            </a:ln>
          </p:spPr>
          <p:txBody>
            <a:bodyPr/>
            <a:lstStyle/>
            <a:p>
              <a:endParaRPr lang="zh-CN" altLang="en-US">
                <a:latin typeface="+mn-ea"/>
              </a:endParaRPr>
            </a:p>
          </p:txBody>
        </p:sp>
      </p:grpSp>
      <p:sp>
        <p:nvSpPr>
          <p:cNvPr id="16" name="Line 34"/>
          <p:cNvSpPr>
            <a:spLocks noChangeAspect="1" noChangeShapeType="1"/>
          </p:cNvSpPr>
          <p:nvPr/>
        </p:nvSpPr>
        <p:spPr bwMode="auto">
          <a:xfrm>
            <a:off x="5026141" y="2973721"/>
            <a:ext cx="0" cy="370327"/>
          </a:xfrm>
          <a:prstGeom prst="line">
            <a:avLst/>
          </a:prstGeom>
          <a:noFill/>
          <a:ln w="19050">
            <a:solidFill>
              <a:schemeClr val="tx1"/>
            </a:solidFill>
            <a:round/>
            <a:headEnd/>
            <a:tailEnd/>
          </a:ln>
        </p:spPr>
        <p:txBody>
          <a:bodyPr/>
          <a:lstStyle/>
          <a:p>
            <a:endParaRPr lang="zh-CN" altLang="en-US">
              <a:latin typeface="+mn-ea"/>
            </a:endParaRPr>
          </a:p>
        </p:txBody>
      </p:sp>
      <p:grpSp>
        <p:nvGrpSpPr>
          <p:cNvPr id="17" name="Group 35"/>
          <p:cNvGrpSpPr>
            <a:grpSpLocks noChangeAspect="1"/>
          </p:cNvGrpSpPr>
          <p:nvPr/>
        </p:nvGrpSpPr>
        <p:grpSpPr bwMode="auto">
          <a:xfrm>
            <a:off x="4563232" y="3251466"/>
            <a:ext cx="462909" cy="370327"/>
            <a:chOff x="4032" y="2544"/>
            <a:chExt cx="240" cy="192"/>
          </a:xfrm>
        </p:grpSpPr>
        <p:sp>
          <p:nvSpPr>
            <p:cNvPr id="18"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9"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0"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3" name="Group 41"/>
          <p:cNvGrpSpPr>
            <a:grpSpLocks/>
          </p:cNvGrpSpPr>
          <p:nvPr/>
        </p:nvGrpSpPr>
        <p:grpSpPr bwMode="auto">
          <a:xfrm>
            <a:off x="3729997" y="2973721"/>
            <a:ext cx="1296144" cy="462909"/>
            <a:chOff x="2496" y="1968"/>
            <a:chExt cx="672" cy="240"/>
          </a:xfrm>
        </p:grpSpPr>
        <p:sp>
          <p:nvSpPr>
            <p:cNvPr id="24" name="Line 42"/>
            <p:cNvSpPr>
              <a:spLocks noChangeAspect="1" noChangeShapeType="1"/>
            </p:cNvSpPr>
            <p:nvPr/>
          </p:nvSpPr>
          <p:spPr bwMode="auto">
            <a:xfrm>
              <a:off x="28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5" name="Line 43"/>
            <p:cNvSpPr>
              <a:spLocks noChangeAspect="1" noChangeShapeType="1"/>
            </p:cNvSpPr>
            <p:nvPr/>
          </p:nvSpPr>
          <p:spPr bwMode="auto">
            <a:xfrm flipV="1">
              <a:off x="2496" y="1968"/>
              <a:ext cx="384" cy="24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6" name="Group 44"/>
          <p:cNvGrpSpPr>
            <a:grpSpLocks/>
          </p:cNvGrpSpPr>
          <p:nvPr/>
        </p:nvGrpSpPr>
        <p:grpSpPr bwMode="auto">
          <a:xfrm>
            <a:off x="3267088" y="2973721"/>
            <a:ext cx="1296144" cy="462909"/>
            <a:chOff x="2256" y="1968"/>
            <a:chExt cx="672" cy="240"/>
          </a:xfrm>
        </p:grpSpPr>
        <p:sp>
          <p:nvSpPr>
            <p:cNvPr id="27" name="Line 45"/>
            <p:cNvSpPr>
              <a:spLocks noChangeAspect="1" noChangeShapeType="1"/>
            </p:cNvSpPr>
            <p:nvPr/>
          </p:nvSpPr>
          <p:spPr bwMode="auto">
            <a:xfrm>
              <a:off x="2256"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8" name="Line 46"/>
            <p:cNvSpPr>
              <a:spLocks noChangeAspect="1" noChangeShapeType="1"/>
            </p:cNvSpPr>
            <p:nvPr/>
          </p:nvSpPr>
          <p:spPr bwMode="auto">
            <a:xfrm>
              <a:off x="2544" y="1968"/>
              <a:ext cx="384" cy="240"/>
            </a:xfrm>
            <a:prstGeom prst="line">
              <a:avLst/>
            </a:prstGeom>
            <a:noFill/>
            <a:ln w="19050">
              <a:solidFill>
                <a:schemeClr val="tx1"/>
              </a:solidFill>
              <a:round/>
              <a:headEnd/>
              <a:tailEnd/>
            </a:ln>
          </p:spPr>
          <p:txBody>
            <a:bodyPr/>
            <a:lstStyle/>
            <a:p>
              <a:endParaRPr lang="zh-CN" altLang="en-US">
                <a:latin typeface="+mn-ea"/>
              </a:endParaRPr>
            </a:p>
          </p:txBody>
        </p:sp>
      </p:grpSp>
      <p:sp>
        <p:nvSpPr>
          <p:cNvPr id="29" name="Line 47"/>
          <p:cNvSpPr>
            <a:spLocks noChangeAspect="1" noChangeShapeType="1"/>
          </p:cNvSpPr>
          <p:nvPr/>
        </p:nvSpPr>
        <p:spPr bwMode="auto">
          <a:xfrm>
            <a:off x="3267088" y="4070413"/>
            <a:ext cx="1759053"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0" name="Line 49"/>
          <p:cNvSpPr>
            <a:spLocks noChangeAspect="1" noChangeShapeType="1"/>
          </p:cNvSpPr>
          <p:nvPr/>
        </p:nvSpPr>
        <p:spPr bwMode="auto">
          <a:xfrm>
            <a:off x="5026141" y="3529211"/>
            <a:ext cx="0" cy="537098"/>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1" name="Line 51"/>
          <p:cNvSpPr>
            <a:spLocks noChangeAspect="1" noChangeShapeType="1"/>
          </p:cNvSpPr>
          <p:nvPr/>
        </p:nvSpPr>
        <p:spPr bwMode="auto">
          <a:xfrm>
            <a:off x="2896761" y="2973721"/>
            <a:ext cx="370327" cy="0"/>
          </a:xfrm>
          <a:prstGeom prst="line">
            <a:avLst/>
          </a:prstGeom>
          <a:noFill/>
          <a:ln w="19050" cap="sq">
            <a:solidFill>
              <a:schemeClr val="tx1"/>
            </a:solidFill>
            <a:miter lim="800000"/>
            <a:headEnd/>
            <a:tailEnd type="oval" w="med" len="med"/>
          </a:ln>
        </p:spPr>
        <p:txBody>
          <a:bodyPr/>
          <a:lstStyle/>
          <a:p>
            <a:endParaRPr lang="zh-CN" altLang="en-US">
              <a:latin typeface="+mn-ea"/>
            </a:endParaRPr>
          </a:p>
        </p:txBody>
      </p:sp>
      <p:sp>
        <p:nvSpPr>
          <p:cNvPr id="32" name="Line 52"/>
          <p:cNvSpPr>
            <a:spLocks noChangeAspect="1" noChangeShapeType="1"/>
          </p:cNvSpPr>
          <p:nvPr/>
        </p:nvSpPr>
        <p:spPr bwMode="auto">
          <a:xfrm>
            <a:off x="5026141" y="2973721"/>
            <a:ext cx="370327"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33" name="Group 53"/>
          <p:cNvGrpSpPr>
            <a:grpSpLocks/>
          </p:cNvGrpSpPr>
          <p:nvPr/>
        </p:nvGrpSpPr>
        <p:grpSpPr bwMode="auto">
          <a:xfrm>
            <a:off x="2619016" y="2510812"/>
            <a:ext cx="3055197" cy="462909"/>
            <a:chOff x="720" y="1728"/>
            <a:chExt cx="1584" cy="240"/>
          </a:xfrm>
        </p:grpSpPr>
        <p:grpSp>
          <p:nvGrpSpPr>
            <p:cNvPr id="34" name="Group 54"/>
            <p:cNvGrpSpPr>
              <a:grpSpLocks noChangeAspect="1"/>
            </p:cNvGrpSpPr>
            <p:nvPr/>
          </p:nvGrpSpPr>
          <p:grpSpPr bwMode="auto">
            <a:xfrm rot="16200000" flipV="1">
              <a:off x="696" y="1752"/>
              <a:ext cx="240" cy="192"/>
              <a:chOff x="3360" y="2544"/>
              <a:chExt cx="240" cy="192"/>
            </a:xfrm>
          </p:grpSpPr>
          <p:sp>
            <p:nvSpPr>
              <p:cNvPr id="41" name="Line 55"/>
              <p:cNvSpPr>
                <a:spLocks noChangeAspect="1" noChangeShapeType="1"/>
              </p:cNvSpPr>
              <p:nvPr/>
            </p:nvSpPr>
            <p:spPr bwMode="auto">
              <a:xfrm>
                <a:off x="3456" y="2544"/>
                <a:ext cx="0" cy="192"/>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42" name="Line 56"/>
              <p:cNvSpPr>
                <a:spLocks noChangeAspect="1" noChangeShapeType="1"/>
              </p:cNvSpPr>
              <p:nvPr/>
            </p:nvSpPr>
            <p:spPr bwMode="auto">
              <a:xfrm>
                <a:off x="3504" y="2592"/>
                <a:ext cx="0" cy="96"/>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43" name="Line 57"/>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4" name="Line 58"/>
              <p:cNvSpPr>
                <a:spLocks noChangeAspect="1" noChangeShapeType="1"/>
              </p:cNvSpPr>
              <p:nvPr/>
            </p:nvSpPr>
            <p:spPr bwMode="auto">
              <a:xfrm>
                <a:off x="3360" y="268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5" name="Line 59"/>
              <p:cNvSpPr>
                <a:spLocks noChangeAspect="1" noChangeShapeType="1"/>
              </p:cNvSpPr>
              <p:nvPr/>
            </p:nvSpPr>
            <p:spPr bwMode="auto">
              <a:xfrm>
                <a:off x="3504" y="264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35" name="Group 60"/>
            <p:cNvGrpSpPr>
              <a:grpSpLocks noChangeAspect="1"/>
            </p:cNvGrpSpPr>
            <p:nvPr/>
          </p:nvGrpSpPr>
          <p:grpSpPr bwMode="auto">
            <a:xfrm rot="16200000" flipV="1">
              <a:off x="2088" y="1752"/>
              <a:ext cx="240" cy="192"/>
              <a:chOff x="3360" y="2544"/>
              <a:chExt cx="240" cy="192"/>
            </a:xfrm>
          </p:grpSpPr>
          <p:sp>
            <p:nvSpPr>
              <p:cNvPr id="36" name="Line 61"/>
              <p:cNvSpPr>
                <a:spLocks noChangeAspect="1" noChangeShapeType="1"/>
              </p:cNvSpPr>
              <p:nvPr/>
            </p:nvSpPr>
            <p:spPr bwMode="auto">
              <a:xfrm>
                <a:off x="3456" y="2544"/>
                <a:ext cx="0" cy="192"/>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37" name="Line 62"/>
              <p:cNvSpPr>
                <a:spLocks noChangeAspect="1" noChangeShapeType="1"/>
              </p:cNvSpPr>
              <p:nvPr/>
            </p:nvSpPr>
            <p:spPr bwMode="auto">
              <a:xfrm>
                <a:off x="3504" y="2592"/>
                <a:ext cx="0" cy="96"/>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38" name="Line 63"/>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39" name="Line 64"/>
              <p:cNvSpPr>
                <a:spLocks noChangeAspect="1" noChangeShapeType="1"/>
              </p:cNvSpPr>
              <p:nvPr/>
            </p:nvSpPr>
            <p:spPr bwMode="auto">
              <a:xfrm>
                <a:off x="3360" y="268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0" name="Line 65"/>
              <p:cNvSpPr>
                <a:spLocks noChangeAspect="1" noChangeShapeType="1"/>
              </p:cNvSpPr>
              <p:nvPr/>
            </p:nvSpPr>
            <p:spPr bwMode="auto">
              <a:xfrm>
                <a:off x="3504" y="264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grpSp>
        <p:nvGrpSpPr>
          <p:cNvPr id="46" name="Group 66"/>
          <p:cNvGrpSpPr>
            <a:grpSpLocks/>
          </p:cNvGrpSpPr>
          <p:nvPr/>
        </p:nvGrpSpPr>
        <p:grpSpPr bwMode="auto">
          <a:xfrm>
            <a:off x="2526434" y="2973721"/>
            <a:ext cx="185163" cy="2221961"/>
            <a:chOff x="672" y="1968"/>
            <a:chExt cx="96" cy="1152"/>
          </a:xfrm>
        </p:grpSpPr>
        <p:sp>
          <p:nvSpPr>
            <p:cNvPr id="47" name="Line 67"/>
            <p:cNvSpPr>
              <a:spLocks noChangeShapeType="1"/>
            </p:cNvSpPr>
            <p:nvPr/>
          </p:nvSpPr>
          <p:spPr bwMode="auto">
            <a:xfrm>
              <a:off x="672" y="1968"/>
              <a:ext cx="0" cy="1152"/>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8" name="Line 68"/>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9" name="Group 69"/>
          <p:cNvGrpSpPr>
            <a:grpSpLocks/>
          </p:cNvGrpSpPr>
          <p:nvPr/>
        </p:nvGrpSpPr>
        <p:grpSpPr bwMode="auto">
          <a:xfrm>
            <a:off x="5581631" y="2973721"/>
            <a:ext cx="185163" cy="2221961"/>
            <a:chOff x="2256" y="1968"/>
            <a:chExt cx="96" cy="1152"/>
          </a:xfrm>
        </p:grpSpPr>
        <p:sp>
          <p:nvSpPr>
            <p:cNvPr id="50" name="Line 70"/>
            <p:cNvSpPr>
              <a:spLocks noChangeShapeType="1"/>
            </p:cNvSpPr>
            <p:nvPr/>
          </p:nvSpPr>
          <p:spPr bwMode="auto">
            <a:xfrm>
              <a:off x="2352" y="1968"/>
              <a:ext cx="0" cy="1152"/>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51" name="Line 71"/>
            <p:cNvSpPr>
              <a:spLocks noChangeShapeType="1"/>
            </p:cNvSpPr>
            <p:nvPr/>
          </p:nvSpPr>
          <p:spPr bwMode="auto">
            <a:xfrm flipH="1">
              <a:off x="2256" y="1968"/>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52" name="Group 72"/>
          <p:cNvGrpSpPr>
            <a:grpSpLocks/>
          </p:cNvGrpSpPr>
          <p:nvPr/>
        </p:nvGrpSpPr>
        <p:grpSpPr bwMode="auto">
          <a:xfrm>
            <a:off x="4100324" y="4084702"/>
            <a:ext cx="92582" cy="277745"/>
            <a:chOff x="3744" y="2880"/>
            <a:chExt cx="96" cy="288"/>
          </a:xfrm>
        </p:grpSpPr>
        <p:sp>
          <p:nvSpPr>
            <p:cNvPr id="53" name="Line 73"/>
            <p:cNvSpPr>
              <a:spLocks noChangeShapeType="1"/>
            </p:cNvSpPr>
            <p:nvPr/>
          </p:nvSpPr>
          <p:spPr bwMode="auto">
            <a:xfrm>
              <a:off x="3792" y="2880"/>
              <a:ext cx="0" cy="192"/>
            </a:xfrm>
            <a:prstGeom prst="line">
              <a:avLst/>
            </a:prstGeom>
            <a:noFill/>
            <a:ln w="19050">
              <a:solidFill>
                <a:srgbClr val="00B050"/>
              </a:solidFill>
              <a:round/>
              <a:headEnd/>
              <a:tailEnd/>
            </a:ln>
          </p:spPr>
          <p:txBody>
            <a:bodyPr/>
            <a:lstStyle/>
            <a:p>
              <a:endParaRPr lang="zh-CN" altLang="en-US">
                <a:latin typeface="+mn-ea"/>
              </a:endParaRPr>
            </a:p>
          </p:txBody>
        </p:sp>
        <p:sp>
          <p:nvSpPr>
            <p:cNvPr id="54" name="Oval 74"/>
            <p:cNvSpPr>
              <a:spLocks noChangeArrowheads="1"/>
            </p:cNvSpPr>
            <p:nvPr/>
          </p:nvSpPr>
          <p:spPr bwMode="auto">
            <a:xfrm>
              <a:off x="3744" y="3072"/>
              <a:ext cx="96" cy="96"/>
            </a:xfrm>
            <a:prstGeom prst="ellipse">
              <a:avLst/>
            </a:prstGeom>
            <a:noFill/>
            <a:ln w="19050" algn="ctr">
              <a:solidFill>
                <a:srgbClr val="00B050"/>
              </a:solidFill>
              <a:round/>
              <a:headEnd/>
              <a:tailEnd/>
            </a:ln>
          </p:spPr>
          <p:txBody>
            <a:bodyPr wrap="none" anchor="ctr"/>
            <a:lstStyle/>
            <a:p>
              <a:pPr algn="r"/>
              <a:endParaRPr lang="zh-CN" altLang="zh-CN">
                <a:latin typeface="+mn-ea"/>
              </a:endParaRPr>
            </a:p>
          </p:txBody>
        </p:sp>
      </p:grpSp>
      <p:sp>
        <p:nvSpPr>
          <p:cNvPr id="55" name="Line 78"/>
          <p:cNvSpPr>
            <a:spLocks noChangeShapeType="1"/>
          </p:cNvSpPr>
          <p:nvPr/>
        </p:nvSpPr>
        <p:spPr bwMode="auto">
          <a:xfrm>
            <a:off x="2804179" y="1399831"/>
            <a:ext cx="0" cy="1110981"/>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56" name="Line 79"/>
          <p:cNvSpPr>
            <a:spLocks noChangeShapeType="1"/>
          </p:cNvSpPr>
          <p:nvPr/>
        </p:nvSpPr>
        <p:spPr bwMode="auto">
          <a:xfrm>
            <a:off x="5489050" y="1399831"/>
            <a:ext cx="0" cy="1110981"/>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57" name="Group 80"/>
          <p:cNvGrpSpPr>
            <a:grpSpLocks/>
          </p:cNvGrpSpPr>
          <p:nvPr/>
        </p:nvGrpSpPr>
        <p:grpSpPr bwMode="auto">
          <a:xfrm>
            <a:off x="2526434" y="5103101"/>
            <a:ext cx="3240361" cy="370327"/>
            <a:chOff x="672" y="3072"/>
            <a:chExt cx="1680" cy="192"/>
          </a:xfrm>
        </p:grpSpPr>
        <p:grpSp>
          <p:nvGrpSpPr>
            <p:cNvPr id="58" name="Group 81"/>
            <p:cNvGrpSpPr>
              <a:grpSpLocks noChangeAspect="1"/>
            </p:cNvGrpSpPr>
            <p:nvPr/>
          </p:nvGrpSpPr>
          <p:grpSpPr bwMode="auto">
            <a:xfrm>
              <a:off x="672" y="3072"/>
              <a:ext cx="240" cy="192"/>
              <a:chOff x="3360" y="2544"/>
              <a:chExt cx="240" cy="192"/>
            </a:xfrm>
          </p:grpSpPr>
          <p:sp>
            <p:nvSpPr>
              <p:cNvPr id="65" name="Line 8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6" name="Line 8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7" name="Line 8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8" name="Line 8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8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9" name="Group 87"/>
            <p:cNvGrpSpPr>
              <a:grpSpLocks noChangeAspect="1"/>
            </p:cNvGrpSpPr>
            <p:nvPr/>
          </p:nvGrpSpPr>
          <p:grpSpPr bwMode="auto">
            <a:xfrm>
              <a:off x="2112" y="3072"/>
              <a:ext cx="240" cy="192"/>
              <a:chOff x="4032" y="2544"/>
              <a:chExt cx="240" cy="192"/>
            </a:xfrm>
          </p:grpSpPr>
          <p:sp>
            <p:nvSpPr>
              <p:cNvPr id="60" name="Line 8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1" name="Line 8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2" name="Line 9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9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9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70" name="Line 93"/>
          <p:cNvSpPr>
            <a:spLocks noChangeShapeType="1"/>
          </p:cNvSpPr>
          <p:nvPr/>
        </p:nvSpPr>
        <p:spPr bwMode="auto">
          <a:xfrm>
            <a:off x="2989343" y="5288264"/>
            <a:ext cx="2314543" cy="0"/>
          </a:xfrm>
          <a:prstGeom prst="line">
            <a:avLst/>
          </a:prstGeom>
          <a:noFill/>
          <a:ln w="19050">
            <a:solidFill>
              <a:schemeClr val="tx1"/>
            </a:solidFill>
            <a:round/>
            <a:headEnd/>
            <a:tailEnd/>
          </a:ln>
        </p:spPr>
        <p:txBody>
          <a:bodyPr/>
          <a:lstStyle/>
          <a:p>
            <a:endParaRPr lang="zh-CN" altLang="en-US">
              <a:latin typeface="+mn-ea"/>
            </a:endParaRPr>
          </a:p>
        </p:txBody>
      </p:sp>
      <p:sp>
        <p:nvSpPr>
          <p:cNvPr id="71" name="Line 94"/>
          <p:cNvSpPr>
            <a:spLocks noChangeShapeType="1"/>
          </p:cNvSpPr>
          <p:nvPr/>
        </p:nvSpPr>
        <p:spPr bwMode="auto">
          <a:xfrm>
            <a:off x="2526434" y="5380846"/>
            <a:ext cx="0" cy="648072"/>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2" name="Line 95"/>
          <p:cNvSpPr>
            <a:spLocks noChangeShapeType="1"/>
          </p:cNvSpPr>
          <p:nvPr/>
        </p:nvSpPr>
        <p:spPr bwMode="auto">
          <a:xfrm>
            <a:off x="5766795" y="5380846"/>
            <a:ext cx="0" cy="648072"/>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3" name="Line 96"/>
          <p:cNvSpPr>
            <a:spLocks noChangeShapeType="1"/>
          </p:cNvSpPr>
          <p:nvPr/>
        </p:nvSpPr>
        <p:spPr bwMode="auto">
          <a:xfrm>
            <a:off x="4100324" y="5288264"/>
            <a:ext cx="0" cy="740654"/>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4" name="Rectangle 97"/>
          <p:cNvSpPr>
            <a:spLocks noChangeArrowheads="1"/>
          </p:cNvSpPr>
          <p:nvPr/>
        </p:nvSpPr>
        <p:spPr bwMode="auto">
          <a:xfrm>
            <a:off x="3529403" y="3097163"/>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1</a:t>
            </a:r>
            <a:endParaRPr lang="en-US" altLang="zh-CN" sz="1600">
              <a:latin typeface="+mn-ea"/>
            </a:endParaRPr>
          </a:p>
        </p:txBody>
      </p:sp>
      <p:sp>
        <p:nvSpPr>
          <p:cNvPr id="75" name="Rectangle 98"/>
          <p:cNvSpPr>
            <a:spLocks noChangeArrowheads="1"/>
          </p:cNvSpPr>
          <p:nvPr/>
        </p:nvSpPr>
        <p:spPr bwMode="auto">
          <a:xfrm>
            <a:off x="4455220" y="3066303"/>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2</a:t>
            </a:r>
            <a:endParaRPr lang="en-US" altLang="zh-CN" sz="1600">
              <a:latin typeface="+mn-ea"/>
            </a:endParaRPr>
          </a:p>
        </p:txBody>
      </p:sp>
      <p:sp>
        <p:nvSpPr>
          <p:cNvPr id="76" name="Rectangle 99"/>
          <p:cNvSpPr>
            <a:spLocks noChangeArrowheads="1"/>
          </p:cNvSpPr>
          <p:nvPr/>
        </p:nvSpPr>
        <p:spPr bwMode="auto">
          <a:xfrm>
            <a:off x="2619016"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5</a:t>
            </a:r>
            <a:endParaRPr lang="en-US" altLang="zh-CN" sz="1600">
              <a:latin typeface="+mn-ea"/>
            </a:endParaRPr>
          </a:p>
        </p:txBody>
      </p:sp>
      <p:sp>
        <p:nvSpPr>
          <p:cNvPr id="77" name="Rectangle 100"/>
          <p:cNvSpPr>
            <a:spLocks noChangeArrowheads="1"/>
          </p:cNvSpPr>
          <p:nvPr/>
        </p:nvSpPr>
        <p:spPr bwMode="auto">
          <a:xfrm>
            <a:off x="2804179" y="4825355"/>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7</a:t>
            </a:r>
            <a:endParaRPr lang="en-US" altLang="zh-CN" sz="1600">
              <a:latin typeface="+mn-ea"/>
            </a:endParaRPr>
          </a:p>
        </p:txBody>
      </p:sp>
      <p:sp>
        <p:nvSpPr>
          <p:cNvPr id="78" name="Rectangle 101"/>
          <p:cNvSpPr>
            <a:spLocks noChangeArrowheads="1"/>
          </p:cNvSpPr>
          <p:nvPr/>
        </p:nvSpPr>
        <p:spPr bwMode="auto">
          <a:xfrm>
            <a:off x="5211304" y="4825355"/>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8</a:t>
            </a:r>
            <a:endParaRPr lang="en-US" altLang="zh-CN" sz="1600">
              <a:latin typeface="+mn-ea"/>
            </a:endParaRPr>
          </a:p>
        </p:txBody>
      </p:sp>
      <p:sp>
        <p:nvSpPr>
          <p:cNvPr id="79" name="Rectangle 102"/>
          <p:cNvSpPr>
            <a:spLocks noChangeArrowheads="1"/>
          </p:cNvSpPr>
          <p:nvPr/>
        </p:nvSpPr>
        <p:spPr bwMode="auto">
          <a:xfrm>
            <a:off x="5489050"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6</a:t>
            </a:r>
            <a:endParaRPr lang="en-US" altLang="zh-CN" sz="1600">
              <a:latin typeface="+mn-ea"/>
            </a:endParaRPr>
          </a:p>
        </p:txBody>
      </p:sp>
      <p:sp>
        <p:nvSpPr>
          <p:cNvPr id="80" name="Rectangle 104"/>
          <p:cNvSpPr>
            <a:spLocks noChangeArrowheads="1"/>
          </p:cNvSpPr>
          <p:nvPr/>
        </p:nvSpPr>
        <p:spPr bwMode="auto">
          <a:xfrm>
            <a:off x="2572725" y="5751173"/>
            <a:ext cx="416618" cy="277745"/>
          </a:xfrm>
          <a:prstGeom prst="rect">
            <a:avLst/>
          </a:prstGeom>
          <a:noFill/>
          <a:ln w="9525">
            <a:noFill/>
            <a:miter lim="800000"/>
            <a:headEnd/>
            <a:tailEnd/>
          </a:ln>
        </p:spPr>
        <p:txBody>
          <a:bodyPr lIns="12700" tIns="12700" rIns="12700" bIns="12700"/>
          <a:lstStyle/>
          <a:p>
            <a:pPr algn="just"/>
            <a:r>
              <a:rPr lang="en-US" altLang="zh-CN" sz="1600">
                <a:latin typeface="+mn-ea"/>
              </a:rPr>
              <a:t>I/O</a:t>
            </a:r>
          </a:p>
        </p:txBody>
      </p:sp>
      <p:sp>
        <p:nvSpPr>
          <p:cNvPr id="81" name="Rectangle 125"/>
          <p:cNvSpPr>
            <a:spLocks noChangeArrowheads="1"/>
          </p:cNvSpPr>
          <p:nvPr/>
        </p:nvSpPr>
        <p:spPr bwMode="auto">
          <a:xfrm>
            <a:off x="2989343"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A</a:t>
            </a:r>
          </a:p>
        </p:txBody>
      </p:sp>
      <p:sp>
        <p:nvSpPr>
          <p:cNvPr id="82" name="Rectangle 126"/>
          <p:cNvSpPr>
            <a:spLocks noChangeArrowheads="1"/>
          </p:cNvSpPr>
          <p:nvPr/>
        </p:nvSpPr>
        <p:spPr bwMode="auto">
          <a:xfrm>
            <a:off x="5118723"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B</a:t>
            </a:r>
          </a:p>
        </p:txBody>
      </p:sp>
      <p:sp>
        <p:nvSpPr>
          <p:cNvPr id="83" name="Rectangle 127"/>
          <p:cNvSpPr>
            <a:spLocks noChangeArrowheads="1"/>
          </p:cNvSpPr>
          <p:nvPr/>
        </p:nvSpPr>
        <p:spPr bwMode="auto">
          <a:xfrm>
            <a:off x="2619016" y="4455028"/>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D</a:t>
            </a:r>
          </a:p>
        </p:txBody>
      </p:sp>
      <p:sp>
        <p:nvSpPr>
          <p:cNvPr id="84" name="Rectangle 130"/>
          <p:cNvSpPr>
            <a:spLocks noChangeArrowheads="1"/>
          </p:cNvSpPr>
          <p:nvPr/>
        </p:nvSpPr>
        <p:spPr bwMode="auto">
          <a:xfrm>
            <a:off x="767381" y="1492413"/>
            <a:ext cx="1481308" cy="277745"/>
          </a:xfrm>
          <a:prstGeom prst="rect">
            <a:avLst/>
          </a:prstGeom>
          <a:noFill/>
          <a:ln w="9525">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85" name="Rectangle 131"/>
          <p:cNvSpPr>
            <a:spLocks noChangeArrowheads="1"/>
          </p:cNvSpPr>
          <p:nvPr/>
        </p:nvSpPr>
        <p:spPr bwMode="auto">
          <a:xfrm>
            <a:off x="3558331" y="6025060"/>
            <a:ext cx="1481308" cy="277745"/>
          </a:xfrm>
          <a:prstGeom prst="rect">
            <a:avLst/>
          </a:prstGeom>
          <a:noFill/>
          <a:ln w="9525">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grpSp>
        <p:nvGrpSpPr>
          <p:cNvPr id="86" name="Group 160"/>
          <p:cNvGrpSpPr>
            <a:grpSpLocks/>
          </p:cNvGrpSpPr>
          <p:nvPr/>
        </p:nvGrpSpPr>
        <p:grpSpPr bwMode="auto">
          <a:xfrm>
            <a:off x="5489050" y="4455028"/>
            <a:ext cx="277745" cy="370327"/>
            <a:chOff x="5040" y="2688"/>
            <a:chExt cx="144" cy="192"/>
          </a:xfrm>
        </p:grpSpPr>
        <p:sp>
          <p:nvSpPr>
            <p:cNvPr id="87" name="Rectangle 161"/>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latin typeface="+mn-ea"/>
                </a:rPr>
                <a:t>D</a:t>
              </a:r>
            </a:p>
          </p:txBody>
        </p:sp>
        <p:sp>
          <p:nvSpPr>
            <p:cNvPr id="88" name="Line 162"/>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9" name="Group 163"/>
          <p:cNvGrpSpPr>
            <a:grpSpLocks/>
          </p:cNvGrpSpPr>
          <p:nvPr/>
        </p:nvGrpSpPr>
        <p:grpSpPr bwMode="auto">
          <a:xfrm>
            <a:off x="5396468" y="5735739"/>
            <a:ext cx="462909" cy="385757"/>
            <a:chOff x="5040" y="2680"/>
            <a:chExt cx="144" cy="200"/>
          </a:xfrm>
        </p:grpSpPr>
        <p:sp>
          <p:nvSpPr>
            <p:cNvPr id="90" name="Rectangle 16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latin typeface="+mn-ea"/>
                </a:rPr>
                <a:t>I/O</a:t>
              </a:r>
            </a:p>
          </p:txBody>
        </p:sp>
        <p:sp>
          <p:nvSpPr>
            <p:cNvPr id="91" name="Line 165"/>
            <p:cNvSpPr>
              <a:spLocks noChangeShapeType="1"/>
            </p:cNvSpPr>
            <p:nvPr/>
          </p:nvSpPr>
          <p:spPr bwMode="auto">
            <a:xfrm>
              <a:off x="5040" y="268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92" name="Group 93"/>
          <p:cNvGrpSpPr>
            <a:grpSpLocks/>
          </p:cNvGrpSpPr>
          <p:nvPr/>
        </p:nvGrpSpPr>
        <p:grpSpPr bwMode="auto">
          <a:xfrm>
            <a:off x="3267088" y="1488557"/>
            <a:ext cx="1805344" cy="1500595"/>
            <a:chOff x="1696" y="1262"/>
            <a:chExt cx="936" cy="778"/>
          </a:xfrm>
        </p:grpSpPr>
        <p:sp>
          <p:nvSpPr>
            <p:cNvPr id="93" name="Line 50"/>
            <p:cNvSpPr>
              <a:spLocks noChangeAspect="1" noChangeShapeType="1"/>
            </p:cNvSpPr>
            <p:nvPr/>
          </p:nvSpPr>
          <p:spPr bwMode="auto">
            <a:xfrm>
              <a:off x="2608" y="1840"/>
              <a:ext cx="0" cy="192"/>
            </a:xfrm>
            <a:prstGeom prst="line">
              <a:avLst/>
            </a:prstGeom>
            <a:noFill/>
            <a:ln w="19050">
              <a:solidFill>
                <a:schemeClr val="tx1"/>
              </a:solidFill>
              <a:miter lim="800000"/>
              <a:headEnd/>
              <a:tailEnd/>
            </a:ln>
          </p:spPr>
          <p:txBody>
            <a:bodyPr/>
            <a:lstStyle/>
            <a:p>
              <a:endParaRPr lang="zh-CN" altLang="en-US">
                <a:latin typeface="+mn-ea"/>
              </a:endParaRPr>
            </a:p>
          </p:txBody>
        </p:sp>
        <p:grpSp>
          <p:nvGrpSpPr>
            <p:cNvPr id="94" name="Group 95"/>
            <p:cNvGrpSpPr>
              <a:grpSpLocks/>
            </p:cNvGrpSpPr>
            <p:nvPr/>
          </p:nvGrpSpPr>
          <p:grpSpPr bwMode="auto">
            <a:xfrm>
              <a:off x="1696" y="1262"/>
              <a:ext cx="936" cy="722"/>
              <a:chOff x="1696" y="1262"/>
              <a:chExt cx="936" cy="722"/>
            </a:xfrm>
          </p:grpSpPr>
          <p:grpSp>
            <p:nvGrpSpPr>
              <p:cNvPr id="96" name="Group 75"/>
              <p:cNvGrpSpPr>
                <a:grpSpLocks/>
              </p:cNvGrpSpPr>
              <p:nvPr/>
            </p:nvGrpSpPr>
            <p:grpSpPr bwMode="auto">
              <a:xfrm flipV="1">
                <a:off x="2128" y="1408"/>
                <a:ext cx="48" cy="144"/>
                <a:chOff x="3744" y="2880"/>
                <a:chExt cx="96" cy="288"/>
              </a:xfrm>
            </p:grpSpPr>
            <p:sp>
              <p:nvSpPr>
                <p:cNvPr id="118" name="Line 76"/>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19"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wrap="none" anchor="ctr"/>
                <a:lstStyle/>
                <a:p>
                  <a:pPr algn="r"/>
                  <a:endParaRPr lang="zh-CN" altLang="zh-CN">
                    <a:latin typeface="+mn-ea"/>
                  </a:endParaRPr>
                </a:p>
              </p:txBody>
            </p:sp>
          </p:grpSp>
          <p:grpSp>
            <p:nvGrpSpPr>
              <p:cNvPr id="97" name="Group 99"/>
              <p:cNvGrpSpPr>
                <a:grpSpLocks/>
              </p:cNvGrpSpPr>
              <p:nvPr/>
            </p:nvGrpSpPr>
            <p:grpSpPr bwMode="auto">
              <a:xfrm>
                <a:off x="1696" y="1262"/>
                <a:ext cx="936" cy="722"/>
                <a:chOff x="1696" y="1262"/>
                <a:chExt cx="936" cy="722"/>
              </a:xfrm>
            </p:grpSpPr>
            <p:sp>
              <p:nvSpPr>
                <p:cNvPr id="98" name="Rectangle 4"/>
                <p:cNvSpPr>
                  <a:spLocks noChangeArrowheads="1"/>
                </p:cNvSpPr>
                <p:nvPr/>
              </p:nvSpPr>
              <p:spPr bwMode="auto">
                <a:xfrm>
                  <a:off x="2320" y="1792"/>
                  <a:ext cx="144" cy="192"/>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4</a:t>
                  </a:r>
                  <a:endParaRPr lang="en-US" altLang="zh-CN" sz="1600">
                    <a:latin typeface="+mn-ea"/>
                  </a:endParaRPr>
                </a:p>
              </p:txBody>
            </p:sp>
            <p:sp>
              <p:nvSpPr>
                <p:cNvPr id="99" name="Rectangle 5"/>
                <p:cNvSpPr>
                  <a:spLocks noChangeArrowheads="1"/>
                </p:cNvSpPr>
                <p:nvPr/>
              </p:nvSpPr>
              <p:spPr bwMode="auto">
                <a:xfrm>
                  <a:off x="1888" y="1792"/>
                  <a:ext cx="144" cy="192"/>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3</a:t>
                  </a:r>
                  <a:endParaRPr lang="en-US" altLang="zh-CN" sz="1600">
                    <a:latin typeface="+mn-ea"/>
                  </a:endParaRPr>
                </a:p>
              </p:txBody>
            </p:sp>
            <p:sp>
              <p:nvSpPr>
                <p:cNvPr id="100" name="Line 8"/>
                <p:cNvSpPr>
                  <a:spLocks noChangeAspect="1" noChangeShapeType="1"/>
                </p:cNvSpPr>
                <p:nvPr/>
              </p:nvSpPr>
              <p:spPr bwMode="auto">
                <a:xfrm>
                  <a:off x="1696" y="1552"/>
                  <a:ext cx="912"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101" name="Group 9"/>
                <p:cNvGrpSpPr>
                  <a:grpSpLocks noChangeAspect="1"/>
                </p:cNvGrpSpPr>
                <p:nvPr/>
              </p:nvGrpSpPr>
              <p:grpSpPr bwMode="auto">
                <a:xfrm>
                  <a:off x="1696" y="1696"/>
                  <a:ext cx="240" cy="192"/>
                  <a:chOff x="3360" y="2064"/>
                  <a:chExt cx="240" cy="192"/>
                </a:xfrm>
              </p:grpSpPr>
              <p:sp>
                <p:nvSpPr>
                  <p:cNvPr id="113"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4"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5"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6" name="Line 13"/>
                  <p:cNvSpPr>
                    <a:spLocks noChangeAspect="1" noChangeShapeType="1"/>
                  </p:cNvSpPr>
                  <p:nvPr/>
                </p:nvSpPr>
                <p:spPr bwMode="auto">
                  <a:xfrm>
                    <a:off x="3360" y="220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17" name="Line 14"/>
                  <p:cNvSpPr>
                    <a:spLocks noChangeAspect="1" noChangeShapeType="1"/>
                  </p:cNvSpPr>
                  <p:nvPr/>
                </p:nvSpPr>
                <p:spPr bwMode="auto">
                  <a:xfrm>
                    <a:off x="3504"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02" name="Line 15"/>
                <p:cNvSpPr>
                  <a:spLocks noChangeAspect="1" noChangeShapeType="1"/>
                </p:cNvSpPr>
                <p:nvPr/>
              </p:nvSpPr>
              <p:spPr bwMode="auto">
                <a:xfrm>
                  <a:off x="1936" y="1552"/>
                  <a:ext cx="0" cy="24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sp>
              <p:nvSpPr>
                <p:cNvPr id="103" name="Line 16"/>
                <p:cNvSpPr>
                  <a:spLocks noChangeAspect="1" noChangeShapeType="1"/>
                </p:cNvSpPr>
                <p:nvPr/>
              </p:nvSpPr>
              <p:spPr bwMode="auto">
                <a:xfrm>
                  <a:off x="1696" y="1552"/>
                  <a:ext cx="0" cy="192"/>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04" name="Line 17"/>
                <p:cNvSpPr>
                  <a:spLocks noChangeAspect="1" noChangeShapeType="1"/>
                </p:cNvSpPr>
                <p:nvPr/>
              </p:nvSpPr>
              <p:spPr bwMode="auto">
                <a:xfrm>
                  <a:off x="2608" y="1552"/>
                  <a:ext cx="0" cy="192"/>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05" name="Line 18"/>
                <p:cNvSpPr>
                  <a:spLocks noChangeAspect="1" noChangeShapeType="1"/>
                </p:cNvSpPr>
                <p:nvPr/>
              </p:nvSpPr>
              <p:spPr bwMode="auto">
                <a:xfrm>
                  <a:off x="2368" y="1552"/>
                  <a:ext cx="0" cy="24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grpSp>
              <p:nvGrpSpPr>
                <p:cNvPr id="106" name="Group 19"/>
                <p:cNvGrpSpPr>
                  <a:grpSpLocks noChangeAspect="1"/>
                </p:cNvGrpSpPr>
                <p:nvPr/>
              </p:nvGrpSpPr>
              <p:grpSpPr bwMode="auto">
                <a:xfrm>
                  <a:off x="2368" y="1696"/>
                  <a:ext cx="240" cy="192"/>
                  <a:chOff x="4032" y="2064"/>
                  <a:chExt cx="240" cy="192"/>
                </a:xfrm>
              </p:grpSpPr>
              <p:sp>
                <p:nvSpPr>
                  <p:cNvPr id="108" name="Line 20"/>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9" name="Line 21"/>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0" name="Line 22"/>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1" name="Line 23"/>
                  <p:cNvSpPr>
                    <a:spLocks noChangeAspect="1" noChangeShapeType="1"/>
                  </p:cNvSpPr>
                  <p:nvPr/>
                </p:nvSpPr>
                <p:spPr bwMode="auto">
                  <a:xfrm>
                    <a:off x="4176" y="2208"/>
                    <a:ext cx="96" cy="0"/>
                  </a:xfrm>
                  <a:prstGeom prst="line">
                    <a:avLst/>
                  </a:prstGeom>
                  <a:noFill/>
                  <a:ln w="19050" cap="sq">
                    <a:solidFill>
                      <a:schemeClr val="tx1"/>
                    </a:solidFill>
                    <a:round/>
                    <a:headEnd/>
                    <a:tailEnd/>
                  </a:ln>
                </p:spPr>
                <p:txBody>
                  <a:bodyPr/>
                  <a:lstStyle/>
                  <a:p>
                    <a:endParaRPr lang="zh-CN" altLang="en-US">
                      <a:latin typeface="+mn-ea"/>
                    </a:endParaRPr>
                  </a:p>
                </p:txBody>
              </p:sp>
              <p:sp>
                <p:nvSpPr>
                  <p:cNvPr id="112" name="Line 24"/>
                  <p:cNvSpPr>
                    <a:spLocks noChangeAspect="1" noChangeShapeType="1"/>
                  </p:cNvSpPr>
                  <p:nvPr/>
                </p:nvSpPr>
                <p:spPr bwMode="auto">
                  <a:xfrm>
                    <a:off x="4032"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07" name="Rectangle 103"/>
                <p:cNvSpPr>
                  <a:spLocks noChangeArrowheads="1"/>
                </p:cNvSpPr>
                <p:nvPr/>
              </p:nvSpPr>
              <p:spPr bwMode="auto">
                <a:xfrm>
                  <a:off x="2176" y="1262"/>
                  <a:ext cx="456" cy="290"/>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grpSp>
        </p:grpSp>
        <p:sp>
          <p:nvSpPr>
            <p:cNvPr id="95" name="Line 50"/>
            <p:cNvSpPr>
              <a:spLocks noChangeAspect="1" noChangeShapeType="1"/>
            </p:cNvSpPr>
            <p:nvPr/>
          </p:nvSpPr>
          <p:spPr bwMode="auto">
            <a:xfrm>
              <a:off x="1696" y="1840"/>
              <a:ext cx="0" cy="200"/>
            </a:xfrm>
            <a:prstGeom prst="line">
              <a:avLst/>
            </a:prstGeom>
            <a:noFill/>
            <a:ln w="19050">
              <a:solidFill>
                <a:schemeClr val="tx1"/>
              </a:solidFill>
              <a:round/>
              <a:headEnd/>
              <a:tailEnd/>
            </a:ln>
          </p:spPr>
          <p:txBody>
            <a:bodyPr/>
            <a:lstStyle/>
            <a:p>
              <a:endParaRPr lang="zh-CN" altLang="en-US">
                <a:latin typeface="+mn-ea"/>
              </a:endParaRPr>
            </a:p>
          </p:txBody>
        </p:sp>
      </p:grpSp>
      <p:sp>
        <p:nvSpPr>
          <p:cNvPr id="120" name="Line 121"/>
          <p:cNvSpPr>
            <a:spLocks noChangeShapeType="1"/>
          </p:cNvSpPr>
          <p:nvPr/>
        </p:nvSpPr>
        <p:spPr bwMode="auto">
          <a:xfrm flipH="1" flipV="1">
            <a:off x="3265947" y="2972580"/>
            <a:ext cx="0" cy="370327"/>
          </a:xfrm>
          <a:prstGeom prst="line">
            <a:avLst/>
          </a:prstGeom>
          <a:noFill/>
          <a:ln w="19050" cap="sq">
            <a:solidFill>
              <a:schemeClr val="tx1"/>
            </a:solidFill>
            <a:miter lim="800000"/>
            <a:headEnd/>
            <a:tailEnd/>
          </a:ln>
        </p:spPr>
        <p:txBody>
          <a:bodyPr wrap="none" anchor="ctr"/>
          <a:lstStyle/>
          <a:p>
            <a:endParaRPr lang="zh-CN" altLang="en-US">
              <a:latin typeface="+mn-ea"/>
            </a:endParaRPr>
          </a:p>
        </p:txBody>
      </p:sp>
      <p:grpSp>
        <p:nvGrpSpPr>
          <p:cNvPr id="122" name="Group 123"/>
          <p:cNvGrpSpPr>
            <a:grpSpLocks/>
          </p:cNvGrpSpPr>
          <p:nvPr/>
        </p:nvGrpSpPr>
        <p:grpSpPr bwMode="auto">
          <a:xfrm>
            <a:off x="3436821" y="3425952"/>
            <a:ext cx="1527599" cy="648070"/>
            <a:chOff x="1784" y="2264"/>
            <a:chExt cx="792" cy="336"/>
          </a:xfrm>
        </p:grpSpPr>
        <p:grpSp>
          <p:nvGrpSpPr>
            <p:cNvPr id="123" name="Group 124"/>
            <p:cNvGrpSpPr>
              <a:grpSpLocks/>
            </p:cNvGrpSpPr>
            <p:nvPr/>
          </p:nvGrpSpPr>
          <p:grpSpPr bwMode="auto">
            <a:xfrm>
              <a:off x="1784" y="2264"/>
              <a:ext cx="216" cy="336"/>
              <a:chOff x="3936" y="784"/>
              <a:chExt cx="216" cy="336"/>
            </a:xfrm>
          </p:grpSpPr>
          <p:grpSp>
            <p:nvGrpSpPr>
              <p:cNvPr id="131" name="Group 95"/>
              <p:cNvGrpSpPr>
                <a:grpSpLocks/>
              </p:cNvGrpSpPr>
              <p:nvPr/>
            </p:nvGrpSpPr>
            <p:grpSpPr bwMode="auto">
              <a:xfrm>
                <a:off x="4056" y="928"/>
                <a:ext cx="96" cy="48"/>
                <a:chOff x="3888" y="2832"/>
                <a:chExt cx="96" cy="48"/>
              </a:xfrm>
            </p:grpSpPr>
            <p:sp>
              <p:nvSpPr>
                <p:cNvPr id="135"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6"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32" name="Line 98"/>
              <p:cNvSpPr>
                <a:spLocks noChangeAspect="1" noChangeShapeType="1"/>
              </p:cNvSpPr>
              <p:nvPr/>
            </p:nvSpPr>
            <p:spPr bwMode="auto">
              <a:xfrm>
                <a:off x="4104" y="784"/>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33" name="Line 100"/>
              <p:cNvSpPr>
                <a:spLocks noChangeAspect="1" noChangeShapeType="1"/>
              </p:cNvSpPr>
              <p:nvPr/>
            </p:nvSpPr>
            <p:spPr bwMode="auto">
              <a:xfrm>
                <a:off x="4104" y="976"/>
                <a:ext cx="0" cy="144"/>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34" name="Rectangle 136"/>
              <p:cNvSpPr>
                <a:spLocks noChangeArrowheads="1"/>
              </p:cNvSpPr>
              <p:nvPr/>
            </p:nvSpPr>
            <p:spPr bwMode="auto">
              <a:xfrm>
                <a:off x="3936" y="928"/>
                <a:ext cx="192" cy="192"/>
              </a:xfrm>
              <a:prstGeom prst="rect">
                <a:avLst/>
              </a:prstGeom>
              <a:noFill/>
              <a:ln w="9525">
                <a:noFill/>
                <a:miter lim="800000"/>
                <a:headEnd/>
                <a:tailEnd/>
              </a:ln>
            </p:spPr>
            <p:txBody>
              <a:bodyPr lIns="12700" tIns="12700" rIns="12700" bIns="12700"/>
              <a:lstStyle/>
              <a:p>
                <a:pPr algn="just"/>
                <a:r>
                  <a:rPr lang="en-US" altLang="zh-CN" sz="1600">
                    <a:latin typeface="+mn-ea"/>
                  </a:rPr>
                  <a:t>C</a:t>
                </a:r>
                <a:r>
                  <a:rPr lang="en-US" altLang="zh-CN" sz="1600" baseline="-25000">
                    <a:latin typeface="+mn-ea"/>
                  </a:rPr>
                  <a:t>1</a:t>
                </a:r>
                <a:endParaRPr lang="en-US" altLang="zh-CN" sz="1600" dirty="0">
                  <a:latin typeface="+mn-ea"/>
                </a:endParaRPr>
              </a:p>
            </p:txBody>
          </p:sp>
        </p:grpSp>
        <p:grpSp>
          <p:nvGrpSpPr>
            <p:cNvPr id="124" name="Group 131"/>
            <p:cNvGrpSpPr>
              <a:grpSpLocks/>
            </p:cNvGrpSpPr>
            <p:nvPr/>
          </p:nvGrpSpPr>
          <p:grpSpPr bwMode="auto">
            <a:xfrm>
              <a:off x="2304" y="2268"/>
              <a:ext cx="272" cy="332"/>
              <a:chOff x="4064" y="212"/>
              <a:chExt cx="272" cy="332"/>
            </a:xfrm>
          </p:grpSpPr>
          <p:grpSp>
            <p:nvGrpSpPr>
              <p:cNvPr id="125" name="Group 95"/>
              <p:cNvGrpSpPr>
                <a:grpSpLocks/>
              </p:cNvGrpSpPr>
              <p:nvPr/>
            </p:nvGrpSpPr>
            <p:grpSpPr bwMode="auto">
              <a:xfrm>
                <a:off x="4064" y="352"/>
                <a:ext cx="96" cy="44"/>
                <a:chOff x="3888" y="2840"/>
                <a:chExt cx="96" cy="44"/>
              </a:xfrm>
            </p:grpSpPr>
            <p:sp>
              <p:nvSpPr>
                <p:cNvPr id="129" name="Line 96"/>
                <p:cNvSpPr>
                  <a:spLocks noChangeShapeType="1"/>
                </p:cNvSpPr>
                <p:nvPr/>
              </p:nvSpPr>
              <p:spPr bwMode="auto">
                <a:xfrm>
                  <a:off x="3888" y="2840"/>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0" name="Line 97"/>
                <p:cNvSpPr>
                  <a:spLocks noChangeShapeType="1"/>
                </p:cNvSpPr>
                <p:nvPr/>
              </p:nvSpPr>
              <p:spPr bwMode="auto">
                <a:xfrm>
                  <a:off x="3888" y="2884"/>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26" name="Line 98"/>
              <p:cNvSpPr>
                <a:spLocks noChangeAspect="1" noChangeShapeType="1"/>
              </p:cNvSpPr>
              <p:nvPr/>
            </p:nvSpPr>
            <p:spPr bwMode="auto">
              <a:xfrm>
                <a:off x="4112" y="21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27" name="Line 100"/>
              <p:cNvSpPr>
                <a:spLocks noChangeAspect="1" noChangeShapeType="1"/>
              </p:cNvSpPr>
              <p:nvPr/>
            </p:nvSpPr>
            <p:spPr bwMode="auto">
              <a:xfrm>
                <a:off x="4112" y="396"/>
                <a:ext cx="0" cy="144"/>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28" name="Rectangle 136"/>
              <p:cNvSpPr>
                <a:spLocks noChangeArrowheads="1"/>
              </p:cNvSpPr>
              <p:nvPr/>
            </p:nvSpPr>
            <p:spPr bwMode="auto">
              <a:xfrm>
                <a:off x="4144" y="352"/>
                <a:ext cx="192" cy="192"/>
              </a:xfrm>
              <a:prstGeom prst="rect">
                <a:avLst/>
              </a:prstGeom>
              <a:noFill/>
              <a:ln w="9525">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2</a:t>
                </a:r>
                <a:endParaRPr lang="en-US" altLang="zh-CN" sz="1600" dirty="0">
                  <a:latin typeface="+mn-ea"/>
                </a:endParaRPr>
              </a:p>
            </p:txBody>
          </p:sp>
        </p:grpSp>
      </p:grpSp>
      <p:sp>
        <p:nvSpPr>
          <p:cNvPr id="137" name="Rectangle 166"/>
          <p:cNvSpPr txBox="1">
            <a:spLocks noChangeArrowheads="1"/>
          </p:cNvSpPr>
          <p:nvPr/>
        </p:nvSpPr>
        <p:spPr bwMode="auto">
          <a:xfrm>
            <a:off x="7263532" y="2533103"/>
            <a:ext cx="3982400" cy="3769702"/>
          </a:xfrm>
          <a:prstGeom prst="rect">
            <a:avLst/>
          </a:prstGeom>
          <a:solidFill>
            <a:schemeClr val="bg1"/>
          </a:solid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r>
              <a:rPr b="1" dirty="0">
                <a:latin typeface="+mn-ea"/>
              </a:rPr>
              <a:t>去掉两个负载管</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提升存储密度</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减少功耗</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降低成本</a:t>
            </a:r>
          </a:p>
          <a:p>
            <a:pPr eaLnBrk="1" hangingPunct="1">
              <a:lnSpc>
                <a:spcPct val="150000"/>
              </a:lnSpc>
              <a:buClr>
                <a:srgbClr val="FFC000"/>
              </a:buClr>
              <a:buFont typeface="Wingdings" pitchFamily="2" charset="2"/>
              <a:buChar char="n"/>
              <a:defRPr/>
            </a:pPr>
            <a:r>
              <a:rPr b="1" dirty="0">
                <a:latin typeface="+mn-ea"/>
              </a:rPr>
              <a:t>增加</a:t>
            </a:r>
            <a:r>
              <a:rPr lang="en-US" b="1" dirty="0">
                <a:latin typeface="+mn-ea"/>
              </a:rPr>
              <a:t>2</a:t>
            </a:r>
            <a:r>
              <a:rPr b="1" dirty="0">
                <a:latin typeface="+mn-ea"/>
              </a:rPr>
              <a:t>个电容缓存电荷</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电容不能永久保存电荷</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增加额外电路补充</a:t>
            </a:r>
          </a:p>
        </p:txBody>
      </p:sp>
    </p:spTree>
    <p:extLst>
      <p:ext uri="{BB962C8B-B14F-4D97-AF65-F5344CB8AC3E}">
        <p14:creationId xmlns:p14="http://schemas.microsoft.com/office/powerpoint/2010/main" val="121244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down)">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121"/>
                                        </p:tgtEl>
                                        <p:attrNameLst>
                                          <p:attrName>ppt_x</p:attrName>
                                        </p:attrNameLst>
                                      </p:cBhvr>
                                      <p:tavLst>
                                        <p:tav tm="0">
                                          <p:val>
                                            <p:strVal val="ppt_x"/>
                                          </p:val>
                                        </p:tav>
                                        <p:tav tm="100000">
                                          <p:val>
                                            <p:strVal val="ppt_x"/>
                                          </p:val>
                                        </p:tav>
                                      </p:tavLst>
                                    </p:anim>
                                    <p:anim calcmode="lin" valueType="num">
                                      <p:cBhvr additive="base">
                                        <p:cTn id="12" dur="500"/>
                                        <p:tgtEl>
                                          <p:spTgt spid="121"/>
                                        </p:tgtEl>
                                        <p:attrNameLst>
                                          <p:attrName>ppt_y</p:attrName>
                                        </p:attrNameLst>
                                      </p:cBhvr>
                                      <p:tavLst>
                                        <p:tav tm="0">
                                          <p:val>
                                            <p:strVal val="ppt_y"/>
                                          </p:val>
                                        </p:tav>
                                        <p:tav tm="100000">
                                          <p:val>
                                            <p:strVal val="1+ppt_h/2"/>
                                          </p:val>
                                        </p:tav>
                                      </p:tavLst>
                                    </p:anim>
                                    <p:set>
                                      <p:cBhvr>
                                        <p:cTn id="13" dur="1" fill="hold">
                                          <p:stCondLst>
                                            <p:cond delay="499"/>
                                          </p:stCondLst>
                                        </p:cTn>
                                        <p:tgtEl>
                                          <p:spTgt spid="121"/>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92"/>
                                        </p:tgtEl>
                                        <p:attrNameLst>
                                          <p:attrName>ppt_x</p:attrName>
                                        </p:attrNameLst>
                                      </p:cBhvr>
                                      <p:tavLst>
                                        <p:tav tm="0">
                                          <p:val>
                                            <p:strVal val="ppt_x"/>
                                          </p:val>
                                        </p:tav>
                                        <p:tav tm="100000">
                                          <p:val>
                                            <p:strVal val="ppt_x"/>
                                          </p:val>
                                        </p:tav>
                                      </p:tavLst>
                                    </p:anim>
                                    <p:anim calcmode="lin" valueType="num">
                                      <p:cBhvr additive="base">
                                        <p:cTn id="16" dur="500"/>
                                        <p:tgtEl>
                                          <p:spTgt spid="92"/>
                                        </p:tgtEl>
                                        <p:attrNameLst>
                                          <p:attrName>ppt_y</p:attrName>
                                        </p:attrNameLst>
                                      </p:cBhvr>
                                      <p:tavLst>
                                        <p:tav tm="0">
                                          <p:val>
                                            <p:strVal val="ppt_y"/>
                                          </p:val>
                                        </p:tav>
                                        <p:tav tm="100000">
                                          <p:val>
                                            <p:strVal val="1+ppt_h/2"/>
                                          </p:val>
                                        </p:tav>
                                      </p:tavLst>
                                    </p:anim>
                                    <p:set>
                                      <p:cBhvr>
                                        <p:cTn id="17" dur="1" fill="hold">
                                          <p:stCondLst>
                                            <p:cond delay="499"/>
                                          </p:stCondLst>
                                        </p:cTn>
                                        <p:tgtEl>
                                          <p:spTgt spid="92"/>
                                        </p:tgtEl>
                                        <p:attrNameLst>
                                          <p:attrName>style.visibility</p:attrName>
                                        </p:attrNameLst>
                                      </p:cBhvr>
                                      <p:to>
                                        <p:strVal val="hidden"/>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37">
                                            <p:txEl>
                                              <p:pRg st="0" end="0"/>
                                            </p:txEl>
                                          </p:spTgt>
                                        </p:tgtEl>
                                        <p:attrNameLst>
                                          <p:attrName>style.visibility</p:attrName>
                                        </p:attrNameLst>
                                      </p:cBhvr>
                                      <p:to>
                                        <p:strVal val="visible"/>
                                      </p:to>
                                    </p:set>
                                    <p:animEffect transition="in" filter="wipe(left)">
                                      <p:cBhvr>
                                        <p:cTn id="21" dur="500"/>
                                        <p:tgtEl>
                                          <p:spTgt spid="13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7">
                                            <p:txEl>
                                              <p:pRg st="1" end="1"/>
                                            </p:txEl>
                                          </p:spTgt>
                                        </p:tgtEl>
                                        <p:attrNameLst>
                                          <p:attrName>style.visibility</p:attrName>
                                        </p:attrNameLst>
                                      </p:cBhvr>
                                      <p:to>
                                        <p:strVal val="visible"/>
                                      </p:to>
                                    </p:set>
                                    <p:animEffect transition="in" filter="wipe(left)">
                                      <p:cBhvr>
                                        <p:cTn id="26" dur="500"/>
                                        <p:tgtEl>
                                          <p:spTgt spid="137">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37">
                                            <p:txEl>
                                              <p:pRg st="2" end="2"/>
                                            </p:txEl>
                                          </p:spTgt>
                                        </p:tgtEl>
                                        <p:attrNameLst>
                                          <p:attrName>style.visibility</p:attrName>
                                        </p:attrNameLst>
                                      </p:cBhvr>
                                      <p:to>
                                        <p:strVal val="visible"/>
                                      </p:to>
                                    </p:set>
                                    <p:animEffect transition="in" filter="wipe(left)">
                                      <p:cBhvr>
                                        <p:cTn id="29" dur="500"/>
                                        <p:tgtEl>
                                          <p:spTgt spid="137">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37">
                                            <p:txEl>
                                              <p:pRg st="3" end="3"/>
                                            </p:txEl>
                                          </p:spTgt>
                                        </p:tgtEl>
                                        <p:attrNameLst>
                                          <p:attrName>style.visibility</p:attrName>
                                        </p:attrNameLst>
                                      </p:cBhvr>
                                      <p:to>
                                        <p:strVal val="visible"/>
                                      </p:to>
                                    </p:set>
                                    <p:animEffect transition="in" filter="wipe(left)">
                                      <p:cBhvr>
                                        <p:cTn id="32" dur="500"/>
                                        <p:tgtEl>
                                          <p:spTgt spid="13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up)">
                                      <p:cBhvr>
                                        <p:cTn id="37" dur="5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7">
                                            <p:txEl>
                                              <p:pRg st="4" end="4"/>
                                            </p:txEl>
                                          </p:spTgt>
                                        </p:tgtEl>
                                        <p:attrNameLst>
                                          <p:attrName>style.visibility</p:attrName>
                                        </p:attrNameLst>
                                      </p:cBhvr>
                                      <p:to>
                                        <p:strVal val="visible"/>
                                      </p:to>
                                    </p:set>
                                    <p:animEffect transition="in" filter="wipe(left)">
                                      <p:cBhvr>
                                        <p:cTn id="42" dur="500"/>
                                        <p:tgtEl>
                                          <p:spTgt spid="137">
                                            <p:txEl>
                                              <p:pRg st="4" end="4"/>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137">
                                            <p:txEl>
                                              <p:pRg st="5" end="5"/>
                                            </p:txEl>
                                          </p:spTgt>
                                        </p:tgtEl>
                                        <p:attrNameLst>
                                          <p:attrName>style.visibility</p:attrName>
                                        </p:attrNameLst>
                                      </p:cBhvr>
                                      <p:to>
                                        <p:strVal val="visible"/>
                                      </p:to>
                                    </p:set>
                                    <p:animEffect transition="in" filter="wipe(left)">
                                      <p:cBhvr>
                                        <p:cTn id="45" dur="500"/>
                                        <p:tgtEl>
                                          <p:spTgt spid="137">
                                            <p:txEl>
                                              <p:pRg st="5" end="5"/>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37">
                                            <p:txEl>
                                              <p:pRg st="6" end="6"/>
                                            </p:txEl>
                                          </p:spTgt>
                                        </p:tgtEl>
                                        <p:attrNameLst>
                                          <p:attrName>style.visibility</p:attrName>
                                        </p:attrNameLst>
                                      </p:cBhvr>
                                      <p:to>
                                        <p:strVal val="visible"/>
                                      </p:to>
                                    </p:set>
                                    <p:animEffect transition="in" filter="wipe(left)">
                                      <p:cBhvr>
                                        <p:cTn id="48" dur="500"/>
                                        <p:tgtEl>
                                          <p:spTgt spid="13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a:t>
            </a:r>
          </a:p>
        </p:txBody>
      </p:sp>
      <p:grpSp>
        <p:nvGrpSpPr>
          <p:cNvPr id="148" name="Group 5"/>
          <p:cNvGrpSpPr>
            <a:grpSpLocks/>
          </p:cNvGrpSpPr>
          <p:nvPr/>
        </p:nvGrpSpPr>
        <p:grpSpPr bwMode="auto">
          <a:xfrm>
            <a:off x="1486777" y="3763201"/>
            <a:ext cx="1079465" cy="1079465"/>
            <a:chOff x="1536" y="2480"/>
            <a:chExt cx="624" cy="624"/>
          </a:xfrm>
        </p:grpSpPr>
        <p:sp>
          <p:nvSpPr>
            <p:cNvPr id="149" name="Oval 6"/>
            <p:cNvSpPr>
              <a:spLocks noChangeArrowheads="1"/>
            </p:cNvSpPr>
            <p:nvPr/>
          </p:nvSpPr>
          <p:spPr bwMode="auto">
            <a:xfrm>
              <a:off x="1544" y="2480"/>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53" name="Line 12"/>
            <p:cNvSpPr>
              <a:spLocks noChangeAspect="1" noChangeShapeType="1"/>
            </p:cNvSpPr>
            <p:nvPr/>
          </p:nvSpPr>
          <p:spPr bwMode="auto">
            <a:xfrm>
              <a:off x="1800" y="2878"/>
              <a:ext cx="0" cy="144"/>
            </a:xfrm>
            <a:prstGeom prst="line">
              <a:avLst/>
            </a:prstGeom>
            <a:noFill/>
            <a:ln w="19050">
              <a:solidFill>
                <a:srgbClr val="00B05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50" name="Group 7"/>
            <p:cNvGrpSpPr>
              <a:grpSpLocks/>
            </p:cNvGrpSpPr>
            <p:nvPr/>
          </p:nvGrpSpPr>
          <p:grpSpPr bwMode="auto">
            <a:xfrm>
              <a:off x="1752" y="2830"/>
              <a:ext cx="96" cy="48"/>
              <a:chOff x="3888" y="2832"/>
              <a:chExt cx="96" cy="48"/>
            </a:xfrm>
          </p:grpSpPr>
          <p:sp>
            <p:nvSpPr>
              <p:cNvPr id="155" name="Line 8"/>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6" name="Line 9"/>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51" name="Line 10"/>
            <p:cNvSpPr>
              <a:spLocks noChangeAspect="1" noChangeShapeType="1"/>
            </p:cNvSpPr>
            <p:nvPr/>
          </p:nvSpPr>
          <p:spPr bwMode="auto">
            <a:xfrm>
              <a:off x="1800" y="2686"/>
              <a:ext cx="0" cy="144"/>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2" name="Line 11"/>
            <p:cNvSpPr>
              <a:spLocks noChangeAspect="1" noChangeShapeType="1"/>
            </p:cNvSpPr>
            <p:nvPr/>
          </p:nvSpPr>
          <p:spPr bwMode="auto">
            <a:xfrm>
              <a:off x="1800" y="2690"/>
              <a:ext cx="192"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4" name="Rectangle 13"/>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157" name="Group 14"/>
          <p:cNvGrpSpPr>
            <a:grpSpLocks/>
          </p:cNvGrpSpPr>
          <p:nvPr/>
        </p:nvGrpSpPr>
        <p:grpSpPr bwMode="auto">
          <a:xfrm>
            <a:off x="4849727" y="3790880"/>
            <a:ext cx="1619198" cy="1165961"/>
            <a:chOff x="3480" y="2496"/>
            <a:chExt cx="936" cy="674"/>
          </a:xfrm>
        </p:grpSpPr>
        <p:sp>
          <p:nvSpPr>
            <p:cNvPr id="158" name="Oval 15"/>
            <p:cNvSpPr>
              <a:spLocks noChangeArrowheads="1"/>
            </p:cNvSpPr>
            <p:nvPr/>
          </p:nvSpPr>
          <p:spPr bwMode="auto">
            <a:xfrm>
              <a:off x="3480" y="249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63" name="Line 22"/>
            <p:cNvSpPr>
              <a:spLocks noChangeAspect="1" noChangeShapeType="1"/>
            </p:cNvSpPr>
            <p:nvPr/>
          </p:nvSpPr>
          <p:spPr bwMode="auto">
            <a:xfrm>
              <a:off x="3864" y="2880"/>
              <a:ext cx="0" cy="144"/>
            </a:xfrm>
            <a:prstGeom prst="line">
              <a:avLst/>
            </a:prstGeom>
            <a:noFill/>
            <a:ln w="19050">
              <a:solidFill>
                <a:srgbClr val="00B05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9" name="Rectangle 16"/>
            <p:cNvSpPr>
              <a:spLocks noChangeArrowheads="1"/>
            </p:cNvSpPr>
            <p:nvPr/>
          </p:nvSpPr>
          <p:spPr bwMode="auto">
            <a:xfrm>
              <a:off x="3960" y="288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err="1">
                  <a:ln>
                    <a:noFill/>
                  </a:ln>
                  <a:solidFill>
                    <a:srgbClr val="00B050"/>
                  </a:solidFill>
                  <a:effectLst/>
                  <a:uLnTx/>
                  <a:uFillTx/>
                  <a:latin typeface="+mn-ea"/>
                </a:rPr>
                <a:t>V</a:t>
              </a:r>
              <a:r>
                <a:rPr kumimoji="0" lang="en-US" altLang="zh-CN" b="0" i="0" u="none" strike="noStrike" kern="0" cap="none" spc="0" normalizeH="0" baseline="-25000" noProof="0" dirty="0" err="1">
                  <a:ln>
                    <a:noFill/>
                  </a:ln>
                  <a:solidFill>
                    <a:srgbClr val="00B050"/>
                  </a:solidFill>
                  <a:effectLst/>
                  <a:uLnTx/>
                  <a:uFillTx/>
                  <a:latin typeface="+mn-ea"/>
                </a:rPr>
                <a:t>ss</a:t>
              </a:r>
              <a:r>
                <a:rPr kumimoji="0" lang="en-US" altLang="zh-CN" b="0" i="0" u="none" strike="noStrike" kern="0" cap="none" spc="0" normalizeH="0" baseline="0" noProof="0" dirty="0">
                  <a:ln>
                    <a:noFill/>
                  </a:ln>
                  <a:solidFill>
                    <a:srgbClr val="00B050"/>
                  </a:solidFill>
                  <a:effectLst/>
                  <a:uLnTx/>
                  <a:uFillTx/>
                  <a:latin typeface="+mn-ea"/>
                </a:rPr>
                <a:t>(0V)</a:t>
              </a:r>
            </a:p>
          </p:txBody>
        </p:sp>
        <p:grpSp>
          <p:nvGrpSpPr>
            <p:cNvPr id="160" name="Group 17"/>
            <p:cNvGrpSpPr>
              <a:grpSpLocks/>
            </p:cNvGrpSpPr>
            <p:nvPr/>
          </p:nvGrpSpPr>
          <p:grpSpPr bwMode="auto">
            <a:xfrm>
              <a:off x="3816" y="2832"/>
              <a:ext cx="96" cy="48"/>
              <a:chOff x="3888" y="2832"/>
              <a:chExt cx="96" cy="48"/>
            </a:xfrm>
          </p:grpSpPr>
          <p:sp>
            <p:nvSpPr>
              <p:cNvPr id="165" name="Line 18"/>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6" name="Line 19"/>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61" name="Line 20"/>
            <p:cNvSpPr>
              <a:spLocks noChangeAspect="1" noChangeShapeType="1"/>
            </p:cNvSpPr>
            <p:nvPr/>
          </p:nvSpPr>
          <p:spPr bwMode="auto">
            <a:xfrm>
              <a:off x="3864" y="2686"/>
              <a:ext cx="0" cy="146"/>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2" name="Line 21"/>
            <p:cNvSpPr>
              <a:spLocks noChangeAspect="1" noChangeShapeType="1"/>
            </p:cNvSpPr>
            <p:nvPr/>
          </p:nvSpPr>
          <p:spPr bwMode="auto">
            <a:xfrm>
              <a:off x="3672" y="2690"/>
              <a:ext cx="192"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4" name="Rectangle 23"/>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sp>
        <p:nvSpPr>
          <p:cNvPr id="167" name="Oval 24"/>
          <p:cNvSpPr>
            <a:spLocks noChangeArrowheads="1"/>
          </p:cNvSpPr>
          <p:nvPr/>
        </p:nvSpPr>
        <p:spPr bwMode="auto">
          <a:xfrm>
            <a:off x="2524723" y="3043556"/>
            <a:ext cx="2366523" cy="1577682"/>
          </a:xfrm>
          <a:prstGeom prst="ellipse">
            <a:avLst/>
          </a:prstGeom>
          <a:solidFill>
            <a:schemeClr val="accent2">
              <a:lumMod val="40000"/>
              <a:lumOff val="60000"/>
            </a:schemeClr>
          </a:solidFill>
          <a:ln w="9525" algn="ctr">
            <a:solidFill>
              <a:srgbClr val="99CC00"/>
            </a:solidFill>
            <a:round/>
            <a:headEnd/>
            <a:tailEnd/>
          </a:ln>
        </p:spPr>
        <p:txBody>
          <a:bodyPr wrap="none" anchor="ctr"/>
          <a:lstStyle/>
          <a:p>
            <a:pPr algn="r" fontAlgn="base">
              <a:spcBef>
                <a:spcPct val="0"/>
              </a:spcBef>
              <a:spcAft>
                <a:spcPct val="0"/>
              </a:spcAft>
            </a:pPr>
            <a:endParaRPr lang="zh-CN" altLang="zh-CN" sz="2000">
              <a:solidFill>
                <a:srgbClr val="000000"/>
              </a:solidFill>
              <a:latin typeface="+mn-ea"/>
            </a:endParaRPr>
          </a:p>
        </p:txBody>
      </p:sp>
      <p:sp>
        <p:nvSpPr>
          <p:cNvPr id="168" name="Rectangle 26"/>
          <p:cNvSpPr>
            <a:spLocks noChangeArrowheads="1"/>
          </p:cNvSpPr>
          <p:nvPr/>
        </p:nvSpPr>
        <p:spPr bwMode="auto">
          <a:xfrm>
            <a:off x="1113116" y="4534742"/>
            <a:ext cx="788840" cy="501675"/>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p>
        </p:txBody>
      </p:sp>
      <p:sp>
        <p:nvSpPr>
          <p:cNvPr id="169" name="Line 27"/>
          <p:cNvSpPr>
            <a:spLocks noChangeAspect="1" noChangeShapeType="1"/>
          </p:cNvSpPr>
          <p:nvPr/>
        </p:nvSpPr>
        <p:spPr bwMode="auto">
          <a:xfrm>
            <a:off x="2939904" y="2877486"/>
            <a:ext cx="498215"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0" name="Group 28"/>
          <p:cNvGrpSpPr>
            <a:grpSpLocks noChangeAspect="1"/>
          </p:cNvGrpSpPr>
          <p:nvPr/>
        </p:nvGrpSpPr>
        <p:grpSpPr bwMode="auto">
          <a:xfrm>
            <a:off x="2939904" y="3375701"/>
            <a:ext cx="415179" cy="332143"/>
            <a:chOff x="3360" y="2544"/>
            <a:chExt cx="240" cy="192"/>
          </a:xfrm>
        </p:grpSpPr>
        <p:sp>
          <p:nvSpPr>
            <p:cNvPr id="171" name="Line 29"/>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2" name="Line 30"/>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3" name="Line 31"/>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4" name="Line 32"/>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5" name="Line 33"/>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76" name="Line 34"/>
          <p:cNvSpPr>
            <a:spLocks noChangeAspect="1" noChangeShapeType="1"/>
          </p:cNvSpPr>
          <p:nvPr/>
        </p:nvSpPr>
        <p:spPr bwMode="auto">
          <a:xfrm>
            <a:off x="2939904" y="2877486"/>
            <a:ext cx="0" cy="581251"/>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7" name="Group 35"/>
          <p:cNvGrpSpPr>
            <a:grpSpLocks noChangeAspect="1"/>
          </p:cNvGrpSpPr>
          <p:nvPr/>
        </p:nvGrpSpPr>
        <p:grpSpPr bwMode="auto">
          <a:xfrm>
            <a:off x="4102405" y="3375701"/>
            <a:ext cx="415179" cy="332143"/>
            <a:chOff x="4032" y="2544"/>
            <a:chExt cx="240" cy="192"/>
          </a:xfrm>
        </p:grpSpPr>
        <p:sp>
          <p:nvSpPr>
            <p:cNvPr id="178" name="Line 36"/>
            <p:cNvSpPr>
              <a:spLocks noChangeAspect="1" noChangeShapeType="1"/>
            </p:cNvSpPr>
            <p:nvPr/>
          </p:nvSpPr>
          <p:spPr bwMode="auto">
            <a:xfrm>
              <a:off x="417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9" name="Line 37"/>
            <p:cNvSpPr>
              <a:spLocks noChangeAspect="1" noChangeShapeType="1"/>
            </p:cNvSpPr>
            <p:nvPr/>
          </p:nvSpPr>
          <p:spPr bwMode="auto">
            <a:xfrm>
              <a:off x="4128"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0" name="Line 38"/>
            <p:cNvSpPr>
              <a:spLocks noChangeAspect="1" noChangeShapeType="1"/>
            </p:cNvSpPr>
            <p:nvPr/>
          </p:nvSpPr>
          <p:spPr bwMode="auto">
            <a:xfrm>
              <a:off x="4176"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1" name="Line 39"/>
            <p:cNvSpPr>
              <a:spLocks noChangeAspect="1" noChangeShapeType="1"/>
            </p:cNvSpPr>
            <p:nvPr/>
          </p:nvSpPr>
          <p:spPr bwMode="auto">
            <a:xfrm>
              <a:off x="4176"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2" name="Line 40"/>
            <p:cNvSpPr>
              <a:spLocks noChangeAspect="1" noChangeShapeType="1"/>
            </p:cNvSpPr>
            <p:nvPr/>
          </p:nvSpPr>
          <p:spPr bwMode="auto">
            <a:xfrm>
              <a:off x="4032"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83" name="Line 41"/>
          <p:cNvSpPr>
            <a:spLocks noChangeAspect="1" noChangeShapeType="1"/>
          </p:cNvSpPr>
          <p:nvPr/>
        </p:nvSpPr>
        <p:spPr bwMode="auto">
          <a:xfrm>
            <a:off x="4102405" y="2877486"/>
            <a:ext cx="415179"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4" name="Line 42"/>
          <p:cNvSpPr>
            <a:spLocks noChangeShapeType="1"/>
          </p:cNvSpPr>
          <p:nvPr/>
        </p:nvSpPr>
        <p:spPr bwMode="auto">
          <a:xfrm flipV="1">
            <a:off x="3521154" y="2877486"/>
            <a:ext cx="581251" cy="664286"/>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5" name="Line 43"/>
          <p:cNvSpPr>
            <a:spLocks noChangeAspect="1" noChangeShapeType="1"/>
          </p:cNvSpPr>
          <p:nvPr/>
        </p:nvSpPr>
        <p:spPr bwMode="auto">
          <a:xfrm>
            <a:off x="2939904" y="4123023"/>
            <a:ext cx="1577680" cy="0"/>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6" name="Line 44"/>
          <p:cNvSpPr>
            <a:spLocks noChangeAspect="1" noChangeShapeType="1"/>
          </p:cNvSpPr>
          <p:nvPr/>
        </p:nvSpPr>
        <p:spPr bwMode="auto">
          <a:xfrm>
            <a:off x="2939904" y="3624808"/>
            <a:ext cx="0" cy="498215"/>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7" name="Line 45"/>
          <p:cNvSpPr>
            <a:spLocks noChangeAspect="1" noChangeShapeType="1"/>
          </p:cNvSpPr>
          <p:nvPr/>
        </p:nvSpPr>
        <p:spPr bwMode="auto">
          <a:xfrm>
            <a:off x="4517584" y="3624808"/>
            <a:ext cx="0" cy="498215"/>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8" name="Line 46"/>
          <p:cNvSpPr>
            <a:spLocks noChangeAspect="1" noChangeShapeType="1"/>
          </p:cNvSpPr>
          <p:nvPr/>
        </p:nvSpPr>
        <p:spPr bwMode="auto">
          <a:xfrm>
            <a:off x="4517584" y="2877486"/>
            <a:ext cx="0" cy="581251"/>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9" name="Line 47"/>
          <p:cNvSpPr>
            <a:spLocks noChangeAspect="1" noChangeShapeType="1"/>
          </p:cNvSpPr>
          <p:nvPr/>
        </p:nvSpPr>
        <p:spPr bwMode="auto">
          <a:xfrm>
            <a:off x="2607760" y="2877486"/>
            <a:ext cx="332143"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90" name="Group 48"/>
          <p:cNvGrpSpPr>
            <a:grpSpLocks/>
          </p:cNvGrpSpPr>
          <p:nvPr/>
        </p:nvGrpSpPr>
        <p:grpSpPr bwMode="auto">
          <a:xfrm>
            <a:off x="2358653" y="2462307"/>
            <a:ext cx="2740181" cy="415179"/>
            <a:chOff x="2040" y="1728"/>
            <a:chExt cx="1584" cy="240"/>
          </a:xfrm>
        </p:grpSpPr>
        <p:grpSp>
          <p:nvGrpSpPr>
            <p:cNvPr id="191" name="Group 49"/>
            <p:cNvGrpSpPr>
              <a:grpSpLocks noChangeAspect="1"/>
            </p:cNvGrpSpPr>
            <p:nvPr/>
          </p:nvGrpSpPr>
          <p:grpSpPr bwMode="auto">
            <a:xfrm rot="16200000" flipV="1">
              <a:off x="2016" y="1752"/>
              <a:ext cx="240" cy="192"/>
              <a:chOff x="3360" y="2544"/>
              <a:chExt cx="240" cy="192"/>
            </a:xfrm>
          </p:grpSpPr>
          <p:sp>
            <p:nvSpPr>
              <p:cNvPr id="198" name="Line 50"/>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9" name="Line 51"/>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0" name="Line 52"/>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1" name="Line 53"/>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2" name="Line 54"/>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192" name="Group 55"/>
            <p:cNvGrpSpPr>
              <a:grpSpLocks noChangeAspect="1"/>
            </p:cNvGrpSpPr>
            <p:nvPr/>
          </p:nvGrpSpPr>
          <p:grpSpPr bwMode="auto">
            <a:xfrm rot="16200000" flipV="1">
              <a:off x="3408" y="1752"/>
              <a:ext cx="240" cy="192"/>
              <a:chOff x="3360" y="2544"/>
              <a:chExt cx="240" cy="192"/>
            </a:xfrm>
          </p:grpSpPr>
          <p:sp>
            <p:nvSpPr>
              <p:cNvPr id="193" name="Line 56"/>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4" name="Line 57"/>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5" name="Line 58"/>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6" name="Line 59"/>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7" name="Line 60"/>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03" name="Line 62"/>
          <p:cNvSpPr>
            <a:spLocks noChangeShapeType="1"/>
          </p:cNvSpPr>
          <p:nvPr/>
        </p:nvSpPr>
        <p:spPr bwMode="auto">
          <a:xfrm flipH="1">
            <a:off x="2275617" y="2877486"/>
            <a:ext cx="166072"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4" name="Line 64"/>
          <p:cNvSpPr>
            <a:spLocks noChangeShapeType="1"/>
          </p:cNvSpPr>
          <p:nvPr/>
        </p:nvSpPr>
        <p:spPr bwMode="auto">
          <a:xfrm flipH="1">
            <a:off x="5015799" y="2877486"/>
            <a:ext cx="166072"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05" name="Group 65"/>
          <p:cNvGrpSpPr>
            <a:grpSpLocks/>
          </p:cNvGrpSpPr>
          <p:nvPr/>
        </p:nvGrpSpPr>
        <p:grpSpPr bwMode="auto">
          <a:xfrm>
            <a:off x="3687226" y="4123023"/>
            <a:ext cx="83036" cy="249107"/>
            <a:chOff x="3744" y="2880"/>
            <a:chExt cx="96" cy="288"/>
          </a:xfrm>
        </p:grpSpPr>
        <p:sp>
          <p:nvSpPr>
            <p:cNvPr id="206" name="Line 6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207" name="Oval 6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fontAlgn="base">
                <a:spcBef>
                  <a:spcPct val="0"/>
                </a:spcBef>
                <a:spcAft>
                  <a:spcPct val="0"/>
                </a:spcAft>
              </a:pPr>
              <a:endParaRPr lang="zh-CN" altLang="zh-CN" sz="2000">
                <a:solidFill>
                  <a:srgbClr val="000000"/>
                </a:solidFill>
                <a:latin typeface="+mn-ea"/>
              </a:endParaRPr>
            </a:p>
          </p:txBody>
        </p:sp>
      </p:grpSp>
      <p:sp>
        <p:nvSpPr>
          <p:cNvPr id="208" name="Line 68"/>
          <p:cNvSpPr>
            <a:spLocks noChangeShapeType="1"/>
          </p:cNvSpPr>
          <p:nvPr/>
        </p:nvSpPr>
        <p:spPr bwMode="auto">
          <a:xfrm>
            <a:off x="2524725" y="2379271"/>
            <a:ext cx="0" cy="83036"/>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9" name="Line 69"/>
          <p:cNvSpPr>
            <a:spLocks noChangeShapeType="1"/>
          </p:cNvSpPr>
          <p:nvPr/>
        </p:nvSpPr>
        <p:spPr bwMode="auto">
          <a:xfrm>
            <a:off x="4932763" y="2379271"/>
            <a:ext cx="0" cy="83036"/>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10" name="Group 70"/>
          <p:cNvGrpSpPr>
            <a:grpSpLocks/>
          </p:cNvGrpSpPr>
          <p:nvPr/>
        </p:nvGrpSpPr>
        <p:grpSpPr bwMode="auto">
          <a:xfrm>
            <a:off x="2275617" y="5119453"/>
            <a:ext cx="2906253" cy="332143"/>
            <a:chOff x="1992" y="3264"/>
            <a:chExt cx="1680" cy="192"/>
          </a:xfrm>
        </p:grpSpPr>
        <p:grpSp>
          <p:nvGrpSpPr>
            <p:cNvPr id="211" name="Group 71"/>
            <p:cNvGrpSpPr>
              <a:grpSpLocks noChangeAspect="1"/>
            </p:cNvGrpSpPr>
            <p:nvPr/>
          </p:nvGrpSpPr>
          <p:grpSpPr bwMode="auto">
            <a:xfrm>
              <a:off x="1992" y="3264"/>
              <a:ext cx="240" cy="192"/>
              <a:chOff x="3360" y="2544"/>
              <a:chExt cx="240" cy="192"/>
            </a:xfrm>
          </p:grpSpPr>
          <p:sp>
            <p:nvSpPr>
              <p:cNvPr id="218" name="Line 72"/>
              <p:cNvSpPr>
                <a:spLocks noChangeAspect="1" noChangeShapeType="1"/>
              </p:cNvSpPr>
              <p:nvPr/>
            </p:nvSpPr>
            <p:spPr bwMode="auto">
              <a:xfrm>
                <a:off x="3456" y="2544"/>
                <a:ext cx="0" cy="192"/>
              </a:xfrm>
              <a:prstGeom prst="line">
                <a:avLst/>
              </a:prstGeom>
              <a:noFill/>
              <a:ln w="28575">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9" name="Line 73"/>
              <p:cNvSpPr>
                <a:spLocks noChangeAspect="1" noChangeShapeType="1"/>
              </p:cNvSpPr>
              <p:nvPr/>
            </p:nvSpPr>
            <p:spPr bwMode="auto">
              <a:xfrm>
                <a:off x="3504" y="2592"/>
                <a:ext cx="0" cy="96"/>
              </a:xfrm>
              <a:prstGeom prst="line">
                <a:avLst/>
              </a:prstGeom>
              <a:noFill/>
              <a:ln w="28575">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0" name="Line 74"/>
              <p:cNvSpPr>
                <a:spLocks noChangeAspect="1" noChangeShapeType="1"/>
              </p:cNvSpPr>
              <p:nvPr/>
            </p:nvSpPr>
            <p:spPr bwMode="auto">
              <a:xfrm>
                <a:off x="3360" y="2592"/>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1" name="Line 75"/>
              <p:cNvSpPr>
                <a:spLocks noChangeAspect="1" noChangeShapeType="1"/>
              </p:cNvSpPr>
              <p:nvPr/>
            </p:nvSpPr>
            <p:spPr bwMode="auto">
              <a:xfrm>
                <a:off x="3360" y="2688"/>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2" name="Line 76"/>
              <p:cNvSpPr>
                <a:spLocks noChangeAspect="1" noChangeShapeType="1"/>
              </p:cNvSpPr>
              <p:nvPr/>
            </p:nvSpPr>
            <p:spPr bwMode="auto">
              <a:xfrm>
                <a:off x="3504" y="2640"/>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212" name="Group 77"/>
            <p:cNvGrpSpPr>
              <a:grpSpLocks noChangeAspect="1"/>
            </p:cNvGrpSpPr>
            <p:nvPr/>
          </p:nvGrpSpPr>
          <p:grpSpPr bwMode="auto">
            <a:xfrm>
              <a:off x="3432" y="3264"/>
              <a:ext cx="240" cy="192"/>
              <a:chOff x="4032" y="2544"/>
              <a:chExt cx="240" cy="192"/>
            </a:xfrm>
          </p:grpSpPr>
          <p:sp>
            <p:nvSpPr>
              <p:cNvPr id="213" name="Line 78"/>
              <p:cNvSpPr>
                <a:spLocks noChangeAspect="1" noChangeShapeType="1"/>
              </p:cNvSpPr>
              <p:nvPr/>
            </p:nvSpPr>
            <p:spPr bwMode="auto">
              <a:xfrm>
                <a:off x="4176" y="2544"/>
                <a:ext cx="0" cy="192"/>
              </a:xfrm>
              <a:prstGeom prst="line">
                <a:avLst/>
              </a:prstGeom>
              <a:noFill/>
              <a:ln w="28575">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4" name="Line 79"/>
              <p:cNvSpPr>
                <a:spLocks noChangeAspect="1" noChangeShapeType="1"/>
              </p:cNvSpPr>
              <p:nvPr/>
            </p:nvSpPr>
            <p:spPr bwMode="auto">
              <a:xfrm>
                <a:off x="4128" y="2592"/>
                <a:ext cx="0" cy="96"/>
              </a:xfrm>
              <a:prstGeom prst="line">
                <a:avLst/>
              </a:prstGeom>
              <a:noFill/>
              <a:ln w="28575">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5" name="Line 80"/>
              <p:cNvSpPr>
                <a:spLocks noChangeAspect="1" noChangeShapeType="1"/>
              </p:cNvSpPr>
              <p:nvPr/>
            </p:nvSpPr>
            <p:spPr bwMode="auto">
              <a:xfrm>
                <a:off x="4176" y="2592"/>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6" name="Line 81"/>
              <p:cNvSpPr>
                <a:spLocks noChangeAspect="1" noChangeShapeType="1"/>
              </p:cNvSpPr>
              <p:nvPr/>
            </p:nvSpPr>
            <p:spPr bwMode="auto">
              <a:xfrm>
                <a:off x="4176" y="2688"/>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7" name="Line 82"/>
              <p:cNvSpPr>
                <a:spLocks noChangeAspect="1" noChangeShapeType="1"/>
              </p:cNvSpPr>
              <p:nvPr/>
            </p:nvSpPr>
            <p:spPr bwMode="auto">
              <a:xfrm>
                <a:off x="4032" y="2640"/>
                <a:ext cx="96" cy="0"/>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23" name="Line 83"/>
          <p:cNvSpPr>
            <a:spLocks noChangeShapeType="1"/>
          </p:cNvSpPr>
          <p:nvPr/>
        </p:nvSpPr>
        <p:spPr bwMode="auto">
          <a:xfrm>
            <a:off x="2690796" y="5285524"/>
            <a:ext cx="2075895"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4" name="Line 84"/>
          <p:cNvSpPr>
            <a:spLocks noChangeShapeType="1"/>
          </p:cNvSpPr>
          <p:nvPr/>
        </p:nvSpPr>
        <p:spPr bwMode="auto">
          <a:xfrm>
            <a:off x="2275617" y="5368560"/>
            <a:ext cx="0" cy="581251"/>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5" name="Line 85"/>
          <p:cNvSpPr>
            <a:spLocks noChangeShapeType="1"/>
          </p:cNvSpPr>
          <p:nvPr/>
        </p:nvSpPr>
        <p:spPr bwMode="auto">
          <a:xfrm>
            <a:off x="5181870" y="5368560"/>
            <a:ext cx="0" cy="581251"/>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6" name="Line 86"/>
          <p:cNvSpPr>
            <a:spLocks noChangeShapeType="1"/>
          </p:cNvSpPr>
          <p:nvPr/>
        </p:nvSpPr>
        <p:spPr bwMode="auto">
          <a:xfrm>
            <a:off x="3687226" y="5285524"/>
            <a:ext cx="0" cy="664286"/>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7" name="Rectangle 87"/>
          <p:cNvSpPr>
            <a:spLocks noChangeArrowheads="1"/>
          </p:cNvSpPr>
          <p:nvPr/>
        </p:nvSpPr>
        <p:spPr bwMode="auto">
          <a:xfrm>
            <a:off x="2607760" y="3458737"/>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1</a:t>
            </a:r>
            <a:endParaRPr lang="en-US" altLang="zh-CN">
              <a:solidFill>
                <a:srgbClr val="FF6600"/>
              </a:solidFill>
              <a:latin typeface="+mn-ea"/>
            </a:endParaRPr>
          </a:p>
        </p:txBody>
      </p:sp>
      <p:sp>
        <p:nvSpPr>
          <p:cNvPr id="228" name="Rectangle 88"/>
          <p:cNvSpPr>
            <a:spLocks noChangeArrowheads="1"/>
          </p:cNvSpPr>
          <p:nvPr/>
        </p:nvSpPr>
        <p:spPr bwMode="auto">
          <a:xfrm>
            <a:off x="4683655" y="3458737"/>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2</a:t>
            </a:r>
            <a:endParaRPr lang="en-US" altLang="zh-CN">
              <a:solidFill>
                <a:srgbClr val="FF6600"/>
              </a:solidFill>
              <a:latin typeface="+mn-ea"/>
            </a:endParaRPr>
          </a:p>
        </p:txBody>
      </p:sp>
      <p:sp>
        <p:nvSpPr>
          <p:cNvPr id="229" name="Rectangle 89"/>
          <p:cNvSpPr>
            <a:spLocks noChangeArrowheads="1"/>
          </p:cNvSpPr>
          <p:nvPr/>
        </p:nvSpPr>
        <p:spPr bwMode="auto">
          <a:xfrm>
            <a:off x="2358653" y="2877486"/>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5</a:t>
            </a:r>
            <a:endParaRPr lang="en-US" altLang="zh-CN">
              <a:solidFill>
                <a:srgbClr val="FF6600"/>
              </a:solidFill>
              <a:latin typeface="+mn-ea"/>
            </a:endParaRPr>
          </a:p>
        </p:txBody>
      </p:sp>
      <p:sp>
        <p:nvSpPr>
          <p:cNvPr id="230" name="Rectangle 90"/>
          <p:cNvSpPr>
            <a:spLocks noChangeArrowheads="1"/>
          </p:cNvSpPr>
          <p:nvPr/>
        </p:nvSpPr>
        <p:spPr bwMode="auto">
          <a:xfrm>
            <a:off x="1943474" y="511945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7</a:t>
            </a:r>
            <a:endParaRPr lang="en-US" altLang="zh-CN">
              <a:solidFill>
                <a:srgbClr val="FF6600"/>
              </a:solidFill>
              <a:latin typeface="+mn-ea"/>
            </a:endParaRPr>
          </a:p>
        </p:txBody>
      </p:sp>
      <p:sp>
        <p:nvSpPr>
          <p:cNvPr id="231" name="Rectangle 91"/>
          <p:cNvSpPr>
            <a:spLocks noChangeArrowheads="1"/>
          </p:cNvSpPr>
          <p:nvPr/>
        </p:nvSpPr>
        <p:spPr bwMode="auto">
          <a:xfrm>
            <a:off x="5264906" y="511945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8</a:t>
            </a:r>
            <a:endParaRPr lang="en-US" altLang="zh-CN">
              <a:solidFill>
                <a:srgbClr val="FF6600"/>
              </a:solidFill>
              <a:latin typeface="+mn-ea"/>
            </a:endParaRPr>
          </a:p>
        </p:txBody>
      </p:sp>
      <p:sp>
        <p:nvSpPr>
          <p:cNvPr id="232" name="Rectangle 92"/>
          <p:cNvSpPr>
            <a:spLocks noChangeArrowheads="1"/>
          </p:cNvSpPr>
          <p:nvPr/>
        </p:nvSpPr>
        <p:spPr bwMode="auto">
          <a:xfrm>
            <a:off x="4932763" y="2877486"/>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6</a:t>
            </a:r>
            <a:endParaRPr lang="en-US" altLang="zh-CN">
              <a:solidFill>
                <a:srgbClr val="FF6600"/>
              </a:solidFill>
              <a:latin typeface="+mn-ea"/>
            </a:endParaRPr>
          </a:p>
        </p:txBody>
      </p:sp>
      <p:sp>
        <p:nvSpPr>
          <p:cNvPr id="233" name="Rectangle 93"/>
          <p:cNvSpPr>
            <a:spLocks noChangeArrowheads="1"/>
          </p:cNvSpPr>
          <p:nvPr/>
        </p:nvSpPr>
        <p:spPr bwMode="auto">
          <a:xfrm>
            <a:off x="2317135" y="5700703"/>
            <a:ext cx="539732"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a:solidFill>
                  <a:srgbClr val="FF6600"/>
                </a:solidFill>
                <a:latin typeface="+mn-ea"/>
              </a:rPr>
              <a:t>I/O</a:t>
            </a:r>
          </a:p>
        </p:txBody>
      </p:sp>
      <p:sp>
        <p:nvSpPr>
          <p:cNvPr id="234" name="Rectangle 94"/>
          <p:cNvSpPr>
            <a:spLocks noChangeArrowheads="1"/>
          </p:cNvSpPr>
          <p:nvPr/>
        </p:nvSpPr>
        <p:spPr bwMode="auto">
          <a:xfrm flipV="1">
            <a:off x="4683655" y="5783738"/>
            <a:ext cx="456697"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u="sng" dirty="0">
                <a:solidFill>
                  <a:srgbClr val="FF6600"/>
                </a:solidFill>
                <a:latin typeface="+mn-ea"/>
              </a:rPr>
              <a:t>O/I</a:t>
            </a:r>
          </a:p>
        </p:txBody>
      </p:sp>
      <p:grpSp>
        <p:nvGrpSpPr>
          <p:cNvPr id="235" name="Group 95"/>
          <p:cNvGrpSpPr>
            <a:grpSpLocks/>
          </p:cNvGrpSpPr>
          <p:nvPr/>
        </p:nvGrpSpPr>
        <p:grpSpPr bwMode="auto">
          <a:xfrm>
            <a:off x="3272047" y="3790880"/>
            <a:ext cx="166072" cy="83036"/>
            <a:chOff x="3888" y="2832"/>
            <a:chExt cx="96" cy="48"/>
          </a:xfrm>
        </p:grpSpPr>
        <p:sp>
          <p:nvSpPr>
            <p:cNvPr id="236" name="Line 96"/>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7" name="Line 97"/>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38" name="Line 98"/>
          <p:cNvSpPr>
            <a:spLocks noChangeAspect="1" noChangeShapeType="1"/>
          </p:cNvSpPr>
          <p:nvPr/>
        </p:nvSpPr>
        <p:spPr bwMode="auto">
          <a:xfrm>
            <a:off x="3355083" y="3541773"/>
            <a:ext cx="0" cy="249107"/>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9" name="Line 99"/>
          <p:cNvSpPr>
            <a:spLocks noChangeAspect="1" noChangeShapeType="1"/>
          </p:cNvSpPr>
          <p:nvPr/>
        </p:nvSpPr>
        <p:spPr bwMode="auto">
          <a:xfrm>
            <a:off x="3355083" y="3541773"/>
            <a:ext cx="16607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0" name="Line 100"/>
          <p:cNvSpPr>
            <a:spLocks noChangeAspect="1" noChangeShapeType="1"/>
          </p:cNvSpPr>
          <p:nvPr/>
        </p:nvSpPr>
        <p:spPr bwMode="auto">
          <a:xfrm>
            <a:off x="3355083" y="3873916"/>
            <a:ext cx="0" cy="249107"/>
          </a:xfrm>
          <a:prstGeom prst="line">
            <a:avLst/>
          </a:prstGeom>
          <a:noFill/>
          <a:ln w="19050">
            <a:solidFill>
              <a:srgbClr val="008000"/>
            </a:solidFill>
            <a:round/>
            <a:headE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grpSp>
        <p:nvGrpSpPr>
          <p:cNvPr id="241" name="Group 101"/>
          <p:cNvGrpSpPr>
            <a:grpSpLocks/>
          </p:cNvGrpSpPr>
          <p:nvPr/>
        </p:nvGrpSpPr>
        <p:grpSpPr bwMode="auto">
          <a:xfrm>
            <a:off x="4019369" y="3790880"/>
            <a:ext cx="166072" cy="83036"/>
            <a:chOff x="3888" y="2832"/>
            <a:chExt cx="96" cy="48"/>
          </a:xfrm>
        </p:grpSpPr>
        <p:sp>
          <p:nvSpPr>
            <p:cNvPr id="242" name="Line 102"/>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3" name="Line 103"/>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44" name="Line 104"/>
          <p:cNvSpPr>
            <a:spLocks noChangeAspect="1" noChangeShapeType="1"/>
          </p:cNvSpPr>
          <p:nvPr/>
        </p:nvSpPr>
        <p:spPr bwMode="auto">
          <a:xfrm>
            <a:off x="4102405" y="3541773"/>
            <a:ext cx="0" cy="249107"/>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5" name="Line 105"/>
          <p:cNvSpPr>
            <a:spLocks noChangeAspect="1" noChangeShapeType="1"/>
          </p:cNvSpPr>
          <p:nvPr/>
        </p:nvSpPr>
        <p:spPr bwMode="auto">
          <a:xfrm>
            <a:off x="4102405" y="3873916"/>
            <a:ext cx="0" cy="249107"/>
          </a:xfrm>
          <a:prstGeom prst="line">
            <a:avLst/>
          </a:prstGeom>
          <a:noFill/>
          <a:ln w="19050">
            <a:solidFill>
              <a:srgbClr val="008000"/>
            </a:solidFill>
            <a:round/>
            <a:headE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sp>
        <p:nvSpPr>
          <p:cNvPr id="246" name="Line 106"/>
          <p:cNvSpPr>
            <a:spLocks noChangeAspect="1" noChangeShapeType="1"/>
          </p:cNvSpPr>
          <p:nvPr/>
        </p:nvSpPr>
        <p:spPr bwMode="auto">
          <a:xfrm>
            <a:off x="3936333" y="3541773"/>
            <a:ext cx="16607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7" name="Line 107"/>
          <p:cNvSpPr>
            <a:spLocks noChangeShapeType="1"/>
          </p:cNvSpPr>
          <p:nvPr/>
        </p:nvSpPr>
        <p:spPr bwMode="auto">
          <a:xfrm>
            <a:off x="3438118" y="2877486"/>
            <a:ext cx="498215" cy="664286"/>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8" name="Line 108"/>
          <p:cNvSpPr>
            <a:spLocks noChangeAspect="1" noChangeShapeType="1"/>
          </p:cNvSpPr>
          <p:nvPr/>
        </p:nvSpPr>
        <p:spPr bwMode="auto">
          <a:xfrm>
            <a:off x="4517584" y="2877486"/>
            <a:ext cx="332143"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9" name="Line 109"/>
          <p:cNvSpPr>
            <a:spLocks noChangeShapeType="1"/>
          </p:cNvSpPr>
          <p:nvPr/>
        </p:nvSpPr>
        <p:spPr bwMode="auto">
          <a:xfrm>
            <a:off x="1652849" y="2379271"/>
            <a:ext cx="4151790"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50" name="Rectangle 110"/>
          <p:cNvSpPr>
            <a:spLocks noChangeArrowheads="1"/>
          </p:cNvSpPr>
          <p:nvPr/>
        </p:nvSpPr>
        <p:spPr bwMode="auto">
          <a:xfrm>
            <a:off x="3853297" y="4206059"/>
            <a:ext cx="788840" cy="501675"/>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p>
        </p:txBody>
      </p:sp>
      <p:grpSp>
        <p:nvGrpSpPr>
          <p:cNvPr id="252" name="Group 108"/>
          <p:cNvGrpSpPr>
            <a:grpSpLocks/>
          </p:cNvGrpSpPr>
          <p:nvPr/>
        </p:nvGrpSpPr>
        <p:grpSpPr bwMode="auto">
          <a:xfrm>
            <a:off x="1154634" y="1202931"/>
            <a:ext cx="5397327" cy="1096764"/>
            <a:chOff x="680" y="1016"/>
            <a:chExt cx="3120" cy="634"/>
          </a:xfrm>
        </p:grpSpPr>
        <p:sp>
          <p:nvSpPr>
            <p:cNvPr id="253" name="Rectangle 127"/>
            <p:cNvSpPr>
              <a:spLocks noChangeArrowheads="1"/>
            </p:cNvSpPr>
            <p:nvPr/>
          </p:nvSpPr>
          <p:spPr bwMode="auto">
            <a:xfrm>
              <a:off x="3344" y="136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FF6600"/>
                  </a:solidFill>
                  <a:effectLst/>
                  <a:uLnTx/>
                  <a:uFillTx/>
                  <a:latin typeface="+mn-ea"/>
                </a:rPr>
                <a:t>预充</a:t>
              </a:r>
            </a:p>
          </p:txBody>
        </p:sp>
        <p:grpSp>
          <p:nvGrpSpPr>
            <p:cNvPr id="254" name="Group 110"/>
            <p:cNvGrpSpPr>
              <a:grpSpLocks/>
            </p:cNvGrpSpPr>
            <p:nvPr/>
          </p:nvGrpSpPr>
          <p:grpSpPr bwMode="auto">
            <a:xfrm>
              <a:off x="952" y="1016"/>
              <a:ext cx="2392" cy="624"/>
              <a:chOff x="952" y="1016"/>
              <a:chExt cx="2392" cy="624"/>
            </a:xfrm>
          </p:grpSpPr>
          <p:grpSp>
            <p:nvGrpSpPr>
              <p:cNvPr id="255" name="Group 111"/>
              <p:cNvGrpSpPr>
                <a:grpSpLocks/>
              </p:cNvGrpSpPr>
              <p:nvPr/>
            </p:nvGrpSpPr>
            <p:grpSpPr bwMode="auto">
              <a:xfrm>
                <a:off x="952" y="1016"/>
                <a:ext cx="616" cy="624"/>
                <a:chOff x="952" y="1016"/>
                <a:chExt cx="616" cy="624"/>
              </a:xfrm>
            </p:grpSpPr>
            <p:sp>
              <p:nvSpPr>
                <p:cNvPr id="268" name="Oval 2"/>
                <p:cNvSpPr>
                  <a:spLocks noChangeArrowheads="1"/>
                </p:cNvSpPr>
                <p:nvPr/>
              </p:nvSpPr>
              <p:spPr bwMode="auto">
                <a:xfrm>
                  <a:off x="952" y="101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69" name="Group 111"/>
                <p:cNvGrpSpPr>
                  <a:grpSpLocks noChangeAspect="1"/>
                </p:cNvGrpSpPr>
                <p:nvPr/>
              </p:nvGrpSpPr>
              <p:grpSpPr bwMode="auto">
                <a:xfrm>
                  <a:off x="1088" y="1264"/>
                  <a:ext cx="240" cy="192"/>
                  <a:chOff x="4032" y="2544"/>
                  <a:chExt cx="240" cy="192"/>
                </a:xfrm>
              </p:grpSpPr>
              <p:sp>
                <p:nvSpPr>
                  <p:cNvPr id="273" name="Line 112"/>
                  <p:cNvSpPr>
                    <a:spLocks noChangeAspect="1" noChangeShapeType="1"/>
                  </p:cNvSpPr>
                  <p:nvPr/>
                </p:nvSpPr>
                <p:spPr bwMode="auto">
                  <a:xfrm>
                    <a:off x="417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4" name="Line 113"/>
                  <p:cNvSpPr>
                    <a:spLocks noChangeAspect="1" noChangeShapeType="1"/>
                  </p:cNvSpPr>
                  <p:nvPr/>
                </p:nvSpPr>
                <p:spPr bwMode="auto">
                  <a:xfrm>
                    <a:off x="4128"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5" name="Line 114"/>
                  <p:cNvSpPr>
                    <a:spLocks noChangeAspect="1" noChangeShapeType="1"/>
                  </p:cNvSpPr>
                  <p:nvPr/>
                </p:nvSpPr>
                <p:spPr bwMode="auto">
                  <a:xfrm>
                    <a:off x="4176"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6" name="Line 115"/>
                  <p:cNvSpPr>
                    <a:spLocks noChangeAspect="1" noChangeShapeType="1"/>
                  </p:cNvSpPr>
                  <p:nvPr/>
                </p:nvSpPr>
                <p:spPr bwMode="auto">
                  <a:xfrm>
                    <a:off x="4176"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7" name="Line 116"/>
                  <p:cNvSpPr>
                    <a:spLocks noChangeAspect="1" noChangeShapeType="1"/>
                  </p:cNvSpPr>
                  <p:nvPr/>
                </p:nvSpPr>
                <p:spPr bwMode="auto">
                  <a:xfrm>
                    <a:off x="4032"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70" name="Line 123"/>
                <p:cNvSpPr>
                  <a:spLocks noChangeShapeType="1"/>
                </p:cNvSpPr>
                <p:nvPr/>
              </p:nvSpPr>
              <p:spPr bwMode="auto">
                <a:xfrm>
                  <a:off x="1328" y="1168"/>
                  <a:ext cx="0" cy="144"/>
                </a:xfrm>
                <a:prstGeom prst="line">
                  <a:avLst/>
                </a:prstGeom>
                <a:noFill/>
                <a:ln w="19050">
                  <a:solidFill>
                    <a:srgbClr val="FF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1" name="Line 125"/>
                <p:cNvSpPr>
                  <a:spLocks noChangeShapeType="1"/>
                </p:cNvSpPr>
                <p:nvPr/>
              </p:nvSpPr>
              <p:spPr bwMode="auto">
                <a:xfrm flipH="1">
                  <a:off x="992" y="1360"/>
                  <a:ext cx="96"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2" name="Rectangle 129"/>
                <p:cNvSpPr>
                  <a:spLocks noChangeArrowheads="1"/>
                </p:cNvSpPr>
                <p:nvPr/>
              </p:nvSpPr>
              <p:spPr bwMode="auto">
                <a:xfrm>
                  <a:off x="1376" y="1312"/>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9</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256" name="Group 122"/>
              <p:cNvGrpSpPr>
                <a:grpSpLocks/>
              </p:cNvGrpSpPr>
              <p:nvPr/>
            </p:nvGrpSpPr>
            <p:grpSpPr bwMode="auto">
              <a:xfrm>
                <a:off x="1119" y="1016"/>
                <a:ext cx="2225" cy="624"/>
                <a:chOff x="1119" y="1016"/>
                <a:chExt cx="2225" cy="624"/>
              </a:xfrm>
            </p:grpSpPr>
            <p:sp>
              <p:nvSpPr>
                <p:cNvPr id="257" name="Oval 3"/>
                <p:cNvSpPr>
                  <a:spLocks noChangeArrowheads="1"/>
                </p:cNvSpPr>
                <p:nvPr/>
              </p:nvSpPr>
              <p:spPr bwMode="auto">
                <a:xfrm>
                  <a:off x="2696" y="101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58" name="Group 117"/>
                <p:cNvGrpSpPr>
                  <a:grpSpLocks noChangeAspect="1"/>
                </p:cNvGrpSpPr>
                <p:nvPr/>
              </p:nvGrpSpPr>
              <p:grpSpPr bwMode="auto">
                <a:xfrm>
                  <a:off x="3008" y="1264"/>
                  <a:ext cx="240" cy="192"/>
                  <a:chOff x="3360" y="2544"/>
                  <a:chExt cx="240" cy="192"/>
                </a:xfrm>
              </p:grpSpPr>
              <p:sp>
                <p:nvSpPr>
                  <p:cNvPr id="263" name="Line 118"/>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4" name="Line 119"/>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5" name="Line 120"/>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6" name="Line 121"/>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7" name="Line 122"/>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59" name="Line 124"/>
                <p:cNvSpPr>
                  <a:spLocks noChangeShapeType="1"/>
                </p:cNvSpPr>
                <p:nvPr/>
              </p:nvSpPr>
              <p:spPr bwMode="auto">
                <a:xfrm>
                  <a:off x="3008" y="1168"/>
                  <a:ext cx="0" cy="144"/>
                </a:xfrm>
                <a:prstGeom prst="line">
                  <a:avLst/>
                </a:prstGeom>
                <a:noFill/>
                <a:ln w="19050">
                  <a:solidFill>
                    <a:srgbClr val="FF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0" name="Line 126"/>
                <p:cNvSpPr>
                  <a:spLocks noChangeShapeType="1"/>
                </p:cNvSpPr>
                <p:nvPr/>
              </p:nvSpPr>
              <p:spPr bwMode="auto">
                <a:xfrm flipH="1">
                  <a:off x="3248" y="1360"/>
                  <a:ext cx="96"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1" name="Rectangle 128"/>
                <p:cNvSpPr>
                  <a:spLocks noChangeArrowheads="1"/>
                </p:cNvSpPr>
                <p:nvPr/>
              </p:nvSpPr>
              <p:spPr bwMode="auto">
                <a:xfrm>
                  <a:off x="2768" y="1264"/>
                  <a:ext cx="224"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10</a:t>
                  </a:r>
                  <a:endParaRPr kumimoji="0" lang="en-US" altLang="zh-CN" b="0" i="0" u="none" strike="noStrike" kern="0" cap="none" spc="0" normalizeH="0" baseline="0" noProof="0" dirty="0">
                    <a:ln>
                      <a:noFill/>
                    </a:ln>
                    <a:solidFill>
                      <a:srgbClr val="FF6600"/>
                    </a:solidFill>
                    <a:effectLst/>
                    <a:uLnTx/>
                    <a:uFillTx/>
                    <a:latin typeface="+mn-ea"/>
                  </a:endParaRPr>
                </a:p>
              </p:txBody>
            </p:sp>
            <p:sp>
              <p:nvSpPr>
                <p:cNvPr id="262" name="Rectangle 131"/>
                <p:cNvSpPr>
                  <a:spLocks noChangeArrowheads="1"/>
                </p:cNvSpPr>
                <p:nvPr/>
              </p:nvSpPr>
              <p:spPr bwMode="auto">
                <a:xfrm>
                  <a:off x="2816" y="1043"/>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sp>
              <p:nvSpPr>
                <p:cNvPr id="295" name="Rectangle 131"/>
                <p:cNvSpPr>
                  <a:spLocks noChangeArrowheads="1"/>
                </p:cNvSpPr>
                <p:nvPr/>
              </p:nvSpPr>
              <p:spPr bwMode="auto">
                <a:xfrm>
                  <a:off x="1119" y="1032"/>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grpSp>
        </p:grpSp>
        <p:sp>
          <p:nvSpPr>
            <p:cNvPr id="147" name="Rectangle 127">
              <a:extLst>
                <a:ext uri="{FF2B5EF4-FFF2-40B4-BE49-F238E27FC236}">
                  <a16:creationId xmlns:a16="http://schemas.microsoft.com/office/drawing/2014/main" id="{5DA8ACC2-FD5D-4622-B640-B15BEF17CAFD}"/>
                </a:ext>
              </a:extLst>
            </p:cNvPr>
            <p:cNvSpPr>
              <a:spLocks noChangeArrowheads="1"/>
            </p:cNvSpPr>
            <p:nvPr/>
          </p:nvSpPr>
          <p:spPr bwMode="auto">
            <a:xfrm>
              <a:off x="680" y="132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FF6600"/>
                  </a:solidFill>
                  <a:effectLst/>
                  <a:uLnTx/>
                  <a:uFillTx/>
                  <a:latin typeface="+mn-ea"/>
                </a:rPr>
                <a:t>预充</a:t>
              </a:r>
            </a:p>
          </p:txBody>
        </p:sp>
      </p:grpSp>
      <p:sp>
        <p:nvSpPr>
          <p:cNvPr id="278" name="Rectangle 132"/>
          <p:cNvSpPr>
            <a:spLocks noChangeArrowheads="1"/>
          </p:cNvSpPr>
          <p:nvPr/>
        </p:nvSpPr>
        <p:spPr bwMode="auto">
          <a:xfrm>
            <a:off x="697937" y="2545343"/>
            <a:ext cx="1328573"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0000FF"/>
                </a:solidFill>
                <a:latin typeface="+mn-ea"/>
              </a:rPr>
              <a:t>X</a:t>
            </a:r>
            <a:r>
              <a:rPr lang="zh-CN" altLang="en-US">
                <a:solidFill>
                  <a:srgbClr val="0000FF"/>
                </a:solidFill>
                <a:latin typeface="+mn-ea"/>
              </a:rPr>
              <a:t>地址译码线</a:t>
            </a:r>
          </a:p>
        </p:txBody>
      </p:sp>
      <p:sp>
        <p:nvSpPr>
          <p:cNvPr id="279" name="Rectangle 133"/>
          <p:cNvSpPr>
            <a:spLocks noChangeArrowheads="1"/>
          </p:cNvSpPr>
          <p:nvPr/>
        </p:nvSpPr>
        <p:spPr bwMode="auto">
          <a:xfrm>
            <a:off x="3064457" y="5949811"/>
            <a:ext cx="1328573"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a:solidFill>
                  <a:srgbClr val="0000FF"/>
                </a:solidFill>
                <a:latin typeface="+mn-ea"/>
              </a:rPr>
              <a:t>Y</a:t>
            </a:r>
            <a:r>
              <a:rPr lang="zh-CN" altLang="en-US" dirty="0">
                <a:solidFill>
                  <a:srgbClr val="0000FF"/>
                </a:solidFill>
                <a:latin typeface="+mn-ea"/>
              </a:rPr>
              <a:t>地址译码线</a:t>
            </a:r>
          </a:p>
        </p:txBody>
      </p:sp>
      <p:sp>
        <p:nvSpPr>
          <p:cNvPr id="280" name="Rectangle 134"/>
          <p:cNvSpPr>
            <a:spLocks noChangeArrowheads="1"/>
          </p:cNvSpPr>
          <p:nvPr/>
        </p:nvSpPr>
        <p:spPr bwMode="auto">
          <a:xfrm>
            <a:off x="2898386" y="254534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b="1" dirty="0">
                <a:latin typeface="+mn-ea"/>
              </a:rPr>
              <a:t>A</a:t>
            </a:r>
          </a:p>
        </p:txBody>
      </p:sp>
      <p:sp>
        <p:nvSpPr>
          <p:cNvPr id="281" name="Rectangle 135"/>
          <p:cNvSpPr>
            <a:spLocks noChangeArrowheads="1"/>
          </p:cNvSpPr>
          <p:nvPr/>
        </p:nvSpPr>
        <p:spPr bwMode="auto">
          <a:xfrm>
            <a:off x="4393030" y="254534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b="1" dirty="0">
                <a:latin typeface="+mn-ea"/>
              </a:rPr>
              <a:t>B</a:t>
            </a:r>
          </a:p>
        </p:txBody>
      </p:sp>
      <p:sp>
        <p:nvSpPr>
          <p:cNvPr id="282" name="Rectangle 136"/>
          <p:cNvSpPr>
            <a:spLocks noChangeArrowheads="1"/>
          </p:cNvSpPr>
          <p:nvPr/>
        </p:nvSpPr>
        <p:spPr bwMode="auto">
          <a:xfrm>
            <a:off x="3064457" y="3790880"/>
            <a:ext cx="332143"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1</a:t>
            </a:r>
            <a:endParaRPr lang="en-US" altLang="zh-CN" dirty="0">
              <a:solidFill>
                <a:srgbClr val="FF6600"/>
              </a:solidFill>
              <a:latin typeface="+mn-ea"/>
            </a:endParaRPr>
          </a:p>
        </p:txBody>
      </p:sp>
      <p:sp>
        <p:nvSpPr>
          <p:cNvPr id="283" name="Rectangle 137"/>
          <p:cNvSpPr>
            <a:spLocks noChangeArrowheads="1"/>
          </p:cNvSpPr>
          <p:nvPr/>
        </p:nvSpPr>
        <p:spPr bwMode="auto">
          <a:xfrm>
            <a:off x="3811780" y="3790880"/>
            <a:ext cx="332143"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2</a:t>
            </a:r>
            <a:endParaRPr lang="en-US" altLang="zh-CN" dirty="0">
              <a:solidFill>
                <a:srgbClr val="FF6600"/>
              </a:solidFill>
              <a:latin typeface="+mn-ea"/>
            </a:endParaRPr>
          </a:p>
        </p:txBody>
      </p:sp>
      <p:sp>
        <p:nvSpPr>
          <p:cNvPr id="284" name="Rectangle 138"/>
          <p:cNvSpPr>
            <a:spLocks noChangeArrowheads="1"/>
          </p:cNvSpPr>
          <p:nvPr/>
        </p:nvSpPr>
        <p:spPr bwMode="auto">
          <a:xfrm>
            <a:off x="2400171" y="4704274"/>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D</a:t>
            </a:r>
          </a:p>
        </p:txBody>
      </p:sp>
      <p:grpSp>
        <p:nvGrpSpPr>
          <p:cNvPr id="285" name="Group 140"/>
          <p:cNvGrpSpPr>
            <a:grpSpLocks/>
          </p:cNvGrpSpPr>
          <p:nvPr/>
        </p:nvGrpSpPr>
        <p:grpSpPr bwMode="auto">
          <a:xfrm>
            <a:off x="4974281" y="4704274"/>
            <a:ext cx="249107" cy="332143"/>
            <a:chOff x="5040" y="2688"/>
            <a:chExt cx="144" cy="192"/>
          </a:xfrm>
        </p:grpSpPr>
        <p:sp>
          <p:nvSpPr>
            <p:cNvPr id="286" name="Rectangle 141"/>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D</a:t>
              </a:r>
            </a:p>
          </p:txBody>
        </p:sp>
        <p:sp>
          <p:nvSpPr>
            <p:cNvPr id="287" name="Line 142"/>
            <p:cNvSpPr>
              <a:spLocks noChangeShapeType="1"/>
            </p:cNvSpPr>
            <p:nvPr/>
          </p:nvSpPr>
          <p:spPr bwMode="auto">
            <a:xfrm>
              <a:off x="5040" y="2688"/>
              <a:ext cx="96" cy="0"/>
            </a:xfrm>
            <a:prstGeom prst="line">
              <a:avLst/>
            </a:prstGeom>
            <a:noFill/>
            <a:ln w="19050">
              <a:solidFill>
                <a:srgbClr val="FF66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89" name="Line 63"/>
          <p:cNvSpPr>
            <a:spLocks noChangeShapeType="1"/>
          </p:cNvSpPr>
          <p:nvPr/>
        </p:nvSpPr>
        <p:spPr bwMode="auto">
          <a:xfrm>
            <a:off x="5181870" y="1881055"/>
            <a:ext cx="0" cy="3329373"/>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0" name="Line 61"/>
          <p:cNvSpPr>
            <a:spLocks noChangeShapeType="1"/>
          </p:cNvSpPr>
          <p:nvPr/>
        </p:nvSpPr>
        <p:spPr bwMode="auto">
          <a:xfrm>
            <a:off x="2275617" y="1881055"/>
            <a:ext cx="0" cy="3329902"/>
          </a:xfrm>
          <a:prstGeom prst="line">
            <a:avLst/>
          </a:prstGeom>
          <a:noFill/>
          <a:ln w="19050">
            <a:solidFill>
              <a:srgbClr val="00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2" name="Rectangle 166"/>
          <p:cNvSpPr txBox="1">
            <a:spLocks noChangeArrowheads="1"/>
          </p:cNvSpPr>
          <p:nvPr/>
        </p:nvSpPr>
        <p:spPr bwMode="auto">
          <a:xfrm>
            <a:off x="6842585" y="3592651"/>
            <a:ext cx="4605503" cy="2606267"/>
          </a:xfrm>
          <a:prstGeom prst="rect">
            <a:avLst/>
          </a:prstGeom>
          <a:solidFill>
            <a:schemeClr val="bg1"/>
          </a:solid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r>
              <a:rPr lang="en-US" altLang="zh-CN" sz="2600" b="1" dirty="0">
                <a:latin typeface="+mn-ea"/>
              </a:rPr>
              <a:t>DRAM</a:t>
            </a:r>
            <a:r>
              <a:rPr lang="zh-CN" altLang="en-US" sz="2600" b="1" dirty="0">
                <a:latin typeface="+mn-ea"/>
              </a:rPr>
              <a:t>存储原理</a:t>
            </a: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利用电容电荷存储数据</a:t>
            </a: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电容不能永久保存电荷</a:t>
            </a: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必须增加额外电路补充</a:t>
            </a:r>
          </a:p>
        </p:txBody>
      </p:sp>
      <p:sp>
        <p:nvSpPr>
          <p:cNvPr id="293" name="矩形 292"/>
          <p:cNvSpPr/>
          <p:nvPr/>
        </p:nvSpPr>
        <p:spPr>
          <a:xfrm>
            <a:off x="6849922" y="2609754"/>
            <a:ext cx="4491935" cy="738664"/>
          </a:xfrm>
          <a:prstGeom prst="rect">
            <a:avLst/>
          </a:prstGeom>
        </p:spPr>
        <p:txBody>
          <a:bodyPr wrap="none">
            <a:spAutoFit/>
          </a:bodyPr>
          <a:lstStyle/>
          <a:p>
            <a:pPr>
              <a:lnSpc>
                <a:spcPct val="150000"/>
              </a:lnSpc>
              <a:buClr>
                <a:srgbClr val="FFC000"/>
              </a:buClr>
              <a:buFont typeface="Wingdings" pitchFamily="2" charset="2"/>
              <a:buChar char="n"/>
              <a:defRPr/>
            </a:pP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9</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10</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7</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8</a:t>
            </a:r>
            <a:r>
              <a:rPr lang="zh-CN" altLang="en-US" sz="2800" dirty="0">
                <a:solidFill>
                  <a:schemeClr val="tx1">
                    <a:lumMod val="75000"/>
                    <a:lumOff val="25000"/>
                  </a:schemeClr>
                </a:solidFill>
                <a:latin typeface="+mn-ea"/>
              </a:rPr>
              <a:t>共享电路</a:t>
            </a:r>
          </a:p>
        </p:txBody>
      </p:sp>
    </p:spTree>
    <p:extLst>
      <p:ext uri="{BB962C8B-B14F-4D97-AF65-F5344CB8AC3E}">
        <p14:creationId xmlns:p14="http://schemas.microsoft.com/office/powerpoint/2010/main" val="387545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wipe(left)">
                                      <p:cBhvr>
                                        <p:cTn id="7" dur="500"/>
                                        <p:tgtEl>
                                          <p:spTgt spid="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2">
                                            <p:txEl>
                                              <p:pRg st="1" end="1"/>
                                            </p:txEl>
                                          </p:spTgt>
                                        </p:tgtEl>
                                        <p:attrNameLst>
                                          <p:attrName>style.visibility</p:attrName>
                                        </p:attrNameLst>
                                      </p:cBhvr>
                                      <p:to>
                                        <p:strVal val="visible"/>
                                      </p:to>
                                    </p:set>
                                    <p:animEffect transition="in" filter="wipe(left)">
                                      <p:cBhvr>
                                        <p:cTn id="12" dur="500"/>
                                        <p:tgtEl>
                                          <p:spTgt spid="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2">
                                            <p:txEl>
                                              <p:pRg st="2" end="2"/>
                                            </p:txEl>
                                          </p:spTgt>
                                        </p:tgtEl>
                                        <p:attrNameLst>
                                          <p:attrName>style.visibility</p:attrName>
                                        </p:attrNameLst>
                                      </p:cBhvr>
                                      <p:to>
                                        <p:strVal val="visible"/>
                                      </p:to>
                                    </p:set>
                                    <p:animEffect transition="in" filter="wipe(left)">
                                      <p:cBhvr>
                                        <p:cTn id="17" dur="500"/>
                                        <p:tgtEl>
                                          <p:spTgt spid="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2">
                                            <p:txEl>
                                              <p:pRg st="3" end="3"/>
                                            </p:txEl>
                                          </p:spTgt>
                                        </p:tgtEl>
                                        <p:attrNameLst>
                                          <p:attrName>style.visibility</p:attrName>
                                        </p:attrNameLst>
                                      </p:cBhvr>
                                      <p:to>
                                        <p:strVal val="visible"/>
                                      </p:to>
                                    </p:set>
                                    <p:animEffect transition="in" filter="wipe(left)">
                                      <p:cBhvr>
                                        <p:cTn id="22" dur="500"/>
                                        <p:tgtEl>
                                          <p:spTgt spid="2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wipe(down)">
                                      <p:cBhvr>
                                        <p:cTn id="27" dur="500"/>
                                        <p:tgtEl>
                                          <p:spTgt spid="1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7"/>
                                        </p:tgtEl>
                                        <p:attrNameLst>
                                          <p:attrName>style.visibility</p:attrName>
                                        </p:attrNameLst>
                                      </p:cBhvr>
                                      <p:to>
                                        <p:strVal val="visible"/>
                                      </p:to>
                                    </p:set>
                                    <p:animEffect transition="in" filter="wipe(down)">
                                      <p:cBhvr>
                                        <p:cTn id="32" dur="500"/>
                                        <p:tgtEl>
                                          <p:spTgt spid="1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52"/>
                                        </p:tgtEl>
                                        <p:attrNameLst>
                                          <p:attrName>style.visibility</p:attrName>
                                        </p:attrNameLst>
                                      </p:cBhvr>
                                      <p:to>
                                        <p:strVal val="visible"/>
                                      </p:to>
                                    </p:set>
                                    <p:animEffect transition="in" filter="wipe(down)">
                                      <p:cBhvr>
                                        <p:cTn id="37" dur="500"/>
                                        <p:tgtEl>
                                          <p:spTgt spid="2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3"/>
                                        </p:tgtEl>
                                        <p:attrNameLst>
                                          <p:attrName>style.visibility</p:attrName>
                                        </p:attrNameLst>
                                      </p:cBhvr>
                                      <p:to>
                                        <p:strVal val="visible"/>
                                      </p:to>
                                    </p:set>
                                    <p:animEffect transition="in" filter="wipe(left)">
                                      <p:cBhvr>
                                        <p:cTn id="42"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 name="Line 105"/>
          <p:cNvSpPr>
            <a:spLocks noChangeShapeType="1"/>
          </p:cNvSpPr>
          <p:nvPr/>
        </p:nvSpPr>
        <p:spPr bwMode="auto">
          <a:xfrm>
            <a:off x="2172544" y="2373778"/>
            <a:ext cx="4186119" cy="0"/>
          </a:xfrm>
          <a:prstGeom prst="line">
            <a:avLst/>
          </a:prstGeom>
          <a:noFill/>
          <a:ln w="19050">
            <a:solidFill>
              <a:schemeClr val="tx1"/>
            </a:solidFill>
            <a:round/>
            <a:headEnd/>
            <a:tailEnd/>
          </a:ln>
        </p:spPr>
        <p:txBody>
          <a:bodyPr/>
          <a:lstStyle/>
          <a:p>
            <a:endParaRPr lang="zh-CN" altLang="en-US">
              <a:latin typeface="+mn-ea"/>
            </a:endParaRPr>
          </a:p>
        </p:txBody>
      </p:sp>
      <p:sp>
        <p:nvSpPr>
          <p:cNvPr id="181250" name="Rectangle 15"/>
          <p:cNvSpPr>
            <a:spLocks noGrp="1" noChangeArrowheads="1"/>
          </p:cNvSpPr>
          <p:nvPr>
            <p:ph type="title"/>
          </p:nvPr>
        </p:nvSpPr>
        <p:spPr/>
        <p:txBody>
          <a:bodyPr/>
          <a:lstStyle/>
          <a:p>
            <a:pPr eaLnBrk="1" hangingPunct="1"/>
            <a:r>
              <a:rPr lang="zh-CN" altLang="en-US"/>
              <a:t>四管</a:t>
            </a:r>
            <a:r>
              <a:rPr lang="en-US" altLang="zh-CN"/>
              <a:t>DRAM</a:t>
            </a:r>
            <a:r>
              <a:rPr lang="zh-CN" altLang="en-US"/>
              <a:t>存储器写操作</a:t>
            </a:r>
          </a:p>
        </p:txBody>
      </p:sp>
      <p:grpSp>
        <p:nvGrpSpPr>
          <p:cNvPr id="181249" name="Group 2"/>
          <p:cNvGrpSpPr>
            <a:grpSpLocks/>
          </p:cNvGrpSpPr>
          <p:nvPr/>
        </p:nvGrpSpPr>
        <p:grpSpPr bwMode="auto">
          <a:xfrm>
            <a:off x="2814417" y="5135063"/>
            <a:ext cx="2930283" cy="334889"/>
            <a:chOff x="1992" y="3264"/>
            <a:chExt cx="1680" cy="192"/>
          </a:xfrm>
        </p:grpSpPr>
        <p:grpSp>
          <p:nvGrpSpPr>
            <p:cNvPr id="181462" name="Group 3"/>
            <p:cNvGrpSpPr>
              <a:grpSpLocks noChangeAspect="1"/>
            </p:cNvGrpSpPr>
            <p:nvPr/>
          </p:nvGrpSpPr>
          <p:grpSpPr bwMode="auto">
            <a:xfrm>
              <a:off x="1992" y="3264"/>
              <a:ext cx="240" cy="192"/>
              <a:chOff x="3360" y="2544"/>
              <a:chExt cx="240" cy="192"/>
            </a:xfrm>
          </p:grpSpPr>
          <p:sp>
            <p:nvSpPr>
              <p:cNvPr id="181469" name="Line 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70" name="Line 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71" name="Line 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72" name="Line 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73" name="Line 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63" name="Group 9"/>
            <p:cNvGrpSpPr>
              <a:grpSpLocks noChangeAspect="1"/>
            </p:cNvGrpSpPr>
            <p:nvPr/>
          </p:nvGrpSpPr>
          <p:grpSpPr bwMode="auto">
            <a:xfrm>
              <a:off x="3432" y="3264"/>
              <a:ext cx="240" cy="192"/>
              <a:chOff x="4032" y="2544"/>
              <a:chExt cx="240" cy="192"/>
            </a:xfrm>
          </p:grpSpPr>
          <p:sp>
            <p:nvSpPr>
              <p:cNvPr id="181464" name="Line 1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65" name="Line 1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66" name="Line 1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7" name="Line 1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8" name="Line 1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51" name="Rectangle 16"/>
          <p:cNvSpPr>
            <a:spLocks noChangeArrowheads="1"/>
          </p:cNvSpPr>
          <p:nvPr/>
        </p:nvSpPr>
        <p:spPr bwMode="auto">
          <a:xfrm>
            <a:off x="1628350" y="4545519"/>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81252" name="Line 17"/>
          <p:cNvSpPr>
            <a:spLocks noChangeAspect="1" noChangeShapeType="1"/>
          </p:cNvSpPr>
          <p:nvPr/>
        </p:nvSpPr>
        <p:spPr bwMode="auto">
          <a:xfrm>
            <a:off x="3470243" y="2874559"/>
            <a:ext cx="502334" cy="0"/>
          </a:xfrm>
          <a:prstGeom prst="line">
            <a:avLst/>
          </a:prstGeom>
          <a:noFill/>
          <a:ln w="19050">
            <a:solidFill>
              <a:schemeClr val="tx1"/>
            </a:solidFill>
            <a:round/>
            <a:headEnd/>
            <a:tailEnd/>
          </a:ln>
        </p:spPr>
        <p:txBody>
          <a:bodyPr/>
          <a:lstStyle/>
          <a:p>
            <a:endParaRPr lang="zh-CN" altLang="en-US">
              <a:latin typeface="+mn-ea"/>
            </a:endParaRPr>
          </a:p>
        </p:txBody>
      </p:sp>
      <p:grpSp>
        <p:nvGrpSpPr>
          <p:cNvPr id="5" name="Group 18"/>
          <p:cNvGrpSpPr>
            <a:grpSpLocks noChangeAspect="1"/>
          </p:cNvGrpSpPr>
          <p:nvPr/>
        </p:nvGrpSpPr>
        <p:grpSpPr bwMode="auto">
          <a:xfrm>
            <a:off x="3470243" y="3376893"/>
            <a:ext cx="418612" cy="334889"/>
            <a:chOff x="3360" y="2544"/>
            <a:chExt cx="240" cy="192"/>
          </a:xfrm>
        </p:grpSpPr>
        <p:sp>
          <p:nvSpPr>
            <p:cNvPr id="181457" name="Line 1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58" name="Line 2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59" name="Line 2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0" name="Line 2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1" name="Line 2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254" name="Line 24"/>
          <p:cNvSpPr>
            <a:spLocks noChangeAspect="1" noChangeShapeType="1"/>
          </p:cNvSpPr>
          <p:nvPr/>
        </p:nvSpPr>
        <p:spPr bwMode="auto">
          <a:xfrm>
            <a:off x="3470243" y="2874559"/>
            <a:ext cx="0" cy="586057"/>
          </a:xfrm>
          <a:prstGeom prst="line">
            <a:avLst/>
          </a:prstGeom>
          <a:noFill/>
          <a:ln w="19050">
            <a:solidFill>
              <a:schemeClr val="tx1"/>
            </a:solidFill>
            <a:round/>
            <a:headEnd/>
            <a:tailEnd/>
          </a:ln>
        </p:spPr>
        <p:txBody>
          <a:bodyPr/>
          <a:lstStyle/>
          <a:p>
            <a:endParaRPr lang="zh-CN" altLang="en-US">
              <a:latin typeface="+mn-ea"/>
            </a:endParaRPr>
          </a:p>
        </p:txBody>
      </p:sp>
      <p:grpSp>
        <p:nvGrpSpPr>
          <p:cNvPr id="6" name="Group 25"/>
          <p:cNvGrpSpPr>
            <a:grpSpLocks noChangeAspect="1"/>
          </p:cNvGrpSpPr>
          <p:nvPr/>
        </p:nvGrpSpPr>
        <p:grpSpPr bwMode="auto">
          <a:xfrm>
            <a:off x="4642356" y="3376893"/>
            <a:ext cx="418612" cy="334889"/>
            <a:chOff x="4032" y="2544"/>
            <a:chExt cx="240" cy="192"/>
          </a:xfrm>
        </p:grpSpPr>
        <p:sp>
          <p:nvSpPr>
            <p:cNvPr id="181452"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53"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54"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5"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6"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256" name="Line 31"/>
          <p:cNvSpPr>
            <a:spLocks noChangeAspect="1" noChangeShapeType="1"/>
          </p:cNvSpPr>
          <p:nvPr/>
        </p:nvSpPr>
        <p:spPr bwMode="auto">
          <a:xfrm>
            <a:off x="4642356" y="2874559"/>
            <a:ext cx="418612" cy="0"/>
          </a:xfrm>
          <a:prstGeom prst="line">
            <a:avLst/>
          </a:prstGeom>
          <a:noFill/>
          <a:ln w="19050">
            <a:solidFill>
              <a:schemeClr val="tx1"/>
            </a:solidFill>
            <a:round/>
            <a:headEnd/>
            <a:tailEnd/>
          </a:ln>
        </p:spPr>
        <p:txBody>
          <a:bodyPr/>
          <a:lstStyle/>
          <a:p>
            <a:endParaRPr lang="zh-CN" altLang="en-US">
              <a:latin typeface="+mn-ea"/>
            </a:endParaRPr>
          </a:p>
        </p:txBody>
      </p:sp>
      <p:sp>
        <p:nvSpPr>
          <p:cNvPr id="181257" name="Line 32"/>
          <p:cNvSpPr>
            <a:spLocks noChangeShapeType="1"/>
          </p:cNvSpPr>
          <p:nvPr/>
        </p:nvSpPr>
        <p:spPr bwMode="auto">
          <a:xfrm flipV="1">
            <a:off x="4056299" y="2874559"/>
            <a:ext cx="586057" cy="669779"/>
          </a:xfrm>
          <a:prstGeom prst="line">
            <a:avLst/>
          </a:prstGeom>
          <a:noFill/>
          <a:ln w="19050">
            <a:solidFill>
              <a:schemeClr val="tx1"/>
            </a:solidFill>
            <a:round/>
            <a:headEnd/>
            <a:tailEnd/>
          </a:ln>
        </p:spPr>
        <p:txBody>
          <a:bodyPr/>
          <a:lstStyle/>
          <a:p>
            <a:endParaRPr lang="zh-CN" altLang="en-US">
              <a:latin typeface="+mn-ea"/>
            </a:endParaRPr>
          </a:p>
        </p:txBody>
      </p:sp>
      <p:sp>
        <p:nvSpPr>
          <p:cNvPr id="181258" name="Line 33"/>
          <p:cNvSpPr>
            <a:spLocks noChangeAspect="1" noChangeShapeType="1"/>
          </p:cNvSpPr>
          <p:nvPr/>
        </p:nvSpPr>
        <p:spPr bwMode="auto">
          <a:xfrm>
            <a:off x="3470243" y="4130395"/>
            <a:ext cx="1590725" cy="0"/>
          </a:xfrm>
          <a:prstGeom prst="line">
            <a:avLst/>
          </a:prstGeom>
          <a:noFill/>
          <a:ln w="19050">
            <a:solidFill>
              <a:srgbClr val="008000"/>
            </a:solidFill>
            <a:round/>
            <a:headEnd/>
            <a:tailEnd/>
          </a:ln>
        </p:spPr>
        <p:txBody>
          <a:bodyPr/>
          <a:lstStyle/>
          <a:p>
            <a:endParaRPr lang="zh-CN" altLang="en-US">
              <a:latin typeface="+mn-ea"/>
            </a:endParaRPr>
          </a:p>
        </p:txBody>
      </p:sp>
      <p:sp>
        <p:nvSpPr>
          <p:cNvPr id="181259" name="Line 34"/>
          <p:cNvSpPr>
            <a:spLocks noChangeAspect="1" noChangeShapeType="1"/>
          </p:cNvSpPr>
          <p:nvPr/>
        </p:nvSpPr>
        <p:spPr bwMode="auto">
          <a:xfrm>
            <a:off x="3470243" y="3628061"/>
            <a:ext cx="0" cy="502334"/>
          </a:xfrm>
          <a:prstGeom prst="line">
            <a:avLst/>
          </a:prstGeom>
          <a:noFill/>
          <a:ln w="19050">
            <a:solidFill>
              <a:srgbClr val="008000"/>
            </a:solidFill>
            <a:round/>
            <a:headEnd/>
            <a:tailEnd/>
          </a:ln>
        </p:spPr>
        <p:txBody>
          <a:bodyPr/>
          <a:lstStyle/>
          <a:p>
            <a:endParaRPr lang="zh-CN" altLang="en-US">
              <a:latin typeface="+mn-ea"/>
            </a:endParaRPr>
          </a:p>
        </p:txBody>
      </p:sp>
      <p:sp>
        <p:nvSpPr>
          <p:cNvPr id="181260" name="Line 35"/>
          <p:cNvSpPr>
            <a:spLocks noChangeAspect="1" noChangeShapeType="1"/>
          </p:cNvSpPr>
          <p:nvPr/>
        </p:nvSpPr>
        <p:spPr bwMode="auto">
          <a:xfrm>
            <a:off x="5060968" y="3628061"/>
            <a:ext cx="0" cy="502334"/>
          </a:xfrm>
          <a:prstGeom prst="line">
            <a:avLst/>
          </a:prstGeom>
          <a:noFill/>
          <a:ln w="19050">
            <a:solidFill>
              <a:srgbClr val="008000"/>
            </a:solidFill>
            <a:round/>
            <a:headEnd/>
            <a:tailEnd/>
          </a:ln>
        </p:spPr>
        <p:txBody>
          <a:bodyPr/>
          <a:lstStyle/>
          <a:p>
            <a:endParaRPr lang="zh-CN" altLang="en-US">
              <a:latin typeface="+mn-ea"/>
            </a:endParaRPr>
          </a:p>
        </p:txBody>
      </p:sp>
      <p:sp>
        <p:nvSpPr>
          <p:cNvPr id="181261" name="Line 36"/>
          <p:cNvSpPr>
            <a:spLocks noChangeAspect="1" noChangeShapeType="1"/>
          </p:cNvSpPr>
          <p:nvPr/>
        </p:nvSpPr>
        <p:spPr bwMode="auto">
          <a:xfrm>
            <a:off x="5060968" y="2874559"/>
            <a:ext cx="0" cy="586057"/>
          </a:xfrm>
          <a:prstGeom prst="line">
            <a:avLst/>
          </a:prstGeom>
          <a:noFill/>
          <a:ln w="19050">
            <a:solidFill>
              <a:schemeClr val="tx1"/>
            </a:solidFill>
            <a:round/>
            <a:headEnd/>
            <a:tailEnd/>
          </a:ln>
        </p:spPr>
        <p:txBody>
          <a:bodyPr/>
          <a:lstStyle/>
          <a:p>
            <a:endParaRPr lang="zh-CN" altLang="en-US">
              <a:latin typeface="+mn-ea"/>
            </a:endParaRPr>
          </a:p>
        </p:txBody>
      </p:sp>
      <p:sp>
        <p:nvSpPr>
          <p:cNvPr id="181262" name="Line 37"/>
          <p:cNvSpPr>
            <a:spLocks noChangeAspect="1" noChangeShapeType="1"/>
          </p:cNvSpPr>
          <p:nvPr/>
        </p:nvSpPr>
        <p:spPr bwMode="auto">
          <a:xfrm>
            <a:off x="3135353" y="2874559"/>
            <a:ext cx="334889"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7" name="Group 38"/>
          <p:cNvGrpSpPr>
            <a:grpSpLocks/>
          </p:cNvGrpSpPr>
          <p:nvPr/>
        </p:nvGrpSpPr>
        <p:grpSpPr bwMode="auto">
          <a:xfrm>
            <a:off x="2884186" y="2455947"/>
            <a:ext cx="2762838" cy="418612"/>
            <a:chOff x="2040" y="1728"/>
            <a:chExt cx="1584" cy="240"/>
          </a:xfrm>
        </p:grpSpPr>
        <p:grpSp>
          <p:nvGrpSpPr>
            <p:cNvPr id="181440" name="Group 39"/>
            <p:cNvGrpSpPr>
              <a:grpSpLocks noChangeAspect="1"/>
            </p:cNvGrpSpPr>
            <p:nvPr/>
          </p:nvGrpSpPr>
          <p:grpSpPr bwMode="auto">
            <a:xfrm rot="16200000" flipV="1">
              <a:off x="2016" y="1752"/>
              <a:ext cx="240" cy="192"/>
              <a:chOff x="3360" y="2544"/>
              <a:chExt cx="240" cy="192"/>
            </a:xfrm>
          </p:grpSpPr>
          <p:sp>
            <p:nvSpPr>
              <p:cNvPr id="181447" name="Line 40"/>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48" name="Line 41"/>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49" name="Line 42"/>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0" name="Line 43"/>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1" name="Line 44"/>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41" name="Group 45"/>
            <p:cNvGrpSpPr>
              <a:grpSpLocks noChangeAspect="1"/>
            </p:cNvGrpSpPr>
            <p:nvPr/>
          </p:nvGrpSpPr>
          <p:grpSpPr bwMode="auto">
            <a:xfrm rot="16200000" flipV="1">
              <a:off x="3408" y="1752"/>
              <a:ext cx="240" cy="192"/>
              <a:chOff x="3360" y="2544"/>
              <a:chExt cx="240" cy="192"/>
            </a:xfrm>
          </p:grpSpPr>
          <p:sp>
            <p:nvSpPr>
              <p:cNvPr id="181442" name="Line 4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43" name="Line 4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44" name="Line 4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45" name="Line 4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46" name="Line 5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64" name="Line 51"/>
          <p:cNvSpPr>
            <a:spLocks noChangeShapeType="1"/>
          </p:cNvSpPr>
          <p:nvPr/>
        </p:nvSpPr>
        <p:spPr bwMode="auto">
          <a:xfrm>
            <a:off x="2800464" y="1869891"/>
            <a:ext cx="0" cy="3348895"/>
          </a:xfrm>
          <a:prstGeom prst="line">
            <a:avLst/>
          </a:prstGeom>
          <a:noFill/>
          <a:ln w="19050">
            <a:solidFill>
              <a:schemeClr val="tx1"/>
            </a:solidFill>
            <a:round/>
            <a:headEnd/>
            <a:tailEnd/>
          </a:ln>
        </p:spPr>
        <p:txBody>
          <a:bodyPr/>
          <a:lstStyle/>
          <a:p>
            <a:endParaRPr lang="zh-CN" altLang="en-US">
              <a:latin typeface="+mn-ea"/>
            </a:endParaRPr>
          </a:p>
        </p:txBody>
      </p:sp>
      <p:sp>
        <p:nvSpPr>
          <p:cNvPr id="181265" name="Line 52"/>
          <p:cNvSpPr>
            <a:spLocks noChangeShapeType="1"/>
          </p:cNvSpPr>
          <p:nvPr/>
        </p:nvSpPr>
        <p:spPr bwMode="auto">
          <a:xfrm flipH="1">
            <a:off x="2800464" y="2874559"/>
            <a:ext cx="167445"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1266" name="Line 53"/>
          <p:cNvSpPr>
            <a:spLocks noChangeShapeType="1"/>
          </p:cNvSpPr>
          <p:nvPr/>
        </p:nvSpPr>
        <p:spPr bwMode="auto">
          <a:xfrm>
            <a:off x="5730747" y="1869891"/>
            <a:ext cx="0" cy="3348895"/>
          </a:xfrm>
          <a:prstGeom prst="line">
            <a:avLst/>
          </a:prstGeom>
          <a:noFill/>
          <a:ln w="19050">
            <a:solidFill>
              <a:schemeClr val="tx1"/>
            </a:solidFill>
            <a:round/>
            <a:headEnd/>
            <a:tailEnd/>
          </a:ln>
        </p:spPr>
        <p:txBody>
          <a:bodyPr/>
          <a:lstStyle/>
          <a:p>
            <a:endParaRPr lang="zh-CN" altLang="en-US">
              <a:latin typeface="+mn-ea"/>
            </a:endParaRPr>
          </a:p>
        </p:txBody>
      </p:sp>
      <p:sp>
        <p:nvSpPr>
          <p:cNvPr id="181267" name="Line 54"/>
          <p:cNvSpPr>
            <a:spLocks noChangeShapeType="1"/>
          </p:cNvSpPr>
          <p:nvPr/>
        </p:nvSpPr>
        <p:spPr bwMode="auto">
          <a:xfrm flipH="1">
            <a:off x="5563302" y="2874559"/>
            <a:ext cx="167445"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1268" name="Group 55"/>
          <p:cNvGrpSpPr>
            <a:grpSpLocks/>
          </p:cNvGrpSpPr>
          <p:nvPr/>
        </p:nvGrpSpPr>
        <p:grpSpPr bwMode="auto">
          <a:xfrm>
            <a:off x="4223744" y="4130395"/>
            <a:ext cx="83722" cy="251167"/>
            <a:chOff x="3744" y="2880"/>
            <a:chExt cx="96" cy="288"/>
          </a:xfrm>
        </p:grpSpPr>
        <p:sp>
          <p:nvSpPr>
            <p:cNvPr id="181438" name="Line 5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181439" name="Oval 5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en-US">
                <a:latin typeface="+mn-ea"/>
              </a:endParaRPr>
            </a:p>
          </p:txBody>
        </p:sp>
      </p:grpSp>
      <p:grpSp>
        <p:nvGrpSpPr>
          <p:cNvPr id="181271" name="Group 60"/>
          <p:cNvGrpSpPr>
            <a:grpSpLocks/>
          </p:cNvGrpSpPr>
          <p:nvPr/>
        </p:nvGrpSpPr>
        <p:grpSpPr bwMode="auto">
          <a:xfrm>
            <a:off x="2800464" y="5218803"/>
            <a:ext cx="2930283" cy="167445"/>
            <a:chOff x="1992" y="3312"/>
            <a:chExt cx="1680" cy="96"/>
          </a:xfrm>
        </p:grpSpPr>
        <p:grpSp>
          <p:nvGrpSpPr>
            <p:cNvPr id="181426" name="Group 61"/>
            <p:cNvGrpSpPr>
              <a:grpSpLocks noChangeAspect="1"/>
            </p:cNvGrpSpPr>
            <p:nvPr/>
          </p:nvGrpSpPr>
          <p:grpSpPr bwMode="auto">
            <a:xfrm>
              <a:off x="1992" y="3312"/>
              <a:ext cx="96" cy="96"/>
              <a:chOff x="3360" y="2592"/>
              <a:chExt cx="96" cy="96"/>
            </a:xfrm>
          </p:grpSpPr>
          <p:sp>
            <p:nvSpPr>
              <p:cNvPr id="181435" name="Line 6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6" name="Line 6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27" name="Group 67"/>
            <p:cNvGrpSpPr>
              <a:grpSpLocks noChangeAspect="1"/>
            </p:cNvGrpSpPr>
            <p:nvPr/>
          </p:nvGrpSpPr>
          <p:grpSpPr bwMode="auto">
            <a:xfrm>
              <a:off x="3432" y="3312"/>
              <a:ext cx="240" cy="96"/>
              <a:chOff x="4032" y="2592"/>
              <a:chExt cx="240" cy="96"/>
            </a:xfrm>
          </p:grpSpPr>
          <p:sp>
            <p:nvSpPr>
              <p:cNvPr id="181430" name="Line 7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1" name="Line 7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2" name="Line 7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72" name="Line 73"/>
          <p:cNvSpPr>
            <a:spLocks noChangeShapeType="1"/>
          </p:cNvSpPr>
          <p:nvPr/>
        </p:nvSpPr>
        <p:spPr bwMode="auto">
          <a:xfrm>
            <a:off x="3219076" y="5302508"/>
            <a:ext cx="2093059" cy="0"/>
          </a:xfrm>
          <a:prstGeom prst="line">
            <a:avLst/>
          </a:prstGeom>
          <a:noFill/>
          <a:ln w="19050">
            <a:solidFill>
              <a:schemeClr val="tx1"/>
            </a:solidFill>
            <a:round/>
            <a:headEnd/>
            <a:tailEnd/>
          </a:ln>
        </p:spPr>
        <p:txBody>
          <a:bodyPr/>
          <a:lstStyle/>
          <a:p>
            <a:endParaRPr lang="zh-CN" altLang="en-US">
              <a:latin typeface="+mn-ea"/>
            </a:endParaRPr>
          </a:p>
        </p:txBody>
      </p:sp>
      <p:sp>
        <p:nvSpPr>
          <p:cNvPr id="181273" name="Line 74"/>
          <p:cNvSpPr>
            <a:spLocks noChangeShapeType="1"/>
          </p:cNvSpPr>
          <p:nvPr/>
        </p:nvSpPr>
        <p:spPr bwMode="auto">
          <a:xfrm>
            <a:off x="2800464" y="5386230"/>
            <a:ext cx="0" cy="586057"/>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4" name="Line 75"/>
          <p:cNvSpPr>
            <a:spLocks noChangeShapeType="1"/>
          </p:cNvSpPr>
          <p:nvPr/>
        </p:nvSpPr>
        <p:spPr bwMode="auto">
          <a:xfrm>
            <a:off x="5730747" y="5386230"/>
            <a:ext cx="0" cy="586057"/>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5" name="Line 76"/>
          <p:cNvSpPr>
            <a:spLocks noChangeShapeType="1"/>
          </p:cNvSpPr>
          <p:nvPr/>
        </p:nvSpPr>
        <p:spPr bwMode="auto">
          <a:xfrm>
            <a:off x="4223744" y="5302508"/>
            <a:ext cx="0" cy="669779"/>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6" name="Rectangle 77"/>
          <p:cNvSpPr>
            <a:spLocks noChangeArrowheads="1"/>
          </p:cNvSpPr>
          <p:nvPr/>
        </p:nvSpPr>
        <p:spPr bwMode="auto">
          <a:xfrm>
            <a:off x="3135353" y="3460616"/>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1277" name="Rectangle 78"/>
          <p:cNvSpPr>
            <a:spLocks noChangeArrowheads="1"/>
          </p:cNvSpPr>
          <p:nvPr/>
        </p:nvSpPr>
        <p:spPr bwMode="auto">
          <a:xfrm>
            <a:off x="5228413" y="3460616"/>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1278" name="Rectangle 79"/>
          <p:cNvSpPr>
            <a:spLocks noChangeArrowheads="1"/>
          </p:cNvSpPr>
          <p:nvPr/>
        </p:nvSpPr>
        <p:spPr bwMode="auto">
          <a:xfrm>
            <a:off x="2884186" y="2874559"/>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1279" name="Rectangle 80"/>
          <p:cNvSpPr>
            <a:spLocks noChangeArrowheads="1"/>
          </p:cNvSpPr>
          <p:nvPr/>
        </p:nvSpPr>
        <p:spPr bwMode="auto">
          <a:xfrm>
            <a:off x="2465574" y="5135063"/>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1280" name="Rectangle 81"/>
          <p:cNvSpPr>
            <a:spLocks noChangeArrowheads="1"/>
          </p:cNvSpPr>
          <p:nvPr/>
        </p:nvSpPr>
        <p:spPr bwMode="auto">
          <a:xfrm>
            <a:off x="5814469" y="5135063"/>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1281" name="Rectangle 82"/>
          <p:cNvSpPr>
            <a:spLocks noChangeArrowheads="1"/>
          </p:cNvSpPr>
          <p:nvPr/>
        </p:nvSpPr>
        <p:spPr bwMode="auto">
          <a:xfrm>
            <a:off x="5479580" y="2874559"/>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1282" name="Rectangle 83"/>
          <p:cNvSpPr>
            <a:spLocks noChangeArrowheads="1"/>
          </p:cNvSpPr>
          <p:nvPr/>
        </p:nvSpPr>
        <p:spPr bwMode="auto">
          <a:xfrm>
            <a:off x="2842325" y="5721120"/>
            <a:ext cx="376751" cy="25116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81283" name="Rectangle 84"/>
          <p:cNvSpPr>
            <a:spLocks noChangeArrowheads="1"/>
          </p:cNvSpPr>
          <p:nvPr/>
        </p:nvSpPr>
        <p:spPr bwMode="auto">
          <a:xfrm flipV="1">
            <a:off x="5312135" y="5804842"/>
            <a:ext cx="376751" cy="251167"/>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mn-ea"/>
              </a:rPr>
              <a:t>O/I</a:t>
            </a:r>
          </a:p>
        </p:txBody>
      </p:sp>
      <p:grpSp>
        <p:nvGrpSpPr>
          <p:cNvPr id="181284" name="Group 85"/>
          <p:cNvGrpSpPr>
            <a:grpSpLocks/>
          </p:cNvGrpSpPr>
          <p:nvPr/>
        </p:nvGrpSpPr>
        <p:grpSpPr bwMode="auto">
          <a:xfrm>
            <a:off x="3805132" y="3795505"/>
            <a:ext cx="167445" cy="83722"/>
            <a:chOff x="3888" y="2832"/>
            <a:chExt cx="96" cy="48"/>
          </a:xfrm>
        </p:grpSpPr>
        <p:sp>
          <p:nvSpPr>
            <p:cNvPr id="181424" name="Line 8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5" name="Line 8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85" name="Line 88"/>
          <p:cNvSpPr>
            <a:spLocks noChangeAspect="1" noChangeShapeType="1"/>
          </p:cNvSpPr>
          <p:nvPr/>
        </p:nvSpPr>
        <p:spPr bwMode="auto">
          <a:xfrm>
            <a:off x="3888855" y="3544338"/>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86" name="Line 89"/>
          <p:cNvSpPr>
            <a:spLocks noChangeAspect="1" noChangeShapeType="1"/>
          </p:cNvSpPr>
          <p:nvPr/>
        </p:nvSpPr>
        <p:spPr bwMode="auto">
          <a:xfrm>
            <a:off x="3888855" y="3544338"/>
            <a:ext cx="167445" cy="0"/>
          </a:xfrm>
          <a:prstGeom prst="line">
            <a:avLst/>
          </a:prstGeom>
          <a:noFill/>
          <a:ln w="19050">
            <a:solidFill>
              <a:schemeClr val="tx1"/>
            </a:solidFill>
            <a:round/>
            <a:headEnd/>
            <a:tailEnd/>
          </a:ln>
        </p:spPr>
        <p:txBody>
          <a:bodyPr/>
          <a:lstStyle/>
          <a:p>
            <a:endParaRPr lang="zh-CN" altLang="en-US">
              <a:latin typeface="+mn-ea"/>
            </a:endParaRPr>
          </a:p>
        </p:txBody>
      </p:sp>
      <p:sp>
        <p:nvSpPr>
          <p:cNvPr id="181287" name="Line 90"/>
          <p:cNvSpPr>
            <a:spLocks noChangeAspect="1" noChangeShapeType="1"/>
          </p:cNvSpPr>
          <p:nvPr/>
        </p:nvSpPr>
        <p:spPr bwMode="auto">
          <a:xfrm>
            <a:off x="3888855" y="3879228"/>
            <a:ext cx="0" cy="251167"/>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181288" name="Group 91"/>
          <p:cNvGrpSpPr>
            <a:grpSpLocks/>
          </p:cNvGrpSpPr>
          <p:nvPr/>
        </p:nvGrpSpPr>
        <p:grpSpPr bwMode="auto">
          <a:xfrm>
            <a:off x="4558634" y="3795505"/>
            <a:ext cx="167445" cy="83722"/>
            <a:chOff x="3888" y="2832"/>
            <a:chExt cx="96" cy="48"/>
          </a:xfrm>
        </p:grpSpPr>
        <p:sp>
          <p:nvSpPr>
            <p:cNvPr id="181422" name="Line 9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3" name="Line 9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89" name="Line 94"/>
          <p:cNvSpPr>
            <a:spLocks noChangeAspect="1" noChangeShapeType="1"/>
          </p:cNvSpPr>
          <p:nvPr/>
        </p:nvSpPr>
        <p:spPr bwMode="auto">
          <a:xfrm>
            <a:off x="4642356" y="3544338"/>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90" name="Line 95"/>
          <p:cNvSpPr>
            <a:spLocks noChangeAspect="1" noChangeShapeType="1"/>
          </p:cNvSpPr>
          <p:nvPr/>
        </p:nvSpPr>
        <p:spPr bwMode="auto">
          <a:xfrm>
            <a:off x="4642356" y="3879228"/>
            <a:ext cx="0" cy="251167"/>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81291" name="Line 96"/>
          <p:cNvSpPr>
            <a:spLocks noChangeAspect="1" noChangeShapeType="1"/>
          </p:cNvSpPr>
          <p:nvPr/>
        </p:nvSpPr>
        <p:spPr bwMode="auto">
          <a:xfrm>
            <a:off x="4474911" y="3544338"/>
            <a:ext cx="167445" cy="0"/>
          </a:xfrm>
          <a:prstGeom prst="line">
            <a:avLst/>
          </a:prstGeom>
          <a:noFill/>
          <a:ln w="19050">
            <a:solidFill>
              <a:schemeClr val="tx1"/>
            </a:solidFill>
            <a:round/>
            <a:headEnd/>
            <a:tailEnd/>
          </a:ln>
        </p:spPr>
        <p:txBody>
          <a:bodyPr/>
          <a:lstStyle/>
          <a:p>
            <a:endParaRPr lang="zh-CN" altLang="en-US">
              <a:latin typeface="+mn-ea"/>
            </a:endParaRPr>
          </a:p>
        </p:txBody>
      </p:sp>
      <p:sp>
        <p:nvSpPr>
          <p:cNvPr id="181292" name="Line 97"/>
          <p:cNvSpPr>
            <a:spLocks noChangeShapeType="1"/>
          </p:cNvSpPr>
          <p:nvPr/>
        </p:nvSpPr>
        <p:spPr bwMode="auto">
          <a:xfrm>
            <a:off x="3972577" y="2874559"/>
            <a:ext cx="502334" cy="669779"/>
          </a:xfrm>
          <a:prstGeom prst="line">
            <a:avLst/>
          </a:prstGeom>
          <a:noFill/>
          <a:ln w="19050">
            <a:solidFill>
              <a:schemeClr val="tx1"/>
            </a:solidFill>
            <a:round/>
            <a:headEnd/>
            <a:tailEnd/>
          </a:ln>
        </p:spPr>
        <p:txBody>
          <a:bodyPr/>
          <a:lstStyle/>
          <a:p>
            <a:endParaRPr lang="zh-CN" altLang="en-US">
              <a:latin typeface="+mn-ea"/>
            </a:endParaRPr>
          </a:p>
        </p:txBody>
      </p:sp>
      <p:sp>
        <p:nvSpPr>
          <p:cNvPr id="181293" name="Line 98"/>
          <p:cNvSpPr>
            <a:spLocks noChangeAspect="1" noChangeShapeType="1"/>
          </p:cNvSpPr>
          <p:nvPr/>
        </p:nvSpPr>
        <p:spPr bwMode="auto">
          <a:xfrm>
            <a:off x="5060968" y="2874559"/>
            <a:ext cx="334889"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1294" name="Group 99"/>
          <p:cNvGrpSpPr>
            <a:grpSpLocks/>
          </p:cNvGrpSpPr>
          <p:nvPr/>
        </p:nvGrpSpPr>
        <p:grpSpPr bwMode="auto">
          <a:xfrm>
            <a:off x="2381852" y="4378073"/>
            <a:ext cx="167445" cy="83722"/>
            <a:chOff x="3888" y="2832"/>
            <a:chExt cx="96" cy="48"/>
          </a:xfrm>
        </p:grpSpPr>
        <p:sp>
          <p:nvSpPr>
            <p:cNvPr id="181420" name="Line 100"/>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1" name="Line 101"/>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95" name="Line 102"/>
          <p:cNvSpPr>
            <a:spLocks noChangeAspect="1" noChangeShapeType="1"/>
          </p:cNvSpPr>
          <p:nvPr/>
        </p:nvSpPr>
        <p:spPr bwMode="auto">
          <a:xfrm>
            <a:off x="2465574" y="4126906"/>
            <a:ext cx="0" cy="251167"/>
          </a:xfrm>
          <a:prstGeom prst="line">
            <a:avLst/>
          </a:prstGeom>
          <a:noFill/>
          <a:ln w="19050">
            <a:solidFill>
              <a:schemeClr val="tx1"/>
            </a:solidFill>
            <a:round/>
            <a:headEnd/>
            <a:tailEnd/>
          </a:ln>
        </p:spPr>
        <p:txBody>
          <a:bodyPr/>
          <a:lstStyle/>
          <a:p>
            <a:endParaRPr lang="zh-CN" altLang="en-US">
              <a:latin typeface="+mn-ea"/>
            </a:endParaRPr>
          </a:p>
        </p:txBody>
      </p:sp>
      <p:sp>
        <p:nvSpPr>
          <p:cNvPr id="181296" name="Line 103"/>
          <p:cNvSpPr>
            <a:spLocks noChangeAspect="1" noChangeShapeType="1"/>
          </p:cNvSpPr>
          <p:nvPr/>
        </p:nvSpPr>
        <p:spPr bwMode="auto">
          <a:xfrm>
            <a:off x="2465574" y="4126906"/>
            <a:ext cx="334889" cy="0"/>
          </a:xfrm>
          <a:prstGeom prst="line">
            <a:avLst/>
          </a:prstGeom>
          <a:noFill/>
          <a:ln w="19050">
            <a:solidFill>
              <a:schemeClr val="tx1"/>
            </a:solidFill>
            <a:round/>
            <a:headEnd/>
            <a:tailEnd/>
          </a:ln>
        </p:spPr>
        <p:txBody>
          <a:bodyPr/>
          <a:lstStyle/>
          <a:p>
            <a:endParaRPr lang="zh-CN" altLang="en-US">
              <a:latin typeface="+mn-ea"/>
            </a:endParaRPr>
          </a:p>
        </p:txBody>
      </p:sp>
      <p:sp>
        <p:nvSpPr>
          <p:cNvPr id="181297" name="Line 104"/>
          <p:cNvSpPr>
            <a:spLocks noChangeAspect="1" noChangeShapeType="1"/>
          </p:cNvSpPr>
          <p:nvPr/>
        </p:nvSpPr>
        <p:spPr bwMode="auto">
          <a:xfrm>
            <a:off x="2465574" y="4461796"/>
            <a:ext cx="0" cy="251167"/>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181299" name="Rectangle 106"/>
          <p:cNvSpPr>
            <a:spLocks noChangeArrowheads="1"/>
          </p:cNvSpPr>
          <p:nvPr/>
        </p:nvSpPr>
        <p:spPr bwMode="auto">
          <a:xfrm>
            <a:off x="4391189" y="4214118"/>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81300" name="Rectangle 107"/>
          <p:cNvSpPr>
            <a:spLocks noChangeArrowheads="1"/>
          </p:cNvSpPr>
          <p:nvPr/>
        </p:nvSpPr>
        <p:spPr bwMode="auto">
          <a:xfrm>
            <a:off x="6233081" y="4465285"/>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grpSp>
        <p:nvGrpSpPr>
          <p:cNvPr id="181301" name="Group 108"/>
          <p:cNvGrpSpPr>
            <a:grpSpLocks/>
          </p:cNvGrpSpPr>
          <p:nvPr/>
        </p:nvGrpSpPr>
        <p:grpSpPr bwMode="auto">
          <a:xfrm>
            <a:off x="5981914" y="4381562"/>
            <a:ext cx="167445" cy="83722"/>
            <a:chOff x="3888" y="2832"/>
            <a:chExt cx="96" cy="48"/>
          </a:xfrm>
        </p:grpSpPr>
        <p:sp>
          <p:nvSpPr>
            <p:cNvPr id="181418" name="Line 109"/>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19" name="Line 110"/>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302" name="Line 111"/>
          <p:cNvSpPr>
            <a:spLocks noChangeAspect="1" noChangeShapeType="1"/>
          </p:cNvSpPr>
          <p:nvPr/>
        </p:nvSpPr>
        <p:spPr bwMode="auto">
          <a:xfrm>
            <a:off x="6065636" y="4130395"/>
            <a:ext cx="0" cy="251167"/>
          </a:xfrm>
          <a:prstGeom prst="line">
            <a:avLst/>
          </a:prstGeom>
          <a:noFill/>
          <a:ln w="19050">
            <a:solidFill>
              <a:schemeClr val="tx1"/>
            </a:solidFill>
            <a:round/>
            <a:headEnd/>
            <a:tailEnd/>
          </a:ln>
        </p:spPr>
        <p:txBody>
          <a:bodyPr/>
          <a:lstStyle/>
          <a:p>
            <a:endParaRPr lang="zh-CN" altLang="en-US">
              <a:latin typeface="+mn-ea"/>
            </a:endParaRPr>
          </a:p>
        </p:txBody>
      </p:sp>
      <p:sp>
        <p:nvSpPr>
          <p:cNvPr id="181303" name="Line 112"/>
          <p:cNvSpPr>
            <a:spLocks noChangeAspect="1" noChangeShapeType="1"/>
          </p:cNvSpPr>
          <p:nvPr/>
        </p:nvSpPr>
        <p:spPr bwMode="auto">
          <a:xfrm>
            <a:off x="5730747" y="4130395"/>
            <a:ext cx="334889" cy="0"/>
          </a:xfrm>
          <a:prstGeom prst="line">
            <a:avLst/>
          </a:prstGeom>
          <a:noFill/>
          <a:ln w="19050">
            <a:solidFill>
              <a:schemeClr val="tx1"/>
            </a:solidFill>
            <a:round/>
            <a:headEnd/>
            <a:tailEnd/>
          </a:ln>
        </p:spPr>
        <p:txBody>
          <a:bodyPr/>
          <a:lstStyle/>
          <a:p>
            <a:endParaRPr lang="zh-CN" altLang="en-US">
              <a:latin typeface="+mn-ea"/>
            </a:endParaRPr>
          </a:p>
        </p:txBody>
      </p:sp>
      <p:sp>
        <p:nvSpPr>
          <p:cNvPr id="181304" name="Line 113"/>
          <p:cNvSpPr>
            <a:spLocks noChangeAspect="1" noChangeShapeType="1"/>
          </p:cNvSpPr>
          <p:nvPr/>
        </p:nvSpPr>
        <p:spPr bwMode="auto">
          <a:xfrm>
            <a:off x="6065636" y="4465284"/>
            <a:ext cx="0" cy="251167"/>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81305" name="Group 114"/>
          <p:cNvGrpSpPr>
            <a:grpSpLocks noChangeAspect="1"/>
          </p:cNvGrpSpPr>
          <p:nvPr/>
        </p:nvGrpSpPr>
        <p:grpSpPr bwMode="auto">
          <a:xfrm>
            <a:off x="2381852" y="1618724"/>
            <a:ext cx="418612" cy="334889"/>
            <a:chOff x="4032" y="2544"/>
            <a:chExt cx="240" cy="192"/>
          </a:xfrm>
        </p:grpSpPr>
        <p:sp>
          <p:nvSpPr>
            <p:cNvPr id="181413" name="Line 11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14" name="Line 11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15" name="Line 11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6" name="Line 11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7" name="Line 11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306" name="Group 120"/>
          <p:cNvGrpSpPr>
            <a:grpSpLocks noChangeAspect="1"/>
          </p:cNvGrpSpPr>
          <p:nvPr/>
        </p:nvGrpSpPr>
        <p:grpSpPr bwMode="auto">
          <a:xfrm>
            <a:off x="5730747" y="1618724"/>
            <a:ext cx="418612" cy="334889"/>
            <a:chOff x="3360" y="2544"/>
            <a:chExt cx="240" cy="192"/>
          </a:xfrm>
        </p:grpSpPr>
        <p:sp>
          <p:nvSpPr>
            <p:cNvPr id="181408" name="Line 12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09" name="Line 12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10" name="Line 12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1" name="Line 12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2" name="Line 12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307" name="Line 126"/>
          <p:cNvSpPr>
            <a:spLocks noChangeShapeType="1"/>
          </p:cNvSpPr>
          <p:nvPr/>
        </p:nvSpPr>
        <p:spPr bwMode="auto">
          <a:xfrm>
            <a:off x="2800464" y="1451279"/>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08" name="Line 127"/>
          <p:cNvSpPr>
            <a:spLocks noChangeShapeType="1"/>
          </p:cNvSpPr>
          <p:nvPr/>
        </p:nvSpPr>
        <p:spPr bwMode="auto">
          <a:xfrm>
            <a:off x="5730747" y="1451279"/>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09" name="Line 128"/>
          <p:cNvSpPr>
            <a:spLocks noChangeShapeType="1"/>
          </p:cNvSpPr>
          <p:nvPr/>
        </p:nvSpPr>
        <p:spPr bwMode="auto">
          <a:xfrm flipH="1">
            <a:off x="2214407" y="1786168"/>
            <a:ext cx="167445"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1310" name="Line 129"/>
          <p:cNvSpPr>
            <a:spLocks noChangeShapeType="1"/>
          </p:cNvSpPr>
          <p:nvPr/>
        </p:nvSpPr>
        <p:spPr bwMode="auto">
          <a:xfrm flipH="1">
            <a:off x="6149359" y="1786168"/>
            <a:ext cx="167445" cy="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11" name="Rectangle 130"/>
          <p:cNvSpPr>
            <a:spLocks noChangeArrowheads="1"/>
          </p:cNvSpPr>
          <p:nvPr/>
        </p:nvSpPr>
        <p:spPr bwMode="auto">
          <a:xfrm>
            <a:off x="6316803" y="1786170"/>
            <a:ext cx="795363" cy="505823"/>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mn-ea"/>
              </a:rPr>
              <a:t>预充</a:t>
            </a:r>
          </a:p>
        </p:txBody>
      </p:sp>
      <p:sp>
        <p:nvSpPr>
          <p:cNvPr id="181312" name="Rectangle 131"/>
          <p:cNvSpPr>
            <a:spLocks noChangeArrowheads="1"/>
          </p:cNvSpPr>
          <p:nvPr/>
        </p:nvSpPr>
        <p:spPr bwMode="auto">
          <a:xfrm>
            <a:off x="5312135" y="1618724"/>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81313" name="Rectangle 132"/>
          <p:cNvSpPr>
            <a:spLocks noChangeArrowheads="1"/>
          </p:cNvSpPr>
          <p:nvPr/>
        </p:nvSpPr>
        <p:spPr bwMode="auto">
          <a:xfrm>
            <a:off x="2884186" y="1702446"/>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81315" name="Rectangle 134"/>
          <p:cNvSpPr>
            <a:spLocks noChangeArrowheads="1"/>
          </p:cNvSpPr>
          <p:nvPr/>
        </p:nvSpPr>
        <p:spPr bwMode="auto">
          <a:xfrm>
            <a:off x="5353996" y="1241973"/>
            <a:ext cx="334889" cy="334889"/>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sp>
        <p:nvSpPr>
          <p:cNvPr id="181316" name="Rectangle 135"/>
          <p:cNvSpPr>
            <a:spLocks noChangeArrowheads="1"/>
          </p:cNvSpPr>
          <p:nvPr/>
        </p:nvSpPr>
        <p:spPr bwMode="auto">
          <a:xfrm>
            <a:off x="777173" y="2218734"/>
            <a:ext cx="1339558" cy="251167"/>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181317" name="Rectangle 136"/>
          <p:cNvSpPr>
            <a:spLocks noChangeArrowheads="1"/>
          </p:cNvSpPr>
          <p:nvPr/>
        </p:nvSpPr>
        <p:spPr bwMode="auto">
          <a:xfrm>
            <a:off x="3595826" y="5972287"/>
            <a:ext cx="1339558" cy="251167"/>
          </a:xfrm>
          <a:prstGeom prst="rect">
            <a:avLst/>
          </a:prstGeom>
          <a:noFill/>
          <a:ln w="12700">
            <a:noFill/>
            <a:miter lim="800000"/>
            <a:headEnd/>
            <a:tailEnd/>
          </a:ln>
        </p:spPr>
        <p:txBody>
          <a:bodyPr lIns="12700" tIns="12700" rIns="12700" bIns="12700"/>
          <a:lstStyle/>
          <a:p>
            <a:pPr algn="just"/>
            <a:r>
              <a:rPr lang="en-US" altLang="zh-CN" b="1" dirty="0">
                <a:latin typeface="+mn-ea"/>
              </a:rPr>
              <a:t>Y</a:t>
            </a:r>
            <a:r>
              <a:rPr lang="zh-CN" altLang="en-US" b="1" dirty="0">
                <a:latin typeface="+mn-ea"/>
              </a:rPr>
              <a:t>地址译码线</a:t>
            </a:r>
          </a:p>
        </p:txBody>
      </p:sp>
      <p:sp>
        <p:nvSpPr>
          <p:cNvPr id="181318" name="Rectangle 137"/>
          <p:cNvSpPr>
            <a:spLocks noChangeArrowheads="1"/>
          </p:cNvSpPr>
          <p:nvPr/>
        </p:nvSpPr>
        <p:spPr bwMode="auto">
          <a:xfrm>
            <a:off x="3428382" y="2539670"/>
            <a:ext cx="251167" cy="334889"/>
          </a:xfrm>
          <a:prstGeom prst="rect">
            <a:avLst/>
          </a:prstGeom>
          <a:noFill/>
          <a:ln w="12700">
            <a:noFill/>
            <a:miter lim="800000"/>
            <a:headEnd/>
            <a:tailEnd/>
          </a:ln>
        </p:spPr>
        <p:txBody>
          <a:bodyPr lIns="12700" tIns="12700" rIns="12700" bIns="12700"/>
          <a:lstStyle/>
          <a:p>
            <a:pPr algn="just"/>
            <a:r>
              <a:rPr lang="en-US" altLang="zh-CN" sz="1600" b="1" dirty="0">
                <a:latin typeface="+mn-ea"/>
              </a:rPr>
              <a:t>A</a:t>
            </a:r>
          </a:p>
        </p:txBody>
      </p:sp>
      <p:sp>
        <p:nvSpPr>
          <p:cNvPr id="181319" name="Rectangle 138"/>
          <p:cNvSpPr>
            <a:spLocks noChangeArrowheads="1"/>
          </p:cNvSpPr>
          <p:nvPr/>
        </p:nvSpPr>
        <p:spPr bwMode="auto">
          <a:xfrm>
            <a:off x="4935384" y="2539670"/>
            <a:ext cx="251167" cy="334889"/>
          </a:xfrm>
          <a:prstGeom prst="rect">
            <a:avLst/>
          </a:prstGeom>
          <a:noFill/>
          <a:ln w="12700">
            <a:noFill/>
            <a:miter lim="800000"/>
            <a:headEnd/>
            <a:tailEnd/>
          </a:ln>
        </p:spPr>
        <p:txBody>
          <a:bodyPr lIns="12700" tIns="12700" rIns="12700" bIns="12700"/>
          <a:lstStyle/>
          <a:p>
            <a:pPr algn="just"/>
            <a:r>
              <a:rPr lang="en-US" altLang="zh-CN" sz="1600" b="1" dirty="0">
                <a:latin typeface="+mn-ea"/>
              </a:rPr>
              <a:t>B</a:t>
            </a:r>
          </a:p>
        </p:txBody>
      </p:sp>
      <p:sp>
        <p:nvSpPr>
          <p:cNvPr id="181320" name="Rectangle 139"/>
          <p:cNvSpPr>
            <a:spLocks noChangeArrowheads="1"/>
          </p:cNvSpPr>
          <p:nvPr/>
        </p:nvSpPr>
        <p:spPr bwMode="auto">
          <a:xfrm>
            <a:off x="3595826" y="379550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81321" name="Rectangle 140"/>
          <p:cNvSpPr>
            <a:spLocks noChangeArrowheads="1"/>
          </p:cNvSpPr>
          <p:nvPr/>
        </p:nvSpPr>
        <p:spPr bwMode="auto">
          <a:xfrm>
            <a:off x="4349328" y="379550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81322" name="Rectangle 141"/>
          <p:cNvSpPr>
            <a:spLocks noChangeArrowheads="1"/>
          </p:cNvSpPr>
          <p:nvPr/>
        </p:nvSpPr>
        <p:spPr bwMode="auto">
          <a:xfrm>
            <a:off x="2005101" y="413039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3" name="Rectangle 142"/>
          <p:cNvSpPr>
            <a:spLocks noChangeArrowheads="1"/>
          </p:cNvSpPr>
          <p:nvPr/>
        </p:nvSpPr>
        <p:spPr bwMode="auto">
          <a:xfrm>
            <a:off x="6191220" y="413039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5" name="Rectangle 171"/>
          <p:cNvSpPr>
            <a:spLocks noChangeArrowheads="1"/>
          </p:cNvSpPr>
          <p:nvPr/>
        </p:nvSpPr>
        <p:spPr bwMode="auto">
          <a:xfrm>
            <a:off x="2926047" y="4716451"/>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grpSp>
        <p:nvGrpSpPr>
          <p:cNvPr id="11" name="组合 10"/>
          <p:cNvGrpSpPr/>
          <p:nvPr/>
        </p:nvGrpSpPr>
        <p:grpSpPr>
          <a:xfrm>
            <a:off x="2800464" y="2874559"/>
            <a:ext cx="2930283" cy="2344228"/>
            <a:chOff x="2800464" y="2874559"/>
            <a:chExt cx="2930283" cy="2344228"/>
          </a:xfrm>
        </p:grpSpPr>
        <p:sp>
          <p:nvSpPr>
            <p:cNvPr id="1464495" name="Line 175"/>
            <p:cNvSpPr>
              <a:spLocks noChangeShapeType="1"/>
            </p:cNvSpPr>
            <p:nvPr/>
          </p:nvSpPr>
          <p:spPr bwMode="auto">
            <a:xfrm flipH="1">
              <a:off x="2800464" y="2874559"/>
              <a:ext cx="167445" cy="0"/>
            </a:xfrm>
            <a:prstGeom prst="line">
              <a:avLst/>
            </a:prstGeom>
            <a:noFill/>
            <a:ln w="28575">
              <a:solidFill>
                <a:srgbClr val="FF0000"/>
              </a:solidFill>
              <a:round/>
              <a:headEnd/>
              <a:tailEnd type="oval" w="med" len="med"/>
            </a:ln>
          </p:spPr>
          <p:txBody>
            <a:bodyPr/>
            <a:lstStyle/>
            <a:p>
              <a:endParaRPr lang="zh-CN" altLang="en-US">
                <a:latin typeface="+mn-ea"/>
              </a:endParaRPr>
            </a:p>
          </p:txBody>
        </p:sp>
        <p:grpSp>
          <p:nvGrpSpPr>
            <p:cNvPr id="25" name="Group 176"/>
            <p:cNvGrpSpPr>
              <a:grpSpLocks/>
            </p:cNvGrpSpPr>
            <p:nvPr/>
          </p:nvGrpSpPr>
          <p:grpSpPr bwMode="auto">
            <a:xfrm>
              <a:off x="2800464" y="2874560"/>
              <a:ext cx="2930283" cy="2344227"/>
              <a:chOff x="2088" y="2064"/>
              <a:chExt cx="1680" cy="1344"/>
            </a:xfrm>
          </p:grpSpPr>
          <p:sp>
            <p:nvSpPr>
              <p:cNvPr id="181379" name="Line 177"/>
              <p:cNvSpPr>
                <a:spLocks noChangeShapeType="1"/>
              </p:cNvSpPr>
              <p:nvPr/>
            </p:nvSpPr>
            <p:spPr bwMode="auto">
              <a:xfrm>
                <a:off x="2088" y="2064"/>
                <a:ext cx="0" cy="1344"/>
              </a:xfrm>
              <a:prstGeom prst="line">
                <a:avLst/>
              </a:prstGeom>
              <a:noFill/>
              <a:ln w="38100" cap="sq">
                <a:solidFill>
                  <a:srgbClr val="FF0000"/>
                </a:solidFill>
                <a:miter lim="800000"/>
                <a:headEnd/>
                <a:tailEnd/>
              </a:ln>
            </p:spPr>
            <p:txBody>
              <a:bodyPr/>
              <a:lstStyle/>
              <a:p>
                <a:endParaRPr lang="zh-CN" altLang="en-US">
                  <a:latin typeface="+mn-ea"/>
                </a:endParaRPr>
              </a:p>
            </p:txBody>
          </p:sp>
          <p:sp>
            <p:nvSpPr>
              <p:cNvPr id="181380" name="Line 178"/>
              <p:cNvSpPr>
                <a:spLocks noChangeShapeType="1"/>
              </p:cNvSpPr>
              <p:nvPr/>
            </p:nvSpPr>
            <p:spPr bwMode="auto">
              <a:xfrm>
                <a:off x="3768" y="2064"/>
                <a:ext cx="0" cy="1344"/>
              </a:xfrm>
              <a:prstGeom prst="line">
                <a:avLst/>
              </a:prstGeom>
              <a:noFill/>
              <a:ln w="38100" cap="sq">
                <a:solidFill>
                  <a:srgbClr val="008000"/>
                </a:solidFill>
                <a:miter lim="800000"/>
                <a:headEnd/>
                <a:tailEnd/>
              </a:ln>
            </p:spPr>
            <p:txBody>
              <a:bodyPr/>
              <a:lstStyle/>
              <a:p>
                <a:endParaRPr lang="zh-CN" altLang="en-US">
                  <a:latin typeface="+mn-ea"/>
                </a:endParaRPr>
              </a:p>
            </p:txBody>
          </p:sp>
        </p:grpSp>
        <p:sp>
          <p:nvSpPr>
            <p:cNvPr id="1464499" name="Line 179"/>
            <p:cNvSpPr>
              <a:spLocks noChangeShapeType="1"/>
            </p:cNvSpPr>
            <p:nvPr/>
          </p:nvSpPr>
          <p:spPr bwMode="auto">
            <a:xfrm flipH="1">
              <a:off x="5563302" y="2874559"/>
              <a:ext cx="167445"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26" name="Group 181"/>
          <p:cNvGrpSpPr>
            <a:grpSpLocks/>
          </p:cNvGrpSpPr>
          <p:nvPr/>
        </p:nvGrpSpPr>
        <p:grpSpPr bwMode="auto">
          <a:xfrm>
            <a:off x="2803004" y="5396390"/>
            <a:ext cx="2930283" cy="586057"/>
            <a:chOff x="2088" y="3504"/>
            <a:chExt cx="1680" cy="336"/>
          </a:xfrm>
        </p:grpSpPr>
        <p:sp>
          <p:nvSpPr>
            <p:cNvPr id="181377" name="Line 182"/>
            <p:cNvSpPr>
              <a:spLocks noChangeShapeType="1"/>
            </p:cNvSpPr>
            <p:nvPr/>
          </p:nvSpPr>
          <p:spPr bwMode="auto">
            <a:xfrm>
              <a:off x="2088" y="3504"/>
              <a:ext cx="0" cy="336"/>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81378" name="Line 183"/>
            <p:cNvSpPr>
              <a:spLocks noChangeShapeType="1"/>
            </p:cNvSpPr>
            <p:nvPr/>
          </p:nvSpPr>
          <p:spPr bwMode="auto">
            <a:xfrm>
              <a:off x="3768" y="3504"/>
              <a:ext cx="0" cy="336"/>
            </a:xfrm>
            <a:prstGeom prst="line">
              <a:avLst/>
            </a:prstGeom>
            <a:noFill/>
            <a:ln w="38100">
              <a:solidFill>
                <a:srgbClr val="008000"/>
              </a:solidFill>
              <a:round/>
              <a:headEnd type="triangle" w="med" len="med"/>
              <a:tailEnd/>
            </a:ln>
          </p:spPr>
          <p:txBody>
            <a:bodyPr/>
            <a:lstStyle/>
            <a:p>
              <a:endParaRPr lang="zh-CN" altLang="en-US">
                <a:latin typeface="+mn-ea"/>
              </a:endParaRPr>
            </a:p>
          </p:txBody>
        </p:sp>
      </p:grpSp>
      <p:sp>
        <p:nvSpPr>
          <p:cNvPr id="1464526" name="Line 128"/>
          <p:cNvSpPr>
            <a:spLocks noChangeShapeType="1"/>
          </p:cNvSpPr>
          <p:nvPr/>
        </p:nvSpPr>
        <p:spPr bwMode="auto">
          <a:xfrm flipH="1">
            <a:off x="2270222" y="3267486"/>
            <a:ext cx="1783202" cy="11732"/>
          </a:xfrm>
          <a:prstGeom prst="line">
            <a:avLst/>
          </a:prstGeom>
          <a:noFill/>
          <a:ln w="76200">
            <a:solidFill>
              <a:srgbClr val="0000FF"/>
            </a:solidFill>
            <a:prstDash val="sysDot"/>
            <a:round/>
            <a:headEnd type="triangle" w="med" len="med"/>
            <a:tailEnd/>
          </a:ln>
        </p:spPr>
        <p:txBody>
          <a:bodyPr wrap="none" anchor="ctr"/>
          <a:lstStyle/>
          <a:p>
            <a:endParaRPr lang="zh-CN" altLang="en-US">
              <a:latin typeface="+mn-ea"/>
            </a:endParaRPr>
          </a:p>
        </p:txBody>
      </p:sp>
      <p:sp>
        <p:nvSpPr>
          <p:cNvPr id="1464527" name="Line 129"/>
          <p:cNvSpPr>
            <a:spLocks noChangeShapeType="1"/>
          </p:cNvSpPr>
          <p:nvPr/>
        </p:nvSpPr>
        <p:spPr bwMode="auto">
          <a:xfrm>
            <a:off x="2200453" y="3243690"/>
            <a:ext cx="0" cy="2595393"/>
          </a:xfrm>
          <a:prstGeom prst="line">
            <a:avLst/>
          </a:prstGeom>
          <a:noFill/>
          <a:ln w="76200">
            <a:solidFill>
              <a:srgbClr val="0000FF"/>
            </a:solidFill>
            <a:prstDash val="sysDot"/>
            <a:round/>
            <a:headEnd type="none" w="med" len="med"/>
            <a:tailEnd/>
          </a:ln>
        </p:spPr>
        <p:txBody>
          <a:bodyPr wrap="none" anchor="ctr"/>
          <a:lstStyle/>
          <a:p>
            <a:endParaRPr lang="zh-CN" altLang="en-US">
              <a:latin typeface="+mn-ea"/>
            </a:endParaRPr>
          </a:p>
        </p:txBody>
      </p:sp>
      <p:grpSp>
        <p:nvGrpSpPr>
          <p:cNvPr id="3" name="组合 2"/>
          <p:cNvGrpSpPr/>
          <p:nvPr/>
        </p:nvGrpSpPr>
        <p:grpSpPr>
          <a:xfrm>
            <a:off x="2806808" y="5136458"/>
            <a:ext cx="2935516" cy="837224"/>
            <a:chOff x="2809185" y="5135063"/>
            <a:chExt cx="2935516" cy="837224"/>
          </a:xfrm>
        </p:grpSpPr>
        <p:sp>
          <p:nvSpPr>
            <p:cNvPr id="1464500" name="Line 180"/>
            <p:cNvSpPr>
              <a:spLocks noChangeShapeType="1"/>
            </p:cNvSpPr>
            <p:nvPr/>
          </p:nvSpPr>
          <p:spPr bwMode="auto">
            <a:xfrm>
              <a:off x="3228602" y="5300602"/>
              <a:ext cx="2093059" cy="0"/>
            </a:xfrm>
            <a:prstGeom prst="line">
              <a:avLst/>
            </a:prstGeom>
            <a:noFill/>
            <a:ln w="28575">
              <a:solidFill>
                <a:srgbClr val="FF0000"/>
              </a:solidFill>
              <a:round/>
              <a:headEnd/>
              <a:tailEnd/>
            </a:ln>
          </p:spPr>
          <p:txBody>
            <a:bodyPr/>
            <a:lstStyle/>
            <a:p>
              <a:endParaRPr lang="zh-CN" altLang="en-US">
                <a:latin typeface="+mn-ea"/>
              </a:endParaRPr>
            </a:p>
          </p:txBody>
        </p:sp>
        <p:sp>
          <p:nvSpPr>
            <p:cNvPr id="1464504" name="Line 184"/>
            <p:cNvSpPr>
              <a:spLocks noChangeShapeType="1"/>
            </p:cNvSpPr>
            <p:nvPr/>
          </p:nvSpPr>
          <p:spPr bwMode="auto">
            <a:xfrm>
              <a:off x="4223744" y="5302508"/>
              <a:ext cx="0" cy="669779"/>
            </a:xfrm>
            <a:prstGeom prst="line">
              <a:avLst/>
            </a:prstGeom>
            <a:noFill/>
            <a:ln w="28575">
              <a:solidFill>
                <a:srgbClr val="FF0000"/>
              </a:solidFill>
              <a:round/>
              <a:headEnd type="triangle" w="med" len="med"/>
              <a:tailEnd/>
            </a:ln>
          </p:spPr>
          <p:txBody>
            <a:bodyPr/>
            <a:lstStyle/>
            <a:p>
              <a:endParaRPr lang="zh-CN" altLang="en-US">
                <a:latin typeface="+mn-ea"/>
              </a:endParaRPr>
            </a:p>
          </p:txBody>
        </p:sp>
        <p:grpSp>
          <p:nvGrpSpPr>
            <p:cNvPr id="59619" name="Group 208"/>
            <p:cNvGrpSpPr>
              <a:grpSpLocks/>
            </p:cNvGrpSpPr>
            <p:nvPr/>
          </p:nvGrpSpPr>
          <p:grpSpPr bwMode="auto">
            <a:xfrm>
              <a:off x="2809185" y="5135063"/>
              <a:ext cx="2935516" cy="334889"/>
              <a:chOff x="1989" y="3264"/>
              <a:chExt cx="1683" cy="192"/>
            </a:xfrm>
          </p:grpSpPr>
          <p:grpSp>
            <p:nvGrpSpPr>
              <p:cNvPr id="181352" name="Group 209"/>
              <p:cNvGrpSpPr>
                <a:grpSpLocks noChangeAspect="1"/>
              </p:cNvGrpSpPr>
              <p:nvPr/>
            </p:nvGrpSpPr>
            <p:grpSpPr bwMode="auto">
              <a:xfrm>
                <a:off x="1989" y="3264"/>
                <a:ext cx="243" cy="192"/>
                <a:chOff x="3357" y="2544"/>
                <a:chExt cx="243" cy="192"/>
              </a:xfrm>
            </p:grpSpPr>
            <p:sp>
              <p:nvSpPr>
                <p:cNvPr id="181359" name="Line 210"/>
                <p:cNvSpPr>
                  <a:spLocks noChangeAspect="1" noChangeShapeType="1"/>
                </p:cNvSpPr>
                <p:nvPr/>
              </p:nvSpPr>
              <p:spPr bwMode="auto">
                <a:xfrm>
                  <a:off x="3453" y="2544"/>
                  <a:ext cx="0" cy="192"/>
                </a:xfrm>
                <a:prstGeom prst="line">
                  <a:avLst/>
                </a:prstGeom>
                <a:noFill/>
                <a:ln w="44450">
                  <a:solidFill>
                    <a:srgbClr val="FF0000"/>
                  </a:solidFill>
                  <a:round/>
                  <a:headEnd/>
                  <a:tailEnd/>
                </a:ln>
              </p:spPr>
              <p:txBody>
                <a:bodyPr/>
                <a:lstStyle/>
                <a:p>
                  <a:endParaRPr lang="zh-CN" altLang="en-US">
                    <a:latin typeface="+mn-ea"/>
                  </a:endParaRPr>
                </a:p>
              </p:txBody>
            </p:sp>
            <p:sp>
              <p:nvSpPr>
                <p:cNvPr id="181360" name="Line 211"/>
                <p:cNvSpPr>
                  <a:spLocks noChangeAspect="1" noChangeShapeType="1"/>
                </p:cNvSpPr>
                <p:nvPr/>
              </p:nvSpPr>
              <p:spPr bwMode="auto">
                <a:xfrm>
                  <a:off x="3501" y="2592"/>
                  <a:ext cx="0" cy="96"/>
                </a:xfrm>
                <a:prstGeom prst="line">
                  <a:avLst/>
                </a:prstGeom>
                <a:noFill/>
                <a:ln w="44450">
                  <a:solidFill>
                    <a:srgbClr val="FF0000"/>
                  </a:solidFill>
                  <a:round/>
                  <a:headEnd/>
                  <a:tailEnd/>
                </a:ln>
              </p:spPr>
              <p:txBody>
                <a:bodyPr/>
                <a:lstStyle/>
                <a:p>
                  <a:endParaRPr lang="zh-CN" altLang="en-US">
                    <a:latin typeface="+mn-ea"/>
                  </a:endParaRPr>
                </a:p>
              </p:txBody>
            </p:sp>
            <p:sp>
              <p:nvSpPr>
                <p:cNvPr id="181361" name="Line 212"/>
                <p:cNvSpPr>
                  <a:spLocks noChangeAspect="1" noChangeShapeType="1"/>
                </p:cNvSpPr>
                <p:nvPr/>
              </p:nvSpPr>
              <p:spPr bwMode="auto">
                <a:xfrm>
                  <a:off x="3357"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62" name="Line 213"/>
                <p:cNvSpPr>
                  <a:spLocks noChangeAspect="1" noChangeShapeType="1"/>
                </p:cNvSpPr>
                <p:nvPr/>
              </p:nvSpPr>
              <p:spPr bwMode="auto">
                <a:xfrm>
                  <a:off x="3357"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63" name="Line 214"/>
                <p:cNvSpPr>
                  <a:spLocks noChangeAspect="1" noChangeShapeType="1"/>
                </p:cNvSpPr>
                <p:nvPr/>
              </p:nvSpPr>
              <p:spPr bwMode="auto">
                <a:xfrm>
                  <a:off x="3504" y="2638"/>
                  <a:ext cx="96" cy="0"/>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181353" name="Group 215"/>
              <p:cNvGrpSpPr>
                <a:grpSpLocks noChangeAspect="1"/>
              </p:cNvGrpSpPr>
              <p:nvPr/>
            </p:nvGrpSpPr>
            <p:grpSpPr bwMode="auto">
              <a:xfrm>
                <a:off x="3429" y="3264"/>
                <a:ext cx="243" cy="192"/>
                <a:chOff x="4029" y="2544"/>
                <a:chExt cx="243" cy="192"/>
              </a:xfrm>
            </p:grpSpPr>
            <p:sp>
              <p:nvSpPr>
                <p:cNvPr id="181354" name="Line 216"/>
                <p:cNvSpPr>
                  <a:spLocks noChangeAspect="1" noChangeShapeType="1"/>
                </p:cNvSpPr>
                <p:nvPr/>
              </p:nvSpPr>
              <p:spPr bwMode="auto">
                <a:xfrm>
                  <a:off x="4173" y="2544"/>
                  <a:ext cx="0" cy="192"/>
                </a:xfrm>
                <a:prstGeom prst="line">
                  <a:avLst/>
                </a:prstGeom>
                <a:noFill/>
                <a:ln w="44450">
                  <a:solidFill>
                    <a:srgbClr val="FF0000"/>
                  </a:solidFill>
                  <a:round/>
                  <a:headEnd/>
                  <a:tailEnd/>
                </a:ln>
              </p:spPr>
              <p:txBody>
                <a:bodyPr/>
                <a:lstStyle/>
                <a:p>
                  <a:endParaRPr lang="zh-CN" altLang="en-US">
                    <a:latin typeface="+mn-ea"/>
                  </a:endParaRPr>
                </a:p>
              </p:txBody>
            </p:sp>
            <p:sp>
              <p:nvSpPr>
                <p:cNvPr id="181355" name="Line 217"/>
                <p:cNvSpPr>
                  <a:spLocks noChangeAspect="1" noChangeShapeType="1"/>
                </p:cNvSpPr>
                <p:nvPr/>
              </p:nvSpPr>
              <p:spPr bwMode="auto">
                <a:xfrm>
                  <a:off x="4125" y="2592"/>
                  <a:ext cx="0" cy="96"/>
                </a:xfrm>
                <a:prstGeom prst="line">
                  <a:avLst/>
                </a:prstGeom>
                <a:noFill/>
                <a:ln w="44450">
                  <a:solidFill>
                    <a:srgbClr val="FF0000"/>
                  </a:solidFill>
                  <a:round/>
                  <a:headEnd/>
                  <a:tailEnd/>
                </a:ln>
              </p:spPr>
              <p:txBody>
                <a:bodyPr/>
                <a:lstStyle/>
                <a:p>
                  <a:endParaRPr lang="zh-CN" altLang="en-US">
                    <a:latin typeface="+mn-ea"/>
                  </a:endParaRPr>
                </a:p>
              </p:txBody>
            </p:sp>
            <p:sp>
              <p:nvSpPr>
                <p:cNvPr id="181356" name="Line 218"/>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57" name="Line 219"/>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58" name="Line 220"/>
                <p:cNvSpPr>
                  <a:spLocks noChangeAspect="1" noChangeShapeType="1"/>
                </p:cNvSpPr>
                <p:nvPr/>
              </p:nvSpPr>
              <p:spPr bwMode="auto">
                <a:xfrm>
                  <a:off x="4029" y="2640"/>
                  <a:ext cx="96" cy="0"/>
                </a:xfrm>
                <a:prstGeom prst="line">
                  <a:avLst/>
                </a:prstGeom>
                <a:noFill/>
                <a:ln w="28575">
                  <a:solidFill>
                    <a:srgbClr val="FF0000"/>
                  </a:solidFill>
                  <a:round/>
                  <a:headEnd/>
                  <a:tailEnd/>
                </a:ln>
              </p:spPr>
              <p:txBody>
                <a:bodyPr/>
                <a:lstStyle/>
                <a:p>
                  <a:endParaRPr lang="zh-CN" altLang="en-US">
                    <a:latin typeface="+mn-ea"/>
                  </a:endParaRPr>
                </a:p>
              </p:txBody>
            </p:sp>
          </p:grpSp>
        </p:grpSp>
      </p:grpSp>
      <p:grpSp>
        <p:nvGrpSpPr>
          <p:cNvPr id="181347" name="Group 136"/>
          <p:cNvGrpSpPr>
            <a:grpSpLocks/>
          </p:cNvGrpSpPr>
          <p:nvPr/>
        </p:nvGrpSpPr>
        <p:grpSpPr bwMode="auto">
          <a:xfrm>
            <a:off x="5493533" y="4716451"/>
            <a:ext cx="251167" cy="334889"/>
            <a:chOff x="5040" y="2688"/>
            <a:chExt cx="144" cy="192"/>
          </a:xfrm>
        </p:grpSpPr>
        <p:sp>
          <p:nvSpPr>
            <p:cNvPr id="181350"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181351"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sp>
        <p:nvSpPr>
          <p:cNvPr id="181348" name="Rectangle 225"/>
          <p:cNvSpPr>
            <a:spLocks noChangeArrowheads="1"/>
          </p:cNvSpPr>
          <p:nvPr/>
        </p:nvSpPr>
        <p:spPr bwMode="auto">
          <a:xfrm>
            <a:off x="2870232" y="1241973"/>
            <a:ext cx="334889" cy="334889"/>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grpSp>
        <p:nvGrpSpPr>
          <p:cNvPr id="227" name="Group 38"/>
          <p:cNvGrpSpPr>
            <a:grpSpLocks/>
          </p:cNvGrpSpPr>
          <p:nvPr/>
        </p:nvGrpSpPr>
        <p:grpSpPr bwMode="auto">
          <a:xfrm>
            <a:off x="2884186" y="2454209"/>
            <a:ext cx="2764582" cy="420357"/>
            <a:chOff x="2040" y="1727"/>
            <a:chExt cx="1585" cy="241"/>
          </a:xfrm>
        </p:grpSpPr>
        <p:grpSp>
          <p:nvGrpSpPr>
            <p:cNvPr id="228" name="Group 39"/>
            <p:cNvGrpSpPr>
              <a:grpSpLocks noChangeAspect="1"/>
            </p:cNvGrpSpPr>
            <p:nvPr/>
          </p:nvGrpSpPr>
          <p:grpSpPr bwMode="auto">
            <a:xfrm rot="16200000" flipV="1">
              <a:off x="2016" y="1752"/>
              <a:ext cx="240" cy="192"/>
              <a:chOff x="3360" y="2544"/>
              <a:chExt cx="240" cy="192"/>
            </a:xfrm>
          </p:grpSpPr>
          <p:sp>
            <p:nvSpPr>
              <p:cNvPr id="235" name="Line 4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36" name="Line 4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37" name="Line 4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8" name="Line 4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9" name="Line 4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229" name="Group 45"/>
            <p:cNvGrpSpPr>
              <a:grpSpLocks noChangeAspect="1"/>
            </p:cNvGrpSpPr>
            <p:nvPr/>
          </p:nvGrpSpPr>
          <p:grpSpPr bwMode="auto">
            <a:xfrm rot="16200000" flipV="1">
              <a:off x="3408" y="1752"/>
              <a:ext cx="241" cy="192"/>
              <a:chOff x="3360" y="2544"/>
              <a:chExt cx="241" cy="192"/>
            </a:xfrm>
          </p:grpSpPr>
          <p:sp>
            <p:nvSpPr>
              <p:cNvPr id="230" name="Line 46"/>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31" name="Line 47"/>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32" name="Line 48"/>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3" name="Line 49"/>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4" name="Line 50"/>
              <p:cNvSpPr>
                <a:spLocks noChangeAspect="1" noChangeShapeType="1"/>
              </p:cNvSpPr>
              <p:nvPr/>
            </p:nvSpPr>
            <p:spPr bwMode="auto">
              <a:xfrm>
                <a:off x="3504" y="2640"/>
                <a:ext cx="97"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15" name="组合 14"/>
          <p:cNvGrpSpPr/>
          <p:nvPr/>
        </p:nvGrpSpPr>
        <p:grpSpPr>
          <a:xfrm>
            <a:off x="3135353" y="2874559"/>
            <a:ext cx="1928491" cy="1004668"/>
            <a:chOff x="3135353" y="2874559"/>
            <a:chExt cx="1928491" cy="1004668"/>
          </a:xfrm>
        </p:grpSpPr>
        <p:grpSp>
          <p:nvGrpSpPr>
            <p:cNvPr id="13" name="组合 12"/>
            <p:cNvGrpSpPr/>
            <p:nvPr/>
          </p:nvGrpSpPr>
          <p:grpSpPr>
            <a:xfrm>
              <a:off x="3135353" y="2874559"/>
              <a:ext cx="1928491" cy="1004668"/>
              <a:chOff x="3135353" y="2874559"/>
              <a:chExt cx="1928491" cy="1004668"/>
            </a:xfrm>
          </p:grpSpPr>
          <p:grpSp>
            <p:nvGrpSpPr>
              <p:cNvPr id="29" name="Group 193"/>
              <p:cNvGrpSpPr>
                <a:grpSpLocks/>
              </p:cNvGrpSpPr>
              <p:nvPr/>
            </p:nvGrpSpPr>
            <p:grpSpPr bwMode="auto">
              <a:xfrm>
                <a:off x="4558634" y="3795505"/>
                <a:ext cx="167445" cy="83722"/>
                <a:chOff x="3888" y="2832"/>
                <a:chExt cx="96" cy="48"/>
              </a:xfrm>
            </p:grpSpPr>
            <p:sp>
              <p:nvSpPr>
                <p:cNvPr id="181370" name="Line 194"/>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81371" name="Line 195"/>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10" name="组合 9"/>
              <p:cNvGrpSpPr/>
              <p:nvPr/>
            </p:nvGrpSpPr>
            <p:grpSpPr>
              <a:xfrm>
                <a:off x="3135353" y="2874559"/>
                <a:ext cx="1507003" cy="669779"/>
                <a:chOff x="3135353" y="2874559"/>
                <a:chExt cx="1507003" cy="669779"/>
              </a:xfrm>
            </p:grpSpPr>
            <p:sp>
              <p:nvSpPr>
                <p:cNvPr id="1464492" name="Line 172"/>
                <p:cNvSpPr>
                  <a:spLocks noChangeAspect="1" noChangeShapeType="1"/>
                </p:cNvSpPr>
                <p:nvPr/>
              </p:nvSpPr>
              <p:spPr bwMode="auto">
                <a:xfrm>
                  <a:off x="3470243" y="2874559"/>
                  <a:ext cx="0" cy="586057"/>
                </a:xfrm>
                <a:prstGeom prst="line">
                  <a:avLst/>
                </a:prstGeom>
                <a:noFill/>
                <a:ln w="28575">
                  <a:solidFill>
                    <a:srgbClr val="FF0000"/>
                  </a:solidFill>
                  <a:round/>
                  <a:headEnd/>
                  <a:tailEnd/>
                </a:ln>
              </p:spPr>
              <p:txBody>
                <a:bodyPr/>
                <a:lstStyle/>
                <a:p>
                  <a:endParaRPr lang="zh-CN" altLang="en-US">
                    <a:latin typeface="+mn-ea"/>
                  </a:endParaRPr>
                </a:p>
              </p:txBody>
            </p:sp>
            <p:grpSp>
              <p:nvGrpSpPr>
                <p:cNvPr id="8" name="组合 7"/>
                <p:cNvGrpSpPr/>
                <p:nvPr/>
              </p:nvGrpSpPr>
              <p:grpSpPr>
                <a:xfrm>
                  <a:off x="3135353" y="2874559"/>
                  <a:ext cx="1507003" cy="669779"/>
                  <a:chOff x="3135353" y="2874559"/>
                  <a:chExt cx="1507003" cy="669779"/>
                </a:xfrm>
              </p:grpSpPr>
              <p:sp>
                <p:nvSpPr>
                  <p:cNvPr id="1464494" name="Line 174"/>
                  <p:cNvSpPr>
                    <a:spLocks noChangeAspect="1" noChangeShapeType="1"/>
                  </p:cNvSpPr>
                  <p:nvPr/>
                </p:nvSpPr>
                <p:spPr bwMode="auto">
                  <a:xfrm>
                    <a:off x="3135353" y="2874559"/>
                    <a:ext cx="334889" cy="0"/>
                  </a:xfrm>
                  <a:prstGeom prst="line">
                    <a:avLst/>
                  </a:prstGeom>
                  <a:noFill/>
                  <a:ln w="28575">
                    <a:solidFill>
                      <a:srgbClr val="FF0000"/>
                    </a:solidFill>
                    <a:round/>
                    <a:headEnd/>
                    <a:tailEnd type="oval" w="med" len="med"/>
                  </a:ln>
                </p:spPr>
                <p:txBody>
                  <a:bodyPr/>
                  <a:lstStyle/>
                  <a:p>
                    <a:endParaRPr lang="zh-CN" altLang="en-US">
                      <a:latin typeface="+mn-ea"/>
                    </a:endParaRPr>
                  </a:p>
                </p:txBody>
              </p:sp>
              <p:grpSp>
                <p:nvGrpSpPr>
                  <p:cNvPr id="30" name="Group 197"/>
                  <p:cNvGrpSpPr>
                    <a:grpSpLocks/>
                  </p:cNvGrpSpPr>
                  <p:nvPr/>
                </p:nvGrpSpPr>
                <p:grpSpPr bwMode="auto">
                  <a:xfrm>
                    <a:off x="3470243" y="2874559"/>
                    <a:ext cx="1172113" cy="669779"/>
                    <a:chOff x="2472" y="2064"/>
                    <a:chExt cx="672" cy="384"/>
                  </a:xfrm>
                </p:grpSpPr>
                <p:sp>
                  <p:nvSpPr>
                    <p:cNvPr id="181367" name="Line 198"/>
                    <p:cNvSpPr>
                      <a:spLocks noChangeAspect="1" noChangeShapeType="1"/>
                    </p:cNvSpPr>
                    <p:nvPr/>
                  </p:nvSpPr>
                  <p:spPr bwMode="auto">
                    <a:xfrm>
                      <a:off x="2472" y="2064"/>
                      <a:ext cx="288" cy="0"/>
                    </a:xfrm>
                    <a:prstGeom prst="line">
                      <a:avLst/>
                    </a:prstGeom>
                    <a:noFill/>
                    <a:ln w="28575">
                      <a:solidFill>
                        <a:srgbClr val="FF0000"/>
                      </a:solidFill>
                      <a:round/>
                      <a:headEnd/>
                      <a:tailEnd/>
                    </a:ln>
                  </p:spPr>
                  <p:txBody>
                    <a:bodyPr/>
                    <a:lstStyle/>
                    <a:p>
                      <a:endParaRPr lang="zh-CN" altLang="en-US">
                        <a:latin typeface="+mn-ea"/>
                      </a:endParaRPr>
                    </a:p>
                  </p:txBody>
                </p:sp>
                <p:sp>
                  <p:nvSpPr>
                    <p:cNvPr id="181368" name="Line 199"/>
                    <p:cNvSpPr>
                      <a:spLocks noChangeAspect="1" noChangeShapeType="1"/>
                    </p:cNvSpPr>
                    <p:nvPr/>
                  </p:nvSpPr>
                  <p:spPr bwMode="auto">
                    <a:xfrm>
                      <a:off x="3048" y="244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81369" name="Line 200"/>
                    <p:cNvSpPr>
                      <a:spLocks noChangeShapeType="1"/>
                    </p:cNvSpPr>
                    <p:nvPr/>
                  </p:nvSpPr>
                  <p:spPr bwMode="auto">
                    <a:xfrm>
                      <a:off x="2760" y="2064"/>
                      <a:ext cx="288" cy="384"/>
                    </a:xfrm>
                    <a:prstGeom prst="line">
                      <a:avLst/>
                    </a:prstGeom>
                    <a:noFill/>
                    <a:ln w="28575">
                      <a:solidFill>
                        <a:srgbClr val="FF0000"/>
                      </a:solidFill>
                      <a:round/>
                      <a:headEnd/>
                      <a:tailEnd/>
                    </a:ln>
                  </p:spPr>
                  <p:txBody>
                    <a:bodyPr/>
                    <a:lstStyle/>
                    <a:p>
                      <a:endParaRPr lang="zh-CN" altLang="en-US">
                        <a:latin typeface="+mn-ea"/>
                      </a:endParaRPr>
                    </a:p>
                  </p:txBody>
                </p:sp>
              </p:grpSp>
            </p:grpSp>
          </p:grpSp>
          <p:grpSp>
            <p:nvGrpSpPr>
              <p:cNvPr id="240" name="Group 25"/>
              <p:cNvGrpSpPr>
                <a:grpSpLocks noChangeAspect="1"/>
              </p:cNvGrpSpPr>
              <p:nvPr/>
            </p:nvGrpSpPr>
            <p:grpSpPr bwMode="auto">
              <a:xfrm>
                <a:off x="4645232" y="3364090"/>
                <a:ext cx="418612" cy="334889"/>
                <a:chOff x="4032" y="2544"/>
                <a:chExt cx="240" cy="192"/>
              </a:xfrm>
            </p:grpSpPr>
            <p:sp>
              <p:nvSpPr>
                <p:cNvPr id="241" name="Line 26"/>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42" name="Line 27"/>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43" name="Line 28"/>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4" name="Line 29"/>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5" name="Line 30"/>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sp>
          <p:nvSpPr>
            <p:cNvPr id="1464516" name="Line 196"/>
            <p:cNvSpPr>
              <a:spLocks noChangeAspect="1" noChangeShapeType="1"/>
            </p:cNvSpPr>
            <p:nvPr/>
          </p:nvSpPr>
          <p:spPr bwMode="auto">
            <a:xfrm>
              <a:off x="4642356" y="3544338"/>
              <a:ext cx="0" cy="251167"/>
            </a:xfrm>
            <a:prstGeom prst="line">
              <a:avLst/>
            </a:prstGeom>
            <a:noFill/>
            <a:ln w="28575">
              <a:solidFill>
                <a:srgbClr val="FF0000"/>
              </a:solidFill>
              <a:round/>
              <a:headEnd type="oval" w="med" len="med"/>
              <a:tailEnd/>
            </a:ln>
          </p:spPr>
          <p:txBody>
            <a:bodyPr/>
            <a:lstStyle/>
            <a:p>
              <a:endParaRPr lang="zh-CN" altLang="en-US">
                <a:latin typeface="+mn-ea"/>
              </a:endParaRPr>
            </a:p>
          </p:txBody>
        </p:sp>
      </p:grpSp>
      <p:grpSp>
        <p:nvGrpSpPr>
          <p:cNvPr id="14" name="组合 13"/>
          <p:cNvGrpSpPr/>
          <p:nvPr/>
        </p:nvGrpSpPr>
        <p:grpSpPr>
          <a:xfrm>
            <a:off x="3468948" y="2874559"/>
            <a:ext cx="1926909" cy="1004668"/>
            <a:chOff x="3468948" y="2874559"/>
            <a:chExt cx="1926909" cy="1004668"/>
          </a:xfrm>
        </p:grpSpPr>
        <p:sp>
          <p:nvSpPr>
            <p:cNvPr id="1464508" name="Line 188"/>
            <p:cNvSpPr>
              <a:spLocks noChangeAspect="1" noChangeShapeType="1"/>
            </p:cNvSpPr>
            <p:nvPr/>
          </p:nvSpPr>
          <p:spPr bwMode="auto">
            <a:xfrm>
              <a:off x="3888855" y="3544338"/>
              <a:ext cx="0" cy="251167"/>
            </a:xfrm>
            <a:prstGeom prst="line">
              <a:avLst/>
            </a:prstGeom>
            <a:noFill/>
            <a:ln w="28575">
              <a:solidFill>
                <a:srgbClr val="008000"/>
              </a:solidFill>
              <a:round/>
              <a:headEnd type="oval" w="med" len="med"/>
              <a:tailEnd/>
            </a:ln>
          </p:spPr>
          <p:txBody>
            <a:bodyPr/>
            <a:lstStyle/>
            <a:p>
              <a:endParaRPr lang="zh-CN" altLang="en-US">
                <a:latin typeface="+mn-ea"/>
              </a:endParaRPr>
            </a:p>
          </p:txBody>
        </p:sp>
        <p:grpSp>
          <p:nvGrpSpPr>
            <p:cNvPr id="12" name="组合 11"/>
            <p:cNvGrpSpPr/>
            <p:nvPr/>
          </p:nvGrpSpPr>
          <p:grpSpPr>
            <a:xfrm>
              <a:off x="3468948" y="2874559"/>
              <a:ext cx="1926909" cy="1004668"/>
              <a:chOff x="3468948" y="2874559"/>
              <a:chExt cx="1926909" cy="1004668"/>
            </a:xfrm>
          </p:grpSpPr>
          <p:grpSp>
            <p:nvGrpSpPr>
              <p:cNvPr id="27" name="Group 185"/>
              <p:cNvGrpSpPr>
                <a:grpSpLocks/>
              </p:cNvGrpSpPr>
              <p:nvPr/>
            </p:nvGrpSpPr>
            <p:grpSpPr bwMode="auto">
              <a:xfrm>
                <a:off x="3805132" y="3795505"/>
                <a:ext cx="167445" cy="83722"/>
                <a:chOff x="3888" y="2832"/>
                <a:chExt cx="96" cy="48"/>
              </a:xfrm>
            </p:grpSpPr>
            <p:sp>
              <p:nvSpPr>
                <p:cNvPr id="181375" name="Line 186"/>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181376" name="Line 187"/>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grpSp>
            <p:nvGrpSpPr>
              <p:cNvPr id="9" name="组合 8"/>
              <p:cNvGrpSpPr/>
              <p:nvPr/>
            </p:nvGrpSpPr>
            <p:grpSpPr>
              <a:xfrm>
                <a:off x="3888855" y="2874559"/>
                <a:ext cx="1507002" cy="669779"/>
                <a:chOff x="3888855" y="2874559"/>
                <a:chExt cx="1507002" cy="669779"/>
              </a:xfrm>
            </p:grpSpPr>
            <p:sp>
              <p:nvSpPr>
                <p:cNvPr id="1464493" name="Line 173"/>
                <p:cNvSpPr>
                  <a:spLocks noChangeAspect="1" noChangeShapeType="1"/>
                </p:cNvSpPr>
                <p:nvPr/>
              </p:nvSpPr>
              <p:spPr bwMode="auto">
                <a:xfrm>
                  <a:off x="5060968" y="2874559"/>
                  <a:ext cx="0" cy="586057"/>
                </a:xfrm>
                <a:prstGeom prst="line">
                  <a:avLst/>
                </a:prstGeom>
                <a:noFill/>
                <a:ln w="28575">
                  <a:solidFill>
                    <a:srgbClr val="008000"/>
                  </a:solidFill>
                  <a:round/>
                  <a:headEnd/>
                  <a:tailEnd/>
                </a:ln>
              </p:spPr>
              <p:txBody>
                <a:bodyPr/>
                <a:lstStyle/>
                <a:p>
                  <a:endParaRPr lang="zh-CN" altLang="en-US">
                    <a:latin typeface="+mn-ea"/>
                  </a:endParaRPr>
                </a:p>
              </p:txBody>
            </p:sp>
            <p:grpSp>
              <p:nvGrpSpPr>
                <p:cNvPr id="28" name="Group 189"/>
                <p:cNvGrpSpPr>
                  <a:grpSpLocks/>
                </p:cNvGrpSpPr>
                <p:nvPr/>
              </p:nvGrpSpPr>
              <p:grpSpPr bwMode="auto">
                <a:xfrm>
                  <a:off x="3888855" y="2874559"/>
                  <a:ext cx="1172113" cy="669779"/>
                  <a:chOff x="2712" y="2064"/>
                  <a:chExt cx="672" cy="384"/>
                </a:xfrm>
              </p:grpSpPr>
              <p:sp>
                <p:nvSpPr>
                  <p:cNvPr id="181372" name="Line 190"/>
                  <p:cNvSpPr>
                    <a:spLocks noChangeAspect="1" noChangeShapeType="1"/>
                  </p:cNvSpPr>
                  <p:nvPr/>
                </p:nvSpPr>
                <p:spPr bwMode="auto">
                  <a:xfrm>
                    <a:off x="3144" y="2064"/>
                    <a:ext cx="240" cy="0"/>
                  </a:xfrm>
                  <a:prstGeom prst="line">
                    <a:avLst/>
                  </a:prstGeom>
                  <a:noFill/>
                  <a:ln w="28575">
                    <a:solidFill>
                      <a:srgbClr val="008000"/>
                    </a:solidFill>
                    <a:round/>
                    <a:headEnd/>
                    <a:tailEnd/>
                  </a:ln>
                </p:spPr>
                <p:txBody>
                  <a:bodyPr/>
                  <a:lstStyle/>
                  <a:p>
                    <a:endParaRPr lang="zh-CN" altLang="en-US">
                      <a:latin typeface="+mn-ea"/>
                    </a:endParaRPr>
                  </a:p>
                </p:txBody>
              </p:sp>
              <p:sp>
                <p:nvSpPr>
                  <p:cNvPr id="181373" name="Line 191"/>
                  <p:cNvSpPr>
                    <a:spLocks noChangeShapeType="1"/>
                  </p:cNvSpPr>
                  <p:nvPr/>
                </p:nvSpPr>
                <p:spPr bwMode="auto">
                  <a:xfrm flipV="1">
                    <a:off x="2808" y="2064"/>
                    <a:ext cx="336" cy="384"/>
                  </a:xfrm>
                  <a:prstGeom prst="line">
                    <a:avLst/>
                  </a:prstGeom>
                  <a:noFill/>
                  <a:ln w="28575">
                    <a:solidFill>
                      <a:srgbClr val="008000"/>
                    </a:solidFill>
                    <a:round/>
                    <a:headEnd/>
                    <a:tailEnd/>
                  </a:ln>
                </p:spPr>
                <p:txBody>
                  <a:bodyPr/>
                  <a:lstStyle/>
                  <a:p>
                    <a:endParaRPr lang="zh-CN" altLang="en-US">
                      <a:latin typeface="+mn-ea"/>
                    </a:endParaRPr>
                  </a:p>
                </p:txBody>
              </p:sp>
              <p:sp>
                <p:nvSpPr>
                  <p:cNvPr id="181374" name="Line 192"/>
                  <p:cNvSpPr>
                    <a:spLocks noChangeAspect="1" noChangeShapeType="1"/>
                  </p:cNvSpPr>
                  <p:nvPr/>
                </p:nvSpPr>
                <p:spPr bwMode="auto">
                  <a:xfrm>
                    <a:off x="2712" y="2448"/>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1464521" name="Line 201"/>
                <p:cNvSpPr>
                  <a:spLocks noChangeAspect="1" noChangeShapeType="1"/>
                </p:cNvSpPr>
                <p:nvPr/>
              </p:nvSpPr>
              <p:spPr bwMode="auto">
                <a:xfrm>
                  <a:off x="5060968" y="2874559"/>
                  <a:ext cx="334889"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246" name="Group 18"/>
              <p:cNvGrpSpPr>
                <a:grpSpLocks noChangeAspect="1"/>
              </p:cNvGrpSpPr>
              <p:nvPr/>
            </p:nvGrpSpPr>
            <p:grpSpPr bwMode="auto">
              <a:xfrm>
                <a:off x="3468948" y="3378638"/>
                <a:ext cx="418612" cy="334889"/>
                <a:chOff x="3360" y="2544"/>
                <a:chExt cx="240" cy="192"/>
              </a:xfrm>
            </p:grpSpPr>
            <p:sp>
              <p:nvSpPr>
                <p:cNvPr id="247" name="Line 19"/>
                <p:cNvSpPr>
                  <a:spLocks noChangeAspect="1" noChangeShapeType="1"/>
                </p:cNvSpPr>
                <p:nvPr/>
              </p:nvSpPr>
              <p:spPr bwMode="auto">
                <a:xfrm>
                  <a:off x="3456" y="2544"/>
                  <a:ext cx="0" cy="192"/>
                </a:xfrm>
                <a:prstGeom prst="line">
                  <a:avLst/>
                </a:prstGeom>
                <a:noFill/>
                <a:ln w="28575">
                  <a:solidFill>
                    <a:srgbClr val="339933"/>
                  </a:solidFill>
                  <a:round/>
                  <a:headEnd/>
                  <a:tailEnd/>
                </a:ln>
              </p:spPr>
              <p:txBody>
                <a:bodyPr/>
                <a:lstStyle/>
                <a:p>
                  <a:endParaRPr lang="zh-CN" altLang="en-US">
                    <a:latin typeface="+mn-ea"/>
                  </a:endParaRPr>
                </a:p>
              </p:txBody>
            </p:sp>
            <p:sp>
              <p:nvSpPr>
                <p:cNvPr id="248" name="Line 20"/>
                <p:cNvSpPr>
                  <a:spLocks noChangeAspect="1" noChangeShapeType="1"/>
                </p:cNvSpPr>
                <p:nvPr/>
              </p:nvSpPr>
              <p:spPr bwMode="auto">
                <a:xfrm>
                  <a:off x="3504" y="2592"/>
                  <a:ext cx="0" cy="96"/>
                </a:xfrm>
                <a:prstGeom prst="line">
                  <a:avLst/>
                </a:prstGeom>
                <a:noFill/>
                <a:ln w="28575">
                  <a:solidFill>
                    <a:srgbClr val="339933"/>
                  </a:solidFill>
                  <a:round/>
                  <a:headEnd/>
                  <a:tailEnd/>
                </a:ln>
              </p:spPr>
              <p:txBody>
                <a:bodyPr/>
                <a:lstStyle/>
                <a:p>
                  <a:endParaRPr lang="zh-CN" altLang="en-US">
                    <a:latin typeface="+mn-ea"/>
                  </a:endParaRPr>
                </a:p>
              </p:txBody>
            </p:sp>
            <p:sp>
              <p:nvSpPr>
                <p:cNvPr id="249" name="Line 21"/>
                <p:cNvSpPr>
                  <a:spLocks noChangeAspect="1" noChangeShapeType="1"/>
                </p:cNvSpPr>
                <p:nvPr/>
              </p:nvSpPr>
              <p:spPr bwMode="auto">
                <a:xfrm>
                  <a:off x="3360" y="2592"/>
                  <a:ext cx="96" cy="0"/>
                </a:xfrm>
                <a:prstGeom prst="line">
                  <a:avLst/>
                </a:prstGeom>
                <a:noFill/>
                <a:ln w="19050">
                  <a:solidFill>
                    <a:srgbClr val="339933"/>
                  </a:solidFill>
                  <a:round/>
                  <a:headEnd/>
                  <a:tailEnd/>
                </a:ln>
              </p:spPr>
              <p:txBody>
                <a:bodyPr/>
                <a:lstStyle/>
                <a:p>
                  <a:endParaRPr lang="zh-CN" altLang="en-US">
                    <a:latin typeface="+mn-ea"/>
                  </a:endParaRPr>
                </a:p>
              </p:txBody>
            </p:sp>
            <p:sp>
              <p:nvSpPr>
                <p:cNvPr id="250" name="Line 22"/>
                <p:cNvSpPr>
                  <a:spLocks noChangeAspect="1" noChangeShapeType="1"/>
                </p:cNvSpPr>
                <p:nvPr/>
              </p:nvSpPr>
              <p:spPr bwMode="auto">
                <a:xfrm>
                  <a:off x="3360" y="2688"/>
                  <a:ext cx="96" cy="0"/>
                </a:xfrm>
                <a:prstGeom prst="line">
                  <a:avLst/>
                </a:prstGeom>
                <a:noFill/>
                <a:ln w="19050">
                  <a:solidFill>
                    <a:srgbClr val="339933"/>
                  </a:solidFill>
                  <a:round/>
                  <a:headEnd/>
                  <a:tailEnd/>
                </a:ln>
              </p:spPr>
              <p:txBody>
                <a:bodyPr/>
                <a:lstStyle/>
                <a:p>
                  <a:endParaRPr lang="zh-CN" altLang="en-US">
                    <a:latin typeface="+mn-ea"/>
                  </a:endParaRPr>
                </a:p>
              </p:txBody>
            </p:sp>
            <p:sp>
              <p:nvSpPr>
                <p:cNvPr id="251" name="Line 23"/>
                <p:cNvSpPr>
                  <a:spLocks noChangeAspect="1" noChangeShapeType="1"/>
                </p:cNvSpPr>
                <p:nvPr/>
              </p:nvSpPr>
              <p:spPr bwMode="auto">
                <a:xfrm>
                  <a:off x="3504" y="2640"/>
                  <a:ext cx="96" cy="0"/>
                </a:xfrm>
                <a:prstGeom prst="line">
                  <a:avLst/>
                </a:prstGeom>
                <a:noFill/>
                <a:ln w="19050">
                  <a:solidFill>
                    <a:srgbClr val="339933"/>
                  </a:solidFill>
                  <a:round/>
                  <a:headEnd/>
                  <a:tailEnd/>
                </a:ln>
              </p:spPr>
              <p:txBody>
                <a:bodyPr/>
                <a:lstStyle/>
                <a:p>
                  <a:endParaRPr lang="zh-CN" altLang="en-US">
                    <a:latin typeface="+mn-ea"/>
                  </a:endParaRPr>
                </a:p>
              </p:txBody>
            </p:sp>
          </p:grpSp>
        </p:grpSp>
      </p:grpSp>
      <p:sp>
        <p:nvSpPr>
          <p:cNvPr id="256" name="Rectangle 166"/>
          <p:cNvSpPr txBox="1">
            <a:spLocks noChangeArrowheads="1"/>
          </p:cNvSpPr>
          <p:nvPr/>
        </p:nvSpPr>
        <p:spPr bwMode="auto">
          <a:xfrm>
            <a:off x="7288331" y="2455946"/>
            <a:ext cx="4605503" cy="3219676"/>
          </a:xfrm>
          <a:prstGeom prst="rect">
            <a:avLst/>
          </a:prstGeom>
          <a:solidFill>
            <a:schemeClr val="bg1"/>
          </a:solid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endParaRPr lang="zh-CN" altLang="en-US" sz="2200" b="1" dirty="0">
              <a:latin typeface="+mn-ea"/>
            </a:endParaRPr>
          </a:p>
        </p:txBody>
      </p:sp>
      <p:sp>
        <p:nvSpPr>
          <p:cNvPr id="257" name="内容占位符 2"/>
          <p:cNvSpPr>
            <a:spLocks noGrp="1"/>
          </p:cNvSpPr>
          <p:nvPr>
            <p:ph idx="1"/>
          </p:nvPr>
        </p:nvSpPr>
        <p:spPr>
          <a:xfrm>
            <a:off x="7360248" y="2285639"/>
            <a:ext cx="3995278" cy="4010236"/>
          </a:xfrm>
        </p:spPr>
        <p:txBody>
          <a:bodyPr/>
          <a:lstStyle/>
          <a:p>
            <a:pPr>
              <a:defRPr/>
            </a:pPr>
            <a:r>
              <a:rPr lang="en-US" altLang="zh-CN" b="1" dirty="0">
                <a:latin typeface="+mn-ea"/>
              </a:rPr>
              <a:t>Y</a:t>
            </a:r>
            <a:r>
              <a:rPr lang="zh-CN" altLang="en-US" b="1" dirty="0">
                <a:latin typeface="+mn-ea"/>
              </a:rPr>
              <a:t>地址选通</a:t>
            </a:r>
          </a:p>
          <a:p>
            <a:pPr lvl="1">
              <a:buFont typeface="Wingdings" pitchFamily="2" charset="2"/>
              <a:buChar char="n"/>
              <a:defRPr/>
            </a:pPr>
            <a:r>
              <a:rPr lang="en-US" altLang="zh-CN" sz="2400" dirty="0">
                <a:latin typeface="+mn-ea"/>
              </a:rPr>
              <a:t>T7</a:t>
            </a:r>
            <a:r>
              <a:rPr lang="zh-CN" altLang="en-US" sz="2400" dirty="0">
                <a:latin typeface="+mn-ea"/>
              </a:rPr>
              <a:t>、</a:t>
            </a:r>
            <a:r>
              <a:rPr lang="en-US" altLang="zh-CN" sz="2400" dirty="0">
                <a:latin typeface="+mn-ea"/>
              </a:rPr>
              <a:t>T8</a:t>
            </a:r>
            <a:r>
              <a:rPr lang="zh-CN" altLang="en-US" sz="2400" dirty="0">
                <a:latin typeface="+mn-ea"/>
              </a:rPr>
              <a:t>管导通</a:t>
            </a:r>
          </a:p>
          <a:p>
            <a:pPr lvl="1">
              <a:buFont typeface="Wingdings" pitchFamily="2" charset="2"/>
              <a:buChar char="n"/>
              <a:defRPr/>
            </a:pPr>
            <a:r>
              <a:rPr lang="en-US" altLang="zh-CN" sz="2400" dirty="0">
                <a:latin typeface="+mn-ea"/>
              </a:rPr>
              <a:t>I/O</a:t>
            </a:r>
            <a:r>
              <a:rPr lang="zh-CN" altLang="en-US" sz="2400" dirty="0">
                <a:latin typeface="+mn-ea"/>
              </a:rPr>
              <a:t>端数据写入到位线</a:t>
            </a:r>
          </a:p>
          <a:p>
            <a:pPr>
              <a:defRPr/>
            </a:pPr>
            <a:r>
              <a:rPr lang="en-US" altLang="zh-CN" b="1" dirty="0">
                <a:latin typeface="+mn-ea"/>
              </a:rPr>
              <a:t>X</a:t>
            </a:r>
            <a:r>
              <a:rPr lang="zh-CN" altLang="en-US" b="1" dirty="0">
                <a:latin typeface="+mn-ea"/>
              </a:rPr>
              <a:t>地址选通</a:t>
            </a:r>
          </a:p>
          <a:p>
            <a:pPr lvl="1">
              <a:buFont typeface="Wingdings" pitchFamily="2" charset="2"/>
              <a:buChar char="n"/>
              <a:defRPr/>
            </a:pPr>
            <a:r>
              <a:rPr lang="en-US" altLang="zh-CN" sz="2400" dirty="0">
                <a:latin typeface="+mn-ea"/>
              </a:rPr>
              <a:t>T5</a:t>
            </a:r>
            <a:r>
              <a:rPr lang="zh-CN" altLang="en-US" sz="2400" dirty="0">
                <a:latin typeface="+mn-ea"/>
              </a:rPr>
              <a:t>、</a:t>
            </a:r>
            <a:r>
              <a:rPr lang="en-US" altLang="zh-CN" sz="2400" dirty="0">
                <a:latin typeface="+mn-ea"/>
              </a:rPr>
              <a:t>T6</a:t>
            </a:r>
            <a:r>
              <a:rPr lang="zh-CN" altLang="en-US" sz="2400" dirty="0">
                <a:latin typeface="+mn-ea"/>
              </a:rPr>
              <a:t>管导通</a:t>
            </a:r>
          </a:p>
          <a:p>
            <a:pPr lvl="1">
              <a:buFont typeface="Wingdings" pitchFamily="2" charset="2"/>
              <a:buChar char="n"/>
              <a:defRPr/>
            </a:pPr>
            <a:r>
              <a:rPr lang="zh-CN" altLang="en-US" sz="2400" dirty="0">
                <a:latin typeface="+mn-ea"/>
              </a:rPr>
              <a:t>位线相连与</a:t>
            </a:r>
            <a:r>
              <a:rPr lang="en-US" altLang="zh-CN" sz="2400" dirty="0">
                <a:latin typeface="+mn-ea"/>
              </a:rPr>
              <a:t>C2</a:t>
            </a:r>
            <a:r>
              <a:rPr lang="zh-CN" altLang="en-US" sz="2400" dirty="0">
                <a:latin typeface="+mn-ea"/>
              </a:rPr>
              <a:t>相连</a:t>
            </a:r>
          </a:p>
          <a:p>
            <a:endParaRPr lang="zh-CN" altLang="en-US" dirty="0"/>
          </a:p>
        </p:txBody>
      </p:sp>
      <p:sp>
        <p:nvSpPr>
          <p:cNvPr id="181269" name="Line 58"/>
          <p:cNvSpPr>
            <a:spLocks noChangeShapeType="1"/>
          </p:cNvSpPr>
          <p:nvPr/>
        </p:nvSpPr>
        <p:spPr bwMode="auto">
          <a:xfrm>
            <a:off x="3051629" y="2386179"/>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70" name="Line 59"/>
          <p:cNvSpPr>
            <a:spLocks noChangeShapeType="1"/>
          </p:cNvSpPr>
          <p:nvPr/>
        </p:nvSpPr>
        <p:spPr bwMode="auto">
          <a:xfrm>
            <a:off x="5479578" y="2386179"/>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68" name="组合 267"/>
          <p:cNvGrpSpPr/>
          <p:nvPr/>
        </p:nvGrpSpPr>
        <p:grpSpPr>
          <a:xfrm>
            <a:off x="2172543" y="2387139"/>
            <a:ext cx="4186120" cy="83727"/>
            <a:chOff x="2172545" y="2372221"/>
            <a:chExt cx="4186120" cy="83727"/>
          </a:xfrm>
        </p:grpSpPr>
        <p:sp>
          <p:nvSpPr>
            <p:cNvPr id="269" name="Line 58"/>
            <p:cNvSpPr>
              <a:spLocks noChangeShapeType="1"/>
            </p:cNvSpPr>
            <p:nvPr/>
          </p:nvSpPr>
          <p:spPr bwMode="auto">
            <a:xfrm>
              <a:off x="3051631" y="2372225"/>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270" name="Line 59"/>
            <p:cNvSpPr>
              <a:spLocks noChangeShapeType="1"/>
            </p:cNvSpPr>
            <p:nvPr/>
          </p:nvSpPr>
          <p:spPr bwMode="auto">
            <a:xfrm>
              <a:off x="5479580" y="2372225"/>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271" name="Line 105"/>
            <p:cNvSpPr>
              <a:spLocks noChangeShapeType="1"/>
            </p:cNvSpPr>
            <p:nvPr/>
          </p:nvSpPr>
          <p:spPr bwMode="auto">
            <a:xfrm>
              <a:off x="2172546" y="2372225"/>
              <a:ext cx="4186119" cy="0"/>
            </a:xfrm>
            <a:prstGeom prst="line">
              <a:avLst/>
            </a:prstGeom>
            <a:noFill/>
            <a:ln w="19050">
              <a:solidFill>
                <a:schemeClr val="tx1"/>
              </a:solidFill>
              <a:round/>
              <a:headEnd/>
              <a:tailEnd/>
            </a:ln>
          </p:spPr>
          <p:txBody>
            <a:bodyPr/>
            <a:lstStyle/>
            <a:p>
              <a:endParaRPr lang="zh-CN" altLang="en-US">
                <a:latin typeface="+mn-ea"/>
              </a:endParaRPr>
            </a:p>
          </p:txBody>
        </p:sp>
        <p:sp>
          <p:nvSpPr>
            <p:cNvPr id="272" name="Line 205"/>
            <p:cNvSpPr>
              <a:spLocks noChangeShapeType="1"/>
            </p:cNvSpPr>
            <p:nvPr/>
          </p:nvSpPr>
          <p:spPr bwMode="auto">
            <a:xfrm>
              <a:off x="2172545" y="2372221"/>
              <a:ext cx="4186119" cy="0"/>
            </a:xfrm>
            <a:prstGeom prst="line">
              <a:avLst/>
            </a:prstGeom>
            <a:noFill/>
            <a:ln w="38100">
              <a:solidFill>
                <a:srgbClr val="FF0000"/>
              </a:solidFill>
              <a:round/>
              <a:headEnd/>
              <a:tailEnd/>
            </a:ln>
          </p:spPr>
          <p:txBody>
            <a:bodyPr/>
            <a:lstStyle/>
            <a:p>
              <a:endParaRPr lang="zh-CN" altLang="en-US">
                <a:latin typeface="+mn-ea"/>
              </a:endParaRPr>
            </a:p>
          </p:txBody>
        </p:sp>
        <p:sp>
          <p:nvSpPr>
            <p:cNvPr id="273" name="Line 58"/>
            <p:cNvSpPr>
              <a:spLocks noChangeShapeType="1"/>
            </p:cNvSpPr>
            <p:nvPr/>
          </p:nvSpPr>
          <p:spPr bwMode="auto">
            <a:xfrm>
              <a:off x="3051625" y="2372226"/>
              <a:ext cx="0" cy="83722"/>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74" name="Line 59"/>
            <p:cNvSpPr>
              <a:spLocks noChangeShapeType="1"/>
            </p:cNvSpPr>
            <p:nvPr/>
          </p:nvSpPr>
          <p:spPr bwMode="auto">
            <a:xfrm>
              <a:off x="5479574" y="2372221"/>
              <a:ext cx="0" cy="83722"/>
            </a:xfrm>
            <a:prstGeom prst="line">
              <a:avLst/>
            </a:prstGeom>
            <a:noFill/>
            <a:ln w="19050">
              <a:solidFill>
                <a:srgbClr val="FF0000"/>
              </a:solidFill>
              <a:round/>
              <a:headEnd type="oval" w="med" len="med"/>
              <a:tailEnd/>
            </a:ln>
          </p:spPr>
          <p:txBody>
            <a:bodyPr/>
            <a:lstStyle/>
            <a:p>
              <a:endParaRPr lang="zh-CN" altLang="en-US">
                <a:latin typeface="+mn-ea"/>
              </a:endParaRPr>
            </a:p>
          </p:txBody>
        </p:sp>
      </p:grpSp>
    </p:spTree>
    <p:custDataLst>
      <p:tags r:id="rId1"/>
    </p:custDataLst>
    <p:extLst>
      <p:ext uri="{BB962C8B-B14F-4D97-AF65-F5344CB8AC3E}">
        <p14:creationId xmlns:p14="http://schemas.microsoft.com/office/powerpoint/2010/main" val="38824114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wipe(left)">
                                      <p:cBhvr>
                                        <p:cTn id="7" dur="500"/>
                                        <p:tgtEl>
                                          <p:spTgt spid="25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animEffect transition="in" filter="wipe(left)">
                                      <p:cBhvr>
                                        <p:cTn id="11" dur="500"/>
                                        <p:tgtEl>
                                          <p:spTgt spid="257">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7">
                                            <p:txEl>
                                              <p:pRg st="2" end="2"/>
                                            </p:txEl>
                                          </p:spTgt>
                                        </p:tgtEl>
                                        <p:attrNameLst>
                                          <p:attrName>style.visibility</p:attrName>
                                        </p:attrNameLst>
                                      </p:cBhvr>
                                      <p:to>
                                        <p:strVal val="visible"/>
                                      </p:to>
                                    </p:set>
                                    <p:animEffect transition="in" filter="wipe(left)">
                                      <p:cBhvr>
                                        <p:cTn id="15" dur="500"/>
                                        <p:tgtEl>
                                          <p:spTgt spid="25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nodePh="1">
                                  <p:stCondLst>
                                    <p:cond delay="0"/>
                                  </p:stCondLst>
                                  <p:endCondLst>
                                    <p:cond evt="begin" delay="0">
                                      <p:tn val="23"/>
                                    </p:cond>
                                  </p:endCondLst>
                                  <p:childTnLst>
                                    <p:set>
                                      <p:cBhvr>
                                        <p:cTn id="24" dur="1" fill="hold">
                                          <p:stCondLst>
                                            <p:cond delay="0"/>
                                          </p:stCondLst>
                                        </p:cTn>
                                        <p:tgtEl>
                                          <p:spTgt spid="256">
                                            <p:txEl>
                                              <p:pRg st="0" end="0"/>
                                            </p:txEl>
                                          </p:spTgt>
                                        </p:tgtEl>
                                        <p:attrNameLst>
                                          <p:attrName>style.visibility</p:attrName>
                                        </p:attrNameLst>
                                      </p:cBhvr>
                                      <p:to>
                                        <p:strVal val="visible"/>
                                      </p:to>
                                    </p:set>
                                    <p:animEffect transition="in" filter="wipe(left)">
                                      <p:cBhvr>
                                        <p:cTn id="25" dur="500"/>
                                        <p:tgtEl>
                                          <p:spTgt spid="25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repeatCount="300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repeatCount="300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7">
                                            <p:txEl>
                                              <p:pRg st="3" end="3"/>
                                            </p:txEl>
                                          </p:spTgt>
                                        </p:tgtEl>
                                        <p:attrNameLst>
                                          <p:attrName>style.visibility</p:attrName>
                                        </p:attrNameLst>
                                      </p:cBhvr>
                                      <p:to>
                                        <p:strVal val="visible"/>
                                      </p:to>
                                    </p:set>
                                    <p:animEffect transition="in" filter="wipe(left)">
                                      <p:cBhvr>
                                        <p:cTn id="40" dur="500"/>
                                        <p:tgtEl>
                                          <p:spTgt spid="257">
                                            <p:txEl>
                                              <p:pRg st="3" end="3"/>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57">
                                            <p:txEl>
                                              <p:pRg st="4" end="4"/>
                                            </p:txEl>
                                          </p:spTgt>
                                        </p:tgtEl>
                                        <p:attrNameLst>
                                          <p:attrName>style.visibility</p:attrName>
                                        </p:attrNameLst>
                                      </p:cBhvr>
                                      <p:to>
                                        <p:strVal val="visible"/>
                                      </p:to>
                                    </p:set>
                                    <p:animEffect transition="in" filter="wipe(left)">
                                      <p:cBhvr>
                                        <p:cTn id="44" dur="500"/>
                                        <p:tgtEl>
                                          <p:spTgt spid="257">
                                            <p:txEl>
                                              <p:pRg st="4" end="4"/>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257">
                                            <p:txEl>
                                              <p:pRg st="5" end="5"/>
                                            </p:txEl>
                                          </p:spTgt>
                                        </p:tgtEl>
                                        <p:attrNameLst>
                                          <p:attrName>style.visibility</p:attrName>
                                        </p:attrNameLst>
                                      </p:cBhvr>
                                      <p:to>
                                        <p:strVal val="visible"/>
                                      </p:to>
                                    </p:set>
                                    <p:animEffect transition="in" filter="wipe(left)">
                                      <p:cBhvr>
                                        <p:cTn id="48" dur="500"/>
                                        <p:tgtEl>
                                          <p:spTgt spid="257">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68"/>
                                        </p:tgtEl>
                                        <p:attrNameLst>
                                          <p:attrName>style.visibility</p:attrName>
                                        </p:attrNameLst>
                                      </p:cBhvr>
                                      <p:to>
                                        <p:strVal val="visible"/>
                                      </p:to>
                                    </p:set>
                                    <p:animEffect transition="in" filter="wipe(left)">
                                      <p:cBhvr>
                                        <p:cTn id="53" dur="500"/>
                                        <p:tgtEl>
                                          <p:spTgt spid="2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27"/>
                                        </p:tgtEl>
                                        <p:attrNameLst>
                                          <p:attrName>style.visibility</p:attrName>
                                        </p:attrNameLst>
                                      </p:cBhvr>
                                      <p:to>
                                        <p:strVal val="visible"/>
                                      </p:to>
                                    </p:set>
                                    <p:animEffect transition="in" filter="wipe(up)">
                                      <p:cBhvr>
                                        <p:cTn id="58" dur="500"/>
                                        <p:tgtEl>
                                          <p:spTgt spid="2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par>
                                <p:cTn id="64" presetID="22" presetClass="entr" presetSubtype="2"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righ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64527"/>
                                        </p:tgtEl>
                                        <p:attrNameLst>
                                          <p:attrName>style.visibility</p:attrName>
                                        </p:attrNameLst>
                                      </p:cBhvr>
                                      <p:to>
                                        <p:strVal val="visible"/>
                                      </p:to>
                                    </p:set>
                                    <p:animEffect transition="in" filter="wipe(down)">
                                      <p:cBhvr>
                                        <p:cTn id="71" dur="500"/>
                                        <p:tgtEl>
                                          <p:spTgt spid="1464527"/>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464526"/>
                                        </p:tgtEl>
                                        <p:attrNameLst>
                                          <p:attrName>style.visibility</p:attrName>
                                        </p:attrNameLst>
                                      </p:cBhvr>
                                      <p:to>
                                        <p:strVal val="visible"/>
                                      </p:to>
                                    </p:set>
                                    <p:animEffect transition="in" filter="wipe(left)">
                                      <p:cBhvr>
                                        <p:cTn id="75" dur="500"/>
                                        <p:tgtEl>
                                          <p:spTgt spid="14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26" grpId="0" animBg="1"/>
      <p:bldP spid="1464527" grpId="0" animBg="1"/>
      <p:bldP spid="25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 name="Line 82"/>
          <p:cNvSpPr>
            <a:spLocks noChangeAspect="1" noChangeShapeType="1"/>
          </p:cNvSpPr>
          <p:nvPr/>
        </p:nvSpPr>
        <p:spPr bwMode="auto">
          <a:xfrm>
            <a:off x="4644346" y="3745776"/>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存储器读操作</a:t>
            </a:r>
          </a:p>
        </p:txBody>
      </p:sp>
      <p:sp>
        <p:nvSpPr>
          <p:cNvPr id="4" name="Line 40"/>
          <p:cNvSpPr>
            <a:spLocks noChangeShapeType="1"/>
          </p:cNvSpPr>
          <p:nvPr/>
        </p:nvSpPr>
        <p:spPr bwMode="auto">
          <a:xfrm>
            <a:off x="5733183" y="1749575"/>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5" name="Rectangle 3"/>
          <p:cNvSpPr>
            <a:spLocks noChangeArrowheads="1"/>
          </p:cNvSpPr>
          <p:nvPr/>
        </p:nvSpPr>
        <p:spPr bwMode="auto">
          <a:xfrm>
            <a:off x="1629106" y="4412340"/>
            <a:ext cx="795688" cy="506030"/>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6" name="Line 4"/>
          <p:cNvSpPr>
            <a:spLocks noChangeAspect="1" noChangeShapeType="1"/>
          </p:cNvSpPr>
          <p:nvPr/>
        </p:nvSpPr>
        <p:spPr bwMode="auto">
          <a:xfrm>
            <a:off x="3471753" y="2740696"/>
            <a:ext cx="502540" cy="0"/>
          </a:xfrm>
          <a:prstGeom prst="line">
            <a:avLst/>
          </a:prstGeom>
          <a:noFill/>
          <a:ln w="19050">
            <a:solidFill>
              <a:srgbClr val="FF0000"/>
            </a:solidFill>
            <a:round/>
            <a:headEnd/>
            <a:tailEnd/>
          </a:ln>
        </p:spPr>
        <p:txBody>
          <a:bodyPr/>
          <a:lstStyle/>
          <a:p>
            <a:endParaRPr lang="zh-CN" altLang="en-US">
              <a:latin typeface="+mn-ea"/>
            </a:endParaRPr>
          </a:p>
        </p:txBody>
      </p:sp>
      <p:grpSp>
        <p:nvGrpSpPr>
          <p:cNvPr id="7" name="Group 5"/>
          <p:cNvGrpSpPr>
            <a:grpSpLocks noChangeAspect="1"/>
          </p:cNvGrpSpPr>
          <p:nvPr/>
        </p:nvGrpSpPr>
        <p:grpSpPr bwMode="auto">
          <a:xfrm>
            <a:off x="3471753" y="3243236"/>
            <a:ext cx="418783" cy="335027"/>
            <a:chOff x="3360" y="2544"/>
            <a:chExt cx="240" cy="192"/>
          </a:xfrm>
        </p:grpSpPr>
        <p:sp>
          <p:nvSpPr>
            <p:cNvPr id="8"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9"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10"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1"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2"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3" name="Line 11"/>
          <p:cNvSpPr>
            <a:spLocks noChangeAspect="1" noChangeShapeType="1"/>
          </p:cNvSpPr>
          <p:nvPr/>
        </p:nvSpPr>
        <p:spPr bwMode="auto">
          <a:xfrm>
            <a:off x="3471753" y="2740696"/>
            <a:ext cx="0" cy="586297"/>
          </a:xfrm>
          <a:prstGeom prst="line">
            <a:avLst/>
          </a:prstGeom>
          <a:noFill/>
          <a:ln w="19050">
            <a:solidFill>
              <a:srgbClr val="FF0000"/>
            </a:solidFill>
            <a:round/>
            <a:headEnd/>
            <a:tailEnd/>
          </a:ln>
        </p:spPr>
        <p:txBody>
          <a:bodyPr/>
          <a:lstStyle/>
          <a:p>
            <a:endParaRPr lang="zh-CN" altLang="en-US">
              <a:latin typeface="+mn-ea"/>
            </a:endParaRPr>
          </a:p>
        </p:txBody>
      </p:sp>
      <p:grpSp>
        <p:nvGrpSpPr>
          <p:cNvPr id="14" name="Group 12"/>
          <p:cNvGrpSpPr>
            <a:grpSpLocks noChangeAspect="1"/>
          </p:cNvGrpSpPr>
          <p:nvPr/>
        </p:nvGrpSpPr>
        <p:grpSpPr bwMode="auto">
          <a:xfrm>
            <a:off x="4644346" y="3243236"/>
            <a:ext cx="418783" cy="335027"/>
            <a:chOff x="4032" y="2544"/>
            <a:chExt cx="240" cy="192"/>
          </a:xfrm>
        </p:grpSpPr>
        <p:sp>
          <p:nvSpPr>
            <p:cNvPr id="15"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7"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9"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20" name="Line 18"/>
          <p:cNvSpPr>
            <a:spLocks noChangeAspect="1" noChangeShapeType="1"/>
          </p:cNvSpPr>
          <p:nvPr/>
        </p:nvSpPr>
        <p:spPr bwMode="auto">
          <a:xfrm>
            <a:off x="4644346" y="2740696"/>
            <a:ext cx="418783" cy="0"/>
          </a:xfrm>
          <a:prstGeom prst="line">
            <a:avLst/>
          </a:prstGeom>
          <a:noFill/>
          <a:ln w="19050">
            <a:solidFill>
              <a:srgbClr val="008000"/>
            </a:solidFill>
            <a:round/>
            <a:headEnd/>
            <a:tailEnd/>
          </a:ln>
        </p:spPr>
        <p:txBody>
          <a:bodyPr/>
          <a:lstStyle/>
          <a:p>
            <a:endParaRPr lang="zh-CN" altLang="en-US">
              <a:latin typeface="+mn-ea"/>
            </a:endParaRPr>
          </a:p>
        </p:txBody>
      </p:sp>
      <p:sp>
        <p:nvSpPr>
          <p:cNvPr id="21" name="Line 19"/>
          <p:cNvSpPr>
            <a:spLocks noChangeShapeType="1"/>
          </p:cNvSpPr>
          <p:nvPr/>
        </p:nvSpPr>
        <p:spPr bwMode="auto">
          <a:xfrm flipV="1">
            <a:off x="4058050" y="2740696"/>
            <a:ext cx="586297" cy="670053"/>
          </a:xfrm>
          <a:prstGeom prst="line">
            <a:avLst/>
          </a:prstGeom>
          <a:noFill/>
          <a:ln w="19050">
            <a:solidFill>
              <a:srgbClr val="008000"/>
            </a:solidFill>
            <a:round/>
            <a:headEnd/>
            <a:tailEnd/>
          </a:ln>
        </p:spPr>
        <p:txBody>
          <a:bodyPr/>
          <a:lstStyle/>
          <a:p>
            <a:endParaRPr lang="zh-CN" altLang="en-US">
              <a:latin typeface="+mn-ea"/>
            </a:endParaRPr>
          </a:p>
        </p:txBody>
      </p:sp>
      <p:sp>
        <p:nvSpPr>
          <p:cNvPr id="22" name="Line 20"/>
          <p:cNvSpPr>
            <a:spLocks noChangeAspect="1" noChangeShapeType="1"/>
          </p:cNvSpPr>
          <p:nvPr/>
        </p:nvSpPr>
        <p:spPr bwMode="auto">
          <a:xfrm>
            <a:off x="3471753" y="3997046"/>
            <a:ext cx="1591377" cy="0"/>
          </a:xfrm>
          <a:prstGeom prst="line">
            <a:avLst/>
          </a:prstGeom>
          <a:noFill/>
          <a:ln w="19050">
            <a:solidFill>
              <a:srgbClr val="008000"/>
            </a:solidFill>
            <a:round/>
            <a:headEnd/>
            <a:tailEnd/>
          </a:ln>
        </p:spPr>
        <p:txBody>
          <a:bodyPr/>
          <a:lstStyle/>
          <a:p>
            <a:endParaRPr lang="zh-CN" altLang="en-US">
              <a:latin typeface="+mn-ea"/>
            </a:endParaRPr>
          </a:p>
        </p:txBody>
      </p:sp>
      <p:sp>
        <p:nvSpPr>
          <p:cNvPr id="23" name="Line 21"/>
          <p:cNvSpPr>
            <a:spLocks noChangeAspect="1" noChangeShapeType="1"/>
          </p:cNvSpPr>
          <p:nvPr/>
        </p:nvSpPr>
        <p:spPr bwMode="auto">
          <a:xfrm>
            <a:off x="3471753" y="3494506"/>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24" name="Line 22"/>
          <p:cNvSpPr>
            <a:spLocks noChangeAspect="1" noChangeShapeType="1"/>
          </p:cNvSpPr>
          <p:nvPr/>
        </p:nvSpPr>
        <p:spPr bwMode="auto">
          <a:xfrm>
            <a:off x="5063130" y="3494506"/>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25" name="Line 23"/>
          <p:cNvSpPr>
            <a:spLocks noChangeAspect="1" noChangeShapeType="1"/>
          </p:cNvSpPr>
          <p:nvPr/>
        </p:nvSpPr>
        <p:spPr bwMode="auto">
          <a:xfrm>
            <a:off x="5063130" y="2740696"/>
            <a:ext cx="0" cy="586297"/>
          </a:xfrm>
          <a:prstGeom prst="line">
            <a:avLst/>
          </a:prstGeom>
          <a:noFill/>
          <a:ln w="19050">
            <a:solidFill>
              <a:srgbClr val="008000"/>
            </a:solidFill>
            <a:round/>
            <a:headEnd/>
            <a:tailEnd/>
          </a:ln>
        </p:spPr>
        <p:txBody>
          <a:bodyPr/>
          <a:lstStyle/>
          <a:p>
            <a:endParaRPr lang="zh-CN" altLang="en-US">
              <a:latin typeface="+mn-ea"/>
            </a:endParaRPr>
          </a:p>
        </p:txBody>
      </p:sp>
      <p:sp>
        <p:nvSpPr>
          <p:cNvPr id="26" name="Line 24"/>
          <p:cNvSpPr>
            <a:spLocks noChangeAspect="1" noChangeShapeType="1"/>
          </p:cNvSpPr>
          <p:nvPr/>
        </p:nvSpPr>
        <p:spPr bwMode="auto">
          <a:xfrm>
            <a:off x="3136726" y="2740696"/>
            <a:ext cx="335027" cy="0"/>
          </a:xfrm>
          <a:prstGeom prst="line">
            <a:avLst/>
          </a:prstGeom>
          <a:noFill/>
          <a:ln w="19050">
            <a:solidFill>
              <a:srgbClr val="FF0000"/>
            </a:solidFill>
            <a:round/>
            <a:headEnd/>
            <a:tailEnd type="oval" w="med" len="med"/>
          </a:ln>
        </p:spPr>
        <p:txBody>
          <a:bodyPr/>
          <a:lstStyle/>
          <a:p>
            <a:endParaRPr lang="zh-CN" altLang="en-US">
              <a:latin typeface="+mn-ea"/>
            </a:endParaRPr>
          </a:p>
        </p:txBody>
      </p:sp>
      <p:grpSp>
        <p:nvGrpSpPr>
          <p:cNvPr id="27" name="Group 25"/>
          <p:cNvGrpSpPr>
            <a:grpSpLocks/>
          </p:cNvGrpSpPr>
          <p:nvPr/>
        </p:nvGrpSpPr>
        <p:grpSpPr bwMode="auto">
          <a:xfrm>
            <a:off x="2885456" y="2321913"/>
            <a:ext cx="2763970" cy="418783"/>
            <a:chOff x="2040" y="1728"/>
            <a:chExt cx="1584" cy="240"/>
          </a:xfrm>
        </p:grpSpPr>
        <p:grpSp>
          <p:nvGrpSpPr>
            <p:cNvPr id="28" name="Group 26"/>
            <p:cNvGrpSpPr>
              <a:grpSpLocks noChangeAspect="1"/>
            </p:cNvGrpSpPr>
            <p:nvPr/>
          </p:nvGrpSpPr>
          <p:grpSpPr bwMode="auto">
            <a:xfrm rot="16200000" flipV="1">
              <a:off x="2016" y="1752"/>
              <a:ext cx="240" cy="192"/>
              <a:chOff x="3360" y="2544"/>
              <a:chExt cx="240" cy="192"/>
            </a:xfrm>
          </p:grpSpPr>
          <p:sp>
            <p:nvSpPr>
              <p:cNvPr id="35"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6"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7"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8"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9"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9" name="Group 32"/>
            <p:cNvGrpSpPr>
              <a:grpSpLocks noChangeAspect="1"/>
            </p:cNvGrpSpPr>
            <p:nvPr/>
          </p:nvGrpSpPr>
          <p:grpSpPr bwMode="auto">
            <a:xfrm rot="16200000" flipV="1">
              <a:off x="3408" y="1752"/>
              <a:ext cx="240" cy="192"/>
              <a:chOff x="3360" y="2544"/>
              <a:chExt cx="240" cy="192"/>
            </a:xfrm>
          </p:grpSpPr>
          <p:sp>
            <p:nvSpPr>
              <p:cNvPr id="30"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2"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4"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40" name="Line 38"/>
          <p:cNvSpPr>
            <a:spLocks noChangeShapeType="1"/>
          </p:cNvSpPr>
          <p:nvPr/>
        </p:nvSpPr>
        <p:spPr bwMode="auto">
          <a:xfrm>
            <a:off x="2801700" y="1735616"/>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41" name="Line 39"/>
          <p:cNvSpPr>
            <a:spLocks noChangeShapeType="1"/>
          </p:cNvSpPr>
          <p:nvPr/>
        </p:nvSpPr>
        <p:spPr bwMode="auto">
          <a:xfrm flipH="1">
            <a:off x="2801700" y="2740696"/>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42" name="Line 41"/>
          <p:cNvSpPr>
            <a:spLocks noChangeShapeType="1"/>
          </p:cNvSpPr>
          <p:nvPr/>
        </p:nvSpPr>
        <p:spPr bwMode="auto">
          <a:xfrm flipH="1">
            <a:off x="5565670" y="2740696"/>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43" name="Group 42"/>
          <p:cNvGrpSpPr>
            <a:grpSpLocks/>
          </p:cNvGrpSpPr>
          <p:nvPr/>
        </p:nvGrpSpPr>
        <p:grpSpPr bwMode="auto">
          <a:xfrm>
            <a:off x="4225563" y="3997046"/>
            <a:ext cx="83757" cy="251270"/>
            <a:chOff x="3744" y="2880"/>
            <a:chExt cx="96" cy="288"/>
          </a:xfrm>
        </p:grpSpPr>
        <p:sp>
          <p:nvSpPr>
            <p:cNvPr id="44" name="Line 4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45" name="Oval 4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46" name="Line 45"/>
          <p:cNvSpPr>
            <a:spLocks noChangeShapeType="1"/>
          </p:cNvSpPr>
          <p:nvPr/>
        </p:nvSpPr>
        <p:spPr bwMode="auto">
          <a:xfrm>
            <a:off x="3052970" y="2238156"/>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7" name="Line 46"/>
          <p:cNvSpPr>
            <a:spLocks noChangeShapeType="1"/>
          </p:cNvSpPr>
          <p:nvPr/>
        </p:nvSpPr>
        <p:spPr bwMode="auto">
          <a:xfrm>
            <a:off x="5481913" y="2238156"/>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48" name="Group 47"/>
          <p:cNvGrpSpPr>
            <a:grpSpLocks/>
          </p:cNvGrpSpPr>
          <p:nvPr/>
        </p:nvGrpSpPr>
        <p:grpSpPr bwMode="auto">
          <a:xfrm>
            <a:off x="2801700" y="5002126"/>
            <a:ext cx="2931483" cy="335027"/>
            <a:chOff x="1992" y="3264"/>
            <a:chExt cx="1680" cy="192"/>
          </a:xfrm>
        </p:grpSpPr>
        <p:grpSp>
          <p:nvGrpSpPr>
            <p:cNvPr id="49" name="Group 48"/>
            <p:cNvGrpSpPr>
              <a:grpSpLocks noChangeAspect="1"/>
            </p:cNvGrpSpPr>
            <p:nvPr/>
          </p:nvGrpSpPr>
          <p:grpSpPr bwMode="auto">
            <a:xfrm>
              <a:off x="1992" y="3264"/>
              <a:ext cx="240" cy="192"/>
              <a:chOff x="3360" y="2544"/>
              <a:chExt cx="240" cy="192"/>
            </a:xfrm>
          </p:grpSpPr>
          <p:sp>
            <p:nvSpPr>
              <p:cNvPr id="56"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7"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8"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9"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0" name="Group 54"/>
            <p:cNvGrpSpPr>
              <a:grpSpLocks noChangeAspect="1"/>
            </p:cNvGrpSpPr>
            <p:nvPr/>
          </p:nvGrpSpPr>
          <p:grpSpPr bwMode="auto">
            <a:xfrm>
              <a:off x="3432" y="3264"/>
              <a:ext cx="240" cy="192"/>
              <a:chOff x="4032" y="2544"/>
              <a:chExt cx="240" cy="192"/>
            </a:xfrm>
          </p:grpSpPr>
          <p:sp>
            <p:nvSpPr>
              <p:cNvPr id="51"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2"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3"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4"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61" name="Line 60"/>
          <p:cNvSpPr>
            <a:spLocks noChangeShapeType="1"/>
          </p:cNvSpPr>
          <p:nvPr/>
        </p:nvSpPr>
        <p:spPr bwMode="auto">
          <a:xfrm>
            <a:off x="3220483" y="5169639"/>
            <a:ext cx="2093917"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61"/>
          <p:cNvSpPr>
            <a:spLocks noChangeShapeType="1"/>
          </p:cNvSpPr>
          <p:nvPr/>
        </p:nvSpPr>
        <p:spPr bwMode="auto">
          <a:xfrm>
            <a:off x="2801700" y="5253396"/>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3" name="Line 62"/>
          <p:cNvSpPr>
            <a:spLocks noChangeShapeType="1"/>
          </p:cNvSpPr>
          <p:nvPr/>
        </p:nvSpPr>
        <p:spPr bwMode="auto">
          <a:xfrm>
            <a:off x="5733183" y="5253396"/>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4" name="Line 63"/>
          <p:cNvSpPr>
            <a:spLocks noChangeShapeType="1"/>
          </p:cNvSpPr>
          <p:nvPr/>
        </p:nvSpPr>
        <p:spPr bwMode="auto">
          <a:xfrm>
            <a:off x="4225563" y="5169639"/>
            <a:ext cx="0" cy="670053"/>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65" name="Rectangle 64"/>
          <p:cNvSpPr>
            <a:spLocks noChangeArrowheads="1"/>
          </p:cNvSpPr>
          <p:nvPr/>
        </p:nvSpPr>
        <p:spPr bwMode="auto">
          <a:xfrm>
            <a:off x="3136726" y="3326992"/>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66" name="Rectangle 65"/>
          <p:cNvSpPr>
            <a:spLocks noChangeArrowheads="1"/>
          </p:cNvSpPr>
          <p:nvPr/>
        </p:nvSpPr>
        <p:spPr bwMode="auto">
          <a:xfrm>
            <a:off x="5230643" y="3326992"/>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67" name="Rectangle 66"/>
          <p:cNvSpPr>
            <a:spLocks noChangeArrowheads="1"/>
          </p:cNvSpPr>
          <p:nvPr/>
        </p:nvSpPr>
        <p:spPr bwMode="auto">
          <a:xfrm>
            <a:off x="2885456" y="274069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68" name="Rectangle 67"/>
          <p:cNvSpPr>
            <a:spLocks noChangeArrowheads="1"/>
          </p:cNvSpPr>
          <p:nvPr/>
        </p:nvSpPr>
        <p:spPr bwMode="auto">
          <a:xfrm>
            <a:off x="2466673" y="500212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69" name="Rectangle 68"/>
          <p:cNvSpPr>
            <a:spLocks noChangeArrowheads="1"/>
          </p:cNvSpPr>
          <p:nvPr/>
        </p:nvSpPr>
        <p:spPr bwMode="auto">
          <a:xfrm>
            <a:off x="5816940" y="500212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70" name="Rectangle 69"/>
          <p:cNvSpPr>
            <a:spLocks noChangeArrowheads="1"/>
          </p:cNvSpPr>
          <p:nvPr/>
        </p:nvSpPr>
        <p:spPr bwMode="auto">
          <a:xfrm>
            <a:off x="5481913" y="274069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71" name="Rectangle 70"/>
          <p:cNvSpPr>
            <a:spLocks noChangeArrowheads="1"/>
          </p:cNvSpPr>
          <p:nvPr/>
        </p:nvSpPr>
        <p:spPr bwMode="auto">
          <a:xfrm>
            <a:off x="2843578" y="5588422"/>
            <a:ext cx="376905" cy="251270"/>
          </a:xfrm>
          <a:prstGeom prst="rect">
            <a:avLst/>
          </a:prstGeom>
          <a:noFill/>
          <a:ln w="12700">
            <a:noFill/>
            <a:miter lim="800000"/>
            <a:headEnd/>
            <a:tailEnd/>
          </a:ln>
        </p:spPr>
        <p:txBody>
          <a:bodyPr lIns="12700" tIns="12700" rIns="12700" bIns="12700"/>
          <a:lstStyle/>
          <a:p>
            <a:pPr algn="just"/>
            <a:r>
              <a:rPr lang="en-US" altLang="zh-CN" sz="1600" dirty="0">
                <a:latin typeface="+mn-ea"/>
              </a:rPr>
              <a:t>I/O</a:t>
            </a:r>
          </a:p>
        </p:txBody>
      </p:sp>
      <p:sp>
        <p:nvSpPr>
          <p:cNvPr id="72" name="Rectangle 71"/>
          <p:cNvSpPr>
            <a:spLocks noChangeArrowheads="1"/>
          </p:cNvSpPr>
          <p:nvPr/>
        </p:nvSpPr>
        <p:spPr bwMode="auto">
          <a:xfrm flipV="1">
            <a:off x="5183694" y="5419879"/>
            <a:ext cx="494608" cy="399889"/>
          </a:xfrm>
          <a:prstGeom prst="rect">
            <a:avLst/>
          </a:prstGeom>
          <a:noFill/>
          <a:ln w="12700">
            <a:noFill/>
            <a:miter lim="800000"/>
            <a:headEnd/>
            <a:tailEnd/>
          </a:ln>
        </p:spPr>
        <p:txBody>
          <a:bodyPr lIns="12700" tIns="12700" rIns="12700" bIns="12700"/>
          <a:lstStyle/>
          <a:p>
            <a:pPr algn="just"/>
            <a:r>
              <a:rPr lang="en-US" altLang="zh-CN" sz="1600" u="sng" dirty="0">
                <a:latin typeface="+mn-ea"/>
              </a:rPr>
              <a:t>O/I</a:t>
            </a:r>
          </a:p>
        </p:txBody>
      </p:sp>
      <p:grpSp>
        <p:nvGrpSpPr>
          <p:cNvPr id="73" name="Group 72"/>
          <p:cNvGrpSpPr>
            <a:grpSpLocks/>
          </p:cNvGrpSpPr>
          <p:nvPr/>
        </p:nvGrpSpPr>
        <p:grpSpPr bwMode="auto">
          <a:xfrm>
            <a:off x="3806780" y="3662019"/>
            <a:ext cx="167513" cy="83757"/>
            <a:chOff x="3888" y="2832"/>
            <a:chExt cx="96" cy="48"/>
          </a:xfrm>
        </p:grpSpPr>
        <p:sp>
          <p:nvSpPr>
            <p:cNvPr id="74"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75"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76" name="Line 75"/>
          <p:cNvSpPr>
            <a:spLocks noChangeAspect="1" noChangeShapeType="1"/>
          </p:cNvSpPr>
          <p:nvPr/>
        </p:nvSpPr>
        <p:spPr bwMode="auto">
          <a:xfrm>
            <a:off x="3890536" y="3410749"/>
            <a:ext cx="0" cy="25127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77" name="Line 76"/>
          <p:cNvSpPr>
            <a:spLocks noChangeAspect="1" noChangeShapeType="1"/>
          </p:cNvSpPr>
          <p:nvPr/>
        </p:nvSpPr>
        <p:spPr bwMode="auto">
          <a:xfrm>
            <a:off x="3890536" y="3410749"/>
            <a:ext cx="167513" cy="0"/>
          </a:xfrm>
          <a:prstGeom prst="line">
            <a:avLst/>
          </a:prstGeom>
          <a:noFill/>
          <a:ln w="19050">
            <a:solidFill>
              <a:srgbClr val="008000"/>
            </a:solidFill>
            <a:round/>
            <a:headEnd/>
            <a:tailEnd/>
          </a:ln>
        </p:spPr>
        <p:txBody>
          <a:bodyPr/>
          <a:lstStyle/>
          <a:p>
            <a:endParaRPr lang="zh-CN" altLang="en-US">
              <a:latin typeface="+mn-ea"/>
            </a:endParaRPr>
          </a:p>
        </p:txBody>
      </p:sp>
      <p:sp>
        <p:nvSpPr>
          <p:cNvPr id="78" name="Line 77"/>
          <p:cNvSpPr>
            <a:spLocks noChangeAspect="1" noChangeShapeType="1"/>
          </p:cNvSpPr>
          <p:nvPr/>
        </p:nvSpPr>
        <p:spPr bwMode="auto">
          <a:xfrm>
            <a:off x="3890536" y="3745776"/>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79" name="Group 78"/>
          <p:cNvGrpSpPr>
            <a:grpSpLocks/>
          </p:cNvGrpSpPr>
          <p:nvPr/>
        </p:nvGrpSpPr>
        <p:grpSpPr bwMode="auto">
          <a:xfrm>
            <a:off x="4560590" y="3662019"/>
            <a:ext cx="167513" cy="83757"/>
            <a:chOff x="3888" y="2832"/>
            <a:chExt cx="96" cy="48"/>
          </a:xfrm>
        </p:grpSpPr>
        <p:sp>
          <p:nvSpPr>
            <p:cNvPr id="80"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81"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82" name="Line 81"/>
          <p:cNvSpPr>
            <a:spLocks noChangeAspect="1" noChangeShapeType="1"/>
          </p:cNvSpPr>
          <p:nvPr/>
        </p:nvSpPr>
        <p:spPr bwMode="auto">
          <a:xfrm>
            <a:off x="4644346" y="3410749"/>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84" name="Line 83"/>
          <p:cNvSpPr>
            <a:spLocks noChangeAspect="1" noChangeShapeType="1"/>
          </p:cNvSpPr>
          <p:nvPr/>
        </p:nvSpPr>
        <p:spPr bwMode="auto">
          <a:xfrm>
            <a:off x="4476833" y="3410749"/>
            <a:ext cx="167513" cy="0"/>
          </a:xfrm>
          <a:prstGeom prst="line">
            <a:avLst/>
          </a:prstGeom>
          <a:noFill/>
          <a:ln w="19050">
            <a:solidFill>
              <a:srgbClr val="FF0000"/>
            </a:solidFill>
            <a:round/>
            <a:headEnd/>
            <a:tailEnd/>
          </a:ln>
        </p:spPr>
        <p:txBody>
          <a:bodyPr/>
          <a:lstStyle/>
          <a:p>
            <a:endParaRPr lang="zh-CN" altLang="en-US">
              <a:latin typeface="+mn-ea"/>
            </a:endParaRPr>
          </a:p>
        </p:txBody>
      </p:sp>
      <p:sp>
        <p:nvSpPr>
          <p:cNvPr id="85" name="Line 84"/>
          <p:cNvSpPr>
            <a:spLocks noChangeShapeType="1"/>
          </p:cNvSpPr>
          <p:nvPr/>
        </p:nvSpPr>
        <p:spPr bwMode="auto">
          <a:xfrm>
            <a:off x="3974293" y="2740696"/>
            <a:ext cx="502540" cy="670053"/>
          </a:xfrm>
          <a:prstGeom prst="line">
            <a:avLst/>
          </a:prstGeom>
          <a:noFill/>
          <a:ln w="19050">
            <a:solidFill>
              <a:srgbClr val="FF0000"/>
            </a:solidFill>
            <a:round/>
            <a:headEnd/>
            <a:tailEnd/>
          </a:ln>
        </p:spPr>
        <p:txBody>
          <a:bodyPr/>
          <a:lstStyle/>
          <a:p>
            <a:endParaRPr lang="zh-CN" altLang="en-US">
              <a:latin typeface="+mn-ea"/>
            </a:endParaRPr>
          </a:p>
        </p:txBody>
      </p:sp>
      <p:sp>
        <p:nvSpPr>
          <p:cNvPr id="86" name="Line 85"/>
          <p:cNvSpPr>
            <a:spLocks noChangeAspect="1" noChangeShapeType="1"/>
          </p:cNvSpPr>
          <p:nvPr/>
        </p:nvSpPr>
        <p:spPr bwMode="auto">
          <a:xfrm>
            <a:off x="5063130" y="2740696"/>
            <a:ext cx="335027" cy="0"/>
          </a:xfrm>
          <a:prstGeom prst="line">
            <a:avLst/>
          </a:prstGeom>
          <a:noFill/>
          <a:ln w="19050">
            <a:solidFill>
              <a:srgbClr val="008000"/>
            </a:solidFill>
            <a:round/>
            <a:headEnd type="oval" w="med" len="med"/>
            <a:tailEnd/>
          </a:ln>
        </p:spPr>
        <p:txBody>
          <a:bodyPr/>
          <a:lstStyle/>
          <a:p>
            <a:endParaRPr lang="zh-CN" altLang="en-US">
              <a:latin typeface="+mn-ea"/>
            </a:endParaRPr>
          </a:p>
        </p:txBody>
      </p:sp>
      <p:grpSp>
        <p:nvGrpSpPr>
          <p:cNvPr id="639" name="组合 638"/>
          <p:cNvGrpSpPr/>
          <p:nvPr/>
        </p:nvGrpSpPr>
        <p:grpSpPr>
          <a:xfrm>
            <a:off x="2382916" y="3993556"/>
            <a:ext cx="418784" cy="586297"/>
            <a:chOff x="2382916" y="3993556"/>
            <a:chExt cx="418784" cy="586297"/>
          </a:xfrm>
        </p:grpSpPr>
        <p:sp>
          <p:nvSpPr>
            <p:cNvPr id="92" name="Line 91"/>
            <p:cNvSpPr>
              <a:spLocks noChangeAspect="1" noChangeShapeType="1"/>
            </p:cNvSpPr>
            <p:nvPr/>
          </p:nvSpPr>
          <p:spPr bwMode="auto">
            <a:xfrm>
              <a:off x="2466673" y="4328583"/>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87" name="Group 86"/>
            <p:cNvGrpSpPr>
              <a:grpSpLocks/>
            </p:cNvGrpSpPr>
            <p:nvPr/>
          </p:nvGrpSpPr>
          <p:grpSpPr bwMode="auto">
            <a:xfrm>
              <a:off x="2382916" y="4244826"/>
              <a:ext cx="167513" cy="83757"/>
              <a:chOff x="3888" y="2832"/>
              <a:chExt cx="96" cy="48"/>
            </a:xfrm>
          </p:grpSpPr>
          <p:sp>
            <p:nvSpPr>
              <p:cNvPr id="88"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89"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0" name="Line 89"/>
            <p:cNvSpPr>
              <a:spLocks noChangeAspect="1" noChangeShapeType="1"/>
            </p:cNvSpPr>
            <p:nvPr/>
          </p:nvSpPr>
          <p:spPr bwMode="auto">
            <a:xfrm>
              <a:off x="2466673" y="3993556"/>
              <a:ext cx="0" cy="25127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91" name="Line 90"/>
            <p:cNvSpPr>
              <a:spLocks noChangeAspect="1" noChangeShapeType="1"/>
            </p:cNvSpPr>
            <p:nvPr/>
          </p:nvSpPr>
          <p:spPr bwMode="auto">
            <a:xfrm>
              <a:off x="2466673" y="3993556"/>
              <a:ext cx="335027"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93" name="Line 92"/>
          <p:cNvSpPr>
            <a:spLocks noChangeShapeType="1"/>
          </p:cNvSpPr>
          <p:nvPr/>
        </p:nvSpPr>
        <p:spPr bwMode="auto">
          <a:xfrm>
            <a:off x="2173525" y="2238156"/>
            <a:ext cx="4187833" cy="0"/>
          </a:xfrm>
          <a:prstGeom prst="line">
            <a:avLst/>
          </a:prstGeom>
          <a:noFill/>
          <a:ln w="19050">
            <a:solidFill>
              <a:schemeClr val="tx1"/>
            </a:solidFill>
            <a:round/>
            <a:headEnd/>
            <a:tailEnd/>
          </a:ln>
        </p:spPr>
        <p:txBody>
          <a:bodyPr/>
          <a:lstStyle/>
          <a:p>
            <a:endParaRPr lang="zh-CN" altLang="en-US">
              <a:latin typeface="+mn-ea"/>
            </a:endParaRPr>
          </a:p>
        </p:txBody>
      </p:sp>
      <p:sp>
        <p:nvSpPr>
          <p:cNvPr id="94" name="Rectangle 93"/>
          <p:cNvSpPr>
            <a:spLocks noChangeArrowheads="1"/>
          </p:cNvSpPr>
          <p:nvPr/>
        </p:nvSpPr>
        <p:spPr bwMode="auto">
          <a:xfrm>
            <a:off x="4393076" y="4080804"/>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95" name="Rectangle 94"/>
          <p:cNvSpPr>
            <a:spLocks noChangeArrowheads="1"/>
          </p:cNvSpPr>
          <p:nvPr/>
        </p:nvSpPr>
        <p:spPr bwMode="auto">
          <a:xfrm>
            <a:off x="6235723" y="4332073"/>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grpSp>
        <p:nvGrpSpPr>
          <p:cNvPr id="96" name="Group 95"/>
          <p:cNvGrpSpPr>
            <a:grpSpLocks/>
          </p:cNvGrpSpPr>
          <p:nvPr/>
        </p:nvGrpSpPr>
        <p:grpSpPr bwMode="auto">
          <a:xfrm>
            <a:off x="5984453" y="4248316"/>
            <a:ext cx="167513" cy="83757"/>
            <a:chOff x="3888" y="2832"/>
            <a:chExt cx="96" cy="48"/>
          </a:xfrm>
        </p:grpSpPr>
        <p:sp>
          <p:nvSpPr>
            <p:cNvPr id="97"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98"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9" name="Line 98"/>
          <p:cNvSpPr>
            <a:spLocks noChangeAspect="1" noChangeShapeType="1"/>
          </p:cNvSpPr>
          <p:nvPr/>
        </p:nvSpPr>
        <p:spPr bwMode="auto">
          <a:xfrm>
            <a:off x="6068210" y="3997046"/>
            <a:ext cx="0" cy="251270"/>
          </a:xfrm>
          <a:prstGeom prst="line">
            <a:avLst/>
          </a:prstGeom>
          <a:noFill/>
          <a:ln w="19050">
            <a:solidFill>
              <a:schemeClr val="tx1"/>
            </a:solidFill>
            <a:round/>
            <a:headEnd/>
            <a:tailEnd/>
          </a:ln>
        </p:spPr>
        <p:txBody>
          <a:bodyPr/>
          <a:lstStyle/>
          <a:p>
            <a:endParaRPr lang="zh-CN" altLang="en-US">
              <a:latin typeface="+mn-ea"/>
            </a:endParaRPr>
          </a:p>
        </p:txBody>
      </p:sp>
      <p:sp>
        <p:nvSpPr>
          <p:cNvPr id="100" name="Line 99"/>
          <p:cNvSpPr>
            <a:spLocks noChangeAspect="1" noChangeShapeType="1"/>
          </p:cNvSpPr>
          <p:nvPr/>
        </p:nvSpPr>
        <p:spPr bwMode="auto">
          <a:xfrm>
            <a:off x="5733183" y="3997046"/>
            <a:ext cx="335027" cy="0"/>
          </a:xfrm>
          <a:prstGeom prst="line">
            <a:avLst/>
          </a:prstGeom>
          <a:noFill/>
          <a:ln w="19050">
            <a:solidFill>
              <a:schemeClr val="tx1"/>
            </a:solidFill>
            <a:round/>
            <a:headEnd/>
            <a:tailEnd/>
          </a:ln>
        </p:spPr>
        <p:txBody>
          <a:bodyPr/>
          <a:lstStyle/>
          <a:p>
            <a:endParaRPr lang="zh-CN" altLang="en-US">
              <a:latin typeface="+mn-ea"/>
            </a:endParaRPr>
          </a:p>
        </p:txBody>
      </p:sp>
      <p:sp>
        <p:nvSpPr>
          <p:cNvPr id="101" name="Line 100"/>
          <p:cNvSpPr>
            <a:spLocks noChangeAspect="1" noChangeShapeType="1"/>
          </p:cNvSpPr>
          <p:nvPr/>
        </p:nvSpPr>
        <p:spPr bwMode="auto">
          <a:xfrm>
            <a:off x="6068210" y="4332072"/>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02" name="Group 101"/>
          <p:cNvGrpSpPr>
            <a:grpSpLocks/>
          </p:cNvGrpSpPr>
          <p:nvPr/>
        </p:nvGrpSpPr>
        <p:grpSpPr bwMode="auto">
          <a:xfrm>
            <a:off x="2382916" y="1484346"/>
            <a:ext cx="3769050" cy="335027"/>
            <a:chOff x="1752" y="1248"/>
            <a:chExt cx="2160" cy="192"/>
          </a:xfrm>
        </p:grpSpPr>
        <p:grpSp>
          <p:nvGrpSpPr>
            <p:cNvPr id="103" name="Group 102"/>
            <p:cNvGrpSpPr>
              <a:grpSpLocks noChangeAspect="1"/>
            </p:cNvGrpSpPr>
            <p:nvPr/>
          </p:nvGrpSpPr>
          <p:grpSpPr bwMode="auto">
            <a:xfrm>
              <a:off x="1752" y="1248"/>
              <a:ext cx="240" cy="192"/>
              <a:chOff x="4032" y="2544"/>
              <a:chExt cx="240" cy="192"/>
            </a:xfrm>
          </p:grpSpPr>
          <p:sp>
            <p:nvSpPr>
              <p:cNvPr id="110"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1"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2"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3"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4"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04" name="Group 108"/>
            <p:cNvGrpSpPr>
              <a:grpSpLocks noChangeAspect="1"/>
            </p:cNvGrpSpPr>
            <p:nvPr/>
          </p:nvGrpSpPr>
          <p:grpSpPr bwMode="auto">
            <a:xfrm>
              <a:off x="3672" y="1248"/>
              <a:ext cx="240" cy="192"/>
              <a:chOff x="3360" y="2544"/>
              <a:chExt cx="240" cy="192"/>
            </a:xfrm>
          </p:grpSpPr>
          <p:sp>
            <p:nvSpPr>
              <p:cNvPr id="105"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6"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7"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08"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09"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15" name="Line 114"/>
          <p:cNvSpPr>
            <a:spLocks noChangeShapeType="1"/>
          </p:cNvSpPr>
          <p:nvPr/>
        </p:nvSpPr>
        <p:spPr bwMode="auto">
          <a:xfrm>
            <a:off x="2801700" y="1330792"/>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16" name="Line 115"/>
          <p:cNvSpPr>
            <a:spLocks noChangeShapeType="1"/>
          </p:cNvSpPr>
          <p:nvPr/>
        </p:nvSpPr>
        <p:spPr bwMode="auto">
          <a:xfrm>
            <a:off x="5733183" y="1316833"/>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634" name="组合 633"/>
          <p:cNvGrpSpPr/>
          <p:nvPr/>
        </p:nvGrpSpPr>
        <p:grpSpPr>
          <a:xfrm>
            <a:off x="2215403" y="1651859"/>
            <a:ext cx="4104076" cy="0"/>
            <a:chOff x="2215403" y="1651859"/>
            <a:chExt cx="4104076" cy="0"/>
          </a:xfrm>
        </p:grpSpPr>
        <p:sp>
          <p:nvSpPr>
            <p:cNvPr id="117" name="Line 116"/>
            <p:cNvSpPr>
              <a:spLocks noChangeShapeType="1"/>
            </p:cNvSpPr>
            <p:nvPr/>
          </p:nvSpPr>
          <p:spPr bwMode="auto">
            <a:xfrm flipH="1">
              <a:off x="2215403" y="1651859"/>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18"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sp>
        <p:nvSpPr>
          <p:cNvPr id="119" name="Rectangle 118"/>
          <p:cNvSpPr>
            <a:spLocks noChangeArrowheads="1"/>
          </p:cNvSpPr>
          <p:nvPr/>
        </p:nvSpPr>
        <p:spPr bwMode="auto">
          <a:xfrm>
            <a:off x="6260398" y="1790109"/>
            <a:ext cx="795688" cy="506030"/>
          </a:xfrm>
          <a:prstGeom prst="rect">
            <a:avLst/>
          </a:prstGeom>
          <a:noFill/>
          <a:ln w="12700">
            <a:noFill/>
            <a:miter lim="800000"/>
            <a:headEnd/>
            <a:tailEnd/>
          </a:ln>
        </p:spPr>
        <p:txBody>
          <a:bodyPr lIns="12700" tIns="12700" rIns="12700" bIns="12700"/>
          <a:lstStyle/>
          <a:p>
            <a:pPr algn="just"/>
            <a:r>
              <a:rPr lang="zh-CN" altLang="en-US" sz="1600" dirty="0">
                <a:solidFill>
                  <a:srgbClr val="C00000"/>
                </a:solidFill>
                <a:latin typeface="+mn-ea"/>
              </a:rPr>
              <a:t>预充</a:t>
            </a:r>
          </a:p>
        </p:txBody>
      </p:sp>
      <p:sp>
        <p:nvSpPr>
          <p:cNvPr id="120" name="Rectangle 119"/>
          <p:cNvSpPr>
            <a:spLocks noChangeArrowheads="1"/>
          </p:cNvSpPr>
          <p:nvPr/>
        </p:nvSpPr>
        <p:spPr bwMode="auto">
          <a:xfrm>
            <a:off x="5314400" y="1484346"/>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21" name="Rectangle 120"/>
          <p:cNvSpPr>
            <a:spLocks noChangeArrowheads="1"/>
          </p:cNvSpPr>
          <p:nvPr/>
        </p:nvSpPr>
        <p:spPr bwMode="auto">
          <a:xfrm>
            <a:off x="2885456" y="156810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23" name="Rectangle 122"/>
          <p:cNvSpPr>
            <a:spLocks noChangeArrowheads="1"/>
          </p:cNvSpPr>
          <p:nvPr/>
        </p:nvSpPr>
        <p:spPr bwMode="auto">
          <a:xfrm>
            <a:off x="5604770" y="994806"/>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24" name="Rectangle 123"/>
          <p:cNvSpPr>
            <a:spLocks noChangeArrowheads="1"/>
          </p:cNvSpPr>
          <p:nvPr/>
        </p:nvSpPr>
        <p:spPr bwMode="auto">
          <a:xfrm>
            <a:off x="869908" y="2112520"/>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125" name="Rectangle 124"/>
          <p:cNvSpPr>
            <a:spLocks noChangeArrowheads="1"/>
          </p:cNvSpPr>
          <p:nvPr/>
        </p:nvSpPr>
        <p:spPr bwMode="auto">
          <a:xfrm>
            <a:off x="3660377" y="5872980"/>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sp>
        <p:nvSpPr>
          <p:cNvPr id="126" name="Rectangle 125"/>
          <p:cNvSpPr>
            <a:spLocks noChangeArrowheads="1"/>
          </p:cNvSpPr>
          <p:nvPr/>
        </p:nvSpPr>
        <p:spPr bwMode="auto">
          <a:xfrm>
            <a:off x="3429875" y="2405669"/>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A</a:t>
            </a:r>
          </a:p>
        </p:txBody>
      </p:sp>
      <p:sp>
        <p:nvSpPr>
          <p:cNvPr id="127" name="Rectangle 126"/>
          <p:cNvSpPr>
            <a:spLocks noChangeArrowheads="1"/>
          </p:cNvSpPr>
          <p:nvPr/>
        </p:nvSpPr>
        <p:spPr bwMode="auto">
          <a:xfrm>
            <a:off x="4937495" y="2405669"/>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0D7157"/>
                </a:solidFill>
                <a:latin typeface="+mn-ea"/>
              </a:rPr>
              <a:t>B</a:t>
            </a:r>
          </a:p>
        </p:txBody>
      </p:sp>
      <p:sp>
        <p:nvSpPr>
          <p:cNvPr id="128" name="Rectangle 127"/>
          <p:cNvSpPr>
            <a:spLocks noChangeArrowheads="1"/>
          </p:cNvSpPr>
          <p:nvPr/>
        </p:nvSpPr>
        <p:spPr bwMode="auto">
          <a:xfrm>
            <a:off x="3597388" y="3662019"/>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29" name="Rectangle 128"/>
          <p:cNvSpPr>
            <a:spLocks noChangeArrowheads="1"/>
          </p:cNvSpPr>
          <p:nvPr/>
        </p:nvSpPr>
        <p:spPr bwMode="auto">
          <a:xfrm>
            <a:off x="4351198" y="3662019"/>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30" name="Rectangle 129"/>
          <p:cNvSpPr>
            <a:spLocks noChangeArrowheads="1"/>
          </p:cNvSpPr>
          <p:nvPr/>
        </p:nvSpPr>
        <p:spPr bwMode="auto">
          <a:xfrm>
            <a:off x="2006011" y="3997046"/>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1" name="Rectangle 130"/>
          <p:cNvSpPr>
            <a:spLocks noChangeArrowheads="1"/>
          </p:cNvSpPr>
          <p:nvPr/>
        </p:nvSpPr>
        <p:spPr bwMode="auto">
          <a:xfrm>
            <a:off x="6172664" y="3909799"/>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2" name="Freeform 131"/>
          <p:cNvSpPr>
            <a:spLocks/>
          </p:cNvSpPr>
          <p:nvPr/>
        </p:nvSpPr>
        <p:spPr bwMode="auto">
          <a:xfrm>
            <a:off x="4361669" y="2730227"/>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latin typeface="+mn-ea"/>
            </a:endParaRPr>
          </a:p>
        </p:txBody>
      </p:sp>
      <p:sp>
        <p:nvSpPr>
          <p:cNvPr id="133" name="Freeform 133"/>
          <p:cNvSpPr>
            <a:spLocks/>
          </p:cNvSpPr>
          <p:nvPr/>
        </p:nvSpPr>
        <p:spPr bwMode="auto">
          <a:xfrm>
            <a:off x="2642912" y="2998946"/>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99CC"/>
            </a:solidFill>
            <a:prstDash val="sysDot"/>
            <a:round/>
            <a:headEnd/>
            <a:tailEnd type="triangle" w="med" len="med"/>
          </a:ln>
        </p:spPr>
        <p:txBody>
          <a:bodyPr wrap="none" anchor="ctr"/>
          <a:lstStyle/>
          <a:p>
            <a:endParaRPr lang="zh-CN" altLang="en-US">
              <a:latin typeface="+mn-ea"/>
            </a:endParaRPr>
          </a:p>
        </p:txBody>
      </p:sp>
      <p:sp>
        <p:nvSpPr>
          <p:cNvPr id="134" name="Rectangle 134"/>
          <p:cNvSpPr>
            <a:spLocks noChangeArrowheads="1"/>
          </p:cNvSpPr>
          <p:nvPr/>
        </p:nvSpPr>
        <p:spPr bwMode="auto">
          <a:xfrm>
            <a:off x="2859397" y="4539282"/>
            <a:ext cx="251270" cy="335027"/>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135" name="Group 136"/>
          <p:cNvGrpSpPr>
            <a:grpSpLocks/>
          </p:cNvGrpSpPr>
          <p:nvPr/>
        </p:nvGrpSpPr>
        <p:grpSpPr bwMode="auto">
          <a:xfrm>
            <a:off x="5523791" y="4583342"/>
            <a:ext cx="251270" cy="335027"/>
            <a:chOff x="5040" y="2688"/>
            <a:chExt cx="144" cy="192"/>
          </a:xfrm>
        </p:grpSpPr>
        <p:sp>
          <p:nvSpPr>
            <p:cNvPr id="136"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37" name="Line 138"/>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41" name="Group 141"/>
          <p:cNvGrpSpPr>
            <a:grpSpLocks/>
          </p:cNvGrpSpPr>
          <p:nvPr/>
        </p:nvGrpSpPr>
        <p:grpSpPr bwMode="auto">
          <a:xfrm>
            <a:off x="5733183" y="3997046"/>
            <a:ext cx="418783" cy="335027"/>
            <a:chOff x="4392" y="2248"/>
            <a:chExt cx="240" cy="192"/>
          </a:xfrm>
        </p:grpSpPr>
        <p:grpSp>
          <p:nvGrpSpPr>
            <p:cNvPr id="142" name="Group 95"/>
            <p:cNvGrpSpPr>
              <a:grpSpLocks/>
            </p:cNvGrpSpPr>
            <p:nvPr/>
          </p:nvGrpSpPr>
          <p:grpSpPr bwMode="auto">
            <a:xfrm>
              <a:off x="4536" y="2392"/>
              <a:ext cx="96" cy="48"/>
              <a:chOff x="3888" y="2832"/>
              <a:chExt cx="96" cy="48"/>
            </a:xfrm>
          </p:grpSpPr>
          <p:sp>
            <p:nvSpPr>
              <p:cNvPr id="145"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46"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43" name="Line 98"/>
            <p:cNvSpPr>
              <a:spLocks noChangeAspect="1" noChangeShapeType="1"/>
            </p:cNvSpPr>
            <p:nvPr/>
          </p:nvSpPr>
          <p:spPr bwMode="auto">
            <a:xfrm>
              <a:off x="4584" y="2248"/>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144" name="Line 99"/>
            <p:cNvSpPr>
              <a:spLocks noChangeAspect="1" noChangeShapeType="1"/>
            </p:cNvSpPr>
            <p:nvPr/>
          </p:nvSpPr>
          <p:spPr bwMode="auto">
            <a:xfrm>
              <a:off x="4392" y="2248"/>
              <a:ext cx="192" cy="0"/>
            </a:xfrm>
            <a:prstGeom prst="line">
              <a:avLst/>
            </a:prstGeom>
            <a:noFill/>
            <a:ln w="19050">
              <a:solidFill>
                <a:schemeClr val="tx1"/>
              </a:solidFill>
              <a:round/>
              <a:headEnd/>
              <a:tailEnd/>
            </a:ln>
          </p:spPr>
          <p:txBody>
            <a:bodyPr/>
            <a:lstStyle/>
            <a:p>
              <a:endParaRPr lang="zh-CN" altLang="en-US">
                <a:latin typeface="+mn-ea"/>
              </a:endParaRPr>
            </a:p>
          </p:txBody>
        </p:sp>
      </p:grpSp>
      <p:sp>
        <p:nvSpPr>
          <p:cNvPr id="148" name="Rectangle 122"/>
          <p:cNvSpPr>
            <a:spLocks noChangeArrowheads="1"/>
          </p:cNvSpPr>
          <p:nvPr/>
        </p:nvSpPr>
        <p:spPr bwMode="auto">
          <a:xfrm>
            <a:off x="2655995" y="1012693"/>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49" name="Line 128"/>
          <p:cNvSpPr>
            <a:spLocks noChangeShapeType="1"/>
          </p:cNvSpPr>
          <p:nvPr/>
        </p:nvSpPr>
        <p:spPr bwMode="auto">
          <a:xfrm flipH="1">
            <a:off x="2410835" y="3201357"/>
            <a:ext cx="2121836" cy="13959"/>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50" name="Line 129"/>
          <p:cNvSpPr>
            <a:spLocks noChangeShapeType="1"/>
          </p:cNvSpPr>
          <p:nvPr/>
        </p:nvSpPr>
        <p:spPr bwMode="auto">
          <a:xfrm>
            <a:off x="2341038" y="3187398"/>
            <a:ext cx="0" cy="2596456"/>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grpSp>
        <p:nvGrpSpPr>
          <p:cNvPr id="199" name="Group 25"/>
          <p:cNvGrpSpPr>
            <a:grpSpLocks/>
          </p:cNvGrpSpPr>
          <p:nvPr/>
        </p:nvGrpSpPr>
        <p:grpSpPr bwMode="auto">
          <a:xfrm>
            <a:off x="2887262" y="2322241"/>
            <a:ext cx="2763970" cy="418783"/>
            <a:chOff x="2040" y="1728"/>
            <a:chExt cx="1584" cy="240"/>
          </a:xfrm>
        </p:grpSpPr>
        <p:grpSp>
          <p:nvGrpSpPr>
            <p:cNvPr id="200" name="Group 26"/>
            <p:cNvGrpSpPr>
              <a:grpSpLocks noChangeAspect="1"/>
            </p:cNvGrpSpPr>
            <p:nvPr/>
          </p:nvGrpSpPr>
          <p:grpSpPr bwMode="auto">
            <a:xfrm rot="16200000" flipV="1">
              <a:off x="2016" y="1752"/>
              <a:ext cx="240" cy="192"/>
              <a:chOff x="3360" y="2544"/>
              <a:chExt cx="240" cy="192"/>
            </a:xfrm>
          </p:grpSpPr>
          <p:sp>
            <p:nvSpPr>
              <p:cNvPr id="207" name="Line 27"/>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8" name="Line 28"/>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9" name="Line 29"/>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10" name="Line 30"/>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11" name="Line 31"/>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nvGrpSpPr>
            <p:cNvPr id="201" name="Group 32"/>
            <p:cNvGrpSpPr>
              <a:grpSpLocks noChangeAspect="1"/>
            </p:cNvGrpSpPr>
            <p:nvPr/>
          </p:nvGrpSpPr>
          <p:grpSpPr bwMode="auto">
            <a:xfrm rot="16200000" flipV="1">
              <a:off x="3408" y="1752"/>
              <a:ext cx="240" cy="192"/>
              <a:chOff x="3360" y="2544"/>
              <a:chExt cx="240" cy="192"/>
            </a:xfrm>
          </p:grpSpPr>
          <p:sp>
            <p:nvSpPr>
              <p:cNvPr id="202" name="Line 33"/>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3" name="Line 34"/>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4" name="Line 35"/>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05" name="Line 36"/>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06" name="Line 37"/>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638" name="组合 637"/>
          <p:cNvGrpSpPr/>
          <p:nvPr/>
        </p:nvGrpSpPr>
        <p:grpSpPr>
          <a:xfrm>
            <a:off x="2215403" y="1484345"/>
            <a:ext cx="4104076" cy="335027"/>
            <a:chOff x="2215403" y="1484345"/>
            <a:chExt cx="4104076" cy="335027"/>
          </a:xfrm>
        </p:grpSpPr>
        <p:grpSp>
          <p:nvGrpSpPr>
            <p:cNvPr id="151" name="Group 101"/>
            <p:cNvGrpSpPr>
              <a:grpSpLocks/>
            </p:cNvGrpSpPr>
            <p:nvPr/>
          </p:nvGrpSpPr>
          <p:grpSpPr bwMode="auto">
            <a:xfrm>
              <a:off x="2381853" y="1484345"/>
              <a:ext cx="3769050" cy="335027"/>
              <a:chOff x="1752" y="1248"/>
              <a:chExt cx="2160" cy="192"/>
            </a:xfrm>
          </p:grpSpPr>
          <p:grpSp>
            <p:nvGrpSpPr>
              <p:cNvPr id="152" name="Group 102"/>
              <p:cNvGrpSpPr>
                <a:grpSpLocks noChangeAspect="1"/>
              </p:cNvGrpSpPr>
              <p:nvPr/>
            </p:nvGrpSpPr>
            <p:grpSpPr bwMode="auto">
              <a:xfrm>
                <a:off x="1752" y="1248"/>
                <a:ext cx="240" cy="192"/>
                <a:chOff x="4032" y="2544"/>
                <a:chExt cx="240" cy="192"/>
              </a:xfrm>
            </p:grpSpPr>
            <p:sp>
              <p:nvSpPr>
                <p:cNvPr id="159" name="Line 10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0" name="Line 10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61" name="Line 10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2" name="Line 106"/>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63" name="Line 10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153" name="Group 108"/>
              <p:cNvGrpSpPr>
                <a:grpSpLocks noChangeAspect="1"/>
              </p:cNvGrpSpPr>
              <p:nvPr/>
            </p:nvGrpSpPr>
            <p:grpSpPr bwMode="auto">
              <a:xfrm>
                <a:off x="3672" y="1248"/>
                <a:ext cx="240" cy="192"/>
                <a:chOff x="3360" y="2544"/>
                <a:chExt cx="240" cy="192"/>
              </a:xfrm>
            </p:grpSpPr>
            <p:sp>
              <p:nvSpPr>
                <p:cNvPr id="154" name="Line 10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55" name="Line 11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56" name="Line 11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57" name="Line 112"/>
                <p:cNvSpPr>
                  <a:spLocks noChangeAspect="1" noChangeShapeType="1"/>
                </p:cNvSpPr>
                <p:nvPr/>
              </p:nvSpPr>
              <p:spPr bwMode="auto">
                <a:xfrm>
                  <a:off x="3360"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58" name="Line 11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635" name="组合 634"/>
            <p:cNvGrpSpPr/>
            <p:nvPr/>
          </p:nvGrpSpPr>
          <p:grpSpPr>
            <a:xfrm>
              <a:off x="2215403" y="1650882"/>
              <a:ext cx="4104076" cy="0"/>
              <a:chOff x="2215403" y="1651859"/>
              <a:chExt cx="4104076" cy="0"/>
            </a:xfrm>
          </p:grpSpPr>
          <p:sp>
            <p:nvSpPr>
              <p:cNvPr id="636" name="Line 116"/>
              <p:cNvSpPr>
                <a:spLocks noChangeShapeType="1"/>
              </p:cNvSpPr>
              <p:nvPr/>
            </p:nvSpPr>
            <p:spPr bwMode="auto">
              <a:xfrm flipH="1">
                <a:off x="2215403" y="1651859"/>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637"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grpSp>
        <p:nvGrpSpPr>
          <p:cNvPr id="660" name="组合 659"/>
          <p:cNvGrpSpPr/>
          <p:nvPr/>
        </p:nvGrpSpPr>
        <p:grpSpPr>
          <a:xfrm>
            <a:off x="2173525" y="2238152"/>
            <a:ext cx="4187833" cy="83758"/>
            <a:chOff x="2173523" y="2042886"/>
            <a:chExt cx="4187833" cy="83758"/>
          </a:xfrm>
        </p:grpSpPr>
        <p:sp>
          <p:nvSpPr>
            <p:cNvPr id="657" name="Line 92"/>
            <p:cNvSpPr>
              <a:spLocks noChangeShapeType="1"/>
            </p:cNvSpPr>
            <p:nvPr/>
          </p:nvSpPr>
          <p:spPr bwMode="auto">
            <a:xfrm>
              <a:off x="2173523" y="2043124"/>
              <a:ext cx="4187833" cy="0"/>
            </a:xfrm>
            <a:prstGeom prst="line">
              <a:avLst/>
            </a:prstGeom>
            <a:noFill/>
            <a:ln w="38100">
              <a:solidFill>
                <a:srgbClr val="FF0000"/>
              </a:solidFill>
              <a:round/>
              <a:headEnd/>
              <a:tailEnd/>
            </a:ln>
          </p:spPr>
          <p:txBody>
            <a:bodyPr/>
            <a:lstStyle/>
            <a:p>
              <a:endParaRPr lang="zh-CN" altLang="en-US">
                <a:latin typeface="+mn-ea"/>
              </a:endParaRPr>
            </a:p>
          </p:txBody>
        </p:sp>
        <p:sp>
          <p:nvSpPr>
            <p:cNvPr id="658" name="Line 45"/>
            <p:cNvSpPr>
              <a:spLocks noChangeShapeType="1"/>
            </p:cNvSpPr>
            <p:nvPr/>
          </p:nvSpPr>
          <p:spPr bwMode="auto">
            <a:xfrm>
              <a:off x="3052970" y="2042887"/>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659" name="Line 45"/>
            <p:cNvSpPr>
              <a:spLocks noChangeShapeType="1"/>
            </p:cNvSpPr>
            <p:nvPr/>
          </p:nvSpPr>
          <p:spPr bwMode="auto">
            <a:xfrm>
              <a:off x="5484008" y="2042886"/>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663" name="组合 662"/>
          <p:cNvGrpSpPr/>
          <p:nvPr/>
        </p:nvGrpSpPr>
        <p:grpSpPr>
          <a:xfrm>
            <a:off x="2379039" y="1728353"/>
            <a:ext cx="3769049" cy="3365538"/>
            <a:chOff x="2382916" y="1720344"/>
            <a:chExt cx="3769049" cy="3365538"/>
          </a:xfrm>
        </p:grpSpPr>
        <p:grpSp>
          <p:nvGrpSpPr>
            <p:cNvPr id="656" name="组合 655"/>
            <p:cNvGrpSpPr/>
            <p:nvPr/>
          </p:nvGrpSpPr>
          <p:grpSpPr>
            <a:xfrm>
              <a:off x="2382916" y="1720344"/>
              <a:ext cx="3769049" cy="3365538"/>
              <a:chOff x="2382916" y="1720344"/>
              <a:chExt cx="3769049" cy="3365538"/>
            </a:xfrm>
          </p:grpSpPr>
          <p:grpSp>
            <p:nvGrpSpPr>
              <p:cNvPr id="654" name="组合 653"/>
              <p:cNvGrpSpPr/>
              <p:nvPr/>
            </p:nvGrpSpPr>
            <p:grpSpPr>
              <a:xfrm>
                <a:off x="5733182" y="1720344"/>
                <a:ext cx="418783" cy="3365538"/>
                <a:chOff x="5733182" y="1720344"/>
                <a:chExt cx="418783" cy="3365538"/>
              </a:xfrm>
            </p:grpSpPr>
            <p:sp>
              <p:nvSpPr>
                <p:cNvPr id="138" name="Line 38"/>
                <p:cNvSpPr>
                  <a:spLocks noChangeShapeType="1"/>
                </p:cNvSpPr>
                <p:nvPr/>
              </p:nvSpPr>
              <p:spPr bwMode="auto">
                <a:xfrm>
                  <a:off x="5733183" y="1720344"/>
                  <a:ext cx="0" cy="3365538"/>
                </a:xfrm>
                <a:prstGeom prst="line">
                  <a:avLst/>
                </a:prstGeom>
                <a:noFill/>
                <a:ln w="38100">
                  <a:solidFill>
                    <a:srgbClr val="FF0000"/>
                  </a:solidFill>
                  <a:round/>
                  <a:headEnd/>
                  <a:tailEnd/>
                </a:ln>
              </p:spPr>
              <p:txBody>
                <a:bodyPr/>
                <a:lstStyle/>
                <a:p>
                  <a:endParaRPr lang="zh-CN" altLang="en-US">
                    <a:latin typeface="+mn-ea"/>
                  </a:endParaRPr>
                </a:p>
              </p:txBody>
            </p:sp>
            <p:grpSp>
              <p:nvGrpSpPr>
                <p:cNvPr id="193" name="Group 141"/>
                <p:cNvGrpSpPr>
                  <a:grpSpLocks/>
                </p:cNvGrpSpPr>
                <p:nvPr/>
              </p:nvGrpSpPr>
              <p:grpSpPr bwMode="auto">
                <a:xfrm>
                  <a:off x="5733182" y="3990065"/>
                  <a:ext cx="418783" cy="335027"/>
                  <a:chOff x="4392" y="2248"/>
                  <a:chExt cx="240" cy="192"/>
                </a:xfrm>
              </p:grpSpPr>
              <p:grpSp>
                <p:nvGrpSpPr>
                  <p:cNvPr id="194" name="Group 95"/>
                  <p:cNvGrpSpPr>
                    <a:grpSpLocks/>
                  </p:cNvGrpSpPr>
                  <p:nvPr/>
                </p:nvGrpSpPr>
                <p:grpSpPr bwMode="auto">
                  <a:xfrm>
                    <a:off x="4536" y="2392"/>
                    <a:ext cx="96" cy="48"/>
                    <a:chOff x="3888" y="2832"/>
                    <a:chExt cx="96" cy="48"/>
                  </a:xfrm>
                </p:grpSpPr>
                <p:sp>
                  <p:nvSpPr>
                    <p:cNvPr id="197"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98"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95" name="Line 98"/>
                  <p:cNvSpPr>
                    <a:spLocks noChangeAspect="1" noChangeShapeType="1"/>
                  </p:cNvSpPr>
                  <p:nvPr/>
                </p:nvSpPr>
                <p:spPr bwMode="auto">
                  <a:xfrm>
                    <a:off x="4584" y="2248"/>
                    <a:ext cx="0" cy="144"/>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6" name="Line 99"/>
                  <p:cNvSpPr>
                    <a:spLocks noChangeAspect="1" noChangeShapeType="1"/>
                  </p:cNvSpPr>
                  <p:nvPr/>
                </p:nvSpPr>
                <p:spPr bwMode="auto">
                  <a:xfrm>
                    <a:off x="4392" y="2248"/>
                    <a:ext cx="192"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655" name="组合 654"/>
              <p:cNvGrpSpPr/>
              <p:nvPr/>
            </p:nvGrpSpPr>
            <p:grpSpPr>
              <a:xfrm>
                <a:off x="2382916" y="1745140"/>
                <a:ext cx="418784" cy="3325470"/>
                <a:chOff x="2382916" y="1745140"/>
                <a:chExt cx="418784" cy="3325470"/>
              </a:xfrm>
            </p:grpSpPr>
            <p:sp>
              <p:nvSpPr>
                <p:cNvPr id="139" name="Line 38"/>
                <p:cNvSpPr>
                  <a:spLocks noChangeShapeType="1"/>
                </p:cNvSpPr>
                <p:nvPr/>
              </p:nvSpPr>
              <p:spPr bwMode="auto">
                <a:xfrm>
                  <a:off x="2801700" y="1745140"/>
                  <a:ext cx="0" cy="3325470"/>
                </a:xfrm>
                <a:prstGeom prst="line">
                  <a:avLst/>
                </a:prstGeom>
                <a:noFill/>
                <a:ln w="38100" cap="sq">
                  <a:solidFill>
                    <a:srgbClr val="FF0000"/>
                  </a:solidFill>
                  <a:miter lim="800000"/>
                  <a:headEnd/>
                  <a:tailEnd/>
                </a:ln>
              </p:spPr>
              <p:txBody>
                <a:bodyPr/>
                <a:lstStyle/>
                <a:p>
                  <a:endParaRPr lang="zh-CN" altLang="en-US">
                    <a:latin typeface="+mn-ea"/>
                  </a:endParaRPr>
                </a:p>
              </p:txBody>
            </p:sp>
            <p:grpSp>
              <p:nvGrpSpPr>
                <p:cNvPr id="647" name="组合 646"/>
                <p:cNvGrpSpPr/>
                <p:nvPr/>
              </p:nvGrpSpPr>
              <p:grpSpPr>
                <a:xfrm>
                  <a:off x="2382916" y="3987206"/>
                  <a:ext cx="418784" cy="334397"/>
                  <a:chOff x="2382916" y="3987206"/>
                  <a:chExt cx="418784" cy="334397"/>
                </a:xfrm>
              </p:grpSpPr>
              <p:grpSp>
                <p:nvGrpSpPr>
                  <p:cNvPr id="649" name="Group 86"/>
                  <p:cNvGrpSpPr>
                    <a:grpSpLocks/>
                  </p:cNvGrpSpPr>
                  <p:nvPr/>
                </p:nvGrpSpPr>
                <p:grpSpPr bwMode="auto">
                  <a:xfrm>
                    <a:off x="2382916" y="4237846"/>
                    <a:ext cx="167513" cy="83757"/>
                    <a:chOff x="3888" y="2828"/>
                    <a:chExt cx="96" cy="48"/>
                  </a:xfrm>
                </p:grpSpPr>
                <p:sp>
                  <p:nvSpPr>
                    <p:cNvPr id="652" name="Line 87"/>
                    <p:cNvSpPr>
                      <a:spLocks noChangeShapeType="1"/>
                    </p:cNvSpPr>
                    <p:nvPr/>
                  </p:nvSpPr>
                  <p:spPr bwMode="auto">
                    <a:xfrm>
                      <a:off x="3888" y="282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653" name="Line 88"/>
                    <p:cNvSpPr>
                      <a:spLocks noChangeShapeType="1"/>
                    </p:cNvSpPr>
                    <p:nvPr/>
                  </p:nvSpPr>
                  <p:spPr bwMode="auto">
                    <a:xfrm>
                      <a:off x="3888" y="2876"/>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650" name="Line 89"/>
                  <p:cNvSpPr>
                    <a:spLocks noChangeAspect="1" noChangeShapeType="1"/>
                  </p:cNvSpPr>
                  <p:nvPr/>
                </p:nvSpPr>
                <p:spPr bwMode="auto">
                  <a:xfrm>
                    <a:off x="2466673" y="3993556"/>
                    <a:ext cx="0" cy="25127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51" name="Line 90"/>
                  <p:cNvSpPr>
                    <a:spLocks noChangeAspect="1" noChangeShapeType="1"/>
                  </p:cNvSpPr>
                  <p:nvPr/>
                </p:nvSpPr>
                <p:spPr bwMode="auto">
                  <a:xfrm>
                    <a:off x="2466673" y="3987206"/>
                    <a:ext cx="335027"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sp>
          <p:nvSpPr>
            <p:cNvPr id="661" name="Line 39"/>
            <p:cNvSpPr>
              <a:spLocks noChangeShapeType="1"/>
            </p:cNvSpPr>
            <p:nvPr/>
          </p:nvSpPr>
          <p:spPr bwMode="auto">
            <a:xfrm flipH="1">
              <a:off x="2801699" y="2738191"/>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662"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676" name="组合 675"/>
          <p:cNvGrpSpPr/>
          <p:nvPr/>
        </p:nvGrpSpPr>
        <p:grpSpPr>
          <a:xfrm>
            <a:off x="2801700" y="5003943"/>
            <a:ext cx="2931483" cy="835109"/>
            <a:chOff x="2801700" y="5003943"/>
            <a:chExt cx="2931483" cy="835109"/>
          </a:xfrm>
        </p:grpSpPr>
        <p:grpSp>
          <p:nvGrpSpPr>
            <p:cNvPr id="180" name="Group 47"/>
            <p:cNvGrpSpPr>
              <a:grpSpLocks/>
            </p:cNvGrpSpPr>
            <p:nvPr/>
          </p:nvGrpSpPr>
          <p:grpSpPr bwMode="auto">
            <a:xfrm>
              <a:off x="2801700" y="5003943"/>
              <a:ext cx="2931483" cy="335027"/>
              <a:chOff x="1992" y="3264"/>
              <a:chExt cx="1680" cy="192"/>
            </a:xfrm>
          </p:grpSpPr>
          <p:grpSp>
            <p:nvGrpSpPr>
              <p:cNvPr id="181" name="Group 48"/>
              <p:cNvGrpSpPr>
                <a:grpSpLocks noChangeAspect="1"/>
              </p:cNvGrpSpPr>
              <p:nvPr/>
            </p:nvGrpSpPr>
            <p:grpSpPr bwMode="auto">
              <a:xfrm>
                <a:off x="1992" y="3264"/>
                <a:ext cx="240" cy="192"/>
                <a:chOff x="3360" y="2544"/>
                <a:chExt cx="240" cy="192"/>
              </a:xfrm>
            </p:grpSpPr>
            <p:sp>
              <p:nvSpPr>
                <p:cNvPr id="188" name="Line 4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89" name="Line 5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90" name="Line 51"/>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1" name="Line 5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92" name="Line 5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182" name="Group 54"/>
              <p:cNvGrpSpPr>
                <a:grpSpLocks noChangeAspect="1"/>
              </p:cNvGrpSpPr>
              <p:nvPr/>
            </p:nvGrpSpPr>
            <p:grpSpPr bwMode="auto">
              <a:xfrm>
                <a:off x="3432" y="3264"/>
                <a:ext cx="240" cy="192"/>
                <a:chOff x="4032" y="2544"/>
                <a:chExt cx="240" cy="192"/>
              </a:xfrm>
            </p:grpSpPr>
            <p:sp>
              <p:nvSpPr>
                <p:cNvPr id="183" name="Line 5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84" name="Line 5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85" name="Line 57"/>
                <p:cNvSpPr>
                  <a:spLocks noChangeAspect="1" noChangeShapeType="1"/>
                </p:cNvSpPr>
                <p:nvPr/>
              </p:nvSpPr>
              <p:spPr bwMode="auto">
                <a:xfrm>
                  <a:off x="4176"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86" name="Line 5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87" name="Line 5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666" name="组合 665"/>
            <p:cNvGrpSpPr/>
            <p:nvPr/>
          </p:nvGrpSpPr>
          <p:grpSpPr>
            <a:xfrm>
              <a:off x="3224438" y="5168999"/>
              <a:ext cx="2093917" cy="670053"/>
              <a:chOff x="3372883" y="5322039"/>
              <a:chExt cx="2093917" cy="670053"/>
            </a:xfrm>
          </p:grpSpPr>
          <p:sp>
            <p:nvSpPr>
              <p:cNvPr id="664" name="Line 60"/>
              <p:cNvSpPr>
                <a:spLocks noChangeShapeType="1"/>
              </p:cNvSpPr>
              <p:nvPr/>
            </p:nvSpPr>
            <p:spPr bwMode="auto">
              <a:xfrm>
                <a:off x="3372883" y="5322039"/>
                <a:ext cx="2093917" cy="0"/>
              </a:xfrm>
              <a:prstGeom prst="line">
                <a:avLst/>
              </a:prstGeom>
              <a:noFill/>
              <a:ln w="19050">
                <a:solidFill>
                  <a:srgbClr val="FF0000"/>
                </a:solidFill>
                <a:round/>
                <a:headEnd/>
                <a:tailEnd/>
              </a:ln>
            </p:spPr>
            <p:txBody>
              <a:bodyPr/>
              <a:lstStyle/>
              <a:p>
                <a:endParaRPr lang="zh-CN" altLang="en-US">
                  <a:latin typeface="+mn-ea"/>
                </a:endParaRPr>
              </a:p>
            </p:txBody>
          </p:sp>
          <p:sp>
            <p:nvSpPr>
              <p:cNvPr id="665" name="Line 63"/>
              <p:cNvSpPr>
                <a:spLocks noChangeShapeType="1"/>
              </p:cNvSpPr>
              <p:nvPr/>
            </p:nvSpPr>
            <p:spPr bwMode="auto">
              <a:xfrm>
                <a:off x="4377963" y="5322039"/>
                <a:ext cx="0" cy="670053"/>
              </a:xfrm>
              <a:prstGeom prst="line">
                <a:avLst/>
              </a:prstGeom>
              <a:noFill/>
              <a:ln w="38100">
                <a:solidFill>
                  <a:srgbClr val="FF0000"/>
                </a:solidFill>
                <a:round/>
                <a:headEnd type="triangle" w="med" len="med"/>
                <a:tailEnd/>
              </a:ln>
            </p:spPr>
            <p:txBody>
              <a:bodyPr/>
              <a:lstStyle/>
              <a:p>
                <a:endParaRPr lang="zh-CN" altLang="en-US">
                  <a:latin typeface="+mn-ea"/>
                </a:endParaRPr>
              </a:p>
            </p:txBody>
          </p:sp>
        </p:grpSp>
      </p:grpSp>
      <p:grpSp>
        <p:nvGrpSpPr>
          <p:cNvPr id="672" name="组合 671"/>
          <p:cNvGrpSpPr/>
          <p:nvPr/>
        </p:nvGrpSpPr>
        <p:grpSpPr>
          <a:xfrm>
            <a:off x="5730811" y="1728353"/>
            <a:ext cx="419846" cy="3350266"/>
            <a:chOff x="5732120" y="1720344"/>
            <a:chExt cx="419846" cy="3350266"/>
          </a:xfrm>
        </p:grpSpPr>
        <p:sp>
          <p:nvSpPr>
            <p:cNvPr id="140" name="Line 40"/>
            <p:cNvSpPr>
              <a:spLocks noChangeShapeType="1"/>
            </p:cNvSpPr>
            <p:nvPr/>
          </p:nvSpPr>
          <p:spPr bwMode="auto">
            <a:xfrm>
              <a:off x="5732120" y="1720344"/>
              <a:ext cx="0" cy="3350266"/>
            </a:xfrm>
            <a:prstGeom prst="line">
              <a:avLst/>
            </a:prstGeom>
            <a:noFill/>
            <a:ln w="38100">
              <a:solidFill>
                <a:srgbClr val="339933"/>
              </a:solidFill>
              <a:round/>
              <a:headEnd/>
              <a:tailEnd/>
            </a:ln>
          </p:spPr>
          <p:txBody>
            <a:bodyPr/>
            <a:lstStyle/>
            <a:p>
              <a:endParaRPr lang="zh-CN" altLang="en-US">
                <a:latin typeface="+mn-ea"/>
              </a:endParaRPr>
            </a:p>
          </p:txBody>
        </p:sp>
        <p:grpSp>
          <p:nvGrpSpPr>
            <p:cNvPr id="671" name="组合 670"/>
            <p:cNvGrpSpPr/>
            <p:nvPr/>
          </p:nvGrpSpPr>
          <p:grpSpPr>
            <a:xfrm>
              <a:off x="5733183" y="3990064"/>
              <a:ext cx="418783" cy="335027"/>
              <a:chOff x="5885582" y="4142465"/>
              <a:chExt cx="418783" cy="335027"/>
            </a:xfrm>
          </p:grpSpPr>
          <p:sp>
            <p:nvSpPr>
              <p:cNvPr id="667" name="Line 96"/>
              <p:cNvSpPr>
                <a:spLocks noChangeShapeType="1"/>
              </p:cNvSpPr>
              <p:nvPr/>
            </p:nvSpPr>
            <p:spPr bwMode="auto">
              <a:xfrm>
                <a:off x="6136852" y="4393735"/>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668" name="Line 97"/>
              <p:cNvSpPr>
                <a:spLocks noChangeShapeType="1"/>
              </p:cNvSpPr>
              <p:nvPr/>
            </p:nvSpPr>
            <p:spPr bwMode="auto">
              <a:xfrm>
                <a:off x="6136852" y="4477492"/>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669" name="Line 98"/>
              <p:cNvSpPr>
                <a:spLocks noChangeAspect="1" noChangeShapeType="1"/>
              </p:cNvSpPr>
              <p:nvPr/>
            </p:nvSpPr>
            <p:spPr bwMode="auto">
              <a:xfrm>
                <a:off x="6220608" y="4142465"/>
                <a:ext cx="0" cy="25127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70" name="Line 99"/>
              <p:cNvSpPr>
                <a:spLocks noChangeAspect="1" noChangeShapeType="1"/>
              </p:cNvSpPr>
              <p:nvPr/>
            </p:nvSpPr>
            <p:spPr bwMode="auto">
              <a:xfrm>
                <a:off x="5885582" y="4142465"/>
                <a:ext cx="335026" cy="0"/>
              </a:xfrm>
              <a:prstGeom prst="line">
                <a:avLst/>
              </a:prstGeom>
              <a:noFill/>
              <a:ln w="19050" cap="sq">
                <a:solidFill>
                  <a:srgbClr val="00B050"/>
                </a:solidFill>
                <a:miter lim="800000"/>
                <a:headEnd/>
                <a:tailEnd/>
              </a:ln>
            </p:spPr>
            <p:txBody>
              <a:bodyPr/>
              <a:lstStyle/>
              <a:p>
                <a:endParaRPr lang="zh-CN" altLang="en-US">
                  <a:latin typeface="+mn-ea"/>
                </a:endParaRPr>
              </a:p>
            </p:txBody>
          </p:sp>
        </p:grpSp>
      </p:grpSp>
      <p:grpSp>
        <p:nvGrpSpPr>
          <p:cNvPr id="675" name="组合 674"/>
          <p:cNvGrpSpPr/>
          <p:nvPr/>
        </p:nvGrpSpPr>
        <p:grpSpPr>
          <a:xfrm>
            <a:off x="2801698" y="5252755"/>
            <a:ext cx="2931483" cy="586297"/>
            <a:chOff x="2954100" y="5405796"/>
            <a:chExt cx="2931483" cy="586297"/>
          </a:xfrm>
        </p:grpSpPr>
        <p:sp>
          <p:nvSpPr>
            <p:cNvPr id="673" name="Line 61"/>
            <p:cNvSpPr>
              <a:spLocks noChangeShapeType="1"/>
            </p:cNvSpPr>
            <p:nvPr/>
          </p:nvSpPr>
          <p:spPr bwMode="auto">
            <a:xfrm>
              <a:off x="2954100" y="5405796"/>
              <a:ext cx="0" cy="586297"/>
            </a:xfrm>
            <a:prstGeom prst="line">
              <a:avLst/>
            </a:prstGeom>
            <a:noFill/>
            <a:ln w="38100">
              <a:solidFill>
                <a:srgbClr val="FF0000"/>
              </a:solidFill>
              <a:round/>
              <a:headEnd/>
              <a:tailEnd type="triangle" w="med" len="med"/>
            </a:ln>
          </p:spPr>
          <p:txBody>
            <a:bodyPr/>
            <a:lstStyle/>
            <a:p>
              <a:endParaRPr lang="zh-CN" altLang="en-US">
                <a:latin typeface="+mn-ea"/>
              </a:endParaRPr>
            </a:p>
          </p:txBody>
        </p:sp>
        <p:sp>
          <p:nvSpPr>
            <p:cNvPr id="674" name="Line 62"/>
            <p:cNvSpPr>
              <a:spLocks noChangeShapeType="1"/>
            </p:cNvSpPr>
            <p:nvPr/>
          </p:nvSpPr>
          <p:spPr bwMode="auto">
            <a:xfrm>
              <a:off x="5885583" y="5405796"/>
              <a:ext cx="0" cy="586297"/>
            </a:xfrm>
            <a:prstGeom prst="line">
              <a:avLst/>
            </a:prstGeom>
            <a:noFill/>
            <a:ln w="38100">
              <a:solidFill>
                <a:srgbClr val="00B050"/>
              </a:solidFill>
              <a:round/>
              <a:headEnd/>
              <a:tailEnd type="triangle" w="med" len="med"/>
            </a:ln>
          </p:spPr>
          <p:txBody>
            <a:bodyPr/>
            <a:lstStyle/>
            <a:p>
              <a:endParaRPr lang="zh-CN" altLang="en-US">
                <a:latin typeface="+mn-ea"/>
              </a:endParaRPr>
            </a:p>
          </p:txBody>
        </p:sp>
      </p:grpSp>
      <p:grpSp>
        <p:nvGrpSpPr>
          <p:cNvPr id="679" name="组合 678"/>
          <p:cNvGrpSpPr/>
          <p:nvPr/>
        </p:nvGrpSpPr>
        <p:grpSpPr>
          <a:xfrm>
            <a:off x="2215402" y="1483266"/>
            <a:ext cx="4104077" cy="335027"/>
            <a:chOff x="2215402" y="1483266"/>
            <a:chExt cx="4104077" cy="335027"/>
          </a:xfrm>
        </p:grpSpPr>
        <p:grpSp>
          <p:nvGrpSpPr>
            <p:cNvPr id="164" name="Group 101"/>
            <p:cNvGrpSpPr>
              <a:grpSpLocks/>
            </p:cNvGrpSpPr>
            <p:nvPr/>
          </p:nvGrpSpPr>
          <p:grpSpPr bwMode="auto">
            <a:xfrm>
              <a:off x="2384755" y="1483266"/>
              <a:ext cx="3769050" cy="335027"/>
              <a:chOff x="1752" y="1247"/>
              <a:chExt cx="2160" cy="192"/>
            </a:xfrm>
          </p:grpSpPr>
          <p:grpSp>
            <p:nvGrpSpPr>
              <p:cNvPr id="165" name="Group 102"/>
              <p:cNvGrpSpPr>
                <a:grpSpLocks noChangeAspect="1"/>
              </p:cNvGrpSpPr>
              <p:nvPr/>
            </p:nvGrpSpPr>
            <p:grpSpPr bwMode="auto">
              <a:xfrm>
                <a:off x="1752" y="1247"/>
                <a:ext cx="240" cy="192"/>
                <a:chOff x="4032" y="2543"/>
                <a:chExt cx="240" cy="192"/>
              </a:xfrm>
            </p:grpSpPr>
            <p:sp>
              <p:nvSpPr>
                <p:cNvPr id="172" name="Line 103"/>
                <p:cNvSpPr>
                  <a:spLocks noChangeAspect="1" noChangeShapeType="1"/>
                </p:cNvSpPr>
                <p:nvPr/>
              </p:nvSpPr>
              <p:spPr bwMode="auto">
                <a:xfrm>
                  <a:off x="4175" y="2543"/>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173" name="Line 104"/>
                <p:cNvSpPr>
                  <a:spLocks noChangeAspect="1" noChangeShapeType="1"/>
                </p:cNvSpPr>
                <p:nvPr/>
              </p:nvSpPr>
              <p:spPr bwMode="auto">
                <a:xfrm>
                  <a:off x="4127"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174" name="Line 105"/>
                <p:cNvSpPr>
                  <a:spLocks noChangeAspect="1" noChangeShapeType="1"/>
                </p:cNvSpPr>
                <p:nvPr/>
              </p:nvSpPr>
              <p:spPr bwMode="auto">
                <a:xfrm>
                  <a:off x="4176"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5" name="Line 106"/>
                <p:cNvSpPr>
                  <a:spLocks noChangeAspect="1" noChangeShapeType="1"/>
                </p:cNvSpPr>
                <p:nvPr/>
              </p:nvSpPr>
              <p:spPr bwMode="auto">
                <a:xfrm>
                  <a:off x="4176"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6" name="Line 107"/>
                <p:cNvSpPr>
                  <a:spLocks noChangeAspect="1" noChangeShapeType="1"/>
                </p:cNvSpPr>
                <p:nvPr/>
              </p:nvSpPr>
              <p:spPr bwMode="auto">
                <a:xfrm>
                  <a:off x="4032" y="2639"/>
                  <a:ext cx="96" cy="0"/>
                </a:xfrm>
                <a:prstGeom prst="line">
                  <a:avLst/>
                </a:prstGeom>
                <a:noFill/>
                <a:ln w="22225">
                  <a:solidFill>
                    <a:srgbClr val="00B050"/>
                  </a:solidFill>
                  <a:round/>
                  <a:headEnd/>
                  <a:tailEnd/>
                </a:ln>
              </p:spPr>
              <p:txBody>
                <a:bodyPr/>
                <a:lstStyle/>
                <a:p>
                  <a:endParaRPr lang="zh-CN" altLang="en-US">
                    <a:latin typeface="+mn-ea"/>
                  </a:endParaRPr>
                </a:p>
              </p:txBody>
            </p:sp>
          </p:grpSp>
          <p:grpSp>
            <p:nvGrpSpPr>
              <p:cNvPr id="166" name="Group 108"/>
              <p:cNvGrpSpPr>
                <a:grpSpLocks noChangeAspect="1"/>
              </p:cNvGrpSpPr>
              <p:nvPr/>
            </p:nvGrpSpPr>
            <p:grpSpPr bwMode="auto">
              <a:xfrm>
                <a:off x="3672" y="1247"/>
                <a:ext cx="240" cy="192"/>
                <a:chOff x="3360" y="2543"/>
                <a:chExt cx="240" cy="192"/>
              </a:xfrm>
            </p:grpSpPr>
            <p:sp>
              <p:nvSpPr>
                <p:cNvPr id="167" name="Line 109"/>
                <p:cNvSpPr>
                  <a:spLocks noChangeAspect="1" noChangeShapeType="1"/>
                </p:cNvSpPr>
                <p:nvPr/>
              </p:nvSpPr>
              <p:spPr bwMode="auto">
                <a:xfrm>
                  <a:off x="3456" y="2543"/>
                  <a:ext cx="0" cy="192"/>
                </a:xfrm>
                <a:prstGeom prst="line">
                  <a:avLst/>
                </a:prstGeom>
                <a:noFill/>
                <a:ln w="38100">
                  <a:solidFill>
                    <a:srgbClr val="00B050"/>
                  </a:solidFill>
                  <a:round/>
                  <a:headEnd/>
                  <a:tailEnd/>
                </a:ln>
              </p:spPr>
              <p:txBody>
                <a:bodyPr/>
                <a:lstStyle/>
                <a:p>
                  <a:endParaRPr lang="zh-CN" altLang="en-US">
                    <a:latin typeface="+mn-ea"/>
                  </a:endParaRPr>
                </a:p>
              </p:txBody>
            </p:sp>
            <p:sp>
              <p:nvSpPr>
                <p:cNvPr id="168" name="Line 110"/>
                <p:cNvSpPr>
                  <a:spLocks noChangeAspect="1" noChangeShapeType="1"/>
                </p:cNvSpPr>
                <p:nvPr/>
              </p:nvSpPr>
              <p:spPr bwMode="auto">
                <a:xfrm>
                  <a:off x="3504" y="2592"/>
                  <a:ext cx="0" cy="96"/>
                </a:xfrm>
                <a:prstGeom prst="line">
                  <a:avLst/>
                </a:prstGeom>
                <a:noFill/>
                <a:ln w="38100">
                  <a:solidFill>
                    <a:srgbClr val="00B050"/>
                  </a:solidFill>
                  <a:round/>
                  <a:headEnd/>
                  <a:tailEnd/>
                </a:ln>
              </p:spPr>
              <p:txBody>
                <a:bodyPr/>
                <a:lstStyle/>
                <a:p>
                  <a:endParaRPr lang="zh-CN" altLang="en-US">
                    <a:latin typeface="+mn-ea"/>
                  </a:endParaRPr>
                </a:p>
              </p:txBody>
            </p:sp>
            <p:sp>
              <p:nvSpPr>
                <p:cNvPr id="169" name="Line 111"/>
                <p:cNvSpPr>
                  <a:spLocks noChangeAspect="1" noChangeShapeType="1"/>
                </p:cNvSpPr>
                <p:nvPr/>
              </p:nvSpPr>
              <p:spPr bwMode="auto">
                <a:xfrm>
                  <a:off x="3360"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0" name="Line 112"/>
                <p:cNvSpPr>
                  <a:spLocks noChangeAspect="1" noChangeShapeType="1"/>
                </p:cNvSpPr>
                <p:nvPr/>
              </p:nvSpPr>
              <p:spPr bwMode="auto">
                <a:xfrm>
                  <a:off x="3360"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1" name="Line 113"/>
                <p:cNvSpPr>
                  <a:spLocks noChangeAspect="1" noChangeShapeType="1"/>
                </p:cNvSpPr>
                <p:nvPr/>
              </p:nvSpPr>
              <p:spPr bwMode="auto">
                <a:xfrm>
                  <a:off x="3504" y="2639"/>
                  <a:ext cx="96" cy="0"/>
                </a:xfrm>
                <a:prstGeom prst="line">
                  <a:avLst/>
                </a:prstGeom>
                <a:noFill/>
                <a:ln w="28575">
                  <a:solidFill>
                    <a:srgbClr val="00B050"/>
                  </a:solidFill>
                  <a:round/>
                  <a:headEnd/>
                  <a:tailEnd/>
                </a:ln>
              </p:spPr>
              <p:txBody>
                <a:bodyPr/>
                <a:lstStyle/>
                <a:p>
                  <a:endParaRPr lang="zh-CN" altLang="en-US">
                    <a:latin typeface="+mn-ea"/>
                  </a:endParaRPr>
                </a:p>
              </p:txBody>
            </p:sp>
          </p:grpSp>
        </p:grpSp>
        <p:sp>
          <p:nvSpPr>
            <p:cNvPr id="677" name="Line 116"/>
            <p:cNvSpPr>
              <a:spLocks noChangeShapeType="1"/>
            </p:cNvSpPr>
            <p:nvPr/>
          </p:nvSpPr>
          <p:spPr bwMode="auto">
            <a:xfrm flipH="1">
              <a:off x="2215402" y="1650882"/>
              <a:ext cx="195432" cy="0"/>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6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tailEnd/>
            </a:ln>
          </p:spPr>
          <p:txBody>
            <a:bodyPr/>
            <a:lstStyle/>
            <a:p>
              <a:endParaRPr lang="zh-CN" altLang="en-US">
                <a:latin typeface="+mn-ea"/>
              </a:endParaRPr>
            </a:p>
          </p:txBody>
        </p:sp>
      </p:grpSp>
      <p:sp>
        <p:nvSpPr>
          <p:cNvPr id="682" name="内容占位符 2"/>
          <p:cNvSpPr>
            <a:spLocks noGrp="1"/>
          </p:cNvSpPr>
          <p:nvPr>
            <p:ph idx="1"/>
          </p:nvPr>
        </p:nvSpPr>
        <p:spPr>
          <a:xfrm>
            <a:off x="7273635" y="1061966"/>
            <a:ext cx="3525206" cy="5535132"/>
          </a:xfrm>
        </p:spPr>
        <p:txBody>
          <a:bodyPr>
            <a:normAutofit fontScale="92500" lnSpcReduction="10000"/>
          </a:bodyPr>
          <a:lstStyle/>
          <a:p>
            <a:pPr marL="355600" indent="-355600">
              <a:lnSpc>
                <a:spcPct val="160000"/>
              </a:lnSpc>
              <a:spcBef>
                <a:spcPct val="20000"/>
              </a:spcBef>
            </a:pPr>
            <a:r>
              <a:rPr lang="zh-CN" altLang="en-US" sz="2000" b="1" dirty="0">
                <a:solidFill>
                  <a:srgbClr val="000000"/>
                </a:solidFill>
              </a:rPr>
              <a:t>给出预充信号</a:t>
            </a:r>
          </a:p>
          <a:p>
            <a:pPr marL="552450" lvl="1" indent="-285750">
              <a:lnSpc>
                <a:spcPct val="140000"/>
              </a:lnSpc>
              <a:spcBef>
                <a:spcPct val="20000"/>
              </a:spcBef>
            </a:pPr>
            <a:r>
              <a:rPr lang="en-US" altLang="zh-CN" sz="1600" dirty="0"/>
              <a:t>T9</a:t>
            </a:r>
            <a:r>
              <a:rPr lang="zh-CN" altLang="en-US" sz="1600" dirty="0"/>
              <a:t>、</a:t>
            </a:r>
            <a:r>
              <a:rPr lang="en-US" altLang="zh-CN" sz="1600" dirty="0"/>
              <a:t>T10</a:t>
            </a:r>
            <a:r>
              <a:rPr lang="zh-CN" altLang="en-US" sz="1600" dirty="0"/>
              <a:t>导通</a:t>
            </a:r>
          </a:p>
          <a:p>
            <a:pPr marL="552450" lvl="1" indent="-285750">
              <a:lnSpc>
                <a:spcPct val="140000"/>
              </a:lnSpc>
              <a:spcBef>
                <a:spcPct val="20000"/>
              </a:spcBef>
            </a:pPr>
            <a:r>
              <a:rPr lang="zh-CN" altLang="en-US" sz="1600" dirty="0"/>
              <a:t>充电电压给</a:t>
            </a:r>
            <a:r>
              <a:rPr lang="en-US" altLang="zh-CN" sz="1600" dirty="0"/>
              <a:t>C</a:t>
            </a:r>
            <a:r>
              <a:rPr lang="en-US" altLang="zh-CN" sz="1600" baseline="-25000" dirty="0"/>
              <a:t>D</a:t>
            </a:r>
            <a:r>
              <a:rPr lang="zh-CN" altLang="en-US" sz="1600" dirty="0"/>
              <a:t>充电</a:t>
            </a:r>
          </a:p>
          <a:p>
            <a:pPr marL="355600" indent="-355600">
              <a:spcBef>
                <a:spcPct val="20000"/>
              </a:spcBef>
            </a:pPr>
            <a:r>
              <a:rPr lang="zh-CN" altLang="en-US" sz="2000" b="1" dirty="0">
                <a:solidFill>
                  <a:srgbClr val="000000"/>
                </a:solidFill>
              </a:rPr>
              <a:t>撤除预充信号</a:t>
            </a:r>
          </a:p>
          <a:p>
            <a:pPr marL="355600" indent="-355600">
              <a:spcBef>
                <a:spcPct val="20000"/>
              </a:spcBef>
            </a:pPr>
            <a:r>
              <a:rPr lang="en-US" altLang="zh-CN" sz="2000" b="1" dirty="0">
                <a:solidFill>
                  <a:srgbClr val="000000"/>
                </a:solidFill>
              </a:rPr>
              <a:t>X</a:t>
            </a:r>
            <a:r>
              <a:rPr lang="zh-CN" altLang="en-US" sz="2000" b="1" dirty="0">
                <a:solidFill>
                  <a:srgbClr val="000000"/>
                </a:solidFill>
              </a:rPr>
              <a:t>地址选通</a:t>
            </a:r>
          </a:p>
          <a:p>
            <a:pPr marL="552450" lvl="1" indent="-285750">
              <a:spcBef>
                <a:spcPct val="20000"/>
              </a:spcBef>
            </a:pPr>
            <a:r>
              <a:rPr lang="en-US" altLang="zh-CN" sz="1600" dirty="0"/>
              <a:t>T5</a:t>
            </a:r>
            <a:r>
              <a:rPr lang="zh-CN" altLang="en-US" sz="1600" dirty="0"/>
              <a:t>、</a:t>
            </a:r>
            <a:r>
              <a:rPr lang="en-US" altLang="zh-CN" sz="1600" dirty="0"/>
              <a:t>T6</a:t>
            </a:r>
            <a:r>
              <a:rPr lang="zh-CN" altLang="en-US" sz="1600" dirty="0"/>
              <a:t>管导通</a:t>
            </a:r>
          </a:p>
          <a:p>
            <a:pPr marL="552450" lvl="1" indent="-285750">
              <a:spcBef>
                <a:spcPct val="20000"/>
              </a:spcBef>
            </a:pPr>
            <a:r>
              <a:rPr lang="zh-CN" altLang="en-US" sz="1600" dirty="0"/>
              <a:t>位线相连与</a:t>
            </a:r>
            <a:r>
              <a:rPr lang="en-US" altLang="zh-CN" sz="1600" dirty="0"/>
              <a:t>C</a:t>
            </a:r>
            <a:r>
              <a:rPr lang="en-US" altLang="zh-CN" sz="1600" baseline="-25000" dirty="0"/>
              <a:t>2</a:t>
            </a:r>
            <a:r>
              <a:rPr lang="zh-CN" altLang="en-US" sz="1600" dirty="0"/>
              <a:t>相连</a:t>
            </a:r>
          </a:p>
          <a:p>
            <a:pPr marL="552450" lvl="1" indent="-285750">
              <a:spcBef>
                <a:spcPct val="20000"/>
              </a:spcBef>
            </a:pPr>
            <a:r>
              <a:rPr lang="en-US" altLang="zh-CN" sz="1600" dirty="0"/>
              <a:t>C</a:t>
            </a:r>
            <a:r>
              <a:rPr lang="en-US" altLang="zh-CN" sz="1600" baseline="-25000" dirty="0"/>
              <a:t>D</a:t>
            </a:r>
            <a:r>
              <a:rPr lang="zh-CN" altLang="en-US" sz="1600" dirty="0"/>
              <a:t>给</a:t>
            </a:r>
            <a:r>
              <a:rPr lang="en-US" altLang="zh-CN" sz="1600" dirty="0"/>
              <a:t>C</a:t>
            </a:r>
            <a:r>
              <a:rPr lang="en-US" altLang="zh-CN" sz="1600" baseline="-25000" dirty="0"/>
              <a:t>2</a:t>
            </a:r>
            <a:r>
              <a:rPr lang="zh-CN" altLang="en-US" sz="1600" dirty="0"/>
              <a:t>充电</a:t>
            </a:r>
          </a:p>
          <a:p>
            <a:pPr marL="552450" lvl="1" indent="-285750">
              <a:spcBef>
                <a:spcPct val="20000"/>
              </a:spcBef>
            </a:pPr>
            <a:r>
              <a:rPr lang="zh-CN" altLang="en-US" sz="1600" dirty="0"/>
              <a:t>补充电荷</a:t>
            </a:r>
          </a:p>
          <a:p>
            <a:pPr marL="355600" indent="-355600">
              <a:lnSpc>
                <a:spcPct val="140000"/>
              </a:lnSpc>
              <a:spcBef>
                <a:spcPct val="20000"/>
              </a:spcBef>
            </a:pPr>
            <a:r>
              <a:rPr lang="en-US" altLang="zh-CN" sz="2000" b="1" dirty="0">
                <a:solidFill>
                  <a:srgbClr val="000000"/>
                </a:solidFill>
              </a:rPr>
              <a:t>Y</a:t>
            </a:r>
            <a:r>
              <a:rPr lang="zh-CN" altLang="en-US" sz="2000" b="1" dirty="0">
                <a:solidFill>
                  <a:srgbClr val="000000"/>
                </a:solidFill>
              </a:rPr>
              <a:t>地址选通</a:t>
            </a:r>
          </a:p>
          <a:p>
            <a:pPr marL="552450" lvl="1" indent="-285750">
              <a:lnSpc>
                <a:spcPct val="160000"/>
              </a:lnSpc>
              <a:spcBef>
                <a:spcPct val="20000"/>
              </a:spcBef>
            </a:pPr>
            <a:r>
              <a:rPr lang="en-US" altLang="zh-CN" sz="1600" dirty="0"/>
              <a:t>T7</a:t>
            </a:r>
            <a:r>
              <a:rPr lang="zh-CN" altLang="en-US" sz="1600" dirty="0"/>
              <a:t>、</a:t>
            </a:r>
            <a:r>
              <a:rPr lang="en-US" altLang="zh-CN" sz="1600" dirty="0"/>
              <a:t>T8</a:t>
            </a:r>
            <a:r>
              <a:rPr lang="zh-CN" altLang="en-US" sz="1600" dirty="0"/>
              <a:t>管导通</a:t>
            </a:r>
          </a:p>
          <a:p>
            <a:pPr marL="552450" lvl="1" indent="-285750">
              <a:lnSpc>
                <a:spcPct val="160000"/>
              </a:lnSpc>
              <a:spcBef>
                <a:spcPct val="20000"/>
              </a:spcBef>
            </a:pPr>
            <a:r>
              <a:rPr lang="en-US" altLang="zh-CN" sz="1600" dirty="0"/>
              <a:t>C</a:t>
            </a:r>
            <a:r>
              <a:rPr lang="en-US" altLang="zh-CN" sz="1600" baseline="-25000" dirty="0"/>
              <a:t>2</a:t>
            </a:r>
            <a:r>
              <a:rPr lang="zh-CN" altLang="en-US" sz="1600" dirty="0"/>
              <a:t>数据读出到</a:t>
            </a:r>
            <a:r>
              <a:rPr lang="en-US" altLang="zh-CN" sz="1600" dirty="0"/>
              <a:t>I/O</a:t>
            </a:r>
          </a:p>
          <a:p>
            <a:pPr marL="355600" indent="-355600">
              <a:lnSpc>
                <a:spcPct val="140000"/>
              </a:lnSpc>
              <a:spcBef>
                <a:spcPct val="20000"/>
              </a:spcBef>
            </a:pPr>
            <a:r>
              <a:rPr lang="zh-CN" altLang="en-US" sz="2000" b="1" dirty="0">
                <a:solidFill>
                  <a:srgbClr val="000000"/>
                </a:solidFill>
              </a:rPr>
              <a:t>读过程比写复杂、速度慢</a:t>
            </a:r>
          </a:p>
          <a:p>
            <a:pPr marL="533400" lvl="1" indent="-266700">
              <a:lnSpc>
                <a:spcPct val="120000"/>
              </a:lnSpc>
              <a:spcBef>
                <a:spcPct val="20000"/>
              </a:spcBef>
              <a:buFont typeface="Wingdings" pitchFamily="2" charset="2"/>
              <a:buChar char="n"/>
            </a:pPr>
            <a:endParaRPr lang="en-US" altLang="zh-CN" sz="1600" dirty="0">
              <a:solidFill>
                <a:srgbClr val="000000"/>
              </a:solidFill>
            </a:endParaRPr>
          </a:p>
          <a:p>
            <a:endParaRPr lang="zh-CN" altLang="en-US" dirty="0"/>
          </a:p>
        </p:txBody>
      </p:sp>
    </p:spTree>
    <p:extLst>
      <p:ext uri="{BB962C8B-B14F-4D97-AF65-F5344CB8AC3E}">
        <p14:creationId xmlns:p14="http://schemas.microsoft.com/office/powerpoint/2010/main" val="350525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animEffect transition="in" filter="wipe(left)">
                                      <p:cBhvr>
                                        <p:cTn id="7" dur="500"/>
                                        <p:tgtEl>
                                          <p:spTgt spid="68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animEffect transition="in" filter="wipe(left)">
                                      <p:cBhvr>
                                        <p:cTn id="11" dur="500"/>
                                        <p:tgtEl>
                                          <p:spTgt spid="68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animEffect transition="in" filter="wipe(left)">
                                      <p:cBhvr>
                                        <p:cTn id="15" dur="500"/>
                                        <p:tgtEl>
                                          <p:spTgt spid="68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nodeType="clickEffect">
                                  <p:stCondLst>
                                    <p:cond delay="0"/>
                                  </p:stCondLst>
                                  <p:childTnLst>
                                    <p:set>
                                      <p:cBhvr>
                                        <p:cTn id="19" dur="1" fill="hold">
                                          <p:stCondLst>
                                            <p:cond delay="0"/>
                                          </p:stCondLst>
                                        </p:cTn>
                                        <p:tgtEl>
                                          <p:spTgt spid="638"/>
                                        </p:tgtEl>
                                        <p:attrNameLst>
                                          <p:attrName>style.visibility</p:attrName>
                                        </p:attrNameLst>
                                      </p:cBhvr>
                                      <p:to>
                                        <p:strVal val="visible"/>
                                      </p:to>
                                    </p:set>
                                    <p:animEffect transition="in" filter="wipe(left)">
                                      <p:cBhvr>
                                        <p:cTn id="20" dur="500"/>
                                        <p:tgtEl>
                                          <p:spTgt spid="638"/>
                                        </p:tgtEl>
                                      </p:cBhvr>
                                    </p:animEffect>
                                  </p:childTnLst>
                                </p:cTn>
                              </p:par>
                              <p:par>
                                <p:cTn id="21" presetID="35" presetClass="emph" presetSubtype="0" repeatCount="3000" fill="hold" nodeType="withEffect">
                                  <p:stCondLst>
                                    <p:cond delay="0"/>
                                  </p:stCondLst>
                                  <p:childTnLst>
                                    <p:anim calcmode="discrete" valueType="str">
                                      <p:cBhvr>
                                        <p:cTn id="22" dur="1000" fill="hold"/>
                                        <p:tgtEl>
                                          <p:spTgt spid="63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nodeType="clickEffect">
                                  <p:stCondLst>
                                    <p:cond delay="0"/>
                                  </p:stCondLst>
                                  <p:childTnLst>
                                    <p:set>
                                      <p:cBhvr>
                                        <p:cTn id="26" dur="1" fill="hold">
                                          <p:stCondLst>
                                            <p:cond delay="0"/>
                                          </p:stCondLst>
                                        </p:cTn>
                                        <p:tgtEl>
                                          <p:spTgt spid="663"/>
                                        </p:tgtEl>
                                        <p:attrNameLst>
                                          <p:attrName>style.visibility</p:attrName>
                                        </p:attrNameLst>
                                      </p:cBhvr>
                                      <p:to>
                                        <p:strVal val="visible"/>
                                      </p:to>
                                    </p:set>
                                    <p:animEffect transition="in" filter="wipe(up)">
                                      <p:cBhvr>
                                        <p:cTn id="27" dur="500"/>
                                        <p:tgtEl>
                                          <p:spTgt spid="6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82">
                                            <p:txEl>
                                              <p:pRg st="3" end="3"/>
                                            </p:txEl>
                                          </p:spTgt>
                                        </p:tgtEl>
                                        <p:attrNameLst>
                                          <p:attrName>style.visibility</p:attrName>
                                        </p:attrNameLst>
                                      </p:cBhvr>
                                      <p:to>
                                        <p:strVal val="visible"/>
                                      </p:to>
                                    </p:set>
                                    <p:animEffect transition="in" filter="wipe(left)">
                                      <p:cBhvr>
                                        <p:cTn id="32" dur="500"/>
                                        <p:tgtEl>
                                          <p:spTgt spid="682">
                                            <p:txEl>
                                              <p:pRg st="3" end="3"/>
                                            </p:txEl>
                                          </p:spTgt>
                                        </p:tgtEl>
                                      </p:cBhvr>
                                    </p:animEffect>
                                  </p:childTnLst>
                                </p:cTn>
                              </p:par>
                            </p:childTnLst>
                          </p:cTn>
                        </p:par>
                        <p:par>
                          <p:cTn id="33" fill="hold">
                            <p:stCondLst>
                              <p:cond delay="500"/>
                            </p:stCondLst>
                            <p:childTnLst>
                              <p:par>
                                <p:cTn id="34" presetID="22" presetClass="entr" presetSubtype="1" repeatCount="3000" fill="hold" nodeType="afterEffect">
                                  <p:stCondLst>
                                    <p:cond delay="0"/>
                                  </p:stCondLst>
                                  <p:childTnLst>
                                    <p:set>
                                      <p:cBhvr>
                                        <p:cTn id="35" dur="1" fill="hold">
                                          <p:stCondLst>
                                            <p:cond delay="0"/>
                                          </p:stCondLst>
                                        </p:cTn>
                                        <p:tgtEl>
                                          <p:spTgt spid="679"/>
                                        </p:tgtEl>
                                        <p:attrNameLst>
                                          <p:attrName>style.visibility</p:attrName>
                                        </p:attrNameLst>
                                      </p:cBhvr>
                                      <p:to>
                                        <p:strVal val="visible"/>
                                      </p:to>
                                    </p:set>
                                    <p:animEffect transition="in" filter="wipe(up)">
                                      <p:cBhvr>
                                        <p:cTn id="36" dur="500"/>
                                        <p:tgtEl>
                                          <p:spTgt spid="6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82">
                                            <p:txEl>
                                              <p:pRg st="4" end="4"/>
                                            </p:txEl>
                                          </p:spTgt>
                                        </p:tgtEl>
                                        <p:attrNameLst>
                                          <p:attrName>style.visibility</p:attrName>
                                        </p:attrNameLst>
                                      </p:cBhvr>
                                      <p:to>
                                        <p:strVal val="visible"/>
                                      </p:to>
                                    </p:set>
                                    <p:animEffect transition="in" filter="wipe(left)">
                                      <p:cBhvr>
                                        <p:cTn id="41" dur="500"/>
                                        <p:tgtEl>
                                          <p:spTgt spid="682">
                                            <p:txEl>
                                              <p:pRg st="4" end="4"/>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82">
                                            <p:txEl>
                                              <p:pRg st="5" end="5"/>
                                            </p:txEl>
                                          </p:spTgt>
                                        </p:tgtEl>
                                        <p:attrNameLst>
                                          <p:attrName>style.visibility</p:attrName>
                                        </p:attrNameLst>
                                      </p:cBhvr>
                                      <p:to>
                                        <p:strVal val="visible"/>
                                      </p:to>
                                    </p:set>
                                    <p:animEffect transition="in" filter="wipe(left)">
                                      <p:cBhvr>
                                        <p:cTn id="44" dur="500"/>
                                        <p:tgtEl>
                                          <p:spTgt spid="682">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3000" fill="hold" nodeType="clickEffect">
                                  <p:stCondLst>
                                    <p:cond delay="0"/>
                                  </p:stCondLst>
                                  <p:childTnLst>
                                    <p:set>
                                      <p:cBhvr>
                                        <p:cTn id="48" dur="1" fill="hold">
                                          <p:stCondLst>
                                            <p:cond delay="0"/>
                                          </p:stCondLst>
                                        </p:cTn>
                                        <p:tgtEl>
                                          <p:spTgt spid="660"/>
                                        </p:tgtEl>
                                        <p:attrNameLst>
                                          <p:attrName>style.visibility</p:attrName>
                                        </p:attrNameLst>
                                      </p:cBhvr>
                                      <p:to>
                                        <p:strVal val="visible"/>
                                      </p:to>
                                    </p:set>
                                    <p:animEffect transition="in" filter="wipe(left)">
                                      <p:cBhvr>
                                        <p:cTn id="49" dur="500"/>
                                        <p:tgtEl>
                                          <p:spTgt spid="660"/>
                                        </p:tgtEl>
                                      </p:cBhvr>
                                    </p:animEffect>
                                  </p:childTnLst>
                                </p:cTn>
                              </p:par>
                            </p:childTnLst>
                          </p:cTn>
                        </p:par>
                        <p:par>
                          <p:cTn id="50" fill="hold">
                            <p:stCondLst>
                              <p:cond delay="1500"/>
                            </p:stCondLst>
                            <p:childTnLst>
                              <p:par>
                                <p:cTn id="51" presetID="22" presetClass="entr" presetSubtype="1" repeatCount="3000" fill="hold" nodeType="afterEffect">
                                  <p:stCondLst>
                                    <p:cond delay="0"/>
                                  </p:stCondLst>
                                  <p:childTnLst>
                                    <p:set>
                                      <p:cBhvr>
                                        <p:cTn id="52" dur="1" fill="hold">
                                          <p:stCondLst>
                                            <p:cond delay="0"/>
                                          </p:stCondLst>
                                        </p:cTn>
                                        <p:tgtEl>
                                          <p:spTgt spid="199"/>
                                        </p:tgtEl>
                                        <p:attrNameLst>
                                          <p:attrName>style.visibility</p:attrName>
                                        </p:attrNameLst>
                                      </p:cBhvr>
                                      <p:to>
                                        <p:strVal val="visible"/>
                                      </p:to>
                                    </p:set>
                                    <p:animEffect transition="in" filter="wipe(up)">
                                      <p:cBhvr>
                                        <p:cTn id="53" dur="500"/>
                                        <p:tgtEl>
                                          <p:spTgt spid="19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2">
                                            <p:txEl>
                                              <p:pRg st="6" end="6"/>
                                            </p:txEl>
                                          </p:spTgt>
                                        </p:tgtEl>
                                        <p:attrNameLst>
                                          <p:attrName>style.visibility</p:attrName>
                                        </p:attrNameLst>
                                      </p:cBhvr>
                                      <p:to>
                                        <p:strVal val="visible"/>
                                      </p:to>
                                    </p:set>
                                    <p:animEffect transition="in" filter="wipe(left)">
                                      <p:cBhvr>
                                        <p:cTn id="58" dur="500"/>
                                        <p:tgtEl>
                                          <p:spTgt spid="682">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133"/>
                                        </p:tgtEl>
                                        <p:attrNameLst>
                                          <p:attrName>style.visibility</p:attrName>
                                        </p:attrNameLst>
                                      </p:cBhvr>
                                      <p:to>
                                        <p:strVal val="visible"/>
                                      </p:to>
                                    </p:set>
                                    <p:animEffect transition="in" filter="wipe(left)">
                                      <p:cBhvr>
                                        <p:cTn id="63" dur="500"/>
                                        <p:tgtEl>
                                          <p:spTgt spid="13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82">
                                            <p:txEl>
                                              <p:pRg st="7" end="7"/>
                                            </p:txEl>
                                          </p:spTgt>
                                        </p:tgtEl>
                                        <p:attrNameLst>
                                          <p:attrName>style.visibility</p:attrName>
                                        </p:attrNameLst>
                                      </p:cBhvr>
                                      <p:to>
                                        <p:strVal val="visible"/>
                                      </p:to>
                                    </p:set>
                                    <p:animEffect transition="in" filter="wipe(left)">
                                      <p:cBhvr>
                                        <p:cTn id="68" dur="500"/>
                                        <p:tgtEl>
                                          <p:spTgt spid="682">
                                            <p:txEl>
                                              <p:pRg st="7" end="7"/>
                                            </p:tx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82">
                                            <p:txEl>
                                              <p:pRg st="8" end="8"/>
                                            </p:txEl>
                                          </p:spTgt>
                                        </p:tgtEl>
                                        <p:attrNameLst>
                                          <p:attrName>style.visibility</p:attrName>
                                        </p:attrNameLst>
                                      </p:cBhvr>
                                      <p:to>
                                        <p:strVal val="visible"/>
                                      </p:to>
                                    </p:set>
                                    <p:animEffect transition="in" filter="wipe(left)">
                                      <p:cBhvr>
                                        <p:cTn id="71" dur="500"/>
                                        <p:tgtEl>
                                          <p:spTgt spid="682">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repeatCount="3000" fill="hold" grpId="0" nodeType="clickEffect">
                                  <p:stCondLst>
                                    <p:cond delay="0"/>
                                  </p:stCondLst>
                                  <p:childTnLst>
                                    <p:set>
                                      <p:cBhvr>
                                        <p:cTn id="75" dur="1" fill="hold">
                                          <p:stCondLst>
                                            <p:cond delay="0"/>
                                          </p:stCondLst>
                                        </p:cTn>
                                        <p:tgtEl>
                                          <p:spTgt spid="132"/>
                                        </p:tgtEl>
                                        <p:attrNameLst>
                                          <p:attrName>style.visibility</p:attrName>
                                        </p:attrNameLst>
                                      </p:cBhvr>
                                      <p:to>
                                        <p:strVal val="visible"/>
                                      </p:to>
                                    </p:set>
                                    <p:animEffect transition="in" filter="wipe(right)">
                                      <p:cBhvr>
                                        <p:cTn id="76" dur="500"/>
                                        <p:tgtEl>
                                          <p:spTgt spid="13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3000" fill="hold" nodeType="clickEffect">
                                  <p:stCondLst>
                                    <p:cond delay="0"/>
                                  </p:stCondLst>
                                  <p:childTnLst>
                                    <p:set>
                                      <p:cBhvr>
                                        <p:cTn id="80" dur="1" fill="hold">
                                          <p:stCondLst>
                                            <p:cond delay="0"/>
                                          </p:stCondLst>
                                        </p:cTn>
                                        <p:tgtEl>
                                          <p:spTgt spid="672"/>
                                        </p:tgtEl>
                                        <p:attrNameLst>
                                          <p:attrName>style.visibility</p:attrName>
                                        </p:attrNameLst>
                                      </p:cBhvr>
                                      <p:to>
                                        <p:strVal val="visible"/>
                                      </p:to>
                                    </p:set>
                                    <p:animEffect transition="in" filter="wipe(up)">
                                      <p:cBhvr>
                                        <p:cTn id="81" dur="500"/>
                                        <p:tgtEl>
                                          <p:spTgt spid="67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repeatCount="3000" fill="hold" grpId="0" nodeType="clickEffect">
                                  <p:stCondLst>
                                    <p:cond delay="0"/>
                                  </p:stCondLst>
                                  <p:childTnLst>
                                    <p:set>
                                      <p:cBhvr>
                                        <p:cTn id="85" dur="1" fill="hold">
                                          <p:stCondLst>
                                            <p:cond delay="0"/>
                                          </p:stCondLst>
                                        </p:cTn>
                                        <p:tgtEl>
                                          <p:spTgt spid="149"/>
                                        </p:tgtEl>
                                        <p:attrNameLst>
                                          <p:attrName>style.visibility</p:attrName>
                                        </p:attrNameLst>
                                      </p:cBhvr>
                                      <p:to>
                                        <p:strVal val="visible"/>
                                      </p:to>
                                    </p:set>
                                    <p:animEffect transition="in" filter="wipe(right)">
                                      <p:cBhvr>
                                        <p:cTn id="86" dur="500"/>
                                        <p:tgtEl>
                                          <p:spTgt spid="149"/>
                                        </p:tgtEl>
                                      </p:cBhvr>
                                    </p:animEffect>
                                  </p:childTnLst>
                                </p:cTn>
                              </p:par>
                            </p:childTnLst>
                          </p:cTn>
                        </p:par>
                        <p:par>
                          <p:cTn id="87" fill="hold">
                            <p:stCondLst>
                              <p:cond delay="1500"/>
                            </p:stCondLst>
                            <p:childTnLst>
                              <p:par>
                                <p:cTn id="88" presetID="22" presetClass="entr" presetSubtype="1" repeatCount="3000" fill="hold" grpId="0" nodeType="after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wipe(up)">
                                      <p:cBhvr>
                                        <p:cTn id="90" dur="500"/>
                                        <p:tgtEl>
                                          <p:spTgt spid="15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82">
                                            <p:txEl>
                                              <p:pRg st="9" end="9"/>
                                            </p:txEl>
                                          </p:spTgt>
                                        </p:tgtEl>
                                        <p:attrNameLst>
                                          <p:attrName>style.visibility</p:attrName>
                                        </p:attrNameLst>
                                      </p:cBhvr>
                                      <p:to>
                                        <p:strVal val="visible"/>
                                      </p:to>
                                    </p:set>
                                    <p:animEffect transition="in" filter="wipe(left)">
                                      <p:cBhvr>
                                        <p:cTn id="95" dur="500"/>
                                        <p:tgtEl>
                                          <p:spTgt spid="682">
                                            <p:txEl>
                                              <p:pRg st="9" end="9"/>
                                            </p:txEl>
                                          </p:spTgt>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682">
                                            <p:txEl>
                                              <p:pRg st="10" end="10"/>
                                            </p:txEl>
                                          </p:spTgt>
                                        </p:tgtEl>
                                        <p:attrNameLst>
                                          <p:attrName>style.visibility</p:attrName>
                                        </p:attrNameLst>
                                      </p:cBhvr>
                                      <p:to>
                                        <p:strVal val="visible"/>
                                      </p:to>
                                    </p:set>
                                    <p:animEffect transition="in" filter="wipe(left)">
                                      <p:cBhvr>
                                        <p:cTn id="99" dur="500"/>
                                        <p:tgtEl>
                                          <p:spTgt spid="682">
                                            <p:txEl>
                                              <p:pRg st="10" end="10"/>
                                            </p:txEl>
                                          </p:spTgt>
                                        </p:tgtEl>
                                      </p:cBhvr>
                                    </p:animEffect>
                                  </p:childTnLst>
                                </p:cTn>
                              </p:par>
                            </p:childTnLst>
                          </p:cTn>
                        </p:par>
                        <p:par>
                          <p:cTn id="100" fill="hold">
                            <p:stCondLst>
                              <p:cond delay="1000"/>
                            </p:stCondLst>
                            <p:childTnLst>
                              <p:par>
                                <p:cTn id="101" presetID="22" presetClass="entr" presetSubtype="8" fill="hold" grpId="0" nodeType="afterEffect">
                                  <p:stCondLst>
                                    <p:cond delay="0"/>
                                  </p:stCondLst>
                                  <p:childTnLst>
                                    <p:set>
                                      <p:cBhvr>
                                        <p:cTn id="102" dur="1" fill="hold">
                                          <p:stCondLst>
                                            <p:cond delay="0"/>
                                          </p:stCondLst>
                                        </p:cTn>
                                        <p:tgtEl>
                                          <p:spTgt spid="682">
                                            <p:txEl>
                                              <p:pRg st="11" end="11"/>
                                            </p:txEl>
                                          </p:spTgt>
                                        </p:tgtEl>
                                        <p:attrNameLst>
                                          <p:attrName>style.visibility</p:attrName>
                                        </p:attrNameLst>
                                      </p:cBhvr>
                                      <p:to>
                                        <p:strVal val="visible"/>
                                      </p:to>
                                    </p:set>
                                    <p:animEffect transition="in" filter="wipe(left)">
                                      <p:cBhvr>
                                        <p:cTn id="103" dur="500"/>
                                        <p:tgtEl>
                                          <p:spTgt spid="682">
                                            <p:txEl>
                                              <p:pRg st="11" end="1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repeatCount="3000" fill="hold" nodeType="clickEffect">
                                  <p:stCondLst>
                                    <p:cond delay="0"/>
                                  </p:stCondLst>
                                  <p:childTnLst>
                                    <p:set>
                                      <p:cBhvr>
                                        <p:cTn id="107" dur="1" fill="hold">
                                          <p:stCondLst>
                                            <p:cond delay="0"/>
                                          </p:stCondLst>
                                        </p:cTn>
                                        <p:tgtEl>
                                          <p:spTgt spid="676"/>
                                        </p:tgtEl>
                                        <p:attrNameLst>
                                          <p:attrName>style.visibility</p:attrName>
                                        </p:attrNameLst>
                                      </p:cBhvr>
                                      <p:to>
                                        <p:strVal val="visible"/>
                                      </p:to>
                                    </p:set>
                                    <p:animEffect transition="in" filter="wipe(down)">
                                      <p:cBhvr>
                                        <p:cTn id="108" dur="500"/>
                                        <p:tgtEl>
                                          <p:spTgt spid="67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repeatCount="3000" fill="hold" nodeType="clickEffect">
                                  <p:stCondLst>
                                    <p:cond delay="0"/>
                                  </p:stCondLst>
                                  <p:childTnLst>
                                    <p:set>
                                      <p:cBhvr>
                                        <p:cTn id="112" dur="1" fill="hold">
                                          <p:stCondLst>
                                            <p:cond delay="0"/>
                                          </p:stCondLst>
                                        </p:cTn>
                                        <p:tgtEl>
                                          <p:spTgt spid="675"/>
                                        </p:tgtEl>
                                        <p:attrNameLst>
                                          <p:attrName>style.visibility</p:attrName>
                                        </p:attrNameLst>
                                      </p:cBhvr>
                                      <p:to>
                                        <p:strVal val="visible"/>
                                      </p:to>
                                    </p:set>
                                    <p:animEffect transition="in" filter="wipe(up)">
                                      <p:cBhvr>
                                        <p:cTn id="113" dur="500"/>
                                        <p:tgtEl>
                                          <p:spTgt spid="67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82">
                                            <p:txEl>
                                              <p:pRg st="12" end="12"/>
                                            </p:txEl>
                                          </p:spTgt>
                                        </p:tgtEl>
                                        <p:attrNameLst>
                                          <p:attrName>style.visibility</p:attrName>
                                        </p:attrNameLst>
                                      </p:cBhvr>
                                      <p:to>
                                        <p:strVal val="visible"/>
                                      </p:to>
                                    </p:set>
                                    <p:animEffect transition="in" filter="wipe(left)">
                                      <p:cBhvr>
                                        <p:cTn id="118" dur="500"/>
                                        <p:tgtEl>
                                          <p:spTgt spid="68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49" grpId="0" animBg="1"/>
      <p:bldP spid="150" grpId="0" animBg="1"/>
      <p:bldP spid="68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zh-CN" altLang="en-US"/>
              <a:t>四管</a:t>
            </a:r>
            <a:r>
              <a:rPr lang="en-US" altLang="zh-CN"/>
              <a:t>DRAM</a:t>
            </a:r>
            <a:r>
              <a:rPr lang="zh-CN" altLang="en-US"/>
              <a:t>存储器刷新</a:t>
            </a:r>
          </a:p>
        </p:txBody>
      </p:sp>
      <p:sp>
        <p:nvSpPr>
          <p:cNvPr id="149" name="Line 82"/>
          <p:cNvSpPr>
            <a:spLocks noChangeAspect="1" noChangeShapeType="1"/>
          </p:cNvSpPr>
          <p:nvPr/>
        </p:nvSpPr>
        <p:spPr bwMode="auto">
          <a:xfrm>
            <a:off x="6709815" y="3802050"/>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50" name="Line 40"/>
          <p:cNvSpPr>
            <a:spLocks noChangeShapeType="1"/>
          </p:cNvSpPr>
          <p:nvPr/>
        </p:nvSpPr>
        <p:spPr bwMode="auto">
          <a:xfrm>
            <a:off x="7798652" y="1805849"/>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151" name="Rectangle 3"/>
          <p:cNvSpPr>
            <a:spLocks noChangeArrowheads="1"/>
          </p:cNvSpPr>
          <p:nvPr/>
        </p:nvSpPr>
        <p:spPr bwMode="auto">
          <a:xfrm>
            <a:off x="3694575" y="4468614"/>
            <a:ext cx="795688" cy="506030"/>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52" name="Line 4"/>
          <p:cNvSpPr>
            <a:spLocks noChangeAspect="1" noChangeShapeType="1"/>
          </p:cNvSpPr>
          <p:nvPr/>
        </p:nvSpPr>
        <p:spPr bwMode="auto">
          <a:xfrm>
            <a:off x="5537222" y="2796970"/>
            <a:ext cx="50254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53" name="Group 5"/>
          <p:cNvGrpSpPr>
            <a:grpSpLocks noChangeAspect="1"/>
          </p:cNvGrpSpPr>
          <p:nvPr/>
        </p:nvGrpSpPr>
        <p:grpSpPr bwMode="auto">
          <a:xfrm>
            <a:off x="5537222" y="3299510"/>
            <a:ext cx="418783" cy="335027"/>
            <a:chOff x="3360" y="2544"/>
            <a:chExt cx="240" cy="192"/>
          </a:xfrm>
        </p:grpSpPr>
        <p:sp>
          <p:nvSpPr>
            <p:cNvPr id="154"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55"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156"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57"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58"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59" name="Line 11"/>
          <p:cNvSpPr>
            <a:spLocks noChangeAspect="1" noChangeShapeType="1"/>
          </p:cNvSpPr>
          <p:nvPr/>
        </p:nvSpPr>
        <p:spPr bwMode="auto">
          <a:xfrm>
            <a:off x="5537222" y="2796970"/>
            <a:ext cx="0" cy="586297"/>
          </a:xfrm>
          <a:prstGeom prst="line">
            <a:avLst/>
          </a:prstGeom>
          <a:noFill/>
          <a:ln w="19050">
            <a:solidFill>
              <a:srgbClr val="FF0000"/>
            </a:solidFill>
            <a:round/>
            <a:headEnd/>
            <a:tailEnd/>
          </a:ln>
        </p:spPr>
        <p:txBody>
          <a:bodyPr/>
          <a:lstStyle/>
          <a:p>
            <a:endParaRPr lang="zh-CN" altLang="en-US">
              <a:latin typeface="+mn-ea"/>
            </a:endParaRPr>
          </a:p>
        </p:txBody>
      </p:sp>
      <p:grpSp>
        <p:nvGrpSpPr>
          <p:cNvPr id="160" name="Group 12"/>
          <p:cNvGrpSpPr>
            <a:grpSpLocks noChangeAspect="1"/>
          </p:cNvGrpSpPr>
          <p:nvPr/>
        </p:nvGrpSpPr>
        <p:grpSpPr bwMode="auto">
          <a:xfrm>
            <a:off x="6709815" y="3299510"/>
            <a:ext cx="418783" cy="335027"/>
            <a:chOff x="4032" y="2544"/>
            <a:chExt cx="240" cy="192"/>
          </a:xfrm>
        </p:grpSpPr>
        <p:sp>
          <p:nvSpPr>
            <p:cNvPr id="161"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2"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63"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4"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5"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166" name="Line 18"/>
          <p:cNvSpPr>
            <a:spLocks noChangeAspect="1" noChangeShapeType="1"/>
          </p:cNvSpPr>
          <p:nvPr/>
        </p:nvSpPr>
        <p:spPr bwMode="auto">
          <a:xfrm>
            <a:off x="6709815" y="2796970"/>
            <a:ext cx="418783" cy="0"/>
          </a:xfrm>
          <a:prstGeom prst="line">
            <a:avLst/>
          </a:prstGeom>
          <a:noFill/>
          <a:ln w="19050">
            <a:solidFill>
              <a:srgbClr val="008000"/>
            </a:solidFill>
            <a:round/>
            <a:headEnd/>
            <a:tailEnd/>
          </a:ln>
        </p:spPr>
        <p:txBody>
          <a:bodyPr/>
          <a:lstStyle/>
          <a:p>
            <a:endParaRPr lang="zh-CN" altLang="en-US">
              <a:latin typeface="+mn-ea"/>
            </a:endParaRPr>
          </a:p>
        </p:txBody>
      </p:sp>
      <p:sp>
        <p:nvSpPr>
          <p:cNvPr id="167" name="Line 19"/>
          <p:cNvSpPr>
            <a:spLocks noChangeShapeType="1"/>
          </p:cNvSpPr>
          <p:nvPr/>
        </p:nvSpPr>
        <p:spPr bwMode="auto">
          <a:xfrm flipV="1">
            <a:off x="6123519" y="2796970"/>
            <a:ext cx="586297" cy="670053"/>
          </a:xfrm>
          <a:prstGeom prst="line">
            <a:avLst/>
          </a:prstGeom>
          <a:noFill/>
          <a:ln w="19050">
            <a:solidFill>
              <a:srgbClr val="008000"/>
            </a:solidFill>
            <a:round/>
            <a:headEnd/>
            <a:tailEnd/>
          </a:ln>
        </p:spPr>
        <p:txBody>
          <a:bodyPr/>
          <a:lstStyle/>
          <a:p>
            <a:endParaRPr lang="zh-CN" altLang="en-US">
              <a:latin typeface="+mn-ea"/>
            </a:endParaRPr>
          </a:p>
        </p:txBody>
      </p:sp>
      <p:sp>
        <p:nvSpPr>
          <p:cNvPr id="168" name="Line 20"/>
          <p:cNvSpPr>
            <a:spLocks noChangeAspect="1" noChangeShapeType="1"/>
          </p:cNvSpPr>
          <p:nvPr/>
        </p:nvSpPr>
        <p:spPr bwMode="auto">
          <a:xfrm>
            <a:off x="5537222" y="4053320"/>
            <a:ext cx="1591377" cy="0"/>
          </a:xfrm>
          <a:prstGeom prst="line">
            <a:avLst/>
          </a:prstGeom>
          <a:noFill/>
          <a:ln w="19050">
            <a:solidFill>
              <a:srgbClr val="008000"/>
            </a:solidFill>
            <a:round/>
            <a:headEnd/>
            <a:tailEnd/>
          </a:ln>
        </p:spPr>
        <p:txBody>
          <a:bodyPr/>
          <a:lstStyle/>
          <a:p>
            <a:endParaRPr lang="zh-CN" altLang="en-US">
              <a:latin typeface="+mn-ea"/>
            </a:endParaRPr>
          </a:p>
        </p:txBody>
      </p:sp>
      <p:sp>
        <p:nvSpPr>
          <p:cNvPr id="169" name="Line 21"/>
          <p:cNvSpPr>
            <a:spLocks noChangeAspect="1" noChangeShapeType="1"/>
          </p:cNvSpPr>
          <p:nvPr/>
        </p:nvSpPr>
        <p:spPr bwMode="auto">
          <a:xfrm>
            <a:off x="5537222" y="3550780"/>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170" name="Line 22"/>
          <p:cNvSpPr>
            <a:spLocks noChangeAspect="1" noChangeShapeType="1"/>
          </p:cNvSpPr>
          <p:nvPr/>
        </p:nvSpPr>
        <p:spPr bwMode="auto">
          <a:xfrm>
            <a:off x="7128599" y="3550780"/>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171" name="Line 23"/>
          <p:cNvSpPr>
            <a:spLocks noChangeAspect="1" noChangeShapeType="1"/>
          </p:cNvSpPr>
          <p:nvPr/>
        </p:nvSpPr>
        <p:spPr bwMode="auto">
          <a:xfrm>
            <a:off x="7128599" y="2796970"/>
            <a:ext cx="0" cy="586297"/>
          </a:xfrm>
          <a:prstGeom prst="line">
            <a:avLst/>
          </a:prstGeom>
          <a:noFill/>
          <a:ln w="19050">
            <a:solidFill>
              <a:srgbClr val="008000"/>
            </a:solidFill>
            <a:round/>
            <a:headEnd/>
            <a:tailEnd/>
          </a:ln>
        </p:spPr>
        <p:txBody>
          <a:bodyPr/>
          <a:lstStyle/>
          <a:p>
            <a:endParaRPr lang="zh-CN" altLang="en-US">
              <a:latin typeface="+mn-ea"/>
            </a:endParaRPr>
          </a:p>
        </p:txBody>
      </p:sp>
      <p:sp>
        <p:nvSpPr>
          <p:cNvPr id="172" name="Line 24"/>
          <p:cNvSpPr>
            <a:spLocks noChangeAspect="1" noChangeShapeType="1"/>
          </p:cNvSpPr>
          <p:nvPr/>
        </p:nvSpPr>
        <p:spPr bwMode="auto">
          <a:xfrm>
            <a:off x="5202195" y="2796970"/>
            <a:ext cx="335027" cy="0"/>
          </a:xfrm>
          <a:prstGeom prst="line">
            <a:avLst/>
          </a:prstGeom>
          <a:noFill/>
          <a:ln w="19050">
            <a:solidFill>
              <a:srgbClr val="FF0000"/>
            </a:solidFill>
            <a:round/>
            <a:headEnd/>
            <a:tailEnd type="oval" w="med" len="med"/>
          </a:ln>
        </p:spPr>
        <p:txBody>
          <a:bodyPr/>
          <a:lstStyle/>
          <a:p>
            <a:endParaRPr lang="zh-CN" altLang="en-US">
              <a:latin typeface="+mn-ea"/>
            </a:endParaRPr>
          </a:p>
        </p:txBody>
      </p:sp>
      <p:grpSp>
        <p:nvGrpSpPr>
          <p:cNvPr id="173" name="Group 25"/>
          <p:cNvGrpSpPr>
            <a:grpSpLocks/>
          </p:cNvGrpSpPr>
          <p:nvPr/>
        </p:nvGrpSpPr>
        <p:grpSpPr bwMode="auto">
          <a:xfrm>
            <a:off x="4950925" y="2378187"/>
            <a:ext cx="2763970" cy="418783"/>
            <a:chOff x="2040" y="1728"/>
            <a:chExt cx="1584" cy="240"/>
          </a:xfrm>
        </p:grpSpPr>
        <p:grpSp>
          <p:nvGrpSpPr>
            <p:cNvPr id="174" name="Group 26"/>
            <p:cNvGrpSpPr>
              <a:grpSpLocks noChangeAspect="1"/>
            </p:cNvGrpSpPr>
            <p:nvPr/>
          </p:nvGrpSpPr>
          <p:grpSpPr bwMode="auto">
            <a:xfrm rot="16200000" flipV="1">
              <a:off x="2016" y="1752"/>
              <a:ext cx="240" cy="192"/>
              <a:chOff x="3360" y="2544"/>
              <a:chExt cx="240" cy="192"/>
            </a:xfrm>
          </p:grpSpPr>
          <p:sp>
            <p:nvSpPr>
              <p:cNvPr id="181"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2"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3"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4"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5"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75" name="Group 32"/>
            <p:cNvGrpSpPr>
              <a:grpSpLocks noChangeAspect="1"/>
            </p:cNvGrpSpPr>
            <p:nvPr/>
          </p:nvGrpSpPr>
          <p:grpSpPr bwMode="auto">
            <a:xfrm rot="16200000" flipV="1">
              <a:off x="3408" y="1752"/>
              <a:ext cx="240" cy="192"/>
              <a:chOff x="3360" y="2544"/>
              <a:chExt cx="240" cy="192"/>
            </a:xfrm>
          </p:grpSpPr>
          <p:sp>
            <p:nvSpPr>
              <p:cNvPr id="176"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77"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78"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9"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0"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6" name="Line 38"/>
          <p:cNvSpPr>
            <a:spLocks noChangeShapeType="1"/>
          </p:cNvSpPr>
          <p:nvPr/>
        </p:nvSpPr>
        <p:spPr bwMode="auto">
          <a:xfrm>
            <a:off x="4867169" y="1791890"/>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187" name="Line 39"/>
          <p:cNvSpPr>
            <a:spLocks noChangeShapeType="1"/>
          </p:cNvSpPr>
          <p:nvPr/>
        </p:nvSpPr>
        <p:spPr bwMode="auto">
          <a:xfrm flipH="1">
            <a:off x="4867169" y="2796970"/>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8" name="Line 41"/>
          <p:cNvSpPr>
            <a:spLocks noChangeShapeType="1"/>
          </p:cNvSpPr>
          <p:nvPr/>
        </p:nvSpPr>
        <p:spPr bwMode="auto">
          <a:xfrm flipH="1">
            <a:off x="7631139" y="2796970"/>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9" name="Group 42"/>
          <p:cNvGrpSpPr>
            <a:grpSpLocks/>
          </p:cNvGrpSpPr>
          <p:nvPr/>
        </p:nvGrpSpPr>
        <p:grpSpPr bwMode="auto">
          <a:xfrm>
            <a:off x="6291032" y="4053320"/>
            <a:ext cx="83757" cy="251270"/>
            <a:chOff x="3744" y="2880"/>
            <a:chExt cx="96" cy="288"/>
          </a:xfrm>
        </p:grpSpPr>
        <p:sp>
          <p:nvSpPr>
            <p:cNvPr id="190" name="Line 4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191" name="Oval 4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192" name="Line 45"/>
          <p:cNvSpPr>
            <a:spLocks noChangeShapeType="1"/>
          </p:cNvSpPr>
          <p:nvPr/>
        </p:nvSpPr>
        <p:spPr bwMode="auto">
          <a:xfrm>
            <a:off x="5118439" y="2294430"/>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93" name="Line 46"/>
          <p:cNvSpPr>
            <a:spLocks noChangeShapeType="1"/>
          </p:cNvSpPr>
          <p:nvPr/>
        </p:nvSpPr>
        <p:spPr bwMode="auto">
          <a:xfrm>
            <a:off x="7547382" y="2294430"/>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94" name="Group 47"/>
          <p:cNvGrpSpPr>
            <a:grpSpLocks/>
          </p:cNvGrpSpPr>
          <p:nvPr/>
        </p:nvGrpSpPr>
        <p:grpSpPr bwMode="auto">
          <a:xfrm>
            <a:off x="4867169" y="5058400"/>
            <a:ext cx="2931483" cy="335027"/>
            <a:chOff x="1992" y="3264"/>
            <a:chExt cx="1680" cy="192"/>
          </a:xfrm>
        </p:grpSpPr>
        <p:grpSp>
          <p:nvGrpSpPr>
            <p:cNvPr id="195" name="Group 48"/>
            <p:cNvGrpSpPr>
              <a:grpSpLocks noChangeAspect="1"/>
            </p:cNvGrpSpPr>
            <p:nvPr/>
          </p:nvGrpSpPr>
          <p:grpSpPr bwMode="auto">
            <a:xfrm>
              <a:off x="1992" y="3264"/>
              <a:ext cx="240" cy="192"/>
              <a:chOff x="3360" y="2544"/>
              <a:chExt cx="240" cy="192"/>
            </a:xfrm>
          </p:grpSpPr>
          <p:sp>
            <p:nvSpPr>
              <p:cNvPr id="202"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03"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04"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5"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6"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6" name="Group 54"/>
            <p:cNvGrpSpPr>
              <a:grpSpLocks noChangeAspect="1"/>
            </p:cNvGrpSpPr>
            <p:nvPr/>
          </p:nvGrpSpPr>
          <p:grpSpPr bwMode="auto">
            <a:xfrm>
              <a:off x="3432" y="3264"/>
              <a:ext cx="240" cy="192"/>
              <a:chOff x="4032" y="2544"/>
              <a:chExt cx="240" cy="192"/>
            </a:xfrm>
          </p:grpSpPr>
          <p:sp>
            <p:nvSpPr>
              <p:cNvPr id="197"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98"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99"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0"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1"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207" name="Line 60"/>
          <p:cNvSpPr>
            <a:spLocks noChangeShapeType="1"/>
          </p:cNvSpPr>
          <p:nvPr/>
        </p:nvSpPr>
        <p:spPr bwMode="auto">
          <a:xfrm>
            <a:off x="5285952" y="5225913"/>
            <a:ext cx="2093917" cy="0"/>
          </a:xfrm>
          <a:prstGeom prst="line">
            <a:avLst/>
          </a:prstGeom>
          <a:noFill/>
          <a:ln w="19050">
            <a:solidFill>
              <a:schemeClr val="tx1"/>
            </a:solidFill>
            <a:round/>
            <a:headEnd/>
            <a:tailEnd/>
          </a:ln>
        </p:spPr>
        <p:txBody>
          <a:bodyPr/>
          <a:lstStyle/>
          <a:p>
            <a:endParaRPr lang="zh-CN" altLang="en-US">
              <a:latin typeface="+mn-ea"/>
            </a:endParaRPr>
          </a:p>
        </p:txBody>
      </p:sp>
      <p:sp>
        <p:nvSpPr>
          <p:cNvPr id="208" name="Line 61"/>
          <p:cNvSpPr>
            <a:spLocks noChangeShapeType="1"/>
          </p:cNvSpPr>
          <p:nvPr/>
        </p:nvSpPr>
        <p:spPr bwMode="auto">
          <a:xfrm>
            <a:off x="4867169" y="5309670"/>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09" name="Line 62"/>
          <p:cNvSpPr>
            <a:spLocks noChangeShapeType="1"/>
          </p:cNvSpPr>
          <p:nvPr/>
        </p:nvSpPr>
        <p:spPr bwMode="auto">
          <a:xfrm>
            <a:off x="7798652" y="5309670"/>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10" name="Line 63"/>
          <p:cNvSpPr>
            <a:spLocks noChangeShapeType="1"/>
          </p:cNvSpPr>
          <p:nvPr/>
        </p:nvSpPr>
        <p:spPr bwMode="auto">
          <a:xfrm>
            <a:off x="6291032" y="5225913"/>
            <a:ext cx="0" cy="670053"/>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11" name="Rectangle 64"/>
          <p:cNvSpPr>
            <a:spLocks noChangeArrowheads="1"/>
          </p:cNvSpPr>
          <p:nvPr/>
        </p:nvSpPr>
        <p:spPr bwMode="auto">
          <a:xfrm>
            <a:off x="5202195" y="338326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212" name="Rectangle 65"/>
          <p:cNvSpPr>
            <a:spLocks noChangeArrowheads="1"/>
          </p:cNvSpPr>
          <p:nvPr/>
        </p:nvSpPr>
        <p:spPr bwMode="auto">
          <a:xfrm>
            <a:off x="7296112" y="338326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213" name="Rectangle 66"/>
          <p:cNvSpPr>
            <a:spLocks noChangeArrowheads="1"/>
          </p:cNvSpPr>
          <p:nvPr/>
        </p:nvSpPr>
        <p:spPr bwMode="auto">
          <a:xfrm>
            <a:off x="4950925" y="279697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214" name="Rectangle 67"/>
          <p:cNvSpPr>
            <a:spLocks noChangeArrowheads="1"/>
          </p:cNvSpPr>
          <p:nvPr/>
        </p:nvSpPr>
        <p:spPr bwMode="auto">
          <a:xfrm>
            <a:off x="4532142" y="505840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215" name="Rectangle 68"/>
          <p:cNvSpPr>
            <a:spLocks noChangeArrowheads="1"/>
          </p:cNvSpPr>
          <p:nvPr/>
        </p:nvSpPr>
        <p:spPr bwMode="auto">
          <a:xfrm>
            <a:off x="7882409" y="505840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216" name="Rectangle 69"/>
          <p:cNvSpPr>
            <a:spLocks noChangeArrowheads="1"/>
          </p:cNvSpPr>
          <p:nvPr/>
        </p:nvSpPr>
        <p:spPr bwMode="auto">
          <a:xfrm>
            <a:off x="7547382" y="279697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217" name="Rectangle 70"/>
          <p:cNvSpPr>
            <a:spLocks noChangeArrowheads="1"/>
          </p:cNvSpPr>
          <p:nvPr/>
        </p:nvSpPr>
        <p:spPr bwMode="auto">
          <a:xfrm>
            <a:off x="4909047" y="5644696"/>
            <a:ext cx="376905" cy="251270"/>
          </a:xfrm>
          <a:prstGeom prst="rect">
            <a:avLst/>
          </a:prstGeom>
          <a:noFill/>
          <a:ln w="12700">
            <a:noFill/>
            <a:miter lim="800000"/>
            <a:headEnd/>
            <a:tailEnd/>
          </a:ln>
        </p:spPr>
        <p:txBody>
          <a:bodyPr lIns="12700" tIns="12700" rIns="12700" bIns="12700"/>
          <a:lstStyle/>
          <a:p>
            <a:pPr algn="just"/>
            <a:r>
              <a:rPr lang="en-US" altLang="zh-CN" sz="1600" dirty="0">
                <a:latin typeface="+mn-ea"/>
              </a:rPr>
              <a:t>I/O</a:t>
            </a:r>
          </a:p>
        </p:txBody>
      </p:sp>
      <p:sp>
        <p:nvSpPr>
          <p:cNvPr id="218" name="Rectangle 71"/>
          <p:cNvSpPr>
            <a:spLocks noChangeArrowheads="1"/>
          </p:cNvSpPr>
          <p:nvPr/>
        </p:nvSpPr>
        <p:spPr bwMode="auto">
          <a:xfrm flipV="1">
            <a:off x="7249163" y="5476153"/>
            <a:ext cx="494608" cy="399889"/>
          </a:xfrm>
          <a:prstGeom prst="rect">
            <a:avLst/>
          </a:prstGeom>
          <a:noFill/>
          <a:ln w="12700">
            <a:noFill/>
            <a:miter lim="800000"/>
            <a:headEnd/>
            <a:tailEnd/>
          </a:ln>
        </p:spPr>
        <p:txBody>
          <a:bodyPr lIns="12700" tIns="12700" rIns="12700" bIns="12700"/>
          <a:lstStyle/>
          <a:p>
            <a:pPr algn="just"/>
            <a:r>
              <a:rPr lang="en-US" altLang="zh-CN" sz="1600" u="sng" dirty="0">
                <a:latin typeface="+mn-ea"/>
              </a:rPr>
              <a:t>O/I</a:t>
            </a:r>
          </a:p>
        </p:txBody>
      </p:sp>
      <p:grpSp>
        <p:nvGrpSpPr>
          <p:cNvPr id="219" name="Group 72"/>
          <p:cNvGrpSpPr>
            <a:grpSpLocks/>
          </p:cNvGrpSpPr>
          <p:nvPr/>
        </p:nvGrpSpPr>
        <p:grpSpPr bwMode="auto">
          <a:xfrm>
            <a:off x="5872249" y="3718293"/>
            <a:ext cx="167513" cy="83757"/>
            <a:chOff x="3888" y="2832"/>
            <a:chExt cx="96" cy="48"/>
          </a:xfrm>
        </p:grpSpPr>
        <p:sp>
          <p:nvSpPr>
            <p:cNvPr id="220"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221"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222" name="Line 75"/>
          <p:cNvSpPr>
            <a:spLocks noChangeAspect="1" noChangeShapeType="1"/>
          </p:cNvSpPr>
          <p:nvPr/>
        </p:nvSpPr>
        <p:spPr bwMode="auto">
          <a:xfrm>
            <a:off x="5956005" y="3467023"/>
            <a:ext cx="0" cy="25127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223" name="Line 76"/>
          <p:cNvSpPr>
            <a:spLocks noChangeAspect="1" noChangeShapeType="1"/>
          </p:cNvSpPr>
          <p:nvPr/>
        </p:nvSpPr>
        <p:spPr bwMode="auto">
          <a:xfrm>
            <a:off x="5956005" y="3467023"/>
            <a:ext cx="167513" cy="0"/>
          </a:xfrm>
          <a:prstGeom prst="line">
            <a:avLst/>
          </a:prstGeom>
          <a:noFill/>
          <a:ln w="19050">
            <a:solidFill>
              <a:srgbClr val="008000"/>
            </a:solidFill>
            <a:round/>
            <a:headEnd/>
            <a:tailEnd/>
          </a:ln>
        </p:spPr>
        <p:txBody>
          <a:bodyPr/>
          <a:lstStyle/>
          <a:p>
            <a:endParaRPr lang="zh-CN" altLang="en-US">
              <a:latin typeface="+mn-ea"/>
            </a:endParaRPr>
          </a:p>
        </p:txBody>
      </p:sp>
      <p:sp>
        <p:nvSpPr>
          <p:cNvPr id="224" name="Line 77"/>
          <p:cNvSpPr>
            <a:spLocks noChangeAspect="1" noChangeShapeType="1"/>
          </p:cNvSpPr>
          <p:nvPr/>
        </p:nvSpPr>
        <p:spPr bwMode="auto">
          <a:xfrm>
            <a:off x="5956005" y="3802050"/>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225" name="Group 78"/>
          <p:cNvGrpSpPr>
            <a:grpSpLocks/>
          </p:cNvGrpSpPr>
          <p:nvPr/>
        </p:nvGrpSpPr>
        <p:grpSpPr bwMode="auto">
          <a:xfrm>
            <a:off x="6626059" y="3718293"/>
            <a:ext cx="167513" cy="83757"/>
            <a:chOff x="3888" y="2832"/>
            <a:chExt cx="96" cy="48"/>
          </a:xfrm>
        </p:grpSpPr>
        <p:sp>
          <p:nvSpPr>
            <p:cNvPr id="226"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227"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228" name="Line 81"/>
          <p:cNvSpPr>
            <a:spLocks noChangeAspect="1" noChangeShapeType="1"/>
          </p:cNvSpPr>
          <p:nvPr/>
        </p:nvSpPr>
        <p:spPr bwMode="auto">
          <a:xfrm>
            <a:off x="6709815" y="3467023"/>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29" name="Line 83"/>
          <p:cNvSpPr>
            <a:spLocks noChangeAspect="1" noChangeShapeType="1"/>
          </p:cNvSpPr>
          <p:nvPr/>
        </p:nvSpPr>
        <p:spPr bwMode="auto">
          <a:xfrm>
            <a:off x="6542302" y="3467023"/>
            <a:ext cx="167513" cy="0"/>
          </a:xfrm>
          <a:prstGeom prst="line">
            <a:avLst/>
          </a:prstGeom>
          <a:noFill/>
          <a:ln w="19050">
            <a:solidFill>
              <a:srgbClr val="FF0000"/>
            </a:solidFill>
            <a:round/>
            <a:headEnd/>
            <a:tailEnd/>
          </a:ln>
        </p:spPr>
        <p:txBody>
          <a:bodyPr/>
          <a:lstStyle/>
          <a:p>
            <a:endParaRPr lang="zh-CN" altLang="en-US">
              <a:latin typeface="+mn-ea"/>
            </a:endParaRPr>
          </a:p>
        </p:txBody>
      </p:sp>
      <p:sp>
        <p:nvSpPr>
          <p:cNvPr id="230" name="Line 84"/>
          <p:cNvSpPr>
            <a:spLocks noChangeShapeType="1"/>
          </p:cNvSpPr>
          <p:nvPr/>
        </p:nvSpPr>
        <p:spPr bwMode="auto">
          <a:xfrm>
            <a:off x="6039762" y="2796970"/>
            <a:ext cx="502540" cy="670053"/>
          </a:xfrm>
          <a:prstGeom prst="line">
            <a:avLst/>
          </a:prstGeom>
          <a:noFill/>
          <a:ln w="19050">
            <a:solidFill>
              <a:srgbClr val="FF0000"/>
            </a:solidFill>
            <a:round/>
            <a:headEnd/>
            <a:tailEnd/>
          </a:ln>
        </p:spPr>
        <p:txBody>
          <a:bodyPr/>
          <a:lstStyle/>
          <a:p>
            <a:endParaRPr lang="zh-CN" altLang="en-US">
              <a:latin typeface="+mn-ea"/>
            </a:endParaRPr>
          </a:p>
        </p:txBody>
      </p:sp>
      <p:sp>
        <p:nvSpPr>
          <p:cNvPr id="231" name="Line 85"/>
          <p:cNvSpPr>
            <a:spLocks noChangeAspect="1" noChangeShapeType="1"/>
          </p:cNvSpPr>
          <p:nvPr/>
        </p:nvSpPr>
        <p:spPr bwMode="auto">
          <a:xfrm>
            <a:off x="7128599" y="2796970"/>
            <a:ext cx="335027" cy="0"/>
          </a:xfrm>
          <a:prstGeom prst="line">
            <a:avLst/>
          </a:prstGeom>
          <a:noFill/>
          <a:ln w="19050">
            <a:solidFill>
              <a:srgbClr val="008000"/>
            </a:solidFill>
            <a:round/>
            <a:headEnd type="oval" w="med" len="med"/>
            <a:tailEnd/>
          </a:ln>
        </p:spPr>
        <p:txBody>
          <a:bodyPr/>
          <a:lstStyle/>
          <a:p>
            <a:endParaRPr lang="zh-CN" altLang="en-US">
              <a:latin typeface="+mn-ea"/>
            </a:endParaRPr>
          </a:p>
        </p:txBody>
      </p:sp>
      <p:grpSp>
        <p:nvGrpSpPr>
          <p:cNvPr id="232" name="组合 231"/>
          <p:cNvGrpSpPr/>
          <p:nvPr/>
        </p:nvGrpSpPr>
        <p:grpSpPr>
          <a:xfrm>
            <a:off x="4448385" y="4049830"/>
            <a:ext cx="418784" cy="586297"/>
            <a:chOff x="2382916" y="3993556"/>
            <a:chExt cx="418784" cy="586297"/>
          </a:xfrm>
        </p:grpSpPr>
        <p:sp>
          <p:nvSpPr>
            <p:cNvPr id="233" name="Line 91"/>
            <p:cNvSpPr>
              <a:spLocks noChangeAspect="1" noChangeShapeType="1"/>
            </p:cNvSpPr>
            <p:nvPr/>
          </p:nvSpPr>
          <p:spPr bwMode="auto">
            <a:xfrm>
              <a:off x="2466673" y="4328583"/>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234" name="Group 86"/>
            <p:cNvGrpSpPr>
              <a:grpSpLocks/>
            </p:cNvGrpSpPr>
            <p:nvPr/>
          </p:nvGrpSpPr>
          <p:grpSpPr bwMode="auto">
            <a:xfrm>
              <a:off x="2382916" y="4244826"/>
              <a:ext cx="167513" cy="83757"/>
              <a:chOff x="3888" y="2832"/>
              <a:chExt cx="96" cy="48"/>
            </a:xfrm>
          </p:grpSpPr>
          <p:sp>
            <p:nvSpPr>
              <p:cNvPr id="237"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38"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35" name="Line 89"/>
            <p:cNvSpPr>
              <a:spLocks noChangeAspect="1" noChangeShapeType="1"/>
            </p:cNvSpPr>
            <p:nvPr/>
          </p:nvSpPr>
          <p:spPr bwMode="auto">
            <a:xfrm>
              <a:off x="2466673" y="3993556"/>
              <a:ext cx="0" cy="25127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236" name="Line 90"/>
            <p:cNvSpPr>
              <a:spLocks noChangeAspect="1" noChangeShapeType="1"/>
            </p:cNvSpPr>
            <p:nvPr/>
          </p:nvSpPr>
          <p:spPr bwMode="auto">
            <a:xfrm>
              <a:off x="2466673" y="3993556"/>
              <a:ext cx="335027"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239" name="Line 92"/>
          <p:cNvSpPr>
            <a:spLocks noChangeShapeType="1"/>
          </p:cNvSpPr>
          <p:nvPr/>
        </p:nvSpPr>
        <p:spPr bwMode="auto">
          <a:xfrm>
            <a:off x="4238994" y="2294430"/>
            <a:ext cx="4187833" cy="0"/>
          </a:xfrm>
          <a:prstGeom prst="line">
            <a:avLst/>
          </a:prstGeom>
          <a:noFill/>
          <a:ln w="19050">
            <a:solidFill>
              <a:schemeClr val="tx1"/>
            </a:solidFill>
            <a:round/>
            <a:headEnd/>
            <a:tailEnd/>
          </a:ln>
        </p:spPr>
        <p:txBody>
          <a:bodyPr/>
          <a:lstStyle/>
          <a:p>
            <a:endParaRPr lang="zh-CN" altLang="en-US">
              <a:latin typeface="+mn-ea"/>
            </a:endParaRPr>
          </a:p>
        </p:txBody>
      </p:sp>
      <p:sp>
        <p:nvSpPr>
          <p:cNvPr id="240" name="Rectangle 93"/>
          <p:cNvSpPr>
            <a:spLocks noChangeArrowheads="1"/>
          </p:cNvSpPr>
          <p:nvPr/>
        </p:nvSpPr>
        <p:spPr bwMode="auto">
          <a:xfrm>
            <a:off x="6458545" y="4137078"/>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241" name="Rectangle 94"/>
          <p:cNvSpPr>
            <a:spLocks noChangeArrowheads="1"/>
          </p:cNvSpPr>
          <p:nvPr/>
        </p:nvSpPr>
        <p:spPr bwMode="auto">
          <a:xfrm>
            <a:off x="8301192" y="4388347"/>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grpSp>
        <p:nvGrpSpPr>
          <p:cNvPr id="242" name="Group 95"/>
          <p:cNvGrpSpPr>
            <a:grpSpLocks/>
          </p:cNvGrpSpPr>
          <p:nvPr/>
        </p:nvGrpSpPr>
        <p:grpSpPr bwMode="auto">
          <a:xfrm>
            <a:off x="8049922" y="4304590"/>
            <a:ext cx="167513" cy="83757"/>
            <a:chOff x="3888" y="2832"/>
            <a:chExt cx="96" cy="48"/>
          </a:xfrm>
        </p:grpSpPr>
        <p:sp>
          <p:nvSpPr>
            <p:cNvPr id="243"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44"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45" name="Line 98"/>
          <p:cNvSpPr>
            <a:spLocks noChangeAspect="1" noChangeShapeType="1"/>
          </p:cNvSpPr>
          <p:nvPr/>
        </p:nvSpPr>
        <p:spPr bwMode="auto">
          <a:xfrm>
            <a:off x="8133679" y="4053320"/>
            <a:ext cx="0" cy="251270"/>
          </a:xfrm>
          <a:prstGeom prst="line">
            <a:avLst/>
          </a:prstGeom>
          <a:noFill/>
          <a:ln w="19050">
            <a:solidFill>
              <a:schemeClr val="tx1"/>
            </a:solidFill>
            <a:round/>
            <a:headEnd/>
            <a:tailEnd/>
          </a:ln>
        </p:spPr>
        <p:txBody>
          <a:bodyPr/>
          <a:lstStyle/>
          <a:p>
            <a:endParaRPr lang="zh-CN" altLang="en-US">
              <a:latin typeface="+mn-ea"/>
            </a:endParaRPr>
          </a:p>
        </p:txBody>
      </p:sp>
      <p:sp>
        <p:nvSpPr>
          <p:cNvPr id="246" name="Line 99"/>
          <p:cNvSpPr>
            <a:spLocks noChangeAspect="1" noChangeShapeType="1"/>
          </p:cNvSpPr>
          <p:nvPr/>
        </p:nvSpPr>
        <p:spPr bwMode="auto">
          <a:xfrm>
            <a:off x="7798652" y="4053320"/>
            <a:ext cx="335027" cy="0"/>
          </a:xfrm>
          <a:prstGeom prst="line">
            <a:avLst/>
          </a:prstGeom>
          <a:noFill/>
          <a:ln w="19050">
            <a:solidFill>
              <a:schemeClr val="tx1"/>
            </a:solidFill>
            <a:round/>
            <a:headEnd/>
            <a:tailEnd/>
          </a:ln>
        </p:spPr>
        <p:txBody>
          <a:bodyPr/>
          <a:lstStyle/>
          <a:p>
            <a:endParaRPr lang="zh-CN" altLang="en-US">
              <a:latin typeface="+mn-ea"/>
            </a:endParaRPr>
          </a:p>
        </p:txBody>
      </p:sp>
      <p:sp>
        <p:nvSpPr>
          <p:cNvPr id="247" name="Line 100"/>
          <p:cNvSpPr>
            <a:spLocks noChangeAspect="1" noChangeShapeType="1"/>
          </p:cNvSpPr>
          <p:nvPr/>
        </p:nvSpPr>
        <p:spPr bwMode="auto">
          <a:xfrm>
            <a:off x="8133679" y="4388346"/>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248" name="Group 101"/>
          <p:cNvGrpSpPr>
            <a:grpSpLocks/>
          </p:cNvGrpSpPr>
          <p:nvPr/>
        </p:nvGrpSpPr>
        <p:grpSpPr bwMode="auto">
          <a:xfrm>
            <a:off x="4448385" y="1540620"/>
            <a:ext cx="3769050" cy="335027"/>
            <a:chOff x="1752" y="1248"/>
            <a:chExt cx="2160" cy="192"/>
          </a:xfrm>
        </p:grpSpPr>
        <p:grpSp>
          <p:nvGrpSpPr>
            <p:cNvPr id="249" name="Group 102"/>
            <p:cNvGrpSpPr>
              <a:grpSpLocks noChangeAspect="1"/>
            </p:cNvGrpSpPr>
            <p:nvPr/>
          </p:nvGrpSpPr>
          <p:grpSpPr bwMode="auto">
            <a:xfrm>
              <a:off x="1752" y="1248"/>
              <a:ext cx="240" cy="192"/>
              <a:chOff x="4032" y="2544"/>
              <a:chExt cx="240" cy="192"/>
            </a:xfrm>
          </p:grpSpPr>
          <p:sp>
            <p:nvSpPr>
              <p:cNvPr id="256"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7"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8"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9"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0"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50" name="Group 108"/>
            <p:cNvGrpSpPr>
              <a:grpSpLocks noChangeAspect="1"/>
            </p:cNvGrpSpPr>
            <p:nvPr/>
          </p:nvGrpSpPr>
          <p:grpSpPr bwMode="auto">
            <a:xfrm>
              <a:off x="3672" y="1248"/>
              <a:ext cx="240" cy="192"/>
              <a:chOff x="3360" y="2544"/>
              <a:chExt cx="240" cy="192"/>
            </a:xfrm>
          </p:grpSpPr>
          <p:sp>
            <p:nvSpPr>
              <p:cNvPr id="251"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2"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3"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4"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5"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261" name="Line 114"/>
          <p:cNvSpPr>
            <a:spLocks noChangeShapeType="1"/>
          </p:cNvSpPr>
          <p:nvPr/>
        </p:nvSpPr>
        <p:spPr bwMode="auto">
          <a:xfrm>
            <a:off x="4867169" y="1387066"/>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62" name="Line 115"/>
          <p:cNvSpPr>
            <a:spLocks noChangeShapeType="1"/>
          </p:cNvSpPr>
          <p:nvPr/>
        </p:nvSpPr>
        <p:spPr bwMode="auto">
          <a:xfrm>
            <a:off x="7798652" y="1373107"/>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63" name="组合 262"/>
          <p:cNvGrpSpPr/>
          <p:nvPr/>
        </p:nvGrpSpPr>
        <p:grpSpPr>
          <a:xfrm>
            <a:off x="4280872" y="1708133"/>
            <a:ext cx="4104076" cy="0"/>
            <a:chOff x="2215403" y="1651859"/>
            <a:chExt cx="4104076" cy="0"/>
          </a:xfrm>
        </p:grpSpPr>
        <p:sp>
          <p:nvSpPr>
            <p:cNvPr id="264" name="Line 116"/>
            <p:cNvSpPr>
              <a:spLocks noChangeShapeType="1"/>
            </p:cNvSpPr>
            <p:nvPr/>
          </p:nvSpPr>
          <p:spPr bwMode="auto">
            <a:xfrm flipH="1">
              <a:off x="2215403" y="1651859"/>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265"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sp>
        <p:nvSpPr>
          <p:cNvPr id="266" name="Rectangle 118"/>
          <p:cNvSpPr>
            <a:spLocks noChangeArrowheads="1"/>
          </p:cNvSpPr>
          <p:nvPr/>
        </p:nvSpPr>
        <p:spPr bwMode="auto">
          <a:xfrm>
            <a:off x="8325867" y="1846383"/>
            <a:ext cx="795688" cy="506030"/>
          </a:xfrm>
          <a:prstGeom prst="rect">
            <a:avLst/>
          </a:prstGeom>
          <a:noFill/>
          <a:ln w="12700">
            <a:noFill/>
            <a:miter lim="800000"/>
            <a:headEnd/>
            <a:tailEnd/>
          </a:ln>
        </p:spPr>
        <p:txBody>
          <a:bodyPr lIns="12700" tIns="12700" rIns="12700" bIns="12700"/>
          <a:lstStyle/>
          <a:p>
            <a:pPr algn="just"/>
            <a:r>
              <a:rPr lang="zh-CN" altLang="en-US" sz="1600" dirty="0">
                <a:solidFill>
                  <a:srgbClr val="C00000"/>
                </a:solidFill>
                <a:latin typeface="+mn-ea"/>
              </a:rPr>
              <a:t>预充</a:t>
            </a:r>
          </a:p>
        </p:txBody>
      </p:sp>
      <p:sp>
        <p:nvSpPr>
          <p:cNvPr id="267" name="Rectangle 119"/>
          <p:cNvSpPr>
            <a:spLocks noChangeArrowheads="1"/>
          </p:cNvSpPr>
          <p:nvPr/>
        </p:nvSpPr>
        <p:spPr bwMode="auto">
          <a:xfrm>
            <a:off x="7379869" y="1540620"/>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268" name="Rectangle 120"/>
          <p:cNvSpPr>
            <a:spLocks noChangeArrowheads="1"/>
          </p:cNvSpPr>
          <p:nvPr/>
        </p:nvSpPr>
        <p:spPr bwMode="auto">
          <a:xfrm>
            <a:off x="4950925" y="1624377"/>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270" name="Rectangle 122"/>
          <p:cNvSpPr>
            <a:spLocks noChangeArrowheads="1"/>
          </p:cNvSpPr>
          <p:nvPr/>
        </p:nvSpPr>
        <p:spPr bwMode="auto">
          <a:xfrm>
            <a:off x="7670239" y="1051080"/>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271" name="Rectangle 123"/>
          <p:cNvSpPr>
            <a:spLocks noChangeArrowheads="1"/>
          </p:cNvSpPr>
          <p:nvPr/>
        </p:nvSpPr>
        <p:spPr bwMode="auto">
          <a:xfrm>
            <a:off x="2935377" y="2168794"/>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272" name="Rectangle 124"/>
          <p:cNvSpPr>
            <a:spLocks noChangeArrowheads="1"/>
          </p:cNvSpPr>
          <p:nvPr/>
        </p:nvSpPr>
        <p:spPr bwMode="auto">
          <a:xfrm>
            <a:off x="5725846" y="5929254"/>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sp>
        <p:nvSpPr>
          <p:cNvPr id="273" name="Rectangle 125"/>
          <p:cNvSpPr>
            <a:spLocks noChangeArrowheads="1"/>
          </p:cNvSpPr>
          <p:nvPr/>
        </p:nvSpPr>
        <p:spPr bwMode="auto">
          <a:xfrm>
            <a:off x="5495344" y="2461943"/>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A</a:t>
            </a:r>
          </a:p>
        </p:txBody>
      </p:sp>
      <p:sp>
        <p:nvSpPr>
          <p:cNvPr id="274" name="Rectangle 126"/>
          <p:cNvSpPr>
            <a:spLocks noChangeArrowheads="1"/>
          </p:cNvSpPr>
          <p:nvPr/>
        </p:nvSpPr>
        <p:spPr bwMode="auto">
          <a:xfrm>
            <a:off x="7002964" y="2461943"/>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0D7157"/>
                </a:solidFill>
                <a:latin typeface="+mn-ea"/>
              </a:rPr>
              <a:t>B</a:t>
            </a:r>
          </a:p>
        </p:txBody>
      </p:sp>
      <p:sp>
        <p:nvSpPr>
          <p:cNvPr id="275" name="Rectangle 127"/>
          <p:cNvSpPr>
            <a:spLocks noChangeArrowheads="1"/>
          </p:cNvSpPr>
          <p:nvPr/>
        </p:nvSpPr>
        <p:spPr bwMode="auto">
          <a:xfrm>
            <a:off x="5662857" y="371829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276" name="Rectangle 128"/>
          <p:cNvSpPr>
            <a:spLocks noChangeArrowheads="1"/>
          </p:cNvSpPr>
          <p:nvPr/>
        </p:nvSpPr>
        <p:spPr bwMode="auto">
          <a:xfrm>
            <a:off x="6416667" y="371829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277" name="Rectangle 129"/>
          <p:cNvSpPr>
            <a:spLocks noChangeArrowheads="1"/>
          </p:cNvSpPr>
          <p:nvPr/>
        </p:nvSpPr>
        <p:spPr bwMode="auto">
          <a:xfrm>
            <a:off x="4071480" y="4053320"/>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8" name="Rectangle 130"/>
          <p:cNvSpPr>
            <a:spLocks noChangeArrowheads="1"/>
          </p:cNvSpPr>
          <p:nvPr/>
        </p:nvSpPr>
        <p:spPr bwMode="auto">
          <a:xfrm>
            <a:off x="8238133" y="3966073"/>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9" name="Freeform 131"/>
          <p:cNvSpPr>
            <a:spLocks/>
          </p:cNvSpPr>
          <p:nvPr/>
        </p:nvSpPr>
        <p:spPr bwMode="auto">
          <a:xfrm>
            <a:off x="6427138" y="2786501"/>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latin typeface="+mn-ea"/>
            </a:endParaRPr>
          </a:p>
        </p:txBody>
      </p:sp>
      <p:sp>
        <p:nvSpPr>
          <p:cNvPr id="280" name="Freeform 133"/>
          <p:cNvSpPr>
            <a:spLocks/>
          </p:cNvSpPr>
          <p:nvPr/>
        </p:nvSpPr>
        <p:spPr bwMode="auto">
          <a:xfrm>
            <a:off x="4708381" y="3055220"/>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6600"/>
            </a:solidFill>
            <a:prstDash val="sysDot"/>
            <a:round/>
            <a:headEnd/>
            <a:tailEnd type="triangle" w="med" len="med"/>
          </a:ln>
        </p:spPr>
        <p:txBody>
          <a:bodyPr wrap="none" anchor="ctr"/>
          <a:lstStyle/>
          <a:p>
            <a:endParaRPr lang="zh-CN" altLang="en-US">
              <a:latin typeface="+mn-ea"/>
            </a:endParaRPr>
          </a:p>
        </p:txBody>
      </p:sp>
      <p:sp>
        <p:nvSpPr>
          <p:cNvPr id="281" name="Rectangle 134"/>
          <p:cNvSpPr>
            <a:spLocks noChangeArrowheads="1"/>
          </p:cNvSpPr>
          <p:nvPr/>
        </p:nvSpPr>
        <p:spPr bwMode="auto">
          <a:xfrm>
            <a:off x="4924866" y="4595556"/>
            <a:ext cx="251270" cy="335027"/>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282" name="Group 136"/>
          <p:cNvGrpSpPr>
            <a:grpSpLocks/>
          </p:cNvGrpSpPr>
          <p:nvPr/>
        </p:nvGrpSpPr>
        <p:grpSpPr bwMode="auto">
          <a:xfrm>
            <a:off x="7589260" y="4639616"/>
            <a:ext cx="251270" cy="335027"/>
            <a:chOff x="5040" y="2688"/>
            <a:chExt cx="144" cy="192"/>
          </a:xfrm>
        </p:grpSpPr>
        <p:sp>
          <p:nvSpPr>
            <p:cNvPr id="283"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284" name="Line 138"/>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5" name="Group 141"/>
          <p:cNvGrpSpPr>
            <a:grpSpLocks/>
          </p:cNvGrpSpPr>
          <p:nvPr/>
        </p:nvGrpSpPr>
        <p:grpSpPr bwMode="auto">
          <a:xfrm>
            <a:off x="7798652" y="4053320"/>
            <a:ext cx="418783" cy="335027"/>
            <a:chOff x="4392" y="2248"/>
            <a:chExt cx="240" cy="192"/>
          </a:xfrm>
        </p:grpSpPr>
        <p:grpSp>
          <p:nvGrpSpPr>
            <p:cNvPr id="286" name="Group 95"/>
            <p:cNvGrpSpPr>
              <a:grpSpLocks/>
            </p:cNvGrpSpPr>
            <p:nvPr/>
          </p:nvGrpSpPr>
          <p:grpSpPr bwMode="auto">
            <a:xfrm>
              <a:off x="4536" y="2392"/>
              <a:ext cx="96" cy="48"/>
              <a:chOff x="3888" y="2832"/>
              <a:chExt cx="96" cy="48"/>
            </a:xfrm>
          </p:grpSpPr>
          <p:sp>
            <p:nvSpPr>
              <p:cNvPr id="289"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90"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87" name="Line 98"/>
            <p:cNvSpPr>
              <a:spLocks noChangeAspect="1" noChangeShapeType="1"/>
            </p:cNvSpPr>
            <p:nvPr/>
          </p:nvSpPr>
          <p:spPr bwMode="auto">
            <a:xfrm>
              <a:off x="4584" y="2248"/>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288" name="Line 99"/>
            <p:cNvSpPr>
              <a:spLocks noChangeAspect="1" noChangeShapeType="1"/>
            </p:cNvSpPr>
            <p:nvPr/>
          </p:nvSpPr>
          <p:spPr bwMode="auto">
            <a:xfrm>
              <a:off x="4392" y="2248"/>
              <a:ext cx="192" cy="0"/>
            </a:xfrm>
            <a:prstGeom prst="line">
              <a:avLst/>
            </a:prstGeom>
            <a:noFill/>
            <a:ln w="19050">
              <a:solidFill>
                <a:schemeClr val="tx1"/>
              </a:solidFill>
              <a:round/>
              <a:headEnd/>
              <a:tailEnd/>
            </a:ln>
          </p:spPr>
          <p:txBody>
            <a:bodyPr/>
            <a:lstStyle/>
            <a:p>
              <a:endParaRPr lang="zh-CN" altLang="en-US">
                <a:latin typeface="+mn-ea"/>
              </a:endParaRPr>
            </a:p>
          </p:txBody>
        </p:sp>
      </p:grpSp>
      <p:sp>
        <p:nvSpPr>
          <p:cNvPr id="291" name="Rectangle 122"/>
          <p:cNvSpPr>
            <a:spLocks noChangeArrowheads="1"/>
          </p:cNvSpPr>
          <p:nvPr/>
        </p:nvSpPr>
        <p:spPr bwMode="auto">
          <a:xfrm>
            <a:off x="4721464" y="1068967"/>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grpSp>
        <p:nvGrpSpPr>
          <p:cNvPr id="294" name="Group 25"/>
          <p:cNvGrpSpPr>
            <a:grpSpLocks/>
          </p:cNvGrpSpPr>
          <p:nvPr/>
        </p:nvGrpSpPr>
        <p:grpSpPr bwMode="auto">
          <a:xfrm>
            <a:off x="4952731" y="2378515"/>
            <a:ext cx="2763970" cy="418783"/>
            <a:chOff x="2040" y="1728"/>
            <a:chExt cx="1584" cy="240"/>
          </a:xfrm>
        </p:grpSpPr>
        <p:grpSp>
          <p:nvGrpSpPr>
            <p:cNvPr id="295" name="Group 26"/>
            <p:cNvGrpSpPr>
              <a:grpSpLocks noChangeAspect="1"/>
            </p:cNvGrpSpPr>
            <p:nvPr/>
          </p:nvGrpSpPr>
          <p:grpSpPr bwMode="auto">
            <a:xfrm rot="16200000" flipV="1">
              <a:off x="2016" y="1752"/>
              <a:ext cx="240" cy="192"/>
              <a:chOff x="3360" y="2544"/>
              <a:chExt cx="240" cy="192"/>
            </a:xfrm>
          </p:grpSpPr>
          <p:sp>
            <p:nvSpPr>
              <p:cNvPr id="302" name="Line 27"/>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303" name="Line 28"/>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304" name="Line 29"/>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5" name="Line 30"/>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6" name="Line 31"/>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nvGrpSpPr>
            <p:cNvPr id="296" name="Group 32"/>
            <p:cNvGrpSpPr>
              <a:grpSpLocks noChangeAspect="1"/>
            </p:cNvGrpSpPr>
            <p:nvPr/>
          </p:nvGrpSpPr>
          <p:grpSpPr bwMode="auto">
            <a:xfrm rot="16200000" flipV="1">
              <a:off x="3408" y="1752"/>
              <a:ext cx="240" cy="192"/>
              <a:chOff x="3360" y="2544"/>
              <a:chExt cx="240" cy="192"/>
            </a:xfrm>
          </p:grpSpPr>
          <p:sp>
            <p:nvSpPr>
              <p:cNvPr id="297" name="Line 33"/>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98" name="Line 34"/>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99" name="Line 35"/>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0" name="Line 36"/>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1" name="Line 37"/>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307" name="组合 306"/>
          <p:cNvGrpSpPr/>
          <p:nvPr/>
        </p:nvGrpSpPr>
        <p:grpSpPr>
          <a:xfrm>
            <a:off x="4280872" y="1540619"/>
            <a:ext cx="4104076" cy="335027"/>
            <a:chOff x="2215403" y="1484345"/>
            <a:chExt cx="4104076" cy="335027"/>
          </a:xfrm>
        </p:grpSpPr>
        <p:grpSp>
          <p:nvGrpSpPr>
            <p:cNvPr id="308" name="Group 101"/>
            <p:cNvGrpSpPr>
              <a:grpSpLocks/>
            </p:cNvGrpSpPr>
            <p:nvPr/>
          </p:nvGrpSpPr>
          <p:grpSpPr bwMode="auto">
            <a:xfrm>
              <a:off x="2381853" y="1484345"/>
              <a:ext cx="3769050" cy="335027"/>
              <a:chOff x="1752" y="1248"/>
              <a:chExt cx="2160" cy="192"/>
            </a:xfrm>
          </p:grpSpPr>
          <p:grpSp>
            <p:nvGrpSpPr>
              <p:cNvPr id="312" name="Group 102"/>
              <p:cNvGrpSpPr>
                <a:grpSpLocks noChangeAspect="1"/>
              </p:cNvGrpSpPr>
              <p:nvPr/>
            </p:nvGrpSpPr>
            <p:grpSpPr bwMode="auto">
              <a:xfrm>
                <a:off x="1752" y="1248"/>
                <a:ext cx="240" cy="192"/>
                <a:chOff x="4032" y="2544"/>
                <a:chExt cx="240" cy="192"/>
              </a:xfrm>
            </p:grpSpPr>
            <p:sp>
              <p:nvSpPr>
                <p:cNvPr id="319" name="Line 10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320" name="Line 10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321" name="Line 10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322" name="Line 106"/>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23" name="Line 10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313" name="Group 108"/>
              <p:cNvGrpSpPr>
                <a:grpSpLocks noChangeAspect="1"/>
              </p:cNvGrpSpPr>
              <p:nvPr/>
            </p:nvGrpSpPr>
            <p:grpSpPr bwMode="auto">
              <a:xfrm>
                <a:off x="3672" y="1248"/>
                <a:ext cx="240" cy="192"/>
                <a:chOff x="3360" y="2544"/>
                <a:chExt cx="240" cy="192"/>
              </a:xfrm>
            </p:grpSpPr>
            <p:sp>
              <p:nvSpPr>
                <p:cNvPr id="314" name="Line 10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315" name="Line 11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316" name="Line 11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317" name="Line 112"/>
                <p:cNvSpPr>
                  <a:spLocks noChangeAspect="1" noChangeShapeType="1"/>
                </p:cNvSpPr>
                <p:nvPr/>
              </p:nvSpPr>
              <p:spPr bwMode="auto">
                <a:xfrm>
                  <a:off x="3360"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18" name="Line 11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309" name="组合 308"/>
            <p:cNvGrpSpPr/>
            <p:nvPr/>
          </p:nvGrpSpPr>
          <p:grpSpPr>
            <a:xfrm>
              <a:off x="2215403" y="1650882"/>
              <a:ext cx="4104076" cy="0"/>
              <a:chOff x="2215403" y="1651859"/>
              <a:chExt cx="4104076" cy="0"/>
            </a:xfrm>
          </p:grpSpPr>
          <p:sp>
            <p:nvSpPr>
              <p:cNvPr id="310" name="Line 116"/>
              <p:cNvSpPr>
                <a:spLocks noChangeShapeType="1"/>
              </p:cNvSpPr>
              <p:nvPr/>
            </p:nvSpPr>
            <p:spPr bwMode="auto">
              <a:xfrm flipH="1">
                <a:off x="2215403" y="1651859"/>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311"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grpSp>
        <p:nvGrpSpPr>
          <p:cNvPr id="324" name="组合 323"/>
          <p:cNvGrpSpPr/>
          <p:nvPr/>
        </p:nvGrpSpPr>
        <p:grpSpPr>
          <a:xfrm>
            <a:off x="4238994" y="2294426"/>
            <a:ext cx="4187833" cy="83758"/>
            <a:chOff x="2173523" y="2042886"/>
            <a:chExt cx="4187833" cy="83758"/>
          </a:xfrm>
        </p:grpSpPr>
        <p:sp>
          <p:nvSpPr>
            <p:cNvPr id="325" name="Line 92"/>
            <p:cNvSpPr>
              <a:spLocks noChangeShapeType="1"/>
            </p:cNvSpPr>
            <p:nvPr/>
          </p:nvSpPr>
          <p:spPr bwMode="auto">
            <a:xfrm>
              <a:off x="2173523" y="2043124"/>
              <a:ext cx="4187833" cy="0"/>
            </a:xfrm>
            <a:prstGeom prst="line">
              <a:avLst/>
            </a:prstGeom>
            <a:noFill/>
            <a:ln w="38100">
              <a:solidFill>
                <a:srgbClr val="FF0000"/>
              </a:solidFill>
              <a:round/>
              <a:headEnd/>
              <a:tailEnd/>
            </a:ln>
          </p:spPr>
          <p:txBody>
            <a:bodyPr/>
            <a:lstStyle/>
            <a:p>
              <a:endParaRPr lang="zh-CN" altLang="en-US">
                <a:latin typeface="+mn-ea"/>
              </a:endParaRPr>
            </a:p>
          </p:txBody>
        </p:sp>
        <p:sp>
          <p:nvSpPr>
            <p:cNvPr id="326" name="Line 45"/>
            <p:cNvSpPr>
              <a:spLocks noChangeShapeType="1"/>
            </p:cNvSpPr>
            <p:nvPr/>
          </p:nvSpPr>
          <p:spPr bwMode="auto">
            <a:xfrm>
              <a:off x="3052970" y="2042887"/>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327" name="Line 45"/>
            <p:cNvSpPr>
              <a:spLocks noChangeShapeType="1"/>
            </p:cNvSpPr>
            <p:nvPr/>
          </p:nvSpPr>
          <p:spPr bwMode="auto">
            <a:xfrm>
              <a:off x="5484008" y="2042886"/>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328" name="组合 327"/>
          <p:cNvGrpSpPr/>
          <p:nvPr/>
        </p:nvGrpSpPr>
        <p:grpSpPr>
          <a:xfrm>
            <a:off x="4444508" y="1784627"/>
            <a:ext cx="3769049" cy="3365538"/>
            <a:chOff x="2382916" y="1720344"/>
            <a:chExt cx="3769049" cy="3365538"/>
          </a:xfrm>
        </p:grpSpPr>
        <p:grpSp>
          <p:nvGrpSpPr>
            <p:cNvPr id="329" name="组合 328"/>
            <p:cNvGrpSpPr/>
            <p:nvPr/>
          </p:nvGrpSpPr>
          <p:grpSpPr>
            <a:xfrm>
              <a:off x="2382916" y="1720344"/>
              <a:ext cx="3769049" cy="3365538"/>
              <a:chOff x="2382916" y="1720344"/>
              <a:chExt cx="3769049" cy="3365538"/>
            </a:xfrm>
          </p:grpSpPr>
          <p:grpSp>
            <p:nvGrpSpPr>
              <p:cNvPr id="332" name="组合 331"/>
              <p:cNvGrpSpPr/>
              <p:nvPr/>
            </p:nvGrpSpPr>
            <p:grpSpPr>
              <a:xfrm>
                <a:off x="5733182" y="1720344"/>
                <a:ext cx="418783" cy="3365538"/>
                <a:chOff x="5733182" y="1720344"/>
                <a:chExt cx="418783" cy="3365538"/>
              </a:xfrm>
            </p:grpSpPr>
            <p:sp>
              <p:nvSpPr>
                <p:cNvPr id="341" name="Line 38"/>
                <p:cNvSpPr>
                  <a:spLocks noChangeShapeType="1"/>
                </p:cNvSpPr>
                <p:nvPr/>
              </p:nvSpPr>
              <p:spPr bwMode="auto">
                <a:xfrm>
                  <a:off x="5733183" y="1720344"/>
                  <a:ext cx="0" cy="3365538"/>
                </a:xfrm>
                <a:prstGeom prst="line">
                  <a:avLst/>
                </a:prstGeom>
                <a:noFill/>
                <a:ln w="38100">
                  <a:solidFill>
                    <a:srgbClr val="FF0000"/>
                  </a:solidFill>
                  <a:round/>
                  <a:headEnd/>
                  <a:tailEnd/>
                </a:ln>
              </p:spPr>
              <p:txBody>
                <a:bodyPr/>
                <a:lstStyle/>
                <a:p>
                  <a:endParaRPr lang="zh-CN" altLang="en-US">
                    <a:latin typeface="+mn-ea"/>
                  </a:endParaRPr>
                </a:p>
              </p:txBody>
            </p:sp>
            <p:grpSp>
              <p:nvGrpSpPr>
                <p:cNvPr id="342" name="Group 141"/>
                <p:cNvGrpSpPr>
                  <a:grpSpLocks/>
                </p:cNvGrpSpPr>
                <p:nvPr/>
              </p:nvGrpSpPr>
              <p:grpSpPr bwMode="auto">
                <a:xfrm>
                  <a:off x="5733182" y="3990065"/>
                  <a:ext cx="418783" cy="335027"/>
                  <a:chOff x="4392" y="2248"/>
                  <a:chExt cx="240" cy="192"/>
                </a:xfrm>
              </p:grpSpPr>
              <p:grpSp>
                <p:nvGrpSpPr>
                  <p:cNvPr id="343" name="Group 95"/>
                  <p:cNvGrpSpPr>
                    <a:grpSpLocks/>
                  </p:cNvGrpSpPr>
                  <p:nvPr/>
                </p:nvGrpSpPr>
                <p:grpSpPr bwMode="auto">
                  <a:xfrm>
                    <a:off x="4536" y="2392"/>
                    <a:ext cx="96" cy="48"/>
                    <a:chOff x="3888" y="2832"/>
                    <a:chExt cx="96" cy="48"/>
                  </a:xfrm>
                </p:grpSpPr>
                <p:sp>
                  <p:nvSpPr>
                    <p:cNvPr id="346"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347"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344" name="Line 98"/>
                  <p:cNvSpPr>
                    <a:spLocks noChangeAspect="1" noChangeShapeType="1"/>
                  </p:cNvSpPr>
                  <p:nvPr/>
                </p:nvSpPr>
                <p:spPr bwMode="auto">
                  <a:xfrm>
                    <a:off x="4584" y="2248"/>
                    <a:ext cx="0" cy="144"/>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45" name="Line 99"/>
                  <p:cNvSpPr>
                    <a:spLocks noChangeAspect="1" noChangeShapeType="1"/>
                  </p:cNvSpPr>
                  <p:nvPr/>
                </p:nvSpPr>
                <p:spPr bwMode="auto">
                  <a:xfrm>
                    <a:off x="4392" y="2248"/>
                    <a:ext cx="192"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333" name="组合 332"/>
              <p:cNvGrpSpPr/>
              <p:nvPr/>
            </p:nvGrpSpPr>
            <p:grpSpPr>
              <a:xfrm>
                <a:off x="2382916" y="1745140"/>
                <a:ext cx="418784" cy="3325470"/>
                <a:chOff x="2382916" y="1745140"/>
                <a:chExt cx="418784" cy="3325470"/>
              </a:xfrm>
            </p:grpSpPr>
            <p:sp>
              <p:nvSpPr>
                <p:cNvPr id="334" name="Line 38"/>
                <p:cNvSpPr>
                  <a:spLocks noChangeShapeType="1"/>
                </p:cNvSpPr>
                <p:nvPr/>
              </p:nvSpPr>
              <p:spPr bwMode="auto">
                <a:xfrm>
                  <a:off x="2801700" y="1745140"/>
                  <a:ext cx="0" cy="3325470"/>
                </a:xfrm>
                <a:prstGeom prst="line">
                  <a:avLst/>
                </a:prstGeom>
                <a:noFill/>
                <a:ln w="38100" cap="sq">
                  <a:solidFill>
                    <a:srgbClr val="FF0000"/>
                  </a:solidFill>
                  <a:miter lim="800000"/>
                  <a:headEnd/>
                  <a:tailEnd/>
                </a:ln>
              </p:spPr>
              <p:txBody>
                <a:bodyPr/>
                <a:lstStyle/>
                <a:p>
                  <a:endParaRPr lang="zh-CN" altLang="en-US">
                    <a:latin typeface="+mn-ea"/>
                  </a:endParaRPr>
                </a:p>
              </p:txBody>
            </p:sp>
            <p:grpSp>
              <p:nvGrpSpPr>
                <p:cNvPr id="335" name="组合 334"/>
                <p:cNvGrpSpPr/>
                <p:nvPr/>
              </p:nvGrpSpPr>
              <p:grpSpPr>
                <a:xfrm>
                  <a:off x="2382916" y="3987206"/>
                  <a:ext cx="418784" cy="334397"/>
                  <a:chOff x="2382916" y="3987206"/>
                  <a:chExt cx="418784" cy="334397"/>
                </a:xfrm>
              </p:grpSpPr>
              <p:grpSp>
                <p:nvGrpSpPr>
                  <p:cNvPr id="336" name="Group 86"/>
                  <p:cNvGrpSpPr>
                    <a:grpSpLocks/>
                  </p:cNvGrpSpPr>
                  <p:nvPr/>
                </p:nvGrpSpPr>
                <p:grpSpPr bwMode="auto">
                  <a:xfrm>
                    <a:off x="2382916" y="4237846"/>
                    <a:ext cx="167513" cy="83757"/>
                    <a:chOff x="3888" y="2828"/>
                    <a:chExt cx="96" cy="48"/>
                  </a:xfrm>
                </p:grpSpPr>
                <p:sp>
                  <p:nvSpPr>
                    <p:cNvPr id="339" name="Line 87"/>
                    <p:cNvSpPr>
                      <a:spLocks noChangeShapeType="1"/>
                    </p:cNvSpPr>
                    <p:nvPr/>
                  </p:nvSpPr>
                  <p:spPr bwMode="auto">
                    <a:xfrm>
                      <a:off x="3888" y="282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340" name="Line 88"/>
                    <p:cNvSpPr>
                      <a:spLocks noChangeShapeType="1"/>
                    </p:cNvSpPr>
                    <p:nvPr/>
                  </p:nvSpPr>
                  <p:spPr bwMode="auto">
                    <a:xfrm>
                      <a:off x="3888" y="2876"/>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337" name="Line 89"/>
                  <p:cNvSpPr>
                    <a:spLocks noChangeAspect="1" noChangeShapeType="1"/>
                  </p:cNvSpPr>
                  <p:nvPr/>
                </p:nvSpPr>
                <p:spPr bwMode="auto">
                  <a:xfrm>
                    <a:off x="2466673" y="3993556"/>
                    <a:ext cx="0" cy="25127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38" name="Line 90"/>
                  <p:cNvSpPr>
                    <a:spLocks noChangeAspect="1" noChangeShapeType="1"/>
                  </p:cNvSpPr>
                  <p:nvPr/>
                </p:nvSpPr>
                <p:spPr bwMode="auto">
                  <a:xfrm>
                    <a:off x="2466673" y="3987206"/>
                    <a:ext cx="335027"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sp>
          <p:nvSpPr>
            <p:cNvPr id="330" name="Line 39"/>
            <p:cNvSpPr>
              <a:spLocks noChangeShapeType="1"/>
            </p:cNvSpPr>
            <p:nvPr/>
          </p:nvSpPr>
          <p:spPr bwMode="auto">
            <a:xfrm flipH="1">
              <a:off x="2801699" y="2738191"/>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331"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365" name="组合 364"/>
          <p:cNvGrpSpPr/>
          <p:nvPr/>
        </p:nvGrpSpPr>
        <p:grpSpPr>
          <a:xfrm>
            <a:off x="7796280" y="1784627"/>
            <a:ext cx="419846" cy="3350266"/>
            <a:chOff x="5732120" y="1720344"/>
            <a:chExt cx="419846" cy="3350266"/>
          </a:xfrm>
        </p:grpSpPr>
        <p:sp>
          <p:nvSpPr>
            <p:cNvPr id="366" name="Line 40"/>
            <p:cNvSpPr>
              <a:spLocks noChangeShapeType="1"/>
            </p:cNvSpPr>
            <p:nvPr/>
          </p:nvSpPr>
          <p:spPr bwMode="auto">
            <a:xfrm>
              <a:off x="5732120" y="1720344"/>
              <a:ext cx="0" cy="3350266"/>
            </a:xfrm>
            <a:prstGeom prst="line">
              <a:avLst/>
            </a:prstGeom>
            <a:noFill/>
            <a:ln w="38100">
              <a:solidFill>
                <a:srgbClr val="339933"/>
              </a:solidFill>
              <a:round/>
              <a:headEnd/>
              <a:tailEnd/>
            </a:ln>
          </p:spPr>
          <p:txBody>
            <a:bodyPr/>
            <a:lstStyle/>
            <a:p>
              <a:endParaRPr lang="zh-CN" altLang="en-US">
                <a:latin typeface="+mn-ea"/>
              </a:endParaRPr>
            </a:p>
          </p:txBody>
        </p:sp>
        <p:grpSp>
          <p:nvGrpSpPr>
            <p:cNvPr id="367" name="组合 366"/>
            <p:cNvGrpSpPr/>
            <p:nvPr/>
          </p:nvGrpSpPr>
          <p:grpSpPr>
            <a:xfrm>
              <a:off x="5733183" y="3990064"/>
              <a:ext cx="418783" cy="335027"/>
              <a:chOff x="5885582" y="4142465"/>
              <a:chExt cx="418783" cy="335027"/>
            </a:xfrm>
          </p:grpSpPr>
          <p:sp>
            <p:nvSpPr>
              <p:cNvPr id="368" name="Line 96"/>
              <p:cNvSpPr>
                <a:spLocks noChangeShapeType="1"/>
              </p:cNvSpPr>
              <p:nvPr/>
            </p:nvSpPr>
            <p:spPr bwMode="auto">
              <a:xfrm>
                <a:off x="6136852" y="4393735"/>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369" name="Line 97"/>
              <p:cNvSpPr>
                <a:spLocks noChangeShapeType="1"/>
              </p:cNvSpPr>
              <p:nvPr/>
            </p:nvSpPr>
            <p:spPr bwMode="auto">
              <a:xfrm>
                <a:off x="6136852" y="4477492"/>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370" name="Line 98"/>
              <p:cNvSpPr>
                <a:spLocks noChangeAspect="1" noChangeShapeType="1"/>
              </p:cNvSpPr>
              <p:nvPr/>
            </p:nvSpPr>
            <p:spPr bwMode="auto">
              <a:xfrm>
                <a:off x="6220608" y="4142465"/>
                <a:ext cx="0" cy="25127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71" name="Line 99"/>
              <p:cNvSpPr>
                <a:spLocks noChangeAspect="1" noChangeShapeType="1"/>
              </p:cNvSpPr>
              <p:nvPr/>
            </p:nvSpPr>
            <p:spPr bwMode="auto">
              <a:xfrm>
                <a:off x="5885582" y="4142465"/>
                <a:ext cx="335026" cy="0"/>
              </a:xfrm>
              <a:prstGeom prst="line">
                <a:avLst/>
              </a:prstGeom>
              <a:noFill/>
              <a:ln w="19050" cap="sq">
                <a:solidFill>
                  <a:srgbClr val="00B050"/>
                </a:solidFill>
                <a:miter lim="800000"/>
                <a:headEnd/>
                <a:tailEnd/>
              </a:ln>
            </p:spPr>
            <p:txBody>
              <a:bodyPr/>
              <a:lstStyle/>
              <a:p>
                <a:endParaRPr lang="zh-CN" altLang="en-US">
                  <a:latin typeface="+mn-ea"/>
                </a:endParaRPr>
              </a:p>
            </p:txBody>
          </p:sp>
        </p:grpSp>
      </p:grpSp>
      <p:grpSp>
        <p:nvGrpSpPr>
          <p:cNvPr id="372" name="组合 371"/>
          <p:cNvGrpSpPr/>
          <p:nvPr/>
        </p:nvGrpSpPr>
        <p:grpSpPr>
          <a:xfrm>
            <a:off x="4867167" y="5309029"/>
            <a:ext cx="2931483" cy="586297"/>
            <a:chOff x="2954100" y="5405796"/>
            <a:chExt cx="2931483" cy="586297"/>
          </a:xfrm>
        </p:grpSpPr>
        <p:sp>
          <p:nvSpPr>
            <p:cNvPr id="373" name="Line 61"/>
            <p:cNvSpPr>
              <a:spLocks noChangeShapeType="1"/>
            </p:cNvSpPr>
            <p:nvPr/>
          </p:nvSpPr>
          <p:spPr bwMode="auto">
            <a:xfrm>
              <a:off x="2954100" y="5405796"/>
              <a:ext cx="0" cy="586297"/>
            </a:xfrm>
            <a:prstGeom prst="line">
              <a:avLst/>
            </a:prstGeom>
            <a:noFill/>
            <a:ln w="38100">
              <a:solidFill>
                <a:srgbClr val="FF0000"/>
              </a:solidFill>
              <a:round/>
              <a:headEnd/>
              <a:tailEnd type="triangle" w="med" len="med"/>
            </a:ln>
          </p:spPr>
          <p:txBody>
            <a:bodyPr/>
            <a:lstStyle/>
            <a:p>
              <a:endParaRPr lang="zh-CN" altLang="en-US">
                <a:latin typeface="+mn-ea"/>
              </a:endParaRPr>
            </a:p>
          </p:txBody>
        </p:sp>
        <p:sp>
          <p:nvSpPr>
            <p:cNvPr id="374" name="Line 62"/>
            <p:cNvSpPr>
              <a:spLocks noChangeShapeType="1"/>
            </p:cNvSpPr>
            <p:nvPr/>
          </p:nvSpPr>
          <p:spPr bwMode="auto">
            <a:xfrm>
              <a:off x="5885583" y="5405796"/>
              <a:ext cx="0" cy="586297"/>
            </a:xfrm>
            <a:prstGeom prst="line">
              <a:avLst/>
            </a:prstGeom>
            <a:noFill/>
            <a:ln w="38100">
              <a:solidFill>
                <a:srgbClr val="00B050"/>
              </a:solidFill>
              <a:round/>
              <a:headEnd/>
              <a:tailEnd type="triangle" w="med" len="med"/>
            </a:ln>
          </p:spPr>
          <p:txBody>
            <a:bodyPr/>
            <a:lstStyle/>
            <a:p>
              <a:endParaRPr lang="zh-CN" altLang="en-US">
                <a:latin typeface="+mn-ea"/>
              </a:endParaRPr>
            </a:p>
          </p:txBody>
        </p:sp>
      </p:grpSp>
      <p:grpSp>
        <p:nvGrpSpPr>
          <p:cNvPr id="375" name="组合 374"/>
          <p:cNvGrpSpPr/>
          <p:nvPr/>
        </p:nvGrpSpPr>
        <p:grpSpPr>
          <a:xfrm>
            <a:off x="4280871" y="1539540"/>
            <a:ext cx="4104077" cy="335027"/>
            <a:chOff x="2215402" y="1483266"/>
            <a:chExt cx="4104077" cy="335027"/>
          </a:xfrm>
        </p:grpSpPr>
        <p:grpSp>
          <p:nvGrpSpPr>
            <p:cNvPr id="376" name="Group 101"/>
            <p:cNvGrpSpPr>
              <a:grpSpLocks/>
            </p:cNvGrpSpPr>
            <p:nvPr/>
          </p:nvGrpSpPr>
          <p:grpSpPr bwMode="auto">
            <a:xfrm>
              <a:off x="2384755" y="1483266"/>
              <a:ext cx="3769050" cy="335027"/>
              <a:chOff x="1752" y="1247"/>
              <a:chExt cx="2160" cy="192"/>
            </a:xfrm>
          </p:grpSpPr>
          <p:grpSp>
            <p:nvGrpSpPr>
              <p:cNvPr id="379" name="Group 102"/>
              <p:cNvGrpSpPr>
                <a:grpSpLocks noChangeAspect="1"/>
              </p:cNvGrpSpPr>
              <p:nvPr/>
            </p:nvGrpSpPr>
            <p:grpSpPr bwMode="auto">
              <a:xfrm>
                <a:off x="1752" y="1247"/>
                <a:ext cx="240" cy="192"/>
                <a:chOff x="4032" y="2543"/>
                <a:chExt cx="240" cy="192"/>
              </a:xfrm>
            </p:grpSpPr>
            <p:sp>
              <p:nvSpPr>
                <p:cNvPr id="386" name="Line 103"/>
                <p:cNvSpPr>
                  <a:spLocks noChangeAspect="1" noChangeShapeType="1"/>
                </p:cNvSpPr>
                <p:nvPr/>
              </p:nvSpPr>
              <p:spPr bwMode="auto">
                <a:xfrm>
                  <a:off x="4175" y="2543"/>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387" name="Line 104"/>
                <p:cNvSpPr>
                  <a:spLocks noChangeAspect="1" noChangeShapeType="1"/>
                </p:cNvSpPr>
                <p:nvPr/>
              </p:nvSpPr>
              <p:spPr bwMode="auto">
                <a:xfrm>
                  <a:off x="4127"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388" name="Line 105"/>
                <p:cNvSpPr>
                  <a:spLocks noChangeAspect="1" noChangeShapeType="1"/>
                </p:cNvSpPr>
                <p:nvPr/>
              </p:nvSpPr>
              <p:spPr bwMode="auto">
                <a:xfrm>
                  <a:off x="4176"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9" name="Line 106"/>
                <p:cNvSpPr>
                  <a:spLocks noChangeAspect="1" noChangeShapeType="1"/>
                </p:cNvSpPr>
                <p:nvPr/>
              </p:nvSpPr>
              <p:spPr bwMode="auto">
                <a:xfrm>
                  <a:off x="4176"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90" name="Line 107"/>
                <p:cNvSpPr>
                  <a:spLocks noChangeAspect="1" noChangeShapeType="1"/>
                </p:cNvSpPr>
                <p:nvPr/>
              </p:nvSpPr>
              <p:spPr bwMode="auto">
                <a:xfrm>
                  <a:off x="4032" y="2639"/>
                  <a:ext cx="96" cy="0"/>
                </a:xfrm>
                <a:prstGeom prst="line">
                  <a:avLst/>
                </a:prstGeom>
                <a:noFill/>
                <a:ln w="22225">
                  <a:solidFill>
                    <a:srgbClr val="00B050"/>
                  </a:solidFill>
                  <a:round/>
                  <a:headEnd/>
                  <a:tailEnd/>
                </a:ln>
              </p:spPr>
              <p:txBody>
                <a:bodyPr/>
                <a:lstStyle/>
                <a:p>
                  <a:endParaRPr lang="zh-CN" altLang="en-US">
                    <a:latin typeface="+mn-ea"/>
                  </a:endParaRPr>
                </a:p>
              </p:txBody>
            </p:sp>
          </p:grpSp>
          <p:grpSp>
            <p:nvGrpSpPr>
              <p:cNvPr id="380" name="Group 108"/>
              <p:cNvGrpSpPr>
                <a:grpSpLocks noChangeAspect="1"/>
              </p:cNvGrpSpPr>
              <p:nvPr/>
            </p:nvGrpSpPr>
            <p:grpSpPr bwMode="auto">
              <a:xfrm>
                <a:off x="3672" y="1247"/>
                <a:ext cx="240" cy="192"/>
                <a:chOff x="3360" y="2543"/>
                <a:chExt cx="240" cy="192"/>
              </a:xfrm>
            </p:grpSpPr>
            <p:sp>
              <p:nvSpPr>
                <p:cNvPr id="381" name="Line 109"/>
                <p:cNvSpPr>
                  <a:spLocks noChangeAspect="1" noChangeShapeType="1"/>
                </p:cNvSpPr>
                <p:nvPr/>
              </p:nvSpPr>
              <p:spPr bwMode="auto">
                <a:xfrm>
                  <a:off x="3456" y="2543"/>
                  <a:ext cx="0" cy="192"/>
                </a:xfrm>
                <a:prstGeom prst="line">
                  <a:avLst/>
                </a:prstGeom>
                <a:noFill/>
                <a:ln w="38100">
                  <a:solidFill>
                    <a:srgbClr val="00B050"/>
                  </a:solidFill>
                  <a:round/>
                  <a:headEnd/>
                  <a:tailEnd/>
                </a:ln>
              </p:spPr>
              <p:txBody>
                <a:bodyPr/>
                <a:lstStyle/>
                <a:p>
                  <a:endParaRPr lang="zh-CN" altLang="en-US">
                    <a:latin typeface="+mn-ea"/>
                  </a:endParaRPr>
                </a:p>
              </p:txBody>
            </p:sp>
            <p:sp>
              <p:nvSpPr>
                <p:cNvPr id="382" name="Line 110"/>
                <p:cNvSpPr>
                  <a:spLocks noChangeAspect="1" noChangeShapeType="1"/>
                </p:cNvSpPr>
                <p:nvPr/>
              </p:nvSpPr>
              <p:spPr bwMode="auto">
                <a:xfrm>
                  <a:off x="3504" y="2592"/>
                  <a:ext cx="0" cy="96"/>
                </a:xfrm>
                <a:prstGeom prst="line">
                  <a:avLst/>
                </a:prstGeom>
                <a:noFill/>
                <a:ln w="38100">
                  <a:solidFill>
                    <a:srgbClr val="00B050"/>
                  </a:solidFill>
                  <a:round/>
                  <a:headEnd/>
                  <a:tailEnd/>
                </a:ln>
              </p:spPr>
              <p:txBody>
                <a:bodyPr/>
                <a:lstStyle/>
                <a:p>
                  <a:endParaRPr lang="zh-CN" altLang="en-US">
                    <a:latin typeface="+mn-ea"/>
                  </a:endParaRPr>
                </a:p>
              </p:txBody>
            </p:sp>
            <p:sp>
              <p:nvSpPr>
                <p:cNvPr id="383" name="Line 111"/>
                <p:cNvSpPr>
                  <a:spLocks noChangeAspect="1" noChangeShapeType="1"/>
                </p:cNvSpPr>
                <p:nvPr/>
              </p:nvSpPr>
              <p:spPr bwMode="auto">
                <a:xfrm>
                  <a:off x="3360"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4" name="Line 112"/>
                <p:cNvSpPr>
                  <a:spLocks noChangeAspect="1" noChangeShapeType="1"/>
                </p:cNvSpPr>
                <p:nvPr/>
              </p:nvSpPr>
              <p:spPr bwMode="auto">
                <a:xfrm>
                  <a:off x="3360"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5" name="Line 113"/>
                <p:cNvSpPr>
                  <a:spLocks noChangeAspect="1" noChangeShapeType="1"/>
                </p:cNvSpPr>
                <p:nvPr/>
              </p:nvSpPr>
              <p:spPr bwMode="auto">
                <a:xfrm>
                  <a:off x="3504" y="2639"/>
                  <a:ext cx="96" cy="0"/>
                </a:xfrm>
                <a:prstGeom prst="line">
                  <a:avLst/>
                </a:prstGeom>
                <a:noFill/>
                <a:ln w="28575">
                  <a:solidFill>
                    <a:srgbClr val="00B050"/>
                  </a:solidFill>
                  <a:round/>
                  <a:headEnd/>
                  <a:tailEnd/>
                </a:ln>
              </p:spPr>
              <p:txBody>
                <a:bodyPr/>
                <a:lstStyle/>
                <a:p>
                  <a:endParaRPr lang="zh-CN" altLang="en-US">
                    <a:latin typeface="+mn-ea"/>
                  </a:endParaRPr>
                </a:p>
              </p:txBody>
            </p:sp>
          </p:grpSp>
        </p:grpSp>
        <p:sp>
          <p:nvSpPr>
            <p:cNvPr id="377" name="Line 116"/>
            <p:cNvSpPr>
              <a:spLocks noChangeShapeType="1"/>
            </p:cNvSpPr>
            <p:nvPr/>
          </p:nvSpPr>
          <p:spPr bwMode="auto">
            <a:xfrm flipH="1">
              <a:off x="2215402" y="1650882"/>
              <a:ext cx="195432" cy="0"/>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3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tailEnd/>
            </a:ln>
          </p:spPr>
          <p:txBody>
            <a:bodyPr/>
            <a:lstStyle/>
            <a:p>
              <a:endParaRPr lang="zh-CN" altLang="en-US">
                <a:latin typeface="+mn-ea"/>
              </a:endParaRPr>
            </a:p>
          </p:txBody>
        </p:sp>
      </p:grpSp>
      <p:grpSp>
        <p:nvGrpSpPr>
          <p:cNvPr id="269" name="组合 268">
            <a:extLst>
              <a:ext uri="{FF2B5EF4-FFF2-40B4-BE49-F238E27FC236}">
                <a16:creationId xmlns:a16="http://schemas.microsoft.com/office/drawing/2014/main" id="{8290AFFA-5954-43B2-9E25-77DB5E178460}"/>
              </a:ext>
            </a:extLst>
          </p:cNvPr>
          <p:cNvGrpSpPr/>
          <p:nvPr/>
        </p:nvGrpSpPr>
        <p:grpSpPr>
          <a:xfrm>
            <a:off x="650336" y="5554143"/>
            <a:ext cx="3327837" cy="579957"/>
            <a:chOff x="665665" y="4732301"/>
            <a:chExt cx="1887609" cy="579957"/>
          </a:xfrm>
        </p:grpSpPr>
        <p:sp>
          <p:nvSpPr>
            <p:cNvPr id="292" name="矩形 291">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a:solidFill>
                    <a:schemeClr val="bg1"/>
                  </a:solidFill>
                  <a:latin typeface="+mn-ea"/>
                </a:rPr>
                <a:t>给出行选，即可进行刷新</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1684895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left)">
                                      <p:cBhvr>
                                        <p:cTn id="7" dur="500"/>
                                        <p:tgtEl>
                                          <p:spTgt spid="307"/>
                                        </p:tgtEl>
                                      </p:cBhvr>
                                    </p:animEffect>
                                  </p:childTnLst>
                                </p:cTn>
                              </p:par>
                              <p:par>
                                <p:cTn id="8" presetID="35" presetClass="emph" presetSubtype="0" repeatCount="3000" fill="hold" nodeType="withEffect">
                                  <p:stCondLst>
                                    <p:cond delay="0"/>
                                  </p:stCondLst>
                                  <p:childTnLst>
                                    <p:anim calcmode="discrete" valueType="str">
                                      <p:cBhvr>
                                        <p:cTn id="9" dur="1000" fill="hold"/>
                                        <p:tgtEl>
                                          <p:spTgt spid="307"/>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repeatCount="3000" fill="hold" nodeType="clickEffect">
                                  <p:stCondLst>
                                    <p:cond delay="0"/>
                                  </p:stCondLst>
                                  <p:childTnLst>
                                    <p:set>
                                      <p:cBhvr>
                                        <p:cTn id="13" dur="1" fill="hold">
                                          <p:stCondLst>
                                            <p:cond delay="0"/>
                                          </p:stCondLst>
                                        </p:cTn>
                                        <p:tgtEl>
                                          <p:spTgt spid="328"/>
                                        </p:tgtEl>
                                        <p:attrNameLst>
                                          <p:attrName>style.visibility</p:attrName>
                                        </p:attrNameLst>
                                      </p:cBhvr>
                                      <p:to>
                                        <p:strVal val="visible"/>
                                      </p:to>
                                    </p:set>
                                    <p:animEffect transition="in" filter="wipe(up)">
                                      <p:cBhvr>
                                        <p:cTn id="14" dur="500"/>
                                        <p:tgtEl>
                                          <p:spTgt spid="328"/>
                                        </p:tgtEl>
                                      </p:cBhvr>
                                    </p:animEffect>
                                  </p:childTnLst>
                                </p:cTn>
                              </p:par>
                            </p:childTnLst>
                          </p:cTn>
                        </p:par>
                        <p:par>
                          <p:cTn id="15" fill="hold">
                            <p:stCondLst>
                              <p:cond delay="1500"/>
                            </p:stCondLst>
                            <p:childTnLst>
                              <p:par>
                                <p:cTn id="16" presetID="22" presetClass="entr" presetSubtype="1" repeatCount="3000" fill="hold" nodeType="afterEffect">
                                  <p:stCondLst>
                                    <p:cond delay="0"/>
                                  </p:stCondLst>
                                  <p:childTnLst>
                                    <p:set>
                                      <p:cBhvr>
                                        <p:cTn id="17" dur="1" fill="hold">
                                          <p:stCondLst>
                                            <p:cond delay="0"/>
                                          </p:stCondLst>
                                        </p:cTn>
                                        <p:tgtEl>
                                          <p:spTgt spid="375"/>
                                        </p:tgtEl>
                                        <p:attrNameLst>
                                          <p:attrName>style.visibility</p:attrName>
                                        </p:attrNameLst>
                                      </p:cBhvr>
                                      <p:to>
                                        <p:strVal val="visible"/>
                                      </p:to>
                                    </p:set>
                                    <p:animEffect transition="in" filter="wipe(up)">
                                      <p:cBhvr>
                                        <p:cTn id="18" dur="500"/>
                                        <p:tgtEl>
                                          <p:spTgt spid="3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3000" fill="hold" nodeType="clickEffect">
                                  <p:stCondLst>
                                    <p:cond delay="0"/>
                                  </p:stCondLst>
                                  <p:childTnLst>
                                    <p:set>
                                      <p:cBhvr>
                                        <p:cTn id="22" dur="1" fill="hold">
                                          <p:stCondLst>
                                            <p:cond delay="0"/>
                                          </p:stCondLst>
                                        </p:cTn>
                                        <p:tgtEl>
                                          <p:spTgt spid="324"/>
                                        </p:tgtEl>
                                        <p:attrNameLst>
                                          <p:attrName>style.visibility</p:attrName>
                                        </p:attrNameLst>
                                      </p:cBhvr>
                                      <p:to>
                                        <p:strVal val="visible"/>
                                      </p:to>
                                    </p:set>
                                    <p:animEffect transition="in" filter="wipe(left)">
                                      <p:cBhvr>
                                        <p:cTn id="23" dur="500"/>
                                        <p:tgtEl>
                                          <p:spTgt spid="324"/>
                                        </p:tgtEl>
                                      </p:cBhvr>
                                    </p:animEffect>
                                  </p:childTnLst>
                                </p:cTn>
                              </p:par>
                            </p:childTnLst>
                          </p:cTn>
                        </p:par>
                        <p:par>
                          <p:cTn id="24" fill="hold">
                            <p:stCondLst>
                              <p:cond delay="1500"/>
                            </p:stCondLst>
                            <p:childTnLst>
                              <p:par>
                                <p:cTn id="25" presetID="22" presetClass="entr" presetSubtype="1" repeatCount="3000" fill="hold" nodeType="afterEffect">
                                  <p:stCondLst>
                                    <p:cond delay="0"/>
                                  </p:stCondLst>
                                  <p:childTnLst>
                                    <p:set>
                                      <p:cBhvr>
                                        <p:cTn id="26" dur="1" fill="hold">
                                          <p:stCondLst>
                                            <p:cond delay="0"/>
                                          </p:stCondLst>
                                        </p:cTn>
                                        <p:tgtEl>
                                          <p:spTgt spid="294"/>
                                        </p:tgtEl>
                                        <p:attrNameLst>
                                          <p:attrName>style.visibility</p:attrName>
                                        </p:attrNameLst>
                                      </p:cBhvr>
                                      <p:to>
                                        <p:strVal val="visible"/>
                                      </p:to>
                                    </p:set>
                                    <p:animEffect transition="in" filter="wipe(up)">
                                      <p:cBhvr>
                                        <p:cTn id="27" dur="500"/>
                                        <p:tgtEl>
                                          <p:spTgt spid="2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grpId="0" nodeType="clickEffect">
                                  <p:stCondLst>
                                    <p:cond delay="0"/>
                                  </p:stCondLst>
                                  <p:childTnLst>
                                    <p:set>
                                      <p:cBhvr>
                                        <p:cTn id="31" dur="1" fill="hold">
                                          <p:stCondLst>
                                            <p:cond delay="0"/>
                                          </p:stCondLst>
                                        </p:cTn>
                                        <p:tgtEl>
                                          <p:spTgt spid="280"/>
                                        </p:tgtEl>
                                        <p:attrNameLst>
                                          <p:attrName>style.visibility</p:attrName>
                                        </p:attrNameLst>
                                      </p:cBhvr>
                                      <p:to>
                                        <p:strVal val="visible"/>
                                      </p:to>
                                    </p:set>
                                    <p:animEffect transition="in" filter="wipe(left)">
                                      <p:cBhvr>
                                        <p:cTn id="32" dur="500"/>
                                        <p:tgtEl>
                                          <p:spTgt spid="2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repeatCount="3000" fill="hold" grpId="0" nodeType="clickEffect">
                                  <p:stCondLst>
                                    <p:cond delay="0"/>
                                  </p:stCondLst>
                                  <p:childTnLst>
                                    <p:set>
                                      <p:cBhvr>
                                        <p:cTn id="36" dur="1" fill="hold">
                                          <p:stCondLst>
                                            <p:cond delay="0"/>
                                          </p:stCondLst>
                                        </p:cTn>
                                        <p:tgtEl>
                                          <p:spTgt spid="279"/>
                                        </p:tgtEl>
                                        <p:attrNameLst>
                                          <p:attrName>style.visibility</p:attrName>
                                        </p:attrNameLst>
                                      </p:cBhvr>
                                      <p:to>
                                        <p:strVal val="visible"/>
                                      </p:to>
                                    </p:set>
                                    <p:animEffect transition="in" filter="wipe(right)">
                                      <p:cBhvr>
                                        <p:cTn id="37" dur="500"/>
                                        <p:tgtEl>
                                          <p:spTgt spid="2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repeatCount="3000" fill="hold" nodeType="clickEffect">
                                  <p:stCondLst>
                                    <p:cond delay="0"/>
                                  </p:stCondLst>
                                  <p:childTnLst>
                                    <p:set>
                                      <p:cBhvr>
                                        <p:cTn id="41" dur="1" fill="hold">
                                          <p:stCondLst>
                                            <p:cond delay="0"/>
                                          </p:stCondLst>
                                        </p:cTn>
                                        <p:tgtEl>
                                          <p:spTgt spid="365"/>
                                        </p:tgtEl>
                                        <p:attrNameLst>
                                          <p:attrName>style.visibility</p:attrName>
                                        </p:attrNameLst>
                                      </p:cBhvr>
                                      <p:to>
                                        <p:strVal val="visible"/>
                                      </p:to>
                                    </p:set>
                                    <p:animEffect transition="in" filter="wipe(up)">
                                      <p:cBhvr>
                                        <p:cTn id="42" dur="500"/>
                                        <p:tgtEl>
                                          <p:spTgt spid="3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repeatCount="3000" fill="hold" nodeType="clickEffect">
                                  <p:stCondLst>
                                    <p:cond delay="0"/>
                                  </p:stCondLst>
                                  <p:childTnLst>
                                    <p:set>
                                      <p:cBhvr>
                                        <p:cTn id="46" dur="1" fill="hold">
                                          <p:stCondLst>
                                            <p:cond delay="0"/>
                                          </p:stCondLst>
                                        </p:cTn>
                                        <p:tgtEl>
                                          <p:spTgt spid="372"/>
                                        </p:tgtEl>
                                        <p:attrNameLst>
                                          <p:attrName>style.visibility</p:attrName>
                                        </p:attrNameLst>
                                      </p:cBhvr>
                                      <p:to>
                                        <p:strVal val="visible"/>
                                      </p:to>
                                    </p:set>
                                    <p:animEffect transition="in" filter="wipe(up)">
                                      <p:cBhvr>
                                        <p:cTn id="47" dur="500"/>
                                        <p:tgtEl>
                                          <p:spTgt spid="37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9"/>
                                        </p:tgtEl>
                                        <p:attrNameLst>
                                          <p:attrName>style.visibility</p:attrName>
                                        </p:attrNameLst>
                                      </p:cBhvr>
                                      <p:to>
                                        <p:strVal val="visible"/>
                                      </p:to>
                                    </p:set>
                                    <p:animEffect transition="in" filter="wipe(left)">
                                      <p:cBhvr>
                                        <p:cTn id="52"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进一步提高存储密度</a:t>
            </a:r>
          </a:p>
        </p:txBody>
      </p:sp>
      <p:sp>
        <p:nvSpPr>
          <p:cNvPr id="10" name="Line 9"/>
          <p:cNvSpPr>
            <a:spLocks noChangeShapeType="1"/>
          </p:cNvSpPr>
          <p:nvPr/>
        </p:nvSpPr>
        <p:spPr bwMode="auto">
          <a:xfrm flipV="1">
            <a:off x="4749162" y="2833899"/>
            <a:ext cx="581779" cy="664891"/>
          </a:xfrm>
          <a:prstGeom prst="line">
            <a:avLst/>
          </a:prstGeom>
          <a:noFill/>
          <a:ln w="19050">
            <a:solidFill>
              <a:srgbClr val="008000"/>
            </a:solidFill>
            <a:round/>
            <a:headEnd/>
            <a:tailEnd/>
          </a:ln>
        </p:spPr>
        <p:txBody>
          <a:bodyPr/>
          <a:lstStyle/>
          <a:p>
            <a:endParaRPr lang="zh-CN" altLang="en-US">
              <a:latin typeface="+mn-ea"/>
            </a:endParaRPr>
          </a:p>
        </p:txBody>
      </p:sp>
      <p:sp>
        <p:nvSpPr>
          <p:cNvPr id="11" name="Line 10"/>
          <p:cNvSpPr>
            <a:spLocks noChangeAspect="1" noChangeShapeType="1"/>
          </p:cNvSpPr>
          <p:nvPr/>
        </p:nvSpPr>
        <p:spPr bwMode="auto">
          <a:xfrm>
            <a:off x="4582938" y="4080569"/>
            <a:ext cx="1163559" cy="0"/>
          </a:xfrm>
          <a:prstGeom prst="line">
            <a:avLst/>
          </a:prstGeom>
          <a:noFill/>
          <a:ln w="19050">
            <a:solidFill>
              <a:srgbClr val="008000"/>
            </a:solidFill>
            <a:round/>
            <a:headEnd/>
            <a:tailEnd/>
          </a:ln>
        </p:spPr>
        <p:txBody>
          <a:bodyPr/>
          <a:lstStyle/>
          <a:p>
            <a:endParaRPr lang="zh-CN" altLang="en-US">
              <a:latin typeface="+mn-ea"/>
            </a:endParaRPr>
          </a:p>
        </p:txBody>
      </p:sp>
      <p:grpSp>
        <p:nvGrpSpPr>
          <p:cNvPr id="13" name="Group 12"/>
          <p:cNvGrpSpPr>
            <a:grpSpLocks noChangeAspect="1"/>
          </p:cNvGrpSpPr>
          <p:nvPr/>
        </p:nvGrpSpPr>
        <p:grpSpPr bwMode="auto">
          <a:xfrm rot="16200000" flipV="1">
            <a:off x="5954276" y="2459898"/>
            <a:ext cx="415557" cy="332445"/>
            <a:chOff x="3360" y="2544"/>
            <a:chExt cx="240" cy="192"/>
          </a:xfrm>
        </p:grpSpPr>
        <p:sp>
          <p:nvSpPr>
            <p:cNvPr id="14" name="Line 1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6" name="Line 1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 name="Line 1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20" name="Line 19"/>
          <p:cNvSpPr>
            <a:spLocks noChangeShapeType="1"/>
          </p:cNvSpPr>
          <p:nvPr/>
        </p:nvSpPr>
        <p:spPr bwMode="auto">
          <a:xfrm>
            <a:off x="6411389" y="2833897"/>
            <a:ext cx="0" cy="2327119"/>
          </a:xfrm>
          <a:prstGeom prst="line">
            <a:avLst/>
          </a:prstGeom>
          <a:noFill/>
          <a:ln w="19050">
            <a:solidFill>
              <a:schemeClr val="tx1"/>
            </a:solidFill>
            <a:round/>
            <a:headEnd/>
            <a:tailEnd/>
          </a:ln>
        </p:spPr>
        <p:txBody>
          <a:bodyPr/>
          <a:lstStyle/>
          <a:p>
            <a:endParaRPr lang="zh-CN" altLang="en-US">
              <a:latin typeface="+mn-ea"/>
            </a:endParaRPr>
          </a:p>
        </p:txBody>
      </p:sp>
      <p:sp>
        <p:nvSpPr>
          <p:cNvPr id="21" name="Line 20"/>
          <p:cNvSpPr>
            <a:spLocks noChangeShapeType="1"/>
          </p:cNvSpPr>
          <p:nvPr/>
        </p:nvSpPr>
        <p:spPr bwMode="auto">
          <a:xfrm flipH="1">
            <a:off x="6245166" y="2833899"/>
            <a:ext cx="16622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2" name="Group 21"/>
          <p:cNvGrpSpPr>
            <a:grpSpLocks/>
          </p:cNvGrpSpPr>
          <p:nvPr/>
        </p:nvGrpSpPr>
        <p:grpSpPr bwMode="auto">
          <a:xfrm>
            <a:off x="4915384" y="4080569"/>
            <a:ext cx="83111" cy="249334"/>
            <a:chOff x="3744" y="2880"/>
            <a:chExt cx="96" cy="288"/>
          </a:xfrm>
        </p:grpSpPr>
        <p:sp>
          <p:nvSpPr>
            <p:cNvPr id="23" name="Line 22"/>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24" name="Oval 23"/>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25" name="Line 24"/>
          <p:cNvSpPr>
            <a:spLocks noChangeShapeType="1"/>
          </p:cNvSpPr>
          <p:nvPr/>
        </p:nvSpPr>
        <p:spPr bwMode="auto">
          <a:xfrm>
            <a:off x="6162054" y="2335231"/>
            <a:ext cx="0" cy="83111"/>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6" name="Group 25"/>
          <p:cNvGrpSpPr>
            <a:grpSpLocks noChangeAspect="1"/>
          </p:cNvGrpSpPr>
          <p:nvPr/>
        </p:nvGrpSpPr>
        <p:grpSpPr bwMode="auto">
          <a:xfrm>
            <a:off x="5995832" y="5077905"/>
            <a:ext cx="415557" cy="332445"/>
            <a:chOff x="4032" y="2544"/>
            <a:chExt cx="240" cy="192"/>
          </a:xfrm>
        </p:grpSpPr>
        <p:sp>
          <p:nvSpPr>
            <p:cNvPr id="27"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8"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9"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2" name="Line 31"/>
          <p:cNvSpPr>
            <a:spLocks noChangeShapeType="1"/>
          </p:cNvSpPr>
          <p:nvPr/>
        </p:nvSpPr>
        <p:spPr bwMode="auto">
          <a:xfrm>
            <a:off x="4915384" y="5244128"/>
            <a:ext cx="1080448"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ShapeType="1"/>
          </p:cNvSpPr>
          <p:nvPr/>
        </p:nvSpPr>
        <p:spPr bwMode="auto">
          <a:xfrm>
            <a:off x="6411389" y="5327239"/>
            <a:ext cx="0" cy="581779"/>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34" name="Line 33"/>
          <p:cNvSpPr>
            <a:spLocks noChangeShapeType="1"/>
          </p:cNvSpPr>
          <p:nvPr/>
        </p:nvSpPr>
        <p:spPr bwMode="auto">
          <a:xfrm>
            <a:off x="4915384" y="5244128"/>
            <a:ext cx="0" cy="66489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36" name="Rectangle 35"/>
          <p:cNvSpPr>
            <a:spLocks noChangeArrowheads="1"/>
          </p:cNvSpPr>
          <p:nvPr/>
        </p:nvSpPr>
        <p:spPr bwMode="auto">
          <a:xfrm>
            <a:off x="6494500" y="5077905"/>
            <a:ext cx="249334"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37" name="Rectangle 36"/>
          <p:cNvSpPr>
            <a:spLocks noChangeArrowheads="1"/>
          </p:cNvSpPr>
          <p:nvPr/>
        </p:nvSpPr>
        <p:spPr bwMode="auto">
          <a:xfrm>
            <a:off x="6162054" y="2833899"/>
            <a:ext cx="249334"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38" name="Rectangle 37"/>
          <p:cNvSpPr>
            <a:spLocks noChangeArrowheads="1"/>
          </p:cNvSpPr>
          <p:nvPr/>
        </p:nvSpPr>
        <p:spPr bwMode="auto">
          <a:xfrm flipV="1">
            <a:off x="5995832" y="5742796"/>
            <a:ext cx="374001" cy="249334"/>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mn-ea"/>
              </a:rPr>
              <a:t>O/I</a:t>
            </a:r>
          </a:p>
        </p:txBody>
      </p:sp>
      <p:grpSp>
        <p:nvGrpSpPr>
          <p:cNvPr id="39" name="Group 38"/>
          <p:cNvGrpSpPr>
            <a:grpSpLocks/>
          </p:cNvGrpSpPr>
          <p:nvPr/>
        </p:nvGrpSpPr>
        <p:grpSpPr bwMode="auto">
          <a:xfrm>
            <a:off x="4499828" y="3748124"/>
            <a:ext cx="166223" cy="83111"/>
            <a:chOff x="3888" y="2832"/>
            <a:chExt cx="96" cy="48"/>
          </a:xfrm>
        </p:grpSpPr>
        <p:sp>
          <p:nvSpPr>
            <p:cNvPr id="40" name="Line 39"/>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41" name="Line 40"/>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42" name="Line 41"/>
          <p:cNvSpPr>
            <a:spLocks noChangeAspect="1" noChangeShapeType="1"/>
          </p:cNvSpPr>
          <p:nvPr/>
        </p:nvSpPr>
        <p:spPr bwMode="auto">
          <a:xfrm>
            <a:off x="4582939" y="3498789"/>
            <a:ext cx="0" cy="249334"/>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43" name="Line 42"/>
          <p:cNvSpPr>
            <a:spLocks noChangeAspect="1" noChangeShapeType="1"/>
          </p:cNvSpPr>
          <p:nvPr/>
        </p:nvSpPr>
        <p:spPr bwMode="auto">
          <a:xfrm>
            <a:off x="4582939" y="3498789"/>
            <a:ext cx="166223" cy="0"/>
          </a:xfrm>
          <a:prstGeom prst="line">
            <a:avLst/>
          </a:prstGeom>
          <a:noFill/>
          <a:ln w="19050">
            <a:solidFill>
              <a:srgbClr val="008000"/>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4582939" y="3831235"/>
            <a:ext cx="0" cy="249334"/>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45" name="Line 44"/>
          <p:cNvSpPr>
            <a:spLocks noChangeAspect="1" noChangeShapeType="1"/>
          </p:cNvSpPr>
          <p:nvPr/>
        </p:nvSpPr>
        <p:spPr bwMode="auto">
          <a:xfrm>
            <a:off x="5746498" y="2833899"/>
            <a:ext cx="332445" cy="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46" name="Line 45"/>
          <p:cNvSpPr>
            <a:spLocks noChangeShapeType="1"/>
          </p:cNvSpPr>
          <p:nvPr/>
        </p:nvSpPr>
        <p:spPr bwMode="auto">
          <a:xfrm>
            <a:off x="2879156" y="2335231"/>
            <a:ext cx="4155567" cy="0"/>
          </a:xfrm>
          <a:prstGeom prst="line">
            <a:avLst/>
          </a:prstGeom>
          <a:noFill/>
          <a:ln w="19050">
            <a:solidFill>
              <a:schemeClr val="tx1"/>
            </a:solidFill>
            <a:round/>
            <a:headEnd/>
            <a:tailEnd/>
          </a:ln>
        </p:spPr>
        <p:txBody>
          <a:bodyPr/>
          <a:lstStyle/>
          <a:p>
            <a:endParaRPr lang="zh-CN" altLang="en-US">
              <a:latin typeface="+mn-ea"/>
            </a:endParaRPr>
          </a:p>
        </p:txBody>
      </p:sp>
      <p:sp>
        <p:nvSpPr>
          <p:cNvPr id="47" name="Rectangle 46"/>
          <p:cNvSpPr>
            <a:spLocks noChangeArrowheads="1"/>
          </p:cNvSpPr>
          <p:nvPr/>
        </p:nvSpPr>
        <p:spPr bwMode="auto">
          <a:xfrm>
            <a:off x="5081607" y="4163681"/>
            <a:ext cx="789558" cy="502131"/>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71" name="Rectangle 70"/>
          <p:cNvSpPr>
            <a:spLocks noChangeArrowheads="1"/>
          </p:cNvSpPr>
          <p:nvPr/>
        </p:nvSpPr>
        <p:spPr bwMode="auto">
          <a:xfrm>
            <a:off x="1591899" y="2210562"/>
            <a:ext cx="1329781" cy="249334"/>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72" name="Rectangle 71"/>
          <p:cNvSpPr>
            <a:spLocks noChangeArrowheads="1"/>
          </p:cNvSpPr>
          <p:nvPr/>
        </p:nvSpPr>
        <p:spPr bwMode="auto">
          <a:xfrm>
            <a:off x="4333605" y="5884925"/>
            <a:ext cx="1329781" cy="249334"/>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grpSp>
        <p:nvGrpSpPr>
          <p:cNvPr id="73" name="Group 72"/>
          <p:cNvGrpSpPr>
            <a:grpSpLocks/>
          </p:cNvGrpSpPr>
          <p:nvPr/>
        </p:nvGrpSpPr>
        <p:grpSpPr bwMode="auto">
          <a:xfrm>
            <a:off x="3502492" y="2335231"/>
            <a:ext cx="1662227" cy="1163559"/>
            <a:chOff x="1992" y="1680"/>
            <a:chExt cx="960" cy="672"/>
          </a:xfrm>
        </p:grpSpPr>
        <p:sp>
          <p:nvSpPr>
            <p:cNvPr id="74" name="Rectangle 73"/>
            <p:cNvSpPr>
              <a:spLocks noChangeArrowheads="1"/>
            </p:cNvSpPr>
            <p:nvPr/>
          </p:nvSpPr>
          <p:spPr bwMode="auto">
            <a:xfrm>
              <a:off x="2040" y="196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grpSp>
          <p:nvGrpSpPr>
            <p:cNvPr id="75" name="Group 74"/>
            <p:cNvGrpSpPr>
              <a:grpSpLocks/>
            </p:cNvGrpSpPr>
            <p:nvPr/>
          </p:nvGrpSpPr>
          <p:grpSpPr bwMode="auto">
            <a:xfrm>
              <a:off x="1992" y="1680"/>
              <a:ext cx="960" cy="672"/>
              <a:chOff x="1992" y="1680"/>
              <a:chExt cx="960" cy="672"/>
            </a:xfrm>
          </p:grpSpPr>
          <p:grpSp>
            <p:nvGrpSpPr>
              <p:cNvPr id="76" name="Group 75"/>
              <p:cNvGrpSpPr>
                <a:grpSpLocks noChangeAspect="1"/>
              </p:cNvGrpSpPr>
              <p:nvPr/>
            </p:nvGrpSpPr>
            <p:grpSpPr bwMode="auto">
              <a:xfrm rot="16200000" flipV="1">
                <a:off x="2016" y="1752"/>
                <a:ext cx="240" cy="192"/>
                <a:chOff x="3360" y="2544"/>
                <a:chExt cx="240" cy="192"/>
              </a:xfrm>
            </p:grpSpPr>
            <p:sp>
              <p:nvSpPr>
                <p:cNvPr id="86" name="Line 7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7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7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7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7" name="Group 81"/>
              <p:cNvGrpSpPr>
                <a:grpSpLocks/>
              </p:cNvGrpSpPr>
              <p:nvPr/>
            </p:nvGrpSpPr>
            <p:grpSpPr bwMode="auto">
              <a:xfrm>
                <a:off x="1992" y="1680"/>
                <a:ext cx="960" cy="672"/>
                <a:chOff x="1992" y="1680"/>
                <a:chExt cx="960" cy="672"/>
              </a:xfrm>
            </p:grpSpPr>
            <p:sp>
              <p:nvSpPr>
                <p:cNvPr id="78" name="Line 82"/>
                <p:cNvSpPr>
                  <a:spLocks noChangeAspect="1" noChangeShapeType="1"/>
                </p:cNvSpPr>
                <p:nvPr/>
              </p:nvSpPr>
              <p:spPr bwMode="auto">
                <a:xfrm>
                  <a:off x="2376" y="1968"/>
                  <a:ext cx="288" cy="0"/>
                </a:xfrm>
                <a:prstGeom prst="line">
                  <a:avLst/>
                </a:prstGeom>
                <a:noFill/>
                <a:ln w="19050">
                  <a:solidFill>
                    <a:srgbClr val="FF0000"/>
                  </a:solidFill>
                  <a:round/>
                  <a:headEnd/>
                  <a:tailEnd/>
                </a:ln>
              </p:spPr>
              <p:txBody>
                <a:bodyPr/>
                <a:lstStyle/>
                <a:p>
                  <a:endParaRPr lang="zh-CN" altLang="en-US">
                    <a:latin typeface="+mn-ea"/>
                  </a:endParaRPr>
                </a:p>
              </p:txBody>
            </p:sp>
            <p:grpSp>
              <p:nvGrpSpPr>
                <p:cNvPr id="79" name="Group 83"/>
                <p:cNvGrpSpPr>
                  <a:grpSpLocks/>
                </p:cNvGrpSpPr>
                <p:nvPr/>
              </p:nvGrpSpPr>
              <p:grpSpPr bwMode="auto">
                <a:xfrm>
                  <a:off x="1992" y="1680"/>
                  <a:ext cx="960" cy="672"/>
                  <a:chOff x="1992" y="1680"/>
                  <a:chExt cx="960" cy="672"/>
                </a:xfrm>
              </p:grpSpPr>
              <p:sp>
                <p:nvSpPr>
                  <p:cNvPr id="80" name="Line 84"/>
                  <p:cNvSpPr>
                    <a:spLocks noChangeAspect="1" noChangeShapeType="1"/>
                  </p:cNvSpPr>
                  <p:nvPr/>
                </p:nvSpPr>
                <p:spPr bwMode="auto">
                  <a:xfrm>
                    <a:off x="2376" y="1968"/>
                    <a:ext cx="0" cy="336"/>
                  </a:xfrm>
                  <a:prstGeom prst="line">
                    <a:avLst/>
                  </a:prstGeom>
                  <a:noFill/>
                  <a:ln w="19050">
                    <a:solidFill>
                      <a:srgbClr val="FF0000"/>
                    </a:solidFill>
                    <a:round/>
                    <a:headEnd/>
                    <a:tailEnd/>
                  </a:ln>
                </p:spPr>
                <p:txBody>
                  <a:bodyPr/>
                  <a:lstStyle/>
                  <a:p>
                    <a:endParaRPr lang="zh-CN" altLang="en-US">
                      <a:latin typeface="+mn-ea"/>
                    </a:endParaRPr>
                  </a:p>
                </p:txBody>
              </p:sp>
              <p:sp>
                <p:nvSpPr>
                  <p:cNvPr id="81" name="Line 85"/>
                  <p:cNvSpPr>
                    <a:spLocks noChangeAspect="1" noChangeShapeType="1"/>
                  </p:cNvSpPr>
                  <p:nvPr/>
                </p:nvSpPr>
                <p:spPr bwMode="auto">
                  <a:xfrm>
                    <a:off x="2184" y="1968"/>
                    <a:ext cx="192"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82" name="Line 86"/>
                  <p:cNvSpPr>
                    <a:spLocks noChangeShapeType="1"/>
                  </p:cNvSpPr>
                  <p:nvPr/>
                </p:nvSpPr>
                <p:spPr bwMode="auto">
                  <a:xfrm flipH="1">
                    <a:off x="1992" y="1968"/>
                    <a:ext cx="96"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83" name="Line 87"/>
                  <p:cNvSpPr>
                    <a:spLocks noChangeShapeType="1"/>
                  </p:cNvSpPr>
                  <p:nvPr/>
                </p:nvSpPr>
                <p:spPr bwMode="auto">
                  <a:xfrm>
                    <a:off x="2136" y="1680"/>
                    <a:ext cx="0" cy="48"/>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84" name="Line 88"/>
                  <p:cNvSpPr>
                    <a:spLocks noChangeShapeType="1"/>
                  </p:cNvSpPr>
                  <p:nvPr/>
                </p:nvSpPr>
                <p:spPr bwMode="auto">
                  <a:xfrm>
                    <a:off x="2664" y="1968"/>
                    <a:ext cx="288" cy="384"/>
                  </a:xfrm>
                  <a:prstGeom prst="line">
                    <a:avLst/>
                  </a:prstGeom>
                  <a:noFill/>
                  <a:ln w="19050">
                    <a:solidFill>
                      <a:srgbClr val="FF0000"/>
                    </a:solidFill>
                    <a:round/>
                    <a:headEnd/>
                    <a:tailEnd/>
                  </a:ln>
                </p:spPr>
                <p:txBody>
                  <a:bodyPr/>
                  <a:lstStyle/>
                  <a:p>
                    <a:endParaRPr lang="zh-CN" altLang="en-US">
                      <a:latin typeface="+mn-ea"/>
                    </a:endParaRPr>
                  </a:p>
                </p:txBody>
              </p:sp>
              <p:sp>
                <p:nvSpPr>
                  <p:cNvPr id="85" name="Rectangle 89"/>
                  <p:cNvSpPr>
                    <a:spLocks noChangeArrowheads="1"/>
                  </p:cNvSpPr>
                  <p:nvPr/>
                </p:nvSpPr>
                <p:spPr bwMode="auto">
                  <a:xfrm>
                    <a:off x="2352" y="1776"/>
                    <a:ext cx="144" cy="192"/>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mn-ea"/>
                      </a:rPr>
                      <a:t>A</a:t>
                    </a:r>
                  </a:p>
                </p:txBody>
              </p:sp>
            </p:grpSp>
          </p:grpSp>
        </p:grpSp>
      </p:grpSp>
      <p:sp>
        <p:nvSpPr>
          <p:cNvPr id="91" name="Rectangle 90"/>
          <p:cNvSpPr>
            <a:spLocks noChangeArrowheads="1"/>
          </p:cNvSpPr>
          <p:nvPr/>
        </p:nvSpPr>
        <p:spPr bwMode="auto">
          <a:xfrm>
            <a:off x="4292049" y="3748124"/>
            <a:ext cx="332445"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01" name="Line 100"/>
          <p:cNvSpPr>
            <a:spLocks noChangeAspect="1" noChangeShapeType="1"/>
          </p:cNvSpPr>
          <p:nvPr/>
        </p:nvSpPr>
        <p:spPr bwMode="auto">
          <a:xfrm>
            <a:off x="5330941" y="2833899"/>
            <a:ext cx="415557" cy="0"/>
          </a:xfrm>
          <a:prstGeom prst="line">
            <a:avLst/>
          </a:prstGeom>
          <a:noFill/>
          <a:ln w="19050">
            <a:solidFill>
              <a:srgbClr val="008000"/>
            </a:solidFill>
            <a:round/>
            <a:headEnd/>
            <a:tailEnd/>
          </a:ln>
        </p:spPr>
        <p:txBody>
          <a:bodyPr/>
          <a:lstStyle/>
          <a:p>
            <a:endParaRPr lang="zh-CN" altLang="en-US">
              <a:latin typeface="+mn-ea"/>
            </a:endParaRPr>
          </a:p>
        </p:txBody>
      </p:sp>
      <p:sp>
        <p:nvSpPr>
          <p:cNvPr id="102" name="Rectangle 101"/>
          <p:cNvSpPr>
            <a:spLocks noChangeArrowheads="1"/>
          </p:cNvSpPr>
          <p:nvPr/>
        </p:nvSpPr>
        <p:spPr bwMode="auto">
          <a:xfrm>
            <a:off x="5621831" y="2501453"/>
            <a:ext cx="249334" cy="332445"/>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mn-ea"/>
              </a:rPr>
              <a:t>B</a:t>
            </a:r>
          </a:p>
        </p:txBody>
      </p:sp>
      <p:grpSp>
        <p:nvGrpSpPr>
          <p:cNvPr id="103" name="Group 102"/>
          <p:cNvGrpSpPr>
            <a:grpSpLocks/>
          </p:cNvGrpSpPr>
          <p:nvPr/>
        </p:nvGrpSpPr>
        <p:grpSpPr bwMode="auto">
          <a:xfrm>
            <a:off x="5040051" y="2833899"/>
            <a:ext cx="1122003" cy="1246670"/>
            <a:chOff x="2880" y="1968"/>
            <a:chExt cx="648" cy="720"/>
          </a:xfrm>
        </p:grpSpPr>
        <p:sp>
          <p:nvSpPr>
            <p:cNvPr id="104" name="Line 103"/>
            <p:cNvSpPr>
              <a:spLocks noChangeAspect="1" noChangeShapeType="1"/>
            </p:cNvSpPr>
            <p:nvPr/>
          </p:nvSpPr>
          <p:spPr bwMode="auto">
            <a:xfrm>
              <a:off x="3288" y="1968"/>
              <a:ext cx="0" cy="336"/>
            </a:xfrm>
            <a:prstGeom prst="line">
              <a:avLst/>
            </a:prstGeom>
            <a:noFill/>
            <a:ln w="19050">
              <a:solidFill>
                <a:srgbClr val="008000"/>
              </a:solidFill>
              <a:round/>
              <a:headEnd/>
              <a:tailEnd/>
            </a:ln>
          </p:spPr>
          <p:txBody>
            <a:bodyPr/>
            <a:lstStyle/>
            <a:p>
              <a:endParaRPr lang="zh-CN" altLang="en-US">
                <a:latin typeface="+mn-ea"/>
              </a:endParaRPr>
            </a:p>
          </p:txBody>
        </p:sp>
        <p:grpSp>
          <p:nvGrpSpPr>
            <p:cNvPr id="105" name="Group 104"/>
            <p:cNvGrpSpPr>
              <a:grpSpLocks noChangeAspect="1"/>
            </p:cNvGrpSpPr>
            <p:nvPr/>
          </p:nvGrpSpPr>
          <p:grpSpPr bwMode="auto">
            <a:xfrm>
              <a:off x="3048" y="2256"/>
              <a:ext cx="240" cy="192"/>
              <a:chOff x="4032" y="2544"/>
              <a:chExt cx="240" cy="192"/>
            </a:xfrm>
          </p:grpSpPr>
          <p:sp>
            <p:nvSpPr>
              <p:cNvPr id="115" name="Line 10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16" name="Line 10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17" name="Line 10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8" name="Line 10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9" name="Line 10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106" name="Line 110"/>
            <p:cNvSpPr>
              <a:spLocks noChangeAspect="1" noChangeShapeType="1"/>
            </p:cNvSpPr>
            <p:nvPr/>
          </p:nvSpPr>
          <p:spPr bwMode="auto">
            <a:xfrm>
              <a:off x="3288" y="2400"/>
              <a:ext cx="0" cy="288"/>
            </a:xfrm>
            <a:prstGeom prst="line">
              <a:avLst/>
            </a:prstGeom>
            <a:noFill/>
            <a:ln w="19050">
              <a:solidFill>
                <a:srgbClr val="008000"/>
              </a:solidFill>
              <a:round/>
              <a:headEnd/>
              <a:tailEnd/>
            </a:ln>
          </p:spPr>
          <p:txBody>
            <a:bodyPr/>
            <a:lstStyle/>
            <a:p>
              <a:endParaRPr lang="zh-CN" altLang="en-US">
                <a:latin typeface="+mn-ea"/>
              </a:endParaRPr>
            </a:p>
          </p:txBody>
        </p:sp>
        <p:sp>
          <p:nvSpPr>
            <p:cNvPr id="107" name="Rectangle 111"/>
            <p:cNvSpPr>
              <a:spLocks noChangeArrowheads="1"/>
            </p:cNvSpPr>
            <p:nvPr/>
          </p:nvSpPr>
          <p:spPr bwMode="auto">
            <a:xfrm>
              <a:off x="3384" y="230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108" name="Group 112"/>
            <p:cNvGrpSpPr>
              <a:grpSpLocks/>
            </p:cNvGrpSpPr>
            <p:nvPr/>
          </p:nvGrpSpPr>
          <p:grpSpPr bwMode="auto">
            <a:xfrm>
              <a:off x="3000" y="2496"/>
              <a:ext cx="96" cy="48"/>
              <a:chOff x="3888" y="2832"/>
              <a:chExt cx="96" cy="48"/>
            </a:xfrm>
          </p:grpSpPr>
          <p:sp>
            <p:nvSpPr>
              <p:cNvPr id="113" name="Line 113"/>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14" name="Line 114"/>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09" name="Line 115"/>
            <p:cNvSpPr>
              <a:spLocks noChangeAspect="1" noChangeShapeType="1"/>
            </p:cNvSpPr>
            <p:nvPr/>
          </p:nvSpPr>
          <p:spPr bwMode="auto">
            <a:xfrm>
              <a:off x="3048" y="23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10" name="Line 116"/>
            <p:cNvSpPr>
              <a:spLocks noChangeAspect="1" noChangeShapeType="1"/>
            </p:cNvSpPr>
            <p:nvPr/>
          </p:nvSpPr>
          <p:spPr bwMode="auto">
            <a:xfrm>
              <a:off x="3048" y="2544"/>
              <a:ext cx="0" cy="144"/>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11" name="Line 117"/>
            <p:cNvSpPr>
              <a:spLocks noChangeAspect="1" noChangeShapeType="1"/>
            </p:cNvSpPr>
            <p:nvPr/>
          </p:nvSpPr>
          <p:spPr bwMode="auto">
            <a:xfrm>
              <a:off x="2952" y="235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2" name="Rectangle 118"/>
            <p:cNvSpPr>
              <a:spLocks noChangeArrowheads="1"/>
            </p:cNvSpPr>
            <p:nvPr/>
          </p:nvSpPr>
          <p:spPr bwMode="auto">
            <a:xfrm>
              <a:off x="2880" y="2496"/>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grpSp>
      <p:grpSp>
        <p:nvGrpSpPr>
          <p:cNvPr id="150" name="组合 149"/>
          <p:cNvGrpSpPr/>
          <p:nvPr/>
        </p:nvGrpSpPr>
        <p:grpSpPr>
          <a:xfrm>
            <a:off x="2338933" y="4077111"/>
            <a:ext cx="5320858" cy="947124"/>
            <a:chOff x="3291433" y="3975511"/>
            <a:chExt cx="5320858" cy="947124"/>
          </a:xfrm>
        </p:grpSpPr>
        <p:grpSp>
          <p:nvGrpSpPr>
            <p:cNvPr id="92" name="Group 91"/>
            <p:cNvGrpSpPr>
              <a:grpSpLocks/>
            </p:cNvGrpSpPr>
            <p:nvPr/>
          </p:nvGrpSpPr>
          <p:grpSpPr bwMode="auto">
            <a:xfrm>
              <a:off x="3291433" y="3975511"/>
              <a:ext cx="5320858" cy="947124"/>
              <a:chOff x="1320" y="2686"/>
              <a:chExt cx="3073" cy="547"/>
            </a:xfrm>
          </p:grpSpPr>
          <p:sp>
            <p:nvSpPr>
              <p:cNvPr id="97" name="Line 98"/>
              <p:cNvSpPr>
                <a:spLocks noChangeAspect="1" noChangeShapeType="1"/>
              </p:cNvSpPr>
              <p:nvPr/>
            </p:nvSpPr>
            <p:spPr bwMode="auto">
              <a:xfrm>
                <a:off x="1800" y="2878"/>
                <a:ext cx="0" cy="144"/>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93" name="Rectangle 92"/>
              <p:cNvSpPr>
                <a:spLocks noChangeArrowheads="1"/>
              </p:cNvSpPr>
              <p:nvPr/>
            </p:nvSpPr>
            <p:spPr bwMode="auto">
              <a:xfrm>
                <a:off x="1320" y="2926"/>
                <a:ext cx="456" cy="290"/>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grpSp>
            <p:nvGrpSpPr>
              <p:cNvPr id="94" name="Group 93"/>
              <p:cNvGrpSpPr>
                <a:grpSpLocks/>
              </p:cNvGrpSpPr>
              <p:nvPr/>
            </p:nvGrpSpPr>
            <p:grpSpPr bwMode="auto">
              <a:xfrm>
                <a:off x="1752" y="2830"/>
                <a:ext cx="96" cy="48"/>
                <a:chOff x="3888" y="2832"/>
                <a:chExt cx="96" cy="48"/>
              </a:xfrm>
            </p:grpSpPr>
            <p:sp>
              <p:nvSpPr>
                <p:cNvPr id="99" name="Line 94"/>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00" name="Line 95"/>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5" name="Line 96"/>
              <p:cNvSpPr>
                <a:spLocks noChangeAspect="1" noChangeShapeType="1"/>
              </p:cNvSpPr>
              <p:nvPr/>
            </p:nvSpPr>
            <p:spPr bwMode="auto">
              <a:xfrm>
                <a:off x="1800" y="2686"/>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96" name="Line 97"/>
              <p:cNvSpPr>
                <a:spLocks noChangeAspect="1" noChangeShapeType="1"/>
              </p:cNvSpPr>
              <p:nvPr/>
            </p:nvSpPr>
            <p:spPr bwMode="auto">
              <a:xfrm>
                <a:off x="1800" y="2686"/>
                <a:ext cx="192" cy="0"/>
              </a:xfrm>
              <a:prstGeom prst="line">
                <a:avLst/>
              </a:prstGeom>
              <a:noFill/>
              <a:ln w="19050">
                <a:solidFill>
                  <a:schemeClr val="tx1"/>
                </a:solidFill>
                <a:round/>
                <a:headEnd/>
                <a:tailEnd/>
              </a:ln>
            </p:spPr>
            <p:txBody>
              <a:bodyPr/>
              <a:lstStyle/>
              <a:p>
                <a:endParaRPr lang="zh-CN" altLang="en-US">
                  <a:latin typeface="+mn-ea"/>
                </a:endParaRPr>
              </a:p>
            </p:txBody>
          </p:sp>
          <p:sp>
            <p:nvSpPr>
              <p:cNvPr id="98" name="Rectangle 99"/>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57" name="Rectangle 92"/>
              <p:cNvSpPr>
                <a:spLocks noChangeArrowheads="1"/>
              </p:cNvSpPr>
              <p:nvPr/>
            </p:nvSpPr>
            <p:spPr bwMode="auto">
              <a:xfrm>
                <a:off x="3937" y="2943"/>
                <a:ext cx="456" cy="290"/>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grpSp>
        <p:grpSp>
          <p:nvGrpSpPr>
            <p:cNvPr id="121" name="Group 120"/>
            <p:cNvGrpSpPr>
              <a:grpSpLocks/>
            </p:cNvGrpSpPr>
            <p:nvPr/>
          </p:nvGrpSpPr>
          <p:grpSpPr bwMode="auto">
            <a:xfrm>
              <a:off x="7363889" y="3978969"/>
              <a:ext cx="789558" cy="581779"/>
              <a:chOff x="3672" y="2688"/>
              <a:chExt cx="456" cy="336"/>
            </a:xfrm>
          </p:grpSpPr>
          <p:sp>
            <p:nvSpPr>
              <p:cNvPr id="124" name="Line 125"/>
              <p:cNvSpPr>
                <a:spLocks noChangeAspect="1" noChangeShapeType="1"/>
              </p:cNvSpPr>
              <p:nvPr/>
            </p:nvSpPr>
            <p:spPr bwMode="auto">
              <a:xfrm>
                <a:off x="3864" y="2880"/>
                <a:ext cx="0" cy="144"/>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22" name="Group 121"/>
              <p:cNvGrpSpPr>
                <a:grpSpLocks/>
              </p:cNvGrpSpPr>
              <p:nvPr/>
            </p:nvGrpSpPr>
            <p:grpSpPr bwMode="auto">
              <a:xfrm>
                <a:off x="3816" y="2832"/>
                <a:ext cx="96" cy="48"/>
                <a:chOff x="3888" y="2832"/>
                <a:chExt cx="96" cy="48"/>
              </a:xfrm>
            </p:grpSpPr>
            <p:sp>
              <p:nvSpPr>
                <p:cNvPr id="127" name="Line 12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28" name="Line 12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23" name="Line 124"/>
              <p:cNvSpPr>
                <a:spLocks noChangeAspect="1" noChangeShapeType="1"/>
              </p:cNvSpPr>
              <p:nvPr/>
            </p:nvSpPr>
            <p:spPr bwMode="auto">
              <a:xfrm>
                <a:off x="3864" y="2688"/>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125" name="Line 126"/>
              <p:cNvSpPr>
                <a:spLocks noChangeAspect="1" noChangeShapeType="1"/>
              </p:cNvSpPr>
              <p:nvPr/>
            </p:nvSpPr>
            <p:spPr bwMode="auto">
              <a:xfrm>
                <a:off x="3672" y="2688"/>
                <a:ext cx="192" cy="0"/>
              </a:xfrm>
              <a:prstGeom prst="line">
                <a:avLst/>
              </a:prstGeom>
              <a:noFill/>
              <a:ln w="19050">
                <a:solidFill>
                  <a:schemeClr val="tx1"/>
                </a:solidFill>
                <a:round/>
                <a:headEnd/>
                <a:tailEnd/>
              </a:ln>
            </p:spPr>
            <p:txBody>
              <a:bodyPr/>
              <a:lstStyle/>
              <a:p>
                <a:endParaRPr lang="zh-CN" altLang="en-US">
                  <a:latin typeface="+mn-ea"/>
                </a:endParaRPr>
              </a:p>
            </p:txBody>
          </p:sp>
          <p:sp>
            <p:nvSpPr>
              <p:cNvPr id="126" name="Rectangle 127"/>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grpSp>
      </p:grpSp>
      <p:grpSp>
        <p:nvGrpSpPr>
          <p:cNvPr id="143" name="Group 143"/>
          <p:cNvGrpSpPr>
            <a:grpSpLocks/>
          </p:cNvGrpSpPr>
          <p:nvPr/>
        </p:nvGrpSpPr>
        <p:grpSpPr bwMode="auto">
          <a:xfrm>
            <a:off x="6203610" y="4606941"/>
            <a:ext cx="249334" cy="332445"/>
            <a:chOff x="5040" y="2688"/>
            <a:chExt cx="144" cy="192"/>
          </a:xfrm>
        </p:grpSpPr>
        <p:sp>
          <p:nvSpPr>
            <p:cNvPr id="144" name="Rectangle 144"/>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145" name="Line 14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3" name="组合 2"/>
          <p:cNvGrpSpPr/>
          <p:nvPr/>
        </p:nvGrpSpPr>
        <p:grpSpPr>
          <a:xfrm>
            <a:off x="2920712" y="1098950"/>
            <a:ext cx="5028237" cy="1734947"/>
            <a:chOff x="3873212" y="997350"/>
            <a:chExt cx="5028237" cy="1734947"/>
          </a:xfrm>
        </p:grpSpPr>
        <p:grpSp>
          <p:nvGrpSpPr>
            <p:cNvPr id="49" name="Group 48"/>
            <p:cNvGrpSpPr>
              <a:grpSpLocks/>
            </p:cNvGrpSpPr>
            <p:nvPr/>
          </p:nvGrpSpPr>
          <p:grpSpPr bwMode="auto">
            <a:xfrm>
              <a:off x="3873212" y="997350"/>
              <a:ext cx="5028237" cy="999067"/>
              <a:chOff x="1656" y="966"/>
              <a:chExt cx="2904" cy="577"/>
            </a:xfrm>
          </p:grpSpPr>
          <p:grpSp>
            <p:nvGrpSpPr>
              <p:cNvPr id="50" name="Group 49"/>
              <p:cNvGrpSpPr>
                <a:grpSpLocks/>
              </p:cNvGrpSpPr>
              <p:nvPr/>
            </p:nvGrpSpPr>
            <p:grpSpPr bwMode="auto">
              <a:xfrm>
                <a:off x="1752" y="1248"/>
                <a:ext cx="2160" cy="192"/>
                <a:chOff x="1752" y="1248"/>
                <a:chExt cx="2160" cy="192"/>
              </a:xfrm>
            </p:grpSpPr>
            <p:grpSp>
              <p:nvGrpSpPr>
                <p:cNvPr id="59" name="Group 50"/>
                <p:cNvGrpSpPr>
                  <a:grpSpLocks noChangeAspect="1"/>
                </p:cNvGrpSpPr>
                <p:nvPr/>
              </p:nvGrpSpPr>
              <p:grpSpPr bwMode="auto">
                <a:xfrm>
                  <a:off x="1752" y="1248"/>
                  <a:ext cx="240" cy="192"/>
                  <a:chOff x="4032" y="2544"/>
                  <a:chExt cx="240" cy="192"/>
                </a:xfrm>
              </p:grpSpPr>
              <p:sp>
                <p:nvSpPr>
                  <p:cNvPr id="66" name="Line 51"/>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7" name="Line 52"/>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8" name="Line 53"/>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54"/>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70" name="Line 55"/>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0" name="Group 56"/>
                <p:cNvGrpSpPr>
                  <a:grpSpLocks noChangeAspect="1"/>
                </p:cNvGrpSpPr>
                <p:nvPr/>
              </p:nvGrpSpPr>
              <p:grpSpPr bwMode="auto">
                <a:xfrm>
                  <a:off x="3672" y="1248"/>
                  <a:ext cx="240" cy="192"/>
                  <a:chOff x="3360" y="2544"/>
                  <a:chExt cx="240" cy="192"/>
                </a:xfrm>
              </p:grpSpPr>
              <p:sp>
                <p:nvSpPr>
                  <p:cNvPr id="61" name="Line 5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2" name="Line 5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3" name="Line 5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6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5" name="Line 6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51" name="Line 62"/>
              <p:cNvSpPr>
                <a:spLocks noChangeShapeType="1"/>
              </p:cNvSpPr>
              <p:nvPr/>
            </p:nvSpPr>
            <p:spPr bwMode="auto">
              <a:xfrm>
                <a:off x="1992" y="11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52" name="Line 63"/>
              <p:cNvSpPr>
                <a:spLocks noChangeShapeType="1"/>
              </p:cNvSpPr>
              <p:nvPr/>
            </p:nvSpPr>
            <p:spPr bwMode="auto">
              <a:xfrm>
                <a:off x="3672" y="11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53" name="Line 64"/>
              <p:cNvSpPr>
                <a:spLocks noChangeShapeType="1"/>
              </p:cNvSpPr>
              <p:nvPr/>
            </p:nvSpPr>
            <p:spPr bwMode="auto">
              <a:xfrm flipH="1">
                <a:off x="1656" y="1344"/>
                <a:ext cx="96"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54" name="Line 65"/>
              <p:cNvSpPr>
                <a:spLocks noChangeShapeType="1"/>
              </p:cNvSpPr>
              <p:nvPr/>
            </p:nvSpPr>
            <p:spPr bwMode="auto">
              <a:xfrm flipH="1">
                <a:off x="3912" y="1344"/>
                <a:ext cx="96" cy="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55" name="Rectangle 66"/>
              <p:cNvSpPr>
                <a:spLocks noChangeArrowheads="1"/>
              </p:cNvSpPr>
              <p:nvPr/>
            </p:nvSpPr>
            <p:spPr bwMode="auto">
              <a:xfrm>
                <a:off x="4104" y="1253"/>
                <a:ext cx="456" cy="290"/>
              </a:xfrm>
              <a:prstGeom prst="rect">
                <a:avLst/>
              </a:prstGeom>
              <a:noFill/>
              <a:ln w="12700">
                <a:noFill/>
                <a:miter lim="800000"/>
                <a:headEnd/>
                <a:tailEnd/>
              </a:ln>
            </p:spPr>
            <p:txBody>
              <a:bodyPr lIns="12700" tIns="12700" rIns="12700" bIns="12700"/>
              <a:lstStyle/>
              <a:p>
                <a:pPr algn="just"/>
                <a:r>
                  <a:rPr lang="zh-CN" altLang="en-US" sz="1600" dirty="0">
                    <a:solidFill>
                      <a:schemeClr val="folHlink"/>
                    </a:solidFill>
                    <a:latin typeface="+mn-ea"/>
                  </a:rPr>
                  <a:t>预充</a:t>
                </a:r>
              </a:p>
            </p:txBody>
          </p:sp>
          <p:sp>
            <p:nvSpPr>
              <p:cNvPr id="56" name="Rectangle 67"/>
              <p:cNvSpPr>
                <a:spLocks noChangeArrowheads="1"/>
              </p:cNvSpPr>
              <p:nvPr/>
            </p:nvSpPr>
            <p:spPr bwMode="auto">
              <a:xfrm>
                <a:off x="3432" y="124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57" name="Rectangle 68"/>
              <p:cNvSpPr>
                <a:spLocks noChangeArrowheads="1"/>
              </p:cNvSpPr>
              <p:nvPr/>
            </p:nvSpPr>
            <p:spPr bwMode="auto">
              <a:xfrm>
                <a:off x="2040" y="1296"/>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9</a:t>
                </a:r>
                <a:endParaRPr lang="en-US" altLang="zh-CN" sz="1600" dirty="0">
                  <a:solidFill>
                    <a:schemeClr val="folHlink"/>
                  </a:solidFill>
                  <a:latin typeface="+mn-ea"/>
                </a:endParaRPr>
              </a:p>
            </p:txBody>
          </p:sp>
          <p:sp>
            <p:nvSpPr>
              <p:cNvPr id="58" name="Rectangle 69"/>
              <p:cNvSpPr>
                <a:spLocks noChangeArrowheads="1"/>
              </p:cNvSpPr>
              <p:nvPr/>
            </p:nvSpPr>
            <p:spPr bwMode="auto">
              <a:xfrm>
                <a:off x="3462" y="990"/>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sp>
            <p:nvSpPr>
              <p:cNvPr id="149" name="Rectangle 69"/>
              <p:cNvSpPr>
                <a:spLocks noChangeArrowheads="1"/>
              </p:cNvSpPr>
              <p:nvPr/>
            </p:nvSpPr>
            <p:spPr bwMode="auto">
              <a:xfrm>
                <a:off x="1920" y="966"/>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grpSp>
        <p:sp>
          <p:nvSpPr>
            <p:cNvPr id="147" name="Line 19"/>
            <p:cNvSpPr>
              <a:spLocks noChangeShapeType="1"/>
            </p:cNvSpPr>
            <p:nvPr/>
          </p:nvSpPr>
          <p:spPr bwMode="auto">
            <a:xfrm>
              <a:off x="7363888" y="1734962"/>
              <a:ext cx="0" cy="997335"/>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48" name="Line 18"/>
            <p:cNvSpPr>
              <a:spLocks noChangeShapeType="1"/>
            </p:cNvSpPr>
            <p:nvPr/>
          </p:nvSpPr>
          <p:spPr bwMode="auto">
            <a:xfrm>
              <a:off x="4454991" y="1734961"/>
              <a:ext cx="0" cy="997336"/>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153" name="组合 152"/>
          <p:cNvGrpSpPr/>
          <p:nvPr/>
        </p:nvGrpSpPr>
        <p:grpSpPr>
          <a:xfrm>
            <a:off x="3834937" y="3332567"/>
            <a:ext cx="872669" cy="744540"/>
            <a:chOff x="4787437" y="3230967"/>
            <a:chExt cx="872669" cy="744540"/>
          </a:xfrm>
        </p:grpSpPr>
        <p:sp>
          <p:nvSpPr>
            <p:cNvPr id="35" name="Rectangle 34"/>
            <p:cNvSpPr>
              <a:spLocks noChangeArrowheads="1"/>
            </p:cNvSpPr>
            <p:nvPr/>
          </p:nvSpPr>
          <p:spPr bwMode="auto">
            <a:xfrm>
              <a:off x="4787437" y="3314078"/>
              <a:ext cx="249334" cy="332445"/>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52" name="组合 151"/>
            <p:cNvGrpSpPr/>
            <p:nvPr/>
          </p:nvGrpSpPr>
          <p:grpSpPr>
            <a:xfrm>
              <a:off x="5119882" y="3230967"/>
              <a:ext cx="540224" cy="744540"/>
              <a:chOff x="5119882" y="3230967"/>
              <a:chExt cx="540224" cy="744540"/>
            </a:xfrm>
          </p:grpSpPr>
          <p:grpSp>
            <p:nvGrpSpPr>
              <p:cNvPr id="4" name="Group 3"/>
              <p:cNvGrpSpPr>
                <a:grpSpLocks noChangeAspect="1"/>
              </p:cNvGrpSpPr>
              <p:nvPr/>
            </p:nvGrpSpPr>
            <p:grpSpPr bwMode="auto">
              <a:xfrm>
                <a:off x="5119882" y="3230967"/>
                <a:ext cx="415557" cy="332445"/>
                <a:chOff x="3360" y="2544"/>
                <a:chExt cx="240" cy="192"/>
              </a:xfrm>
            </p:grpSpPr>
            <p:sp>
              <p:nvSpPr>
                <p:cNvPr id="5" name="Line 4"/>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6" name="Line 5"/>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7" name="Line 6"/>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8" name="Line 7"/>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2" name="Line 11"/>
              <p:cNvSpPr>
                <a:spLocks noChangeAspect="1" noChangeShapeType="1"/>
              </p:cNvSpPr>
              <p:nvPr/>
            </p:nvSpPr>
            <p:spPr bwMode="auto">
              <a:xfrm>
                <a:off x="5119882" y="3480301"/>
                <a:ext cx="0" cy="495206"/>
              </a:xfrm>
              <a:prstGeom prst="line">
                <a:avLst/>
              </a:prstGeom>
              <a:noFill/>
              <a:ln w="19050">
                <a:solidFill>
                  <a:srgbClr val="008000"/>
                </a:solidFill>
                <a:round/>
                <a:headEnd/>
                <a:tailEnd/>
              </a:ln>
            </p:spPr>
            <p:txBody>
              <a:bodyPr/>
              <a:lstStyle/>
              <a:p>
                <a:endParaRPr lang="zh-CN" altLang="en-US">
                  <a:latin typeface="+mn-ea"/>
                </a:endParaRPr>
              </a:p>
            </p:txBody>
          </p:sp>
          <p:sp>
            <p:nvSpPr>
              <p:cNvPr id="151" name="Line 10"/>
              <p:cNvSpPr>
                <a:spLocks noChangeAspect="1" noChangeShapeType="1"/>
              </p:cNvSpPr>
              <p:nvPr/>
            </p:nvSpPr>
            <p:spPr bwMode="auto">
              <a:xfrm>
                <a:off x="5119882" y="3975507"/>
                <a:ext cx="540224" cy="0"/>
              </a:xfrm>
              <a:prstGeom prst="line">
                <a:avLst/>
              </a:prstGeom>
              <a:noFill/>
              <a:ln w="19050">
                <a:solidFill>
                  <a:srgbClr val="008000"/>
                </a:solidFill>
                <a:round/>
                <a:headEnd/>
                <a:tailEnd/>
              </a:ln>
            </p:spPr>
            <p:txBody>
              <a:bodyPr/>
              <a:lstStyle/>
              <a:p>
                <a:endParaRPr lang="zh-CN" altLang="en-US">
                  <a:latin typeface="+mn-ea"/>
                </a:endParaRPr>
              </a:p>
            </p:txBody>
          </p:sp>
        </p:grpSp>
      </p:grpSp>
      <p:grpSp>
        <p:nvGrpSpPr>
          <p:cNvPr id="156" name="组合 155"/>
          <p:cNvGrpSpPr/>
          <p:nvPr/>
        </p:nvGrpSpPr>
        <p:grpSpPr>
          <a:xfrm>
            <a:off x="3170046" y="2833897"/>
            <a:ext cx="1745338" cy="3075121"/>
            <a:chOff x="4122546" y="2732297"/>
            <a:chExt cx="1745338" cy="3075121"/>
          </a:xfrm>
        </p:grpSpPr>
        <p:sp>
          <p:nvSpPr>
            <p:cNvPr id="19" name="Line 18"/>
            <p:cNvSpPr>
              <a:spLocks noChangeShapeType="1"/>
            </p:cNvSpPr>
            <p:nvPr/>
          </p:nvSpPr>
          <p:spPr bwMode="auto">
            <a:xfrm>
              <a:off x="4454992" y="2732297"/>
              <a:ext cx="0" cy="2327120"/>
            </a:xfrm>
            <a:prstGeom prst="line">
              <a:avLst/>
            </a:prstGeom>
            <a:noFill/>
            <a:ln w="19050">
              <a:solidFill>
                <a:schemeClr val="tx1"/>
              </a:solidFill>
              <a:round/>
              <a:headEnd/>
              <a:tailEnd/>
            </a:ln>
          </p:spPr>
          <p:txBody>
            <a:bodyPr/>
            <a:lstStyle/>
            <a:p>
              <a:endParaRPr lang="zh-CN" altLang="en-US">
                <a:latin typeface="+mn-ea"/>
              </a:endParaRPr>
            </a:p>
          </p:txBody>
        </p:sp>
        <p:grpSp>
          <p:nvGrpSpPr>
            <p:cNvPr id="155" name="组合 154"/>
            <p:cNvGrpSpPr/>
            <p:nvPr/>
          </p:nvGrpSpPr>
          <p:grpSpPr>
            <a:xfrm>
              <a:off x="4122546" y="4477637"/>
              <a:ext cx="1745338" cy="1329781"/>
              <a:chOff x="4122546" y="4477637"/>
              <a:chExt cx="1745338" cy="1329781"/>
            </a:xfrm>
          </p:grpSpPr>
          <p:grpSp>
            <p:nvGrpSpPr>
              <p:cNvPr id="129" name="Group 128"/>
              <p:cNvGrpSpPr>
                <a:grpSpLocks/>
              </p:cNvGrpSpPr>
              <p:nvPr/>
            </p:nvGrpSpPr>
            <p:grpSpPr bwMode="auto">
              <a:xfrm>
                <a:off x="4122546" y="4477637"/>
                <a:ext cx="748002" cy="1329781"/>
                <a:chOff x="1800" y="2976"/>
                <a:chExt cx="432" cy="768"/>
              </a:xfrm>
            </p:grpSpPr>
            <p:grpSp>
              <p:nvGrpSpPr>
                <p:cNvPr id="130" name="Group 129"/>
                <p:cNvGrpSpPr>
                  <a:grpSpLocks/>
                </p:cNvGrpSpPr>
                <p:nvPr/>
              </p:nvGrpSpPr>
              <p:grpSpPr bwMode="auto">
                <a:xfrm>
                  <a:off x="1800" y="3264"/>
                  <a:ext cx="432" cy="480"/>
                  <a:chOff x="1800" y="3264"/>
                  <a:chExt cx="432" cy="480"/>
                </a:xfrm>
              </p:grpSpPr>
              <p:grpSp>
                <p:nvGrpSpPr>
                  <p:cNvPr id="132" name="Group 130"/>
                  <p:cNvGrpSpPr>
                    <a:grpSpLocks/>
                  </p:cNvGrpSpPr>
                  <p:nvPr/>
                </p:nvGrpSpPr>
                <p:grpSpPr bwMode="auto">
                  <a:xfrm>
                    <a:off x="1800" y="3264"/>
                    <a:ext cx="432" cy="480"/>
                    <a:chOff x="1800" y="3264"/>
                    <a:chExt cx="432" cy="480"/>
                  </a:xfrm>
                </p:grpSpPr>
                <p:grpSp>
                  <p:nvGrpSpPr>
                    <p:cNvPr id="134" name="Group 131"/>
                    <p:cNvGrpSpPr>
                      <a:grpSpLocks/>
                    </p:cNvGrpSpPr>
                    <p:nvPr/>
                  </p:nvGrpSpPr>
                  <p:grpSpPr bwMode="auto">
                    <a:xfrm>
                      <a:off x="1992" y="3264"/>
                      <a:ext cx="240" cy="480"/>
                      <a:chOff x="1992" y="3264"/>
                      <a:chExt cx="240" cy="480"/>
                    </a:xfrm>
                  </p:grpSpPr>
                  <p:grpSp>
                    <p:nvGrpSpPr>
                      <p:cNvPr id="136" name="Group 132"/>
                      <p:cNvGrpSpPr>
                        <a:grpSpLocks noChangeAspect="1"/>
                      </p:cNvGrpSpPr>
                      <p:nvPr/>
                    </p:nvGrpSpPr>
                    <p:grpSpPr bwMode="auto">
                      <a:xfrm>
                        <a:off x="1992" y="3264"/>
                        <a:ext cx="240" cy="192"/>
                        <a:chOff x="3360" y="2544"/>
                        <a:chExt cx="240" cy="192"/>
                      </a:xfrm>
                    </p:grpSpPr>
                    <p:sp>
                      <p:nvSpPr>
                        <p:cNvPr id="138" name="Line 1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9" name="Line 1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40" name="Line 1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1" name="Line 1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2" name="Line 1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7" name="Line 138"/>
                      <p:cNvSpPr>
                        <a:spLocks noChangeShapeType="1"/>
                      </p:cNvSpPr>
                      <p:nvPr/>
                    </p:nvSpPr>
                    <p:spPr bwMode="auto">
                      <a:xfrm>
                        <a:off x="1992" y="3408"/>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grpSp>
                <p:sp>
                  <p:nvSpPr>
                    <p:cNvPr id="135" name="Rectangle 139"/>
                    <p:cNvSpPr>
                      <a:spLocks noChangeArrowheads="1"/>
                    </p:cNvSpPr>
                    <p:nvPr/>
                  </p:nvSpPr>
                  <p:spPr bwMode="auto">
                    <a:xfrm>
                      <a:off x="1800" y="32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grpSp>
              <p:sp>
                <p:nvSpPr>
                  <p:cNvPr id="133" name="Rectangle 140"/>
                  <p:cNvSpPr>
                    <a:spLocks noChangeArrowheads="1"/>
                  </p:cNvSpPr>
                  <p:nvPr/>
                </p:nvSpPr>
                <p:spPr bwMode="auto">
                  <a:xfrm>
                    <a:off x="2016" y="3600"/>
                    <a:ext cx="216" cy="144"/>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grpSp>
            <p:sp>
              <p:nvSpPr>
                <p:cNvPr id="131" name="Rectangle 141"/>
                <p:cNvSpPr>
                  <a:spLocks noChangeArrowheads="1"/>
                </p:cNvSpPr>
                <p:nvPr/>
              </p:nvSpPr>
              <p:spPr bwMode="auto">
                <a:xfrm>
                  <a:off x="2016" y="2976"/>
                  <a:ext cx="144" cy="192"/>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D</a:t>
                  </a:r>
                </a:p>
              </p:txBody>
            </p:sp>
          </p:grpSp>
          <p:sp>
            <p:nvSpPr>
              <p:cNvPr id="154" name="Line 31"/>
              <p:cNvSpPr>
                <a:spLocks noChangeShapeType="1"/>
              </p:cNvSpPr>
              <p:nvPr/>
            </p:nvSpPr>
            <p:spPr bwMode="auto">
              <a:xfrm>
                <a:off x="4704325" y="5144694"/>
                <a:ext cx="1163559"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59" name="内容占位符 2"/>
          <p:cNvSpPr>
            <a:spLocks noGrp="1"/>
          </p:cNvSpPr>
          <p:nvPr>
            <p:ph idx="1"/>
          </p:nvPr>
        </p:nvSpPr>
        <p:spPr>
          <a:xfrm>
            <a:off x="7990504" y="4389369"/>
            <a:ext cx="4041147" cy="1875740"/>
          </a:xfrm>
        </p:spPr>
        <p:txBody>
          <a:bodyPr/>
          <a:lstStyle/>
          <a:p>
            <a:r>
              <a:rPr lang="zh-CN" altLang="en-US" b="1" dirty="0"/>
              <a:t>进一步提高存储密度</a:t>
            </a:r>
          </a:p>
          <a:p>
            <a:pPr lvl="1"/>
            <a:r>
              <a:rPr lang="zh-CN" altLang="en-US" dirty="0"/>
              <a:t>核心是电容</a:t>
            </a:r>
          </a:p>
          <a:p>
            <a:pPr lvl="1"/>
            <a:r>
              <a:rPr lang="zh-CN" altLang="en-US" dirty="0"/>
              <a:t>裁剪冗余电路</a:t>
            </a:r>
          </a:p>
          <a:p>
            <a:endParaRPr lang="zh-CN" altLang="en-US" dirty="0"/>
          </a:p>
        </p:txBody>
      </p:sp>
    </p:spTree>
    <p:extLst>
      <p:ext uri="{BB962C8B-B14F-4D97-AF65-F5344CB8AC3E}">
        <p14:creationId xmlns:p14="http://schemas.microsoft.com/office/powerpoint/2010/main" val="269858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50"/>
                                        </p:tgtEl>
                                        <p:attrNameLst>
                                          <p:attrName>ppt_x</p:attrName>
                                        </p:attrNameLst>
                                      </p:cBhvr>
                                      <p:tavLst>
                                        <p:tav tm="0">
                                          <p:val>
                                            <p:strVal val="ppt_x"/>
                                          </p:val>
                                        </p:tav>
                                        <p:tav tm="100000">
                                          <p:val>
                                            <p:strVal val="ppt_x"/>
                                          </p:val>
                                        </p:tav>
                                      </p:tavLst>
                                    </p:anim>
                                    <p:anim calcmode="lin" valueType="num">
                                      <p:cBhvr additive="base">
                                        <p:cTn id="13" dur="500"/>
                                        <p:tgtEl>
                                          <p:spTgt spid="150"/>
                                        </p:tgtEl>
                                        <p:attrNameLst>
                                          <p:attrName>ppt_y</p:attrName>
                                        </p:attrNameLst>
                                      </p:cBhvr>
                                      <p:tavLst>
                                        <p:tav tm="0">
                                          <p:val>
                                            <p:strVal val="ppt_y"/>
                                          </p:val>
                                        </p:tav>
                                        <p:tav tm="100000">
                                          <p:val>
                                            <p:strVal val="1+ppt_h/2"/>
                                          </p:val>
                                        </p:tav>
                                      </p:tavLst>
                                    </p:anim>
                                    <p:set>
                                      <p:cBhvr>
                                        <p:cTn id="14" dur="1" fill="hold">
                                          <p:stCondLst>
                                            <p:cond delay="499"/>
                                          </p:stCondLst>
                                        </p:cTn>
                                        <p:tgtEl>
                                          <p:spTgt spid="15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73"/>
                                        </p:tgtEl>
                                        <p:attrNameLst>
                                          <p:attrName>ppt_x</p:attrName>
                                        </p:attrNameLst>
                                      </p:cBhvr>
                                      <p:tavLst>
                                        <p:tav tm="0">
                                          <p:val>
                                            <p:strVal val="ppt_x"/>
                                          </p:val>
                                        </p:tav>
                                        <p:tav tm="100000">
                                          <p:val>
                                            <p:strVal val="ppt_x"/>
                                          </p:val>
                                        </p:tav>
                                      </p:tavLst>
                                    </p:anim>
                                    <p:anim calcmode="lin" valueType="num">
                                      <p:cBhvr additive="base">
                                        <p:cTn id="19" dur="500"/>
                                        <p:tgtEl>
                                          <p:spTgt spid="73"/>
                                        </p:tgtEl>
                                        <p:attrNameLst>
                                          <p:attrName>ppt_y</p:attrName>
                                        </p:attrNameLst>
                                      </p:cBhvr>
                                      <p:tavLst>
                                        <p:tav tm="0">
                                          <p:val>
                                            <p:strVal val="ppt_y"/>
                                          </p:val>
                                        </p:tav>
                                        <p:tav tm="100000">
                                          <p:val>
                                            <p:strVal val="1+ppt_h/2"/>
                                          </p:val>
                                        </p:tav>
                                      </p:tavLst>
                                    </p:anim>
                                    <p:set>
                                      <p:cBhvr>
                                        <p:cTn id="20" dur="1" fill="hold">
                                          <p:stCondLst>
                                            <p:cond delay="499"/>
                                          </p:stCondLst>
                                        </p:cTn>
                                        <p:tgtEl>
                                          <p:spTgt spid="7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3"/>
                                        </p:tgtEl>
                                        <p:attrNameLst>
                                          <p:attrName>ppt_x</p:attrName>
                                        </p:attrNameLst>
                                      </p:cBhvr>
                                      <p:tavLst>
                                        <p:tav tm="0">
                                          <p:val>
                                            <p:strVal val="ppt_x"/>
                                          </p:val>
                                        </p:tav>
                                        <p:tav tm="100000">
                                          <p:val>
                                            <p:strVal val="ppt_x"/>
                                          </p:val>
                                        </p:tav>
                                      </p:tavLst>
                                    </p:anim>
                                    <p:anim calcmode="lin" valueType="num">
                                      <p:cBhvr additive="base">
                                        <p:cTn id="25" dur="500"/>
                                        <p:tgtEl>
                                          <p:spTgt spid="103"/>
                                        </p:tgtEl>
                                        <p:attrNameLst>
                                          <p:attrName>ppt_y</p:attrName>
                                        </p:attrNameLst>
                                      </p:cBhvr>
                                      <p:tavLst>
                                        <p:tav tm="0">
                                          <p:val>
                                            <p:strVal val="ppt_y"/>
                                          </p:val>
                                        </p:tav>
                                        <p:tav tm="100000">
                                          <p:val>
                                            <p:strVal val="1+ppt_h/2"/>
                                          </p:val>
                                        </p:tav>
                                      </p:tavLst>
                                    </p:anim>
                                    <p:set>
                                      <p:cBhvr>
                                        <p:cTn id="26" dur="1" fill="hold">
                                          <p:stCondLst>
                                            <p:cond delay="499"/>
                                          </p:stCondLst>
                                        </p:cTn>
                                        <p:tgtEl>
                                          <p:spTgt spid="10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53"/>
                                        </p:tgtEl>
                                        <p:attrNameLst>
                                          <p:attrName>ppt_x</p:attrName>
                                        </p:attrNameLst>
                                      </p:cBhvr>
                                      <p:tavLst>
                                        <p:tav tm="0">
                                          <p:val>
                                            <p:strVal val="ppt_x"/>
                                          </p:val>
                                        </p:tav>
                                        <p:tav tm="100000">
                                          <p:val>
                                            <p:strVal val="ppt_x"/>
                                          </p:val>
                                        </p:tav>
                                      </p:tavLst>
                                    </p:anim>
                                    <p:anim calcmode="lin" valueType="num">
                                      <p:cBhvr additive="base">
                                        <p:cTn id="31" dur="500"/>
                                        <p:tgtEl>
                                          <p:spTgt spid="153"/>
                                        </p:tgtEl>
                                        <p:attrNameLst>
                                          <p:attrName>ppt_y</p:attrName>
                                        </p:attrNameLst>
                                      </p:cBhvr>
                                      <p:tavLst>
                                        <p:tav tm="0">
                                          <p:val>
                                            <p:strVal val="ppt_y"/>
                                          </p:val>
                                        </p:tav>
                                        <p:tav tm="100000">
                                          <p:val>
                                            <p:strVal val="1+ppt_h/2"/>
                                          </p:val>
                                        </p:tav>
                                      </p:tavLst>
                                    </p:anim>
                                    <p:set>
                                      <p:cBhvr>
                                        <p:cTn id="32" dur="1" fill="hold">
                                          <p:stCondLst>
                                            <p:cond delay="499"/>
                                          </p:stCondLst>
                                        </p:cTn>
                                        <p:tgtEl>
                                          <p:spTgt spid="15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6"/>
                                        </p:tgtEl>
                                        <p:attrNameLst>
                                          <p:attrName>ppt_x</p:attrName>
                                        </p:attrNameLst>
                                      </p:cBhvr>
                                      <p:tavLst>
                                        <p:tav tm="0">
                                          <p:val>
                                            <p:strVal val="ppt_x"/>
                                          </p:val>
                                        </p:tav>
                                        <p:tav tm="100000">
                                          <p:val>
                                            <p:strVal val="ppt_x"/>
                                          </p:val>
                                        </p:tav>
                                      </p:tavLst>
                                    </p:anim>
                                    <p:anim calcmode="lin" valueType="num">
                                      <p:cBhvr additive="base">
                                        <p:cTn id="37" dur="500"/>
                                        <p:tgtEl>
                                          <p:spTgt spid="156"/>
                                        </p:tgtEl>
                                        <p:attrNameLst>
                                          <p:attrName>ppt_y</p:attrName>
                                        </p:attrNameLst>
                                      </p:cBhvr>
                                      <p:tavLst>
                                        <p:tav tm="0">
                                          <p:val>
                                            <p:strVal val="ppt_y"/>
                                          </p:val>
                                        </p:tav>
                                        <p:tav tm="100000">
                                          <p:val>
                                            <p:strVal val="1+ppt_h/2"/>
                                          </p:val>
                                        </p:tav>
                                      </p:tavLst>
                                    </p:anim>
                                    <p:set>
                                      <p:cBhvr>
                                        <p:cTn id="38" dur="1" fill="hold">
                                          <p:stCondLst>
                                            <p:cond delay="499"/>
                                          </p:stCondLst>
                                        </p:cTn>
                                        <p:tgtEl>
                                          <p:spTgt spid="1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0718385A-B5D0-44E5-BADE-B7593B3E08DC}"/>
              </a:ext>
            </a:extLst>
          </p:cNvPr>
          <p:cNvGrpSpPr/>
          <p:nvPr/>
        </p:nvGrpSpPr>
        <p:grpSpPr>
          <a:xfrm>
            <a:off x="1419044" y="3284598"/>
            <a:ext cx="3622119" cy="1769027"/>
            <a:chOff x="1419044" y="3284598"/>
            <a:chExt cx="3622119" cy="1769027"/>
          </a:xfrm>
        </p:grpSpPr>
        <p:grpSp>
          <p:nvGrpSpPr>
            <p:cNvPr id="101" name="组合 100"/>
            <p:cNvGrpSpPr/>
            <p:nvPr/>
          </p:nvGrpSpPr>
          <p:grpSpPr>
            <a:xfrm>
              <a:off x="1419044" y="3284598"/>
              <a:ext cx="3622119" cy="1769027"/>
              <a:chOff x="1419044" y="3284598"/>
              <a:chExt cx="3622119" cy="1769027"/>
            </a:xfrm>
          </p:grpSpPr>
          <p:sp>
            <p:nvSpPr>
              <p:cNvPr id="81" name="矩形 80"/>
              <p:cNvSpPr/>
              <p:nvPr/>
            </p:nvSpPr>
            <p:spPr>
              <a:xfrm>
                <a:off x="1419044" y="3284598"/>
                <a:ext cx="3622119" cy="1769027"/>
              </a:xfrm>
              <a:prstGeom prst="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Line 41"/>
              <p:cNvSpPr>
                <a:spLocks noChangeShapeType="1"/>
              </p:cNvSpPr>
              <p:nvPr/>
            </p:nvSpPr>
            <p:spPr bwMode="auto">
              <a:xfrm flipH="1" flipV="1">
                <a:off x="1912087" y="3560457"/>
                <a:ext cx="548793" cy="0"/>
              </a:xfrm>
              <a:prstGeom prst="line">
                <a:avLst/>
              </a:prstGeom>
              <a:noFill/>
              <a:ln w="19050" cap="sq">
                <a:solidFill>
                  <a:schemeClr val="tx1"/>
                </a:solidFill>
                <a:miter lim="800000"/>
                <a:headEnd/>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Line 89"/>
              <p:cNvSpPr>
                <a:spLocks noChangeAspect="1" noChangeShapeType="1"/>
              </p:cNvSpPr>
              <p:nvPr/>
            </p:nvSpPr>
            <p:spPr bwMode="auto">
              <a:xfrm rot="5400000">
                <a:off x="2537081" y="3562045"/>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90"/>
              <p:cNvSpPr>
                <a:spLocks noChangeAspect="1" noChangeShapeType="1"/>
              </p:cNvSpPr>
              <p:nvPr/>
            </p:nvSpPr>
            <p:spPr bwMode="auto">
              <a:xfrm rot="5400000">
                <a:off x="2537081" y="3714445"/>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91"/>
              <p:cNvSpPr>
                <a:spLocks noChangeAspect="1" noChangeShapeType="1"/>
              </p:cNvSpPr>
              <p:nvPr/>
            </p:nvSpPr>
            <p:spPr bwMode="auto">
              <a:xfrm rot="5400000">
                <a:off x="2537081" y="3638245"/>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Line 92"/>
              <p:cNvSpPr>
                <a:spLocks noChangeAspect="1" noChangeShapeType="1"/>
              </p:cNvSpPr>
              <p:nvPr/>
            </p:nvSpPr>
            <p:spPr bwMode="auto">
              <a:xfrm rot="5400000">
                <a:off x="2384681" y="3638245"/>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Line 47"/>
              <p:cNvSpPr>
                <a:spLocks noChangeAspect="1" noChangeShapeType="1"/>
              </p:cNvSpPr>
              <p:nvPr/>
            </p:nvSpPr>
            <p:spPr bwMode="auto">
              <a:xfrm flipV="1">
                <a:off x="2613281" y="3559508"/>
                <a:ext cx="1248592" cy="0"/>
              </a:xfrm>
              <a:prstGeom prst="line">
                <a:avLst/>
              </a:prstGeom>
              <a:noFill/>
              <a:ln w="19050" cap="sq">
                <a:solidFill>
                  <a:srgbClr val="000000"/>
                </a:solidFill>
                <a:miter lim="800000"/>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40" name="Line 50"/>
              <p:cNvSpPr>
                <a:spLocks noChangeShapeType="1"/>
              </p:cNvSpPr>
              <p:nvPr/>
            </p:nvSpPr>
            <p:spPr bwMode="auto">
              <a:xfrm flipV="1">
                <a:off x="2533605" y="3796117"/>
                <a:ext cx="0" cy="399066"/>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1" name="组合 40"/>
              <p:cNvGrpSpPr/>
              <p:nvPr/>
            </p:nvGrpSpPr>
            <p:grpSpPr>
              <a:xfrm flipV="1">
                <a:off x="3785673" y="3558714"/>
                <a:ext cx="786548" cy="428298"/>
                <a:chOff x="2915912" y="3301352"/>
                <a:chExt cx="786548" cy="428298"/>
              </a:xfrm>
            </p:grpSpPr>
            <p:grpSp>
              <p:nvGrpSpPr>
                <p:cNvPr id="42" name="组合 41"/>
                <p:cNvGrpSpPr/>
                <p:nvPr/>
              </p:nvGrpSpPr>
              <p:grpSpPr>
                <a:xfrm>
                  <a:off x="2915912" y="3501050"/>
                  <a:ext cx="786548" cy="228600"/>
                  <a:chOff x="3073351" y="3567067"/>
                  <a:chExt cx="786548" cy="228600"/>
                </a:xfrm>
              </p:grpSpPr>
              <p:sp>
                <p:nvSpPr>
                  <p:cNvPr id="44" name="Line 89"/>
                  <p:cNvSpPr>
                    <a:spLocks noChangeAspect="1" noChangeShapeType="1"/>
                  </p:cNvSpPr>
                  <p:nvPr/>
                </p:nvSpPr>
                <p:spPr bwMode="auto">
                  <a:xfrm rot="16200000" flipV="1">
                    <a:off x="3225751" y="3490867"/>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90"/>
                  <p:cNvSpPr>
                    <a:spLocks noChangeAspect="1" noChangeShapeType="1"/>
                  </p:cNvSpPr>
                  <p:nvPr/>
                </p:nvSpPr>
                <p:spPr bwMode="auto">
                  <a:xfrm rot="16200000" flipV="1">
                    <a:off x="3225751" y="3490867"/>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Line 91"/>
                  <p:cNvSpPr>
                    <a:spLocks noChangeAspect="1" noChangeShapeType="1"/>
                  </p:cNvSpPr>
                  <p:nvPr/>
                </p:nvSpPr>
                <p:spPr bwMode="auto">
                  <a:xfrm rot="16200000" flipV="1">
                    <a:off x="32257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Line 92"/>
                  <p:cNvSpPr>
                    <a:spLocks noChangeAspect="1" noChangeShapeType="1"/>
                  </p:cNvSpPr>
                  <p:nvPr/>
                </p:nvSpPr>
                <p:spPr bwMode="auto">
                  <a:xfrm rot="16200000" flipV="1">
                    <a:off x="30733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Line 47"/>
                  <p:cNvSpPr>
                    <a:spLocks noChangeAspect="1" noChangeShapeType="1"/>
                  </p:cNvSpPr>
                  <p:nvPr/>
                </p:nvSpPr>
                <p:spPr bwMode="auto">
                  <a:xfrm>
                    <a:off x="3308423" y="3790584"/>
                    <a:ext cx="551476" cy="0"/>
                  </a:xfrm>
                  <a:prstGeom prst="line">
                    <a:avLst/>
                  </a:prstGeom>
                  <a:noFill/>
                  <a:ln w="19050" cap="sq">
                    <a:solidFill>
                      <a:srgbClr val="000000"/>
                    </a:solidFill>
                    <a:miter lim="800000"/>
                    <a:headEnd type="none"/>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43" name="Line 50"/>
                <p:cNvSpPr>
                  <a:spLocks noChangeShapeType="1"/>
                </p:cNvSpPr>
                <p:nvPr/>
              </p:nvSpPr>
              <p:spPr bwMode="auto">
                <a:xfrm>
                  <a:off x="3064836" y="3301352"/>
                  <a:ext cx="0" cy="194225"/>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9" name="Line 47"/>
              <p:cNvSpPr>
                <a:spLocks noChangeAspect="1" noChangeShapeType="1"/>
              </p:cNvSpPr>
              <p:nvPr/>
            </p:nvSpPr>
            <p:spPr bwMode="auto">
              <a:xfrm flipV="1">
                <a:off x="1912088" y="3994974"/>
                <a:ext cx="2033579" cy="0"/>
              </a:xfrm>
              <a:prstGeom prst="line">
                <a:avLst/>
              </a:prstGeom>
              <a:noFill/>
              <a:ln w="19050" cap="sq">
                <a:solidFill>
                  <a:srgbClr val="000000"/>
                </a:solidFill>
                <a:miter lim="800000"/>
                <a:headEnd type="oval"/>
                <a:tailEnd type="none" w="med" len="med"/>
              </a:ln>
            </p:spPr>
            <p:txBody>
              <a:bodyPr/>
              <a:lstStyle/>
              <a:p>
                <a:pPr fontAlgn="base">
                  <a:spcBef>
                    <a:spcPct val="0"/>
                  </a:spcBef>
                  <a:spcAft>
                    <a:spcPct val="0"/>
                  </a:spcAft>
                </a:pPr>
                <a:endParaRPr lang="zh-CN" altLang="en-US" sz="2000" kern="0">
                  <a:latin typeface="Times New Roman" panose="02020603050405020304" pitchFamily="18" charset="0"/>
                  <a:cs typeface="Times New Roman" panose="02020603050405020304" pitchFamily="18" charset="0"/>
                </a:endParaRPr>
              </a:p>
            </p:txBody>
          </p:sp>
          <p:sp>
            <p:nvSpPr>
              <p:cNvPr id="50" name="Line 47"/>
              <p:cNvSpPr>
                <a:spLocks noChangeAspect="1" noChangeShapeType="1"/>
              </p:cNvSpPr>
              <p:nvPr/>
            </p:nvSpPr>
            <p:spPr bwMode="auto">
              <a:xfrm flipV="1">
                <a:off x="2533605" y="4195183"/>
                <a:ext cx="2045483" cy="0"/>
              </a:xfrm>
              <a:prstGeom prst="line">
                <a:avLst/>
              </a:prstGeom>
              <a:noFill/>
              <a:ln w="19050" cap="sq">
                <a:solidFill>
                  <a:srgbClr val="000000"/>
                </a:solidFill>
                <a:miter lim="800000"/>
                <a:headEnd type="oval"/>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51" name="Line 41"/>
              <p:cNvSpPr>
                <a:spLocks noChangeShapeType="1"/>
              </p:cNvSpPr>
              <p:nvPr/>
            </p:nvSpPr>
            <p:spPr bwMode="auto">
              <a:xfrm flipH="1">
                <a:off x="1912087" y="4736751"/>
                <a:ext cx="548792" cy="0"/>
              </a:xfrm>
              <a:prstGeom prst="line">
                <a:avLst/>
              </a:prstGeom>
              <a:noFill/>
              <a:ln w="19050" cap="sq">
                <a:solidFill>
                  <a:schemeClr val="tx1"/>
                </a:solidFill>
                <a:miter lim="800000"/>
                <a:headEnd/>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Line 89"/>
              <p:cNvSpPr>
                <a:spLocks noChangeAspect="1" noChangeShapeType="1"/>
              </p:cNvSpPr>
              <p:nvPr/>
            </p:nvSpPr>
            <p:spPr bwMode="auto">
              <a:xfrm rot="16200000" flipV="1">
                <a:off x="2537081" y="4430363"/>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Line 90"/>
              <p:cNvSpPr>
                <a:spLocks noChangeAspect="1" noChangeShapeType="1"/>
              </p:cNvSpPr>
              <p:nvPr/>
            </p:nvSpPr>
            <p:spPr bwMode="auto">
              <a:xfrm rot="16200000" flipV="1">
                <a:off x="2537081" y="4430363"/>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91"/>
              <p:cNvSpPr>
                <a:spLocks noChangeAspect="1" noChangeShapeType="1"/>
              </p:cNvSpPr>
              <p:nvPr/>
            </p:nvSpPr>
            <p:spPr bwMode="auto">
              <a:xfrm rot="16200000" flipV="1">
                <a:off x="2537081" y="4658963"/>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Line 92"/>
              <p:cNvSpPr>
                <a:spLocks noChangeAspect="1" noChangeShapeType="1"/>
              </p:cNvSpPr>
              <p:nvPr/>
            </p:nvSpPr>
            <p:spPr bwMode="auto">
              <a:xfrm rot="16200000" flipV="1">
                <a:off x="2384681" y="4658963"/>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Line 47"/>
              <p:cNvSpPr>
                <a:spLocks noChangeAspect="1" noChangeShapeType="1"/>
              </p:cNvSpPr>
              <p:nvPr/>
            </p:nvSpPr>
            <p:spPr bwMode="auto">
              <a:xfrm>
                <a:off x="2613281" y="4737700"/>
                <a:ext cx="1248592" cy="0"/>
              </a:xfrm>
              <a:prstGeom prst="line">
                <a:avLst/>
              </a:prstGeom>
              <a:noFill/>
              <a:ln w="19050" cap="sq">
                <a:solidFill>
                  <a:srgbClr val="000000"/>
                </a:solidFill>
                <a:miter lim="800000"/>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57" name="Line 50"/>
              <p:cNvSpPr>
                <a:spLocks noChangeShapeType="1"/>
              </p:cNvSpPr>
              <p:nvPr/>
            </p:nvSpPr>
            <p:spPr bwMode="auto">
              <a:xfrm>
                <a:off x="2533605" y="4195183"/>
                <a:ext cx="0" cy="305908"/>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8" name="组合 57"/>
              <p:cNvGrpSpPr/>
              <p:nvPr/>
            </p:nvGrpSpPr>
            <p:grpSpPr>
              <a:xfrm>
                <a:off x="3785673" y="3987012"/>
                <a:ext cx="788453" cy="751482"/>
                <a:chOff x="2915912" y="2978168"/>
                <a:chExt cx="788453" cy="751482"/>
              </a:xfrm>
            </p:grpSpPr>
            <p:grpSp>
              <p:nvGrpSpPr>
                <p:cNvPr id="59" name="组合 58"/>
                <p:cNvGrpSpPr/>
                <p:nvPr/>
              </p:nvGrpSpPr>
              <p:grpSpPr>
                <a:xfrm>
                  <a:off x="2915912" y="3501050"/>
                  <a:ext cx="788453" cy="228600"/>
                  <a:chOff x="3073351" y="3567067"/>
                  <a:chExt cx="788453" cy="228600"/>
                </a:xfrm>
              </p:grpSpPr>
              <p:sp>
                <p:nvSpPr>
                  <p:cNvPr id="61" name="Line 89"/>
                  <p:cNvSpPr>
                    <a:spLocks noChangeAspect="1" noChangeShapeType="1"/>
                  </p:cNvSpPr>
                  <p:nvPr/>
                </p:nvSpPr>
                <p:spPr bwMode="auto">
                  <a:xfrm rot="16200000" flipV="1">
                    <a:off x="3225751" y="3490867"/>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Line 90"/>
                  <p:cNvSpPr>
                    <a:spLocks noChangeAspect="1" noChangeShapeType="1"/>
                  </p:cNvSpPr>
                  <p:nvPr/>
                </p:nvSpPr>
                <p:spPr bwMode="auto">
                  <a:xfrm rot="16200000" flipV="1">
                    <a:off x="3225751" y="3490867"/>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91"/>
                  <p:cNvSpPr>
                    <a:spLocks noChangeAspect="1" noChangeShapeType="1"/>
                  </p:cNvSpPr>
                  <p:nvPr/>
                </p:nvSpPr>
                <p:spPr bwMode="auto">
                  <a:xfrm rot="16200000" flipV="1">
                    <a:off x="32257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Line 92"/>
                  <p:cNvSpPr>
                    <a:spLocks noChangeAspect="1" noChangeShapeType="1"/>
                  </p:cNvSpPr>
                  <p:nvPr/>
                </p:nvSpPr>
                <p:spPr bwMode="auto">
                  <a:xfrm rot="16200000" flipV="1">
                    <a:off x="3073351" y="3719467"/>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Line 47"/>
                  <p:cNvSpPr>
                    <a:spLocks noChangeAspect="1" noChangeShapeType="1"/>
                  </p:cNvSpPr>
                  <p:nvPr/>
                </p:nvSpPr>
                <p:spPr bwMode="auto">
                  <a:xfrm>
                    <a:off x="3310328" y="3790584"/>
                    <a:ext cx="551476" cy="0"/>
                  </a:xfrm>
                  <a:prstGeom prst="line">
                    <a:avLst/>
                  </a:prstGeom>
                  <a:noFill/>
                  <a:ln w="19050" cap="sq">
                    <a:solidFill>
                      <a:srgbClr val="000000"/>
                    </a:solidFill>
                    <a:miter lim="800000"/>
                    <a:headEnd type="none"/>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60" name="Line 50"/>
                <p:cNvSpPr>
                  <a:spLocks noChangeShapeType="1"/>
                </p:cNvSpPr>
                <p:nvPr/>
              </p:nvSpPr>
              <p:spPr bwMode="auto">
                <a:xfrm>
                  <a:off x="3064836" y="2978168"/>
                  <a:ext cx="0" cy="517409"/>
                </a:xfrm>
                <a:prstGeom prst="line">
                  <a:avLst/>
                </a:prstGeom>
                <a:noFill/>
                <a:ln w="19050">
                  <a:solidFill>
                    <a:schemeClr val="tx1"/>
                  </a:solidFill>
                  <a:round/>
                  <a:headEnd type="none"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6" name="椭圆 65"/>
              <p:cNvSpPr/>
              <p:nvPr/>
            </p:nvSpPr>
            <p:spPr>
              <a:xfrm>
                <a:off x="2494590" y="4417078"/>
                <a:ext cx="75957" cy="75957"/>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7" name="椭圆 66"/>
              <p:cNvSpPr/>
              <p:nvPr/>
            </p:nvSpPr>
            <p:spPr>
              <a:xfrm>
                <a:off x="3896618" y="4421960"/>
                <a:ext cx="75957" cy="75957"/>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8" name="Line 55"/>
              <p:cNvSpPr>
                <a:spLocks noChangeShapeType="1"/>
              </p:cNvSpPr>
              <p:nvPr/>
            </p:nvSpPr>
            <p:spPr bwMode="auto">
              <a:xfrm>
                <a:off x="3243352" y="4735896"/>
                <a:ext cx="0" cy="149121"/>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Line 45"/>
              <p:cNvSpPr>
                <a:spLocks noChangeShapeType="1"/>
              </p:cNvSpPr>
              <p:nvPr/>
            </p:nvSpPr>
            <p:spPr bwMode="auto">
              <a:xfrm flipV="1">
                <a:off x="3240798" y="3442719"/>
                <a:ext cx="0" cy="122370"/>
              </a:xfrm>
              <a:prstGeom prst="line">
                <a:avLst/>
              </a:prstGeom>
              <a:noFill/>
              <a:ln w="19050">
                <a:solidFill>
                  <a:schemeClr val="tx1"/>
                </a:solidFill>
                <a:round/>
                <a:headEnd type="oval"/>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Oval 49"/>
              <p:cNvSpPr>
                <a:spLocks noChangeArrowheads="1"/>
              </p:cNvSpPr>
              <p:nvPr/>
            </p:nvSpPr>
            <p:spPr bwMode="auto">
              <a:xfrm flipV="1">
                <a:off x="3206425" y="4885017"/>
                <a:ext cx="76200" cy="76200"/>
              </a:xfrm>
              <a:prstGeom prst="ellipse">
                <a:avLst/>
              </a:prstGeom>
              <a:noFill/>
              <a:ln w="19050" algn="ctr">
                <a:solidFill>
                  <a:schemeClr val="tx1"/>
                </a:solidFill>
                <a:round/>
                <a:headEnd/>
                <a:tailEnd/>
              </a:ln>
            </p:spPr>
            <p:txBody>
              <a:bodyPr rot="10800000" wrap="none" anchor="ctr"/>
              <a:lstStyle/>
              <a:p>
                <a:pPr algn="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Rectangle 102"/>
              <p:cNvSpPr>
                <a:spLocks noChangeArrowheads="1"/>
              </p:cNvSpPr>
              <p:nvPr/>
            </p:nvSpPr>
            <p:spPr bwMode="auto">
              <a:xfrm>
                <a:off x="3075471" y="4448898"/>
                <a:ext cx="413754" cy="252241"/>
              </a:xfrm>
              <a:prstGeom prst="rect">
                <a:avLst/>
              </a:prstGeom>
              <a:noFill/>
              <a:ln w="12700">
                <a:noFill/>
                <a:miter lim="800000"/>
                <a:headEnd/>
                <a:tailEnd/>
              </a:ln>
            </p:spPr>
            <p:txBody>
              <a:bodyPr lIns="12700" tIns="12700" rIns="12700" bIns="12700"/>
              <a:lstStyle/>
              <a:p>
                <a:pPr algn="just"/>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SAP</a:t>
                </a:r>
              </a:p>
            </p:txBody>
          </p:sp>
          <p:sp>
            <p:nvSpPr>
              <p:cNvPr id="82" name="Rectangle 87"/>
              <p:cNvSpPr>
                <a:spLocks noChangeArrowheads="1"/>
              </p:cNvSpPr>
              <p:nvPr/>
            </p:nvSpPr>
            <p:spPr bwMode="auto">
              <a:xfrm>
                <a:off x="2730851" y="3565089"/>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n1</a:t>
                </a:r>
                <a:endParaRPr lang="en-US" altLang="zh-CN" sz="1600">
                  <a:latin typeface="Times New Roman" panose="02020603050405020304" pitchFamily="18" charset="0"/>
                  <a:cs typeface="Times New Roman" panose="02020603050405020304" pitchFamily="18" charset="0"/>
                </a:endParaRPr>
              </a:p>
            </p:txBody>
          </p:sp>
          <p:sp>
            <p:nvSpPr>
              <p:cNvPr id="83" name="Rectangle 87"/>
              <p:cNvSpPr>
                <a:spLocks noChangeArrowheads="1"/>
              </p:cNvSpPr>
              <p:nvPr/>
            </p:nvSpPr>
            <p:spPr bwMode="auto">
              <a:xfrm>
                <a:off x="3501828" y="3565089"/>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n2</a:t>
                </a:r>
                <a:endParaRPr lang="en-US" altLang="zh-CN" sz="1600">
                  <a:latin typeface="Times New Roman" panose="02020603050405020304" pitchFamily="18" charset="0"/>
                  <a:cs typeface="Times New Roman" panose="02020603050405020304" pitchFamily="18" charset="0"/>
                </a:endParaRPr>
              </a:p>
            </p:txBody>
          </p:sp>
          <p:sp>
            <p:nvSpPr>
              <p:cNvPr id="84" name="Rectangle 87"/>
              <p:cNvSpPr>
                <a:spLocks noChangeArrowheads="1"/>
              </p:cNvSpPr>
              <p:nvPr/>
            </p:nvSpPr>
            <p:spPr bwMode="auto">
              <a:xfrm>
                <a:off x="2710582" y="4347281"/>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p1</a:t>
                </a:r>
                <a:endParaRPr lang="en-US" altLang="zh-CN" sz="1600">
                  <a:latin typeface="Times New Roman" panose="02020603050405020304" pitchFamily="18" charset="0"/>
                  <a:cs typeface="Times New Roman" panose="02020603050405020304" pitchFamily="18" charset="0"/>
                </a:endParaRPr>
              </a:p>
            </p:txBody>
          </p:sp>
          <p:sp>
            <p:nvSpPr>
              <p:cNvPr id="85" name="Rectangle 87"/>
              <p:cNvSpPr>
                <a:spLocks noChangeArrowheads="1"/>
              </p:cNvSpPr>
              <p:nvPr/>
            </p:nvSpPr>
            <p:spPr bwMode="auto">
              <a:xfrm>
                <a:off x="3506337" y="4347281"/>
                <a:ext cx="394790"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p2</a:t>
                </a:r>
                <a:endParaRPr lang="en-US" altLang="zh-CN" sz="1600">
                  <a:latin typeface="Times New Roman" panose="02020603050405020304" pitchFamily="18" charset="0"/>
                  <a:cs typeface="Times New Roman" panose="02020603050405020304" pitchFamily="18" charset="0"/>
                </a:endParaRPr>
              </a:p>
            </p:txBody>
          </p:sp>
          <p:sp>
            <p:nvSpPr>
              <p:cNvPr id="88" name="Rectangle 106"/>
              <p:cNvSpPr>
                <a:spLocks noChangeArrowheads="1"/>
              </p:cNvSpPr>
              <p:nvPr/>
            </p:nvSpPr>
            <p:spPr bwMode="auto">
              <a:xfrm>
                <a:off x="4640760" y="3546964"/>
                <a:ext cx="363139" cy="257537"/>
              </a:xfrm>
              <a:prstGeom prst="rect">
                <a:avLst/>
              </a:prstGeom>
              <a:noFill/>
              <a:ln w="12700">
                <a:noFill/>
                <a:miter lim="800000"/>
                <a:headEnd/>
                <a:tailEnd/>
              </a:ln>
            </p:spPr>
            <p:txBody>
              <a:bodyPr lIns="12700" tIns="12700" rIns="12700" bIns="12700"/>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跷跷板电路</a:t>
                </a:r>
              </a:p>
            </p:txBody>
          </p:sp>
          <p:sp>
            <p:nvSpPr>
              <p:cNvPr id="89" name="Rectangle 106"/>
              <p:cNvSpPr>
                <a:spLocks noChangeArrowheads="1"/>
              </p:cNvSpPr>
              <p:nvPr/>
            </p:nvSpPr>
            <p:spPr bwMode="auto">
              <a:xfrm>
                <a:off x="1476887" y="3420830"/>
                <a:ext cx="363139" cy="257537"/>
              </a:xfrm>
              <a:prstGeom prst="rect">
                <a:avLst/>
              </a:prstGeom>
              <a:noFill/>
              <a:ln w="12700">
                <a:noFill/>
                <a:miter lim="800000"/>
                <a:headEnd/>
                <a:tailEnd/>
              </a:ln>
            </p:spPr>
            <p:txBody>
              <a:bodyPr lIns="12700" tIns="12700" rIns="12700" bIns="12700"/>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读出放大检测</a:t>
                </a:r>
              </a:p>
            </p:txBody>
          </p:sp>
          <p:sp>
            <p:nvSpPr>
              <p:cNvPr id="90" name="任意多边形 89"/>
              <p:cNvSpPr/>
              <p:nvPr/>
            </p:nvSpPr>
            <p:spPr>
              <a:xfrm>
                <a:off x="3426129" y="3358506"/>
                <a:ext cx="975534" cy="106363"/>
              </a:xfrm>
              <a:custGeom>
                <a:avLst/>
                <a:gdLst>
                  <a:gd name="connsiteX0" fmla="*/ 1249680 w 1249680"/>
                  <a:gd name="connsiteY0" fmla="*/ 190512 h 198132"/>
                  <a:gd name="connsiteX1" fmla="*/ 609600 w 1249680"/>
                  <a:gd name="connsiteY1" fmla="*/ 12 h 198132"/>
                  <a:gd name="connsiteX2" fmla="*/ 0 w 1249680"/>
                  <a:gd name="connsiteY2" fmla="*/ 198132 h 198132"/>
                </a:gdLst>
                <a:ahLst/>
                <a:cxnLst>
                  <a:cxn ang="0">
                    <a:pos x="connsiteX0" y="connsiteY0"/>
                  </a:cxn>
                  <a:cxn ang="0">
                    <a:pos x="connsiteX1" y="connsiteY1"/>
                  </a:cxn>
                  <a:cxn ang="0">
                    <a:pos x="connsiteX2" y="connsiteY2"/>
                  </a:cxn>
                </a:cxnLst>
                <a:rect l="l" t="t" r="r" b="b"/>
                <a:pathLst>
                  <a:path w="1249680" h="198132">
                    <a:moveTo>
                      <a:pt x="1249680" y="190512"/>
                    </a:moveTo>
                    <a:cubicBezTo>
                      <a:pt x="1033780" y="94627"/>
                      <a:pt x="817880" y="-1258"/>
                      <a:pt x="609600" y="12"/>
                    </a:cubicBezTo>
                    <a:cubicBezTo>
                      <a:pt x="401320" y="1282"/>
                      <a:pt x="200660" y="99707"/>
                      <a:pt x="0" y="198132"/>
                    </a:cubicBezTo>
                  </a:path>
                </a:pathLst>
              </a:custGeom>
              <a:noFill/>
              <a:ln w="19050" cap="sq">
                <a:solidFill>
                  <a:schemeClr val="tx1">
                    <a:lumMod val="95000"/>
                    <a:lumOff val="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flipV="1">
                <a:off x="2069384" y="4811363"/>
                <a:ext cx="989264" cy="170279"/>
              </a:xfrm>
              <a:custGeom>
                <a:avLst/>
                <a:gdLst>
                  <a:gd name="connsiteX0" fmla="*/ 1249680 w 1249680"/>
                  <a:gd name="connsiteY0" fmla="*/ 190512 h 198132"/>
                  <a:gd name="connsiteX1" fmla="*/ 609600 w 1249680"/>
                  <a:gd name="connsiteY1" fmla="*/ 12 h 198132"/>
                  <a:gd name="connsiteX2" fmla="*/ 0 w 1249680"/>
                  <a:gd name="connsiteY2" fmla="*/ 198132 h 198132"/>
                </a:gdLst>
                <a:ahLst/>
                <a:cxnLst>
                  <a:cxn ang="0">
                    <a:pos x="connsiteX0" y="connsiteY0"/>
                  </a:cxn>
                  <a:cxn ang="0">
                    <a:pos x="connsiteX1" y="connsiteY1"/>
                  </a:cxn>
                  <a:cxn ang="0">
                    <a:pos x="connsiteX2" y="connsiteY2"/>
                  </a:cxn>
                </a:cxnLst>
                <a:rect l="l" t="t" r="r" b="b"/>
                <a:pathLst>
                  <a:path w="1249680" h="198132">
                    <a:moveTo>
                      <a:pt x="1249680" y="190512"/>
                    </a:moveTo>
                    <a:cubicBezTo>
                      <a:pt x="1033780" y="94627"/>
                      <a:pt x="817880" y="-1258"/>
                      <a:pt x="609600" y="12"/>
                    </a:cubicBezTo>
                    <a:cubicBezTo>
                      <a:pt x="401320" y="1282"/>
                      <a:pt x="200660" y="99707"/>
                      <a:pt x="0" y="198132"/>
                    </a:cubicBezTo>
                  </a:path>
                </a:pathLst>
              </a:custGeom>
              <a:noFill/>
              <a:ln w="19050" cap="sq">
                <a:solidFill>
                  <a:schemeClr val="tx1">
                    <a:lumMod val="95000"/>
                    <a:lumOff val="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Rectangle 102"/>
              <p:cNvSpPr>
                <a:spLocks noChangeArrowheads="1"/>
              </p:cNvSpPr>
              <p:nvPr/>
            </p:nvSpPr>
            <p:spPr bwMode="auto">
              <a:xfrm>
                <a:off x="3060787" y="3585999"/>
                <a:ext cx="455175" cy="252241"/>
              </a:xfrm>
              <a:prstGeom prst="rect">
                <a:avLst/>
              </a:prstGeom>
              <a:noFill/>
              <a:ln w="12700">
                <a:noFill/>
                <a:miter lim="800000"/>
                <a:headEnd/>
                <a:tailEnd/>
              </a:ln>
            </p:spPr>
            <p:txBody>
              <a:bodyPr lIns="12700" tIns="12700" rIns="12700" bIns="12700"/>
              <a:lstStyle/>
              <a:p>
                <a:pPr algn="just"/>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SAN</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04" name="组合 103">
              <a:extLst>
                <a:ext uri="{FF2B5EF4-FFF2-40B4-BE49-F238E27FC236}">
                  <a16:creationId xmlns:a16="http://schemas.microsoft.com/office/drawing/2014/main" id="{819C43D5-8D44-4BE4-A66E-B54B1660013D}"/>
                </a:ext>
              </a:extLst>
            </p:cNvPr>
            <p:cNvGrpSpPr/>
            <p:nvPr/>
          </p:nvGrpSpPr>
          <p:grpSpPr>
            <a:xfrm flipV="1">
              <a:off x="3136283" y="3357216"/>
              <a:ext cx="218439" cy="76685"/>
              <a:chOff x="3830839" y="4038342"/>
              <a:chExt cx="218439" cy="76685"/>
            </a:xfrm>
          </p:grpSpPr>
          <p:sp>
            <p:nvSpPr>
              <p:cNvPr id="105" name="Line 102">
                <a:extLst>
                  <a:ext uri="{FF2B5EF4-FFF2-40B4-BE49-F238E27FC236}">
                    <a16:creationId xmlns:a16="http://schemas.microsoft.com/office/drawing/2014/main" id="{E54C948B-20EA-483F-A710-0B7436336E5F}"/>
                  </a:ext>
                </a:extLst>
              </p:cNvPr>
              <p:cNvSpPr>
                <a:spLocks noChangeShapeType="1"/>
              </p:cNvSpPr>
              <p:nvPr/>
            </p:nvSpPr>
            <p:spPr bwMode="auto">
              <a:xfrm>
                <a:off x="3830839" y="4038342"/>
                <a:ext cx="218439"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106" name="Line 102">
                <a:extLst>
                  <a:ext uri="{FF2B5EF4-FFF2-40B4-BE49-F238E27FC236}">
                    <a16:creationId xmlns:a16="http://schemas.microsoft.com/office/drawing/2014/main" id="{7C7DEBB6-442E-4218-A4E2-B5070095903D}"/>
                  </a:ext>
                </a:extLst>
              </p:cNvPr>
              <p:cNvSpPr>
                <a:spLocks noChangeShapeType="1"/>
              </p:cNvSpPr>
              <p:nvPr/>
            </p:nvSpPr>
            <p:spPr bwMode="auto">
              <a:xfrm>
                <a:off x="3871195" y="4076684"/>
                <a:ext cx="137726"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107" name="Line 102">
                <a:extLst>
                  <a:ext uri="{FF2B5EF4-FFF2-40B4-BE49-F238E27FC236}">
                    <a16:creationId xmlns:a16="http://schemas.microsoft.com/office/drawing/2014/main" id="{A4AEE539-A8FF-423D-A79C-95072E865CAC}"/>
                  </a:ext>
                </a:extLst>
              </p:cNvPr>
              <p:cNvSpPr>
                <a:spLocks noChangeShapeType="1"/>
              </p:cNvSpPr>
              <p:nvPr/>
            </p:nvSpPr>
            <p:spPr bwMode="auto">
              <a:xfrm>
                <a:off x="3897836" y="4115027"/>
                <a:ext cx="84445"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grpSp>
      <p:sp>
        <p:nvSpPr>
          <p:cNvPr id="86" name="椭圆 85"/>
          <p:cNvSpPr/>
          <p:nvPr/>
        </p:nvSpPr>
        <p:spPr>
          <a:xfrm>
            <a:off x="1734984" y="2356637"/>
            <a:ext cx="860455" cy="885351"/>
          </a:xfrm>
          <a:prstGeom prst="ellipse">
            <a:avLst/>
          </a:prstGeom>
          <a:solidFill>
            <a:schemeClr val="accent6">
              <a:lumMod val="20000"/>
              <a:lumOff val="80000"/>
            </a:schemeClr>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单管</a:t>
            </a:r>
            <a:r>
              <a:rPr lang="en-US" altLang="zh-CN"/>
              <a:t>DRAM</a:t>
            </a:r>
            <a:r>
              <a:rPr lang="zh-CN" altLang="en-US"/>
              <a:t>存储</a:t>
            </a:r>
          </a:p>
        </p:txBody>
      </p:sp>
      <p:sp>
        <p:nvSpPr>
          <p:cNvPr id="3" name="内容占位符 2"/>
          <p:cNvSpPr>
            <a:spLocks noGrp="1"/>
          </p:cNvSpPr>
          <p:nvPr>
            <p:ph idx="1"/>
          </p:nvPr>
        </p:nvSpPr>
        <p:spPr>
          <a:xfrm>
            <a:off x="5572194" y="695707"/>
            <a:ext cx="6294952" cy="6169460"/>
          </a:xfrm>
        </p:spPr>
        <p:txBody>
          <a:bodyPr>
            <a:normAutofit fontScale="85000" lnSpcReduction="20000"/>
          </a:bodyPr>
          <a:lstStyle/>
          <a:p>
            <a:pPr lvl="0"/>
            <a:r>
              <a:rPr lang="zh-CN" altLang="zh-CN" b="1" dirty="0"/>
              <a:t>预充操作</a:t>
            </a:r>
            <a:r>
              <a:rPr lang="en-US" altLang="zh-CN" b="1" dirty="0"/>
              <a:t> </a:t>
            </a:r>
            <a:r>
              <a:rPr lang="en-US" altLang="zh-CN" dirty="0"/>
              <a:t>(</a:t>
            </a:r>
            <a:r>
              <a:rPr lang="en-US" altLang="zh-CN" dirty="0" err="1"/>
              <a:t>Precharge</a:t>
            </a:r>
            <a:r>
              <a:rPr lang="en-US" altLang="zh-CN" dirty="0"/>
              <a:t>)</a:t>
            </a:r>
          </a:p>
          <a:p>
            <a:pPr lvl="0"/>
            <a:r>
              <a:rPr lang="zh-CN" altLang="zh-CN" b="1" dirty="0"/>
              <a:t>访问操作</a:t>
            </a:r>
            <a:r>
              <a:rPr lang="en-US" altLang="zh-CN" b="1" dirty="0"/>
              <a:t> </a:t>
            </a:r>
            <a:r>
              <a:rPr lang="en-US" altLang="zh-CN" dirty="0"/>
              <a:t>(Access)</a:t>
            </a:r>
          </a:p>
          <a:p>
            <a:pPr lvl="1"/>
            <a:r>
              <a:rPr lang="zh-CN" altLang="zh-CN" dirty="0"/>
              <a:t>行选通，</a:t>
            </a:r>
            <a:r>
              <a:rPr lang="en-US" altLang="zh-CN" dirty="0"/>
              <a:t>T</a:t>
            </a:r>
            <a:r>
              <a:rPr lang="en-US" altLang="zh-CN" baseline="-25000" dirty="0"/>
              <a:t>1</a:t>
            </a:r>
            <a:r>
              <a:rPr lang="zh-CN" altLang="zh-CN" dirty="0"/>
              <a:t>管导通</a:t>
            </a:r>
            <a:endParaRPr lang="en-US" altLang="zh-CN" dirty="0"/>
          </a:p>
          <a:p>
            <a:pPr lvl="1"/>
            <a:r>
              <a:rPr lang="zh-CN" altLang="zh-CN" dirty="0"/>
              <a:t>存储电容</a:t>
            </a:r>
            <a:r>
              <a:rPr lang="en-US" altLang="zh-CN" dirty="0"/>
              <a:t>C</a:t>
            </a:r>
            <a:r>
              <a:rPr lang="zh-CN" altLang="zh-CN" dirty="0"/>
              <a:t>和位线寄生电容电荷重分配</a:t>
            </a:r>
            <a:endParaRPr lang="en-US" altLang="zh-CN" dirty="0"/>
          </a:p>
          <a:p>
            <a:pPr lvl="1"/>
            <a:r>
              <a:rPr lang="zh-CN" altLang="en-US" dirty="0"/>
              <a:t>引起两侧位线电压微弱差异，破坏跷跷板平衡</a:t>
            </a:r>
            <a:endParaRPr lang="en-US" altLang="zh-CN" dirty="0"/>
          </a:p>
          <a:p>
            <a:pPr lvl="0"/>
            <a:r>
              <a:rPr lang="zh-CN" altLang="zh-CN" b="1" dirty="0"/>
              <a:t>信号检测</a:t>
            </a:r>
            <a:r>
              <a:rPr lang="en-US" altLang="zh-CN" dirty="0"/>
              <a:t> (Sense)</a:t>
            </a:r>
          </a:p>
          <a:p>
            <a:pPr lvl="1"/>
            <a:r>
              <a:rPr lang="zh-CN" altLang="en-US" dirty="0"/>
              <a:t>电压略高的一侧拉升到逻辑</a:t>
            </a:r>
            <a:r>
              <a:rPr lang="en-US" altLang="zh-CN" dirty="0"/>
              <a:t>1</a:t>
            </a:r>
            <a:r>
              <a:rPr lang="zh-CN" altLang="en-US" dirty="0"/>
              <a:t>，另一侧为</a:t>
            </a:r>
            <a:r>
              <a:rPr lang="en-US" altLang="zh-CN" dirty="0"/>
              <a:t>0</a:t>
            </a:r>
          </a:p>
          <a:p>
            <a:r>
              <a:rPr lang="zh-CN" altLang="en-US" b="1" dirty="0"/>
              <a:t>数据恢复 </a:t>
            </a:r>
            <a:r>
              <a:rPr lang="en-US" altLang="zh-CN" dirty="0"/>
              <a:t>(Restore)</a:t>
            </a:r>
          </a:p>
          <a:p>
            <a:pPr lvl="1"/>
            <a:r>
              <a:rPr lang="zh-CN" altLang="en-US" dirty="0"/>
              <a:t>如数据为</a:t>
            </a:r>
            <a:r>
              <a:rPr lang="en-US" altLang="zh-CN" dirty="0"/>
              <a:t>1</a:t>
            </a:r>
            <a:r>
              <a:rPr lang="zh-CN" altLang="en-US" dirty="0"/>
              <a:t>，位线上的逻辑</a:t>
            </a:r>
            <a:r>
              <a:rPr lang="en-US" altLang="zh-CN" dirty="0"/>
              <a:t>1</a:t>
            </a:r>
            <a:r>
              <a:rPr lang="zh-CN" altLang="zh-CN" dirty="0"/>
              <a:t>给存储电容进行充电</a:t>
            </a:r>
          </a:p>
          <a:p>
            <a:pPr lvl="0"/>
            <a:r>
              <a:rPr lang="zh-CN" altLang="zh-CN" b="1" dirty="0"/>
              <a:t>数据输出</a:t>
            </a:r>
            <a:r>
              <a:rPr lang="en-US" altLang="zh-CN" dirty="0"/>
              <a:t>(Output)</a:t>
            </a:r>
          </a:p>
          <a:p>
            <a:pPr lvl="1"/>
            <a:r>
              <a:rPr lang="zh-CN" altLang="zh-CN" dirty="0"/>
              <a:t>给出列选通信号，数据输出到外部</a:t>
            </a:r>
            <a:endParaRPr lang="en-US" altLang="zh-CN" dirty="0"/>
          </a:p>
          <a:p>
            <a:pPr lvl="1"/>
            <a:r>
              <a:rPr lang="zh-CN" altLang="zh-CN" dirty="0"/>
              <a:t>行列选通信号</a:t>
            </a:r>
            <a:r>
              <a:rPr lang="zh-CN" altLang="en-US" dirty="0"/>
              <a:t>分时</a:t>
            </a:r>
            <a:r>
              <a:rPr lang="zh-CN" altLang="zh-CN" dirty="0"/>
              <a:t>给出，行列地址复用减少引脚</a:t>
            </a:r>
            <a:endParaRPr lang="en-US" altLang="zh-CN" dirty="0"/>
          </a:p>
          <a:p>
            <a:pPr lvl="1"/>
            <a:r>
              <a:rPr lang="zh-CN" altLang="zh-CN" dirty="0"/>
              <a:t>撤除行选通信号，关闭读出放大检测电路</a:t>
            </a:r>
          </a:p>
        </p:txBody>
      </p:sp>
      <p:sp>
        <p:nvSpPr>
          <p:cNvPr id="4" name="Line 40"/>
          <p:cNvSpPr>
            <a:spLocks noChangeShapeType="1"/>
          </p:cNvSpPr>
          <p:nvPr/>
        </p:nvSpPr>
        <p:spPr bwMode="auto">
          <a:xfrm>
            <a:off x="1912088" y="1601103"/>
            <a:ext cx="0" cy="362280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Line 41"/>
          <p:cNvSpPr>
            <a:spLocks noChangeShapeType="1"/>
          </p:cNvSpPr>
          <p:nvPr/>
        </p:nvSpPr>
        <p:spPr bwMode="auto">
          <a:xfrm flipH="1">
            <a:off x="1912088" y="2963142"/>
            <a:ext cx="152400" cy="0"/>
          </a:xfrm>
          <a:prstGeom prst="line">
            <a:avLst/>
          </a:prstGeom>
          <a:noFill/>
          <a:ln w="19050" cap="sq">
            <a:solidFill>
              <a:schemeClr val="tx1"/>
            </a:solidFill>
            <a:miter lim="800000"/>
            <a:headEnd/>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Line 42"/>
          <p:cNvSpPr>
            <a:spLocks noChangeShapeType="1"/>
          </p:cNvSpPr>
          <p:nvPr/>
        </p:nvSpPr>
        <p:spPr bwMode="auto">
          <a:xfrm>
            <a:off x="4579088" y="1601103"/>
            <a:ext cx="0" cy="362280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Line 50"/>
          <p:cNvSpPr>
            <a:spLocks noChangeShapeType="1"/>
          </p:cNvSpPr>
          <p:nvPr/>
        </p:nvSpPr>
        <p:spPr bwMode="auto">
          <a:xfrm>
            <a:off x="2150213" y="2538728"/>
            <a:ext cx="0" cy="194225"/>
          </a:xfrm>
          <a:prstGeom prst="line">
            <a:avLst/>
          </a:prstGeom>
          <a:noFill/>
          <a:ln w="19050">
            <a:solidFill>
              <a:schemeClr val="tx1"/>
            </a:solidFill>
            <a:round/>
            <a:headEnd type="oval" w="med" len="me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Line 53"/>
          <p:cNvSpPr>
            <a:spLocks noChangeShapeType="1"/>
          </p:cNvSpPr>
          <p:nvPr/>
        </p:nvSpPr>
        <p:spPr bwMode="auto">
          <a:xfrm>
            <a:off x="1912088" y="5376304"/>
            <a:ext cx="0" cy="533400"/>
          </a:xfrm>
          <a:prstGeom prst="line">
            <a:avLst/>
          </a:prstGeom>
          <a:noFill/>
          <a:ln w="19050">
            <a:solidFill>
              <a:schemeClr val="tx1"/>
            </a:solidFill>
            <a:round/>
            <a:headEn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Line 54"/>
          <p:cNvSpPr>
            <a:spLocks noChangeShapeType="1"/>
          </p:cNvSpPr>
          <p:nvPr/>
        </p:nvSpPr>
        <p:spPr bwMode="auto">
          <a:xfrm>
            <a:off x="4579088" y="5376304"/>
            <a:ext cx="0" cy="533400"/>
          </a:xfrm>
          <a:prstGeom prst="line">
            <a:avLst/>
          </a:prstGeom>
          <a:noFill/>
          <a:ln w="19050">
            <a:solidFill>
              <a:schemeClr val="tx1"/>
            </a:solidFill>
            <a:round/>
            <a:headEn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Line 55"/>
          <p:cNvSpPr>
            <a:spLocks noChangeShapeType="1"/>
          </p:cNvSpPr>
          <p:nvPr/>
        </p:nvSpPr>
        <p:spPr bwMode="auto">
          <a:xfrm>
            <a:off x="3238015" y="5300104"/>
            <a:ext cx="0" cy="381000"/>
          </a:xfrm>
          <a:prstGeom prst="line">
            <a:avLst/>
          </a:prstGeom>
          <a:noFill/>
          <a:ln w="19050">
            <a:solidFill>
              <a:schemeClr val="tx1"/>
            </a:solidFill>
            <a:round/>
            <a:headEnd type="oval" w="med" len="me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Line 74"/>
          <p:cNvSpPr>
            <a:spLocks noChangeAspect="1" noChangeShapeType="1"/>
          </p:cNvSpPr>
          <p:nvPr/>
        </p:nvSpPr>
        <p:spPr bwMode="auto">
          <a:xfrm>
            <a:off x="2064488" y="5147704"/>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Line 75"/>
          <p:cNvSpPr>
            <a:spLocks noChangeAspect="1" noChangeShapeType="1"/>
          </p:cNvSpPr>
          <p:nvPr/>
        </p:nvSpPr>
        <p:spPr bwMode="auto">
          <a:xfrm>
            <a:off x="2140688" y="5223904"/>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77"/>
          <p:cNvSpPr>
            <a:spLocks noChangeAspect="1" noChangeShapeType="1"/>
          </p:cNvSpPr>
          <p:nvPr/>
        </p:nvSpPr>
        <p:spPr bwMode="auto">
          <a:xfrm>
            <a:off x="1912088" y="5376304"/>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ine 78"/>
          <p:cNvSpPr>
            <a:spLocks noChangeAspect="1" noChangeShapeType="1"/>
          </p:cNvSpPr>
          <p:nvPr/>
        </p:nvSpPr>
        <p:spPr bwMode="auto">
          <a:xfrm>
            <a:off x="2140688" y="5300104"/>
            <a:ext cx="22098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6" name="组合 15"/>
          <p:cNvGrpSpPr/>
          <p:nvPr/>
        </p:nvGrpSpPr>
        <p:grpSpPr>
          <a:xfrm>
            <a:off x="4350488" y="5147704"/>
            <a:ext cx="228600" cy="304800"/>
            <a:chOff x="5041599" y="4624090"/>
            <a:chExt cx="228600" cy="304800"/>
          </a:xfrm>
        </p:grpSpPr>
        <p:sp>
          <p:nvSpPr>
            <p:cNvPr id="17" name="Line 80"/>
            <p:cNvSpPr>
              <a:spLocks noChangeAspect="1" noChangeShapeType="1"/>
            </p:cNvSpPr>
            <p:nvPr/>
          </p:nvSpPr>
          <p:spPr bwMode="auto">
            <a:xfrm>
              <a:off x="5117799" y="4624090"/>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81"/>
            <p:cNvSpPr>
              <a:spLocks noChangeAspect="1" noChangeShapeType="1"/>
            </p:cNvSpPr>
            <p:nvPr/>
          </p:nvSpPr>
          <p:spPr bwMode="auto">
            <a:xfrm>
              <a:off x="5041599" y="4700290"/>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82"/>
            <p:cNvSpPr>
              <a:spLocks noChangeAspect="1" noChangeShapeType="1"/>
            </p:cNvSpPr>
            <p:nvPr/>
          </p:nvSpPr>
          <p:spPr bwMode="auto">
            <a:xfrm>
              <a:off x="5117799" y="4700290"/>
              <a:ext cx="152400" cy="0"/>
            </a:xfrm>
            <a:prstGeom prst="line">
              <a:avLst/>
            </a:prstGeom>
            <a:noFill/>
            <a:ln w="19050">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83"/>
            <p:cNvSpPr>
              <a:spLocks noChangeAspect="1" noChangeShapeType="1"/>
            </p:cNvSpPr>
            <p:nvPr/>
          </p:nvSpPr>
          <p:spPr bwMode="auto">
            <a:xfrm>
              <a:off x="5117799" y="4852690"/>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1" name="Line 89"/>
          <p:cNvSpPr>
            <a:spLocks noChangeAspect="1" noChangeShapeType="1"/>
          </p:cNvSpPr>
          <p:nvPr/>
        </p:nvSpPr>
        <p:spPr bwMode="auto">
          <a:xfrm rot="16200000" flipV="1">
            <a:off x="2140688" y="2656754"/>
            <a:ext cx="0" cy="3048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90"/>
          <p:cNvSpPr>
            <a:spLocks noChangeAspect="1" noChangeShapeType="1"/>
          </p:cNvSpPr>
          <p:nvPr/>
        </p:nvSpPr>
        <p:spPr bwMode="auto">
          <a:xfrm rot="16200000" flipV="1">
            <a:off x="2140688" y="2656754"/>
            <a:ext cx="0" cy="152400"/>
          </a:xfrm>
          <a:prstGeom prst="line">
            <a:avLst/>
          </a:prstGeom>
          <a:noFill/>
          <a:ln w="28575">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Line 91"/>
          <p:cNvSpPr>
            <a:spLocks noChangeAspect="1" noChangeShapeType="1"/>
          </p:cNvSpPr>
          <p:nvPr/>
        </p:nvSpPr>
        <p:spPr bwMode="auto">
          <a:xfrm rot="16200000" flipV="1">
            <a:off x="2140688" y="2885354"/>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Line 92"/>
          <p:cNvSpPr>
            <a:spLocks noChangeAspect="1" noChangeShapeType="1"/>
          </p:cNvSpPr>
          <p:nvPr/>
        </p:nvSpPr>
        <p:spPr bwMode="auto">
          <a:xfrm rot="16200000" flipV="1">
            <a:off x="1988288" y="2885354"/>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Rectangle 103"/>
          <p:cNvSpPr>
            <a:spLocks noChangeArrowheads="1"/>
          </p:cNvSpPr>
          <p:nvPr/>
        </p:nvSpPr>
        <p:spPr bwMode="auto">
          <a:xfrm>
            <a:off x="1686362" y="5652529"/>
            <a:ext cx="304800" cy="228600"/>
          </a:xfrm>
          <a:prstGeom prst="rect">
            <a:avLst/>
          </a:prstGeom>
          <a:noFill/>
          <a:ln w="12700">
            <a:noFill/>
            <a:miter lim="800000"/>
            <a:headEnd/>
            <a:tailEnd/>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6" name="Rectangle 105"/>
          <p:cNvSpPr>
            <a:spLocks noChangeArrowheads="1"/>
          </p:cNvSpPr>
          <p:nvPr/>
        </p:nvSpPr>
        <p:spPr bwMode="auto">
          <a:xfrm>
            <a:off x="2908305" y="5669694"/>
            <a:ext cx="685800" cy="228600"/>
          </a:xfrm>
          <a:prstGeom prst="rect">
            <a:avLst/>
          </a:prstGeom>
          <a:noFill/>
          <a:ln w="12700">
            <a:noFill/>
            <a:miter lim="800000"/>
            <a:headEnd/>
            <a:tailEnd/>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列选通</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Rectangle 106"/>
          <p:cNvSpPr>
            <a:spLocks noChangeArrowheads="1"/>
          </p:cNvSpPr>
          <p:nvPr/>
        </p:nvSpPr>
        <p:spPr bwMode="auto">
          <a:xfrm>
            <a:off x="1030879" y="2222423"/>
            <a:ext cx="726277" cy="257537"/>
          </a:xfrm>
          <a:prstGeom prst="rect">
            <a:avLst/>
          </a:prstGeom>
          <a:noFill/>
          <a:ln w="12700">
            <a:noFill/>
            <a:miter lim="800000"/>
            <a:headEnd/>
            <a:tailEnd/>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行选通</a:t>
            </a:r>
          </a:p>
        </p:txBody>
      </p:sp>
      <p:sp>
        <p:nvSpPr>
          <p:cNvPr id="28" name="Rectangle 103"/>
          <p:cNvSpPr>
            <a:spLocks noChangeArrowheads="1"/>
          </p:cNvSpPr>
          <p:nvPr/>
        </p:nvSpPr>
        <p:spPr bwMode="auto">
          <a:xfrm>
            <a:off x="4642588" y="5667015"/>
            <a:ext cx="304800" cy="228600"/>
          </a:xfrm>
          <a:prstGeom prst="rect">
            <a:avLst/>
          </a:prstGeom>
          <a:noFill/>
          <a:ln w="12700">
            <a:noFill/>
            <a:miter lim="800000"/>
            <a:headEnd/>
            <a:tailEnd/>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9" name="Line 67"/>
          <p:cNvSpPr>
            <a:spLocks noChangeAspect="1" noChangeShapeType="1"/>
          </p:cNvSpPr>
          <p:nvPr/>
        </p:nvSpPr>
        <p:spPr bwMode="auto">
          <a:xfrm>
            <a:off x="4658764" y="5696979"/>
            <a:ext cx="123524" cy="0"/>
          </a:xfrm>
          <a:prstGeom prst="line">
            <a:avLst/>
          </a:prstGeom>
          <a:noFill/>
          <a:ln w="19050">
            <a:solidFill>
              <a:schemeClr val="tx1"/>
            </a:solidFill>
            <a:round/>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78"/>
          <p:cNvSpPr>
            <a:spLocks noChangeAspect="1" noChangeShapeType="1"/>
          </p:cNvSpPr>
          <p:nvPr/>
        </p:nvSpPr>
        <p:spPr bwMode="auto">
          <a:xfrm>
            <a:off x="1311211" y="2542072"/>
            <a:ext cx="3626408"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47"/>
          <p:cNvSpPr>
            <a:spLocks noChangeAspect="1" noChangeShapeType="1"/>
          </p:cNvSpPr>
          <p:nvPr/>
        </p:nvSpPr>
        <p:spPr bwMode="auto">
          <a:xfrm>
            <a:off x="2210977" y="2964091"/>
            <a:ext cx="178109" cy="0"/>
          </a:xfrm>
          <a:prstGeom prst="line">
            <a:avLst/>
          </a:prstGeom>
          <a:noFill/>
          <a:ln w="19050">
            <a:solidFill>
              <a:srgbClr val="000000"/>
            </a:solidFill>
            <a:round/>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32" name="Rectangle 87"/>
          <p:cNvSpPr>
            <a:spLocks noChangeArrowheads="1"/>
          </p:cNvSpPr>
          <p:nvPr/>
        </p:nvSpPr>
        <p:spPr bwMode="auto">
          <a:xfrm>
            <a:off x="2218394" y="2499331"/>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1</a:t>
            </a:r>
            <a:endParaRPr lang="en-US" altLang="zh-CN" sz="160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1910985" y="1584337"/>
            <a:ext cx="2663141" cy="660521"/>
            <a:chOff x="1910985" y="1584337"/>
            <a:chExt cx="2663141" cy="660521"/>
          </a:xfrm>
        </p:grpSpPr>
        <p:sp>
          <p:nvSpPr>
            <p:cNvPr id="33" name="Rectangle 102"/>
            <p:cNvSpPr>
              <a:spLocks noChangeArrowheads="1"/>
            </p:cNvSpPr>
            <p:nvPr/>
          </p:nvSpPr>
          <p:spPr bwMode="auto">
            <a:xfrm>
              <a:off x="2391558" y="1584337"/>
              <a:ext cx="762083" cy="460375"/>
            </a:xfrm>
            <a:prstGeom prst="rect">
              <a:avLst/>
            </a:prstGeom>
            <a:noFill/>
            <a:ln w="12700">
              <a:noFill/>
              <a:miter lim="800000"/>
              <a:headEnd/>
              <a:tailEnd/>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cc/</a:t>
              </a:r>
              <a:r>
                <a:rPr lang="en-US" altLang="zh-CN" sz="160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Line 78"/>
            <p:cNvSpPr>
              <a:spLocks noChangeAspect="1" noChangeShapeType="1"/>
            </p:cNvSpPr>
            <p:nvPr/>
          </p:nvSpPr>
          <p:spPr bwMode="auto">
            <a:xfrm>
              <a:off x="1910985" y="2070318"/>
              <a:ext cx="2663141" cy="0"/>
            </a:xfrm>
            <a:prstGeom prst="line">
              <a:avLst/>
            </a:prstGeom>
            <a:noFill/>
            <a:ln w="19050" cap="sq">
              <a:solidFill>
                <a:schemeClr val="tx1"/>
              </a:solidFill>
              <a:miter lim="800000"/>
              <a:headEnd type="oval"/>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Line 55"/>
            <p:cNvSpPr>
              <a:spLocks noChangeShapeType="1"/>
            </p:cNvSpPr>
            <p:nvPr/>
          </p:nvSpPr>
          <p:spPr bwMode="auto">
            <a:xfrm>
              <a:off x="2921003" y="1746836"/>
              <a:ext cx="0" cy="245988"/>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 name="Rectangle 105"/>
            <p:cNvSpPr>
              <a:spLocks noChangeArrowheads="1"/>
            </p:cNvSpPr>
            <p:nvPr/>
          </p:nvSpPr>
          <p:spPr bwMode="auto">
            <a:xfrm>
              <a:off x="3663370" y="1601103"/>
              <a:ext cx="482721" cy="198533"/>
            </a:xfrm>
            <a:prstGeom prst="rect">
              <a:avLst/>
            </a:prstGeom>
            <a:noFill/>
            <a:ln w="12700">
              <a:noFill/>
              <a:miter lim="800000"/>
              <a:headEnd/>
              <a:tailEnd/>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预充</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Line 55"/>
            <p:cNvSpPr>
              <a:spLocks noChangeShapeType="1"/>
            </p:cNvSpPr>
            <p:nvPr/>
          </p:nvSpPr>
          <p:spPr bwMode="auto">
            <a:xfrm>
              <a:off x="3580527" y="1748608"/>
              <a:ext cx="0" cy="245988"/>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25"/>
            <p:cNvSpPr>
              <a:spLocks noChangeArrowheads="1"/>
            </p:cNvSpPr>
            <p:nvPr/>
          </p:nvSpPr>
          <p:spPr bwMode="auto">
            <a:xfrm>
              <a:off x="2750205" y="1906014"/>
              <a:ext cx="990600" cy="338844"/>
            </a:xfrm>
            <a:prstGeom prst="rect">
              <a:avLst/>
            </a:prstGeom>
            <a:solidFill>
              <a:schemeClr val="bg1"/>
            </a:solidFill>
            <a:ln w="28575" algn="ctr">
              <a:solidFill>
                <a:schemeClr val="tx1"/>
              </a:solidFill>
              <a:miter lim="800000"/>
              <a:headEnd/>
              <a:tailEnd/>
            </a:ln>
            <a:effectLst/>
          </p:spPr>
          <p:txBody>
            <a:bodyPr wrap="none" anchor="ctr"/>
            <a:lstStyle/>
            <a:p>
              <a:pPr algn="ctr">
                <a:defRPr/>
              </a:pPr>
              <a:r>
                <a:rPr lang="zh-CN" altLang="en-US" sz="1400">
                  <a:latin typeface="Times New Roman" panose="02020603050405020304" pitchFamily="18" charset="0"/>
                  <a:ea typeface="宋体" panose="02010600030101010101" pitchFamily="2" charset="-122"/>
                  <a:cs typeface="Times New Roman" panose="02020603050405020304" pitchFamily="18" charset="0"/>
                </a:rPr>
                <a:t>预充电路</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7" name="组合 76"/>
          <p:cNvGrpSpPr/>
          <p:nvPr/>
        </p:nvGrpSpPr>
        <p:grpSpPr>
          <a:xfrm rot="16200000">
            <a:off x="2490103" y="2786070"/>
            <a:ext cx="166072" cy="364974"/>
            <a:chOff x="3064324" y="2884188"/>
            <a:chExt cx="166072" cy="364974"/>
          </a:xfrm>
        </p:grpSpPr>
        <p:sp>
          <p:nvSpPr>
            <p:cNvPr id="78" name="Line 102"/>
            <p:cNvSpPr>
              <a:spLocks noChangeShapeType="1"/>
            </p:cNvSpPr>
            <p:nvPr/>
          </p:nvSpPr>
          <p:spPr bwMode="auto">
            <a:xfrm>
              <a:off x="3064324" y="2884188"/>
              <a:ext cx="166072"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79" name="Line 103"/>
            <p:cNvSpPr>
              <a:spLocks noChangeShapeType="1"/>
            </p:cNvSpPr>
            <p:nvPr/>
          </p:nvSpPr>
          <p:spPr bwMode="auto">
            <a:xfrm>
              <a:off x="3064324" y="2940848"/>
              <a:ext cx="166072"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80" name="Line 105"/>
            <p:cNvSpPr>
              <a:spLocks noChangeAspect="1" noChangeShapeType="1"/>
            </p:cNvSpPr>
            <p:nvPr/>
          </p:nvSpPr>
          <p:spPr bwMode="auto">
            <a:xfrm>
              <a:off x="3153075" y="2959169"/>
              <a:ext cx="0" cy="289993"/>
            </a:xfrm>
            <a:prstGeom prst="line">
              <a:avLst/>
            </a:prstGeom>
            <a:noFill/>
            <a:ln w="19050">
              <a:solidFill>
                <a:schemeClr val="tx1"/>
              </a:solidFill>
              <a:round/>
              <a:headEnd/>
              <a:tailEnd type="none" w="med" len="med"/>
            </a:ln>
          </p:spPr>
          <p:txBody>
            <a:bodyPr/>
            <a:lstStyle/>
            <a:p>
              <a:pPr fontAlgn="base">
                <a:spcBef>
                  <a:spcPct val="0"/>
                </a:spcBef>
                <a:spcAft>
                  <a:spcPct val="0"/>
                </a:spcAft>
              </a:pPr>
              <a:endParaRPr lang="zh-CN" altLang="en-US" sz="2000">
                <a:latin typeface="Times New Roman" panose="02020603050405020304" pitchFamily="18" charset="0"/>
                <a:cs typeface="Times New Roman" panose="02020603050405020304" pitchFamily="18" charset="0"/>
              </a:endParaRPr>
            </a:p>
          </p:txBody>
        </p:sp>
      </p:grpSp>
      <p:sp>
        <p:nvSpPr>
          <p:cNvPr id="87" name="Rectangle 87"/>
          <p:cNvSpPr>
            <a:spLocks noChangeArrowheads="1"/>
          </p:cNvSpPr>
          <p:nvPr/>
        </p:nvSpPr>
        <p:spPr bwMode="auto">
          <a:xfrm>
            <a:off x="2149717" y="5374075"/>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2</a:t>
            </a:r>
            <a:endParaRPr lang="en-US" altLang="zh-CN" sz="1600">
              <a:latin typeface="Times New Roman" panose="02020603050405020304" pitchFamily="18" charset="0"/>
              <a:cs typeface="Times New Roman" panose="02020603050405020304" pitchFamily="18" charset="0"/>
            </a:endParaRPr>
          </a:p>
        </p:txBody>
      </p:sp>
      <p:grpSp>
        <p:nvGrpSpPr>
          <p:cNvPr id="93" name="组合 92"/>
          <p:cNvGrpSpPr/>
          <p:nvPr/>
        </p:nvGrpSpPr>
        <p:grpSpPr>
          <a:xfrm rot="5400000" flipV="1">
            <a:off x="2692837" y="2928678"/>
            <a:ext cx="218439" cy="76685"/>
            <a:chOff x="3830839" y="4038342"/>
            <a:chExt cx="218439" cy="76685"/>
          </a:xfrm>
        </p:grpSpPr>
        <p:sp>
          <p:nvSpPr>
            <p:cNvPr id="94" name="Line 102"/>
            <p:cNvSpPr>
              <a:spLocks noChangeShapeType="1"/>
            </p:cNvSpPr>
            <p:nvPr/>
          </p:nvSpPr>
          <p:spPr bwMode="auto">
            <a:xfrm>
              <a:off x="3830839" y="4038342"/>
              <a:ext cx="218439"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95" name="Line 102"/>
            <p:cNvSpPr>
              <a:spLocks noChangeShapeType="1"/>
            </p:cNvSpPr>
            <p:nvPr/>
          </p:nvSpPr>
          <p:spPr bwMode="auto">
            <a:xfrm>
              <a:off x="3871195" y="4076684"/>
              <a:ext cx="137726"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96" name="Line 102"/>
            <p:cNvSpPr>
              <a:spLocks noChangeShapeType="1"/>
            </p:cNvSpPr>
            <p:nvPr/>
          </p:nvSpPr>
          <p:spPr bwMode="auto">
            <a:xfrm>
              <a:off x="3897836" y="4115027"/>
              <a:ext cx="84445"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99" name="Rectangle 87"/>
          <p:cNvSpPr>
            <a:spLocks noChangeArrowheads="1"/>
          </p:cNvSpPr>
          <p:nvPr/>
        </p:nvSpPr>
        <p:spPr bwMode="auto">
          <a:xfrm>
            <a:off x="2405098" y="2663626"/>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C</a:t>
            </a:r>
          </a:p>
        </p:txBody>
      </p:sp>
      <p:sp>
        <p:nvSpPr>
          <p:cNvPr id="103" name="Line 76"/>
          <p:cNvSpPr>
            <a:spLocks noChangeAspect="1" noChangeShapeType="1"/>
          </p:cNvSpPr>
          <p:nvPr/>
        </p:nvSpPr>
        <p:spPr bwMode="auto">
          <a:xfrm>
            <a:off x="1912088" y="5228658"/>
            <a:ext cx="152400" cy="0"/>
          </a:xfrm>
          <a:prstGeom prst="line">
            <a:avLst/>
          </a:prstGeom>
          <a:noFill/>
          <a:ln w="19050" cap="sq">
            <a:solidFill>
              <a:schemeClr val="tx1"/>
            </a:solidFill>
            <a:miter lim="800000"/>
            <a:headEnd/>
            <a:tailE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115531600"/>
      </p:ext>
    </p:extLst>
  </p:cSld>
  <p:clrMapOvr>
    <a:masterClrMapping/>
  </p:clrMapOvr>
  <mc:AlternateContent xmlns:mc="http://schemas.openxmlformats.org/markup-compatibility/2006" xmlns:p14="http://schemas.microsoft.com/office/powerpoint/2010/main">
    <mc:Choice Requires="p14">
      <p:transition spd="slow" p14:dur="2000" advTm="335471"/>
    </mc:Choice>
    <mc:Fallback xmlns="">
      <p:transition spd="slow" advTm="3354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left)">
                                      <p:cBhvr>
                                        <p:cTn id="36" dur="500"/>
                                        <p:tgtEl>
                                          <p:spTgt spid="3">
                                            <p:txEl>
                                              <p:pRg st="5" end="5"/>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left)">
                                      <p:cBhvr>
                                        <p:cTn id="44" dur="500"/>
                                        <p:tgtEl>
                                          <p:spTgt spid="3">
                                            <p:txEl>
                                              <p:pRg st="7" end="7"/>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wipe(left)">
                                      <p:cBhvr>
                                        <p:cTn id="55" dur="500"/>
                                        <p:tgtEl>
                                          <p:spTgt spid="3">
                                            <p:txEl>
                                              <p:pRg st="10" end="10"/>
                                            </p:txEl>
                                          </p:spTgt>
                                        </p:tgtEl>
                                      </p:cBhvr>
                                    </p:animEffect>
                                  </p:childTnLst>
                                </p:cTn>
                              </p:par>
                              <p:par>
                                <p:cTn id="56" presetID="22" presetClass="entr" presetSubtype="8"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wipe(left)">
                                      <p:cBhvr>
                                        <p:cTn id="58" dur="500"/>
                                        <p:tgtEl>
                                          <p:spTgt spid="3">
                                            <p:txEl>
                                              <p:pRg st="11" end="11"/>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wipe(left)">
                                      <p:cBhvr>
                                        <p:cTn id="6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6166" x="527050" y="946150"/>
          <p14:tracePt t="16269" x="552450" y="952500"/>
          <p14:tracePt t="16295" x="590550" y="958850"/>
          <p14:tracePt t="16318" x="660400" y="958850"/>
          <p14:tracePt t="16343" x="742950" y="958850"/>
          <p14:tracePt t="16364" x="825500" y="958850"/>
          <p14:tracePt t="16390" x="895350" y="952500"/>
          <p14:tracePt t="16412" x="927100" y="952500"/>
          <p14:tracePt t="16438" x="958850" y="952500"/>
          <p14:tracePt t="16462" x="990600" y="958850"/>
          <p14:tracePt t="16487" x="1035050" y="958850"/>
          <p14:tracePt t="16509" x="1104900" y="958850"/>
          <p14:tracePt t="16536" x="1181100" y="958850"/>
          <p14:tracePt t="16560" x="1257300" y="958850"/>
          <p14:tracePt t="16609" x="1473200" y="971550"/>
          <p14:tracePt t="16610" x="1504950" y="971550"/>
          <p14:tracePt t="16632" x="1581150" y="971550"/>
          <p14:tracePt t="16660" x="1727200" y="971550"/>
          <p14:tracePt t="16683" x="1803400" y="971550"/>
          <p14:tracePt t="16711" x="1866900" y="971550"/>
          <p14:tracePt t="16734" x="1924050" y="971550"/>
          <p14:tracePt t="16760" x="1993900" y="971550"/>
          <p14:tracePt t="16784" x="2070100" y="971550"/>
          <p14:tracePt t="16813" x="2171700" y="971550"/>
          <p14:tracePt t="16836" x="2279650" y="971550"/>
          <p14:tracePt t="16863" x="2387600" y="971550"/>
          <p14:tracePt t="16886" x="2470150" y="971550"/>
          <p14:tracePt t="16911" x="2540000" y="977900"/>
          <p14:tracePt t="16934" x="2584450" y="984250"/>
          <p14:tracePt t="16960" x="2590800" y="984250"/>
          <p14:tracePt t="17009" x="2597150" y="984250"/>
          <p14:tracePt t="17033" x="2660650" y="996950"/>
          <p14:tracePt t="17059" x="2794000" y="996950"/>
          <p14:tracePt t="17081" x="2895600" y="996950"/>
          <p14:tracePt t="17109" x="3054350" y="996950"/>
          <p14:tracePt t="17132" x="3060700" y="996950"/>
          <p14:tracePt t="17235" x="3086100" y="996950"/>
          <p14:tracePt t="17853" x="0" y="0"/>
        </p14:tracePtLst>
        <p14:tracePtLst>
          <p14:tracePt t="21798" x="1993900" y="2863850"/>
          <p14:tracePt t="21902" x="1987550" y="2870200"/>
          <p14:tracePt t="21952" x="1987550" y="2876550"/>
          <p14:tracePt t="21976" x="1993900" y="2876550"/>
          <p14:tracePt t="22002" x="2019300" y="2882900"/>
          <p14:tracePt t="22003" x="2025650" y="2882900"/>
          <p14:tracePt t="22025" x="2032000" y="2882900"/>
          <p14:tracePt t="22052" x="2051050" y="2889250"/>
          <p14:tracePt t="22077" x="2070100" y="2889250"/>
          <p14:tracePt t="22102" x="2114550" y="2889250"/>
          <p14:tracePt t="22124" x="2139950" y="2889250"/>
          <p14:tracePt t="22172" x="2146300" y="2889250"/>
          <p14:tracePt t="22196" x="2159000" y="2889250"/>
          <p14:tracePt t="22221" x="2203450" y="2857500"/>
          <p14:tracePt t="22244" x="2247900" y="2838450"/>
          <p14:tracePt t="22269" x="2286000" y="2832100"/>
          <p14:tracePt t="22290" x="2286000" y="2825750"/>
          <p14:tracePt t="22317" x="2292350" y="2819400"/>
          <p14:tracePt t="22340" x="2305050" y="2781300"/>
          <p14:tracePt t="22365" x="2324100" y="2755900"/>
          <p14:tracePt t="22387" x="2330450" y="2743200"/>
          <p14:tracePt t="22414" x="2330450" y="2724150"/>
          <p14:tracePt t="22437" x="2336800" y="2692400"/>
          <p14:tracePt t="22464" x="2336800" y="2679700"/>
          <p14:tracePt t="22487" x="2330450" y="2654300"/>
          <p14:tracePt t="22512" x="2292350" y="2628900"/>
          <p14:tracePt t="22535" x="2241550" y="2628900"/>
          <p14:tracePt t="22560" x="2216150" y="2628900"/>
          <p14:tracePt t="22687" x="2209800" y="2628900"/>
          <p14:tracePt t="22687" x="0" y="0"/>
        </p14:tracePtLst>
        <p14:tracePtLst>
          <p14:tracePt t="23055" x="2540000" y="2762250"/>
          <p14:tracePt t="23058" x="2540000" y="2755900"/>
          <p14:tracePt t="23084" x="2514600" y="2755900"/>
          <p14:tracePt t="23111" x="2495550" y="2755900"/>
          <p14:tracePt t="23133" x="2470150" y="2755900"/>
          <p14:tracePt t="23160" x="2419350" y="2762250"/>
          <p14:tracePt t="23184" x="2362200" y="2794000"/>
          <p14:tracePt t="23211" x="2311400" y="2806700"/>
          <p14:tracePt t="23233" x="2311400" y="2813050"/>
          <p14:tracePt t="23259" x="2305050" y="2832100"/>
          <p14:tracePt t="23283" x="2292350" y="2851150"/>
          <p14:tracePt t="23309" x="2266950" y="2901950"/>
          <p14:tracePt t="23332" x="2247900" y="2946400"/>
          <p14:tracePt t="23356" x="2228850" y="2990850"/>
          <p14:tracePt t="23379" x="2228850" y="3003550"/>
          <p14:tracePt t="23406" x="2228850" y="3022600"/>
          <p14:tracePt t="23428" x="2228850" y="3054350"/>
          <p14:tracePt t="23454" x="2235200" y="3086100"/>
          <p14:tracePt t="23478" x="2241550" y="3111500"/>
          <p14:tracePt t="23504" x="2266950" y="3149600"/>
          <p14:tracePt t="23526" x="2292350" y="3181350"/>
          <p14:tracePt t="23553" x="2311400" y="3187700"/>
          <p14:tracePt t="23575" x="2330450" y="3200400"/>
          <p14:tracePt t="23601" x="2349500" y="3200400"/>
          <p14:tracePt t="23624" x="2387600" y="3200400"/>
          <p14:tracePt t="23652" x="2451100" y="3200400"/>
          <p14:tracePt t="23675" x="2527300" y="3200400"/>
          <p14:tracePt t="23704" x="2584450" y="3194050"/>
          <p14:tracePt t="23726" x="2597150" y="3194050"/>
          <p14:tracePt t="23753" x="2609850" y="3181350"/>
          <p14:tracePt t="23775" x="2628900" y="3143250"/>
          <p14:tracePt t="23801" x="2635250" y="3098800"/>
          <p14:tracePt t="23823" x="2647950" y="3054350"/>
          <p14:tracePt t="23850" x="2654300" y="3022600"/>
          <p14:tracePt t="23851" x="2660650" y="3003550"/>
          <p14:tracePt t="23875" x="2660650" y="2965450"/>
          <p14:tracePt t="23903" x="2660650" y="2914650"/>
          <p14:tracePt t="23924" x="2660650" y="2870200"/>
          <p14:tracePt t="23952" x="2660650" y="2838450"/>
          <p14:tracePt t="23974" x="2660650" y="2806700"/>
          <p14:tracePt t="24001" x="2654300" y="2781300"/>
          <p14:tracePt t="24022" x="2647950" y="2755900"/>
          <p14:tracePt t="24050" x="2647950" y="2749550"/>
          <p14:tracePt t="24348" x="0" y="0"/>
        </p14:tracePtLst>
        <p14:tracePtLst>
          <p14:tracePt t="32106" x="2139950" y="3340100"/>
          <p14:tracePt t="32111" x="2139950" y="3346450"/>
          <p14:tracePt t="32134" x="2139950" y="3359150"/>
          <p14:tracePt t="32183" x="2209800" y="3384550"/>
          <p14:tracePt t="32205" x="2266950" y="3384550"/>
          <p14:tracePt t="32255" x="2457450" y="3352800"/>
          <p14:tracePt t="32278" x="2482850" y="3340100"/>
          <p14:tracePt t="32377" x="2482850" y="3333750"/>
          <p14:tracePt t="32399" x="2482850" y="3302000"/>
          <p14:tracePt t="32424" x="2489200" y="3289300"/>
          <p14:tracePt t="32447" x="2489200" y="3270250"/>
          <p14:tracePt t="32754" x="0" y="0"/>
        </p14:tracePtLst>
        <p14:tracePtLst>
          <p14:tracePt t="35893" x="2387600" y="3175000"/>
          <p14:tracePt t="36016" x="2393950" y="3175000"/>
          <p14:tracePt t="36038" x="2476500" y="3175000"/>
          <p14:tracePt t="36086" x="2622550" y="3175000"/>
          <p14:tracePt t="36229" x="2628900" y="3175000"/>
          <p14:tracePt t="36252" x="2597150" y="3175000"/>
          <p14:tracePt t="36278" x="2533650" y="3175000"/>
          <p14:tracePt t="36300" x="2470150" y="3175000"/>
          <p14:tracePt t="36327" x="2413000" y="3175000"/>
          <p14:tracePt t="36350" x="2400300" y="3175000"/>
          <p14:tracePt t="36558" x="2432050" y="3175000"/>
          <p14:tracePt t="36581" x="2489200" y="3175000"/>
          <p14:tracePt t="36607" x="2495550" y="3175000"/>
          <p14:tracePt t="36714" x="2489200" y="3175000"/>
          <p14:tracePt t="36736" x="2457450" y="3175000"/>
          <p14:tracePt t="36766" x="2355850" y="3175000"/>
          <p14:tracePt t="36789" x="2305050" y="3175000"/>
          <p14:tracePt t="36871" x="2317750" y="3175000"/>
          <p14:tracePt t="36894" x="2330450" y="3175000"/>
          <p14:tracePt t="37249" x="2355850" y="3168650"/>
          <p14:tracePt t="37271" x="2393950" y="3162300"/>
          <p14:tracePt t="37299" x="2406650" y="3162300"/>
          <p14:tracePt t="37573" x="2362200" y="3162300"/>
          <p14:tracePt t="37597" x="2336800" y="3162300"/>
          <p14:tracePt t="37734" x="2362200" y="3162300"/>
          <p14:tracePt t="37756" x="2406650" y="3162300"/>
          <p14:tracePt t="37785" x="2444750" y="3162300"/>
          <p14:tracePt t="37808" x="2470150" y="3162300"/>
          <p14:tracePt t="37833" x="2476500" y="3162300"/>
          <p14:tracePt t="38057" x="2451100" y="3162300"/>
          <p14:tracePt t="38080" x="2425700" y="3162300"/>
          <p14:tracePt t="38184" x="2419350" y="3162300"/>
          <p14:tracePt t="38232" x="2425700" y="3162300"/>
          <p14:tracePt t="38254" x="2444750" y="3162300"/>
          <p14:tracePt t="38282" x="2463800" y="3162300"/>
          <p14:tracePt t="38538" x="2457450" y="3162300"/>
          <p14:tracePt t="38560" x="2451100" y="3162300"/>
          <p14:tracePt t="38826" x="2425700" y="3162300"/>
          <p14:tracePt t="38850" x="2368550" y="3162300"/>
          <p14:tracePt t="38876" x="2311400" y="3162300"/>
          <p14:tracePt t="39028" x="2368550" y="3162300"/>
          <p14:tracePt t="39051" x="2444750" y="3162300"/>
          <p14:tracePt t="39080" x="2501900" y="3162300"/>
          <p14:tracePt t="39103" x="2508250" y="3162300"/>
          <p14:tracePt t="39230" x="2514600" y="3162300"/>
          <p14:tracePt t="39254" x="2495550" y="3162300"/>
          <p14:tracePt t="39302" x="2438400" y="3162300"/>
          <p14:tracePt t="39450" x="2432050" y="3162300"/>
          <p14:tracePt t="39646" x="2419350" y="3162300"/>
          <p14:tracePt t="39669" x="2387600" y="3162300"/>
          <p14:tracePt t="39696" x="2368550" y="3162300"/>
          <p14:tracePt t="39817" x="2393950" y="3162300"/>
          <p14:tracePt t="39840" x="2425700" y="3162300"/>
          <p14:tracePt t="39868" x="2451100" y="3162300"/>
          <p14:tracePt t="40198" x="0" y="0"/>
        </p14:tracePtLst>
        <p14:tracePtLst>
          <p14:tracePt t="59085" x="2330450" y="3143250"/>
          <p14:tracePt t="59111" x="2336800" y="3143250"/>
          <p14:tracePt t="59159" x="2368550" y="3155950"/>
          <p14:tracePt t="59183" x="2406650" y="3155950"/>
          <p14:tracePt t="59231" x="2425700" y="3155950"/>
          <p14:tracePt t="59255" x="2451100" y="3155950"/>
          <p14:tracePt t="59280" x="2489200" y="3124200"/>
          <p14:tracePt t="59303" x="2552700" y="3092450"/>
          <p14:tracePt t="59330" x="2584450" y="3073400"/>
          <p14:tracePt t="59351" x="2609850" y="3048000"/>
          <p14:tracePt t="59400" x="2622550" y="3009900"/>
          <p14:tracePt t="59424" x="2622550" y="2978150"/>
          <p14:tracePt t="59474" x="2622550" y="2908300"/>
          <p14:tracePt t="59496" x="2622550" y="2895600"/>
          <p14:tracePt t="59523" x="2622550" y="2876550"/>
          <p14:tracePt t="59549" x="2622550" y="2857500"/>
          <p14:tracePt t="59575" x="2609850" y="2825750"/>
          <p14:tracePt t="59598" x="2590800" y="2806700"/>
          <p14:tracePt t="59626" x="2578100" y="2794000"/>
          <p14:tracePt t="59649" x="2565400" y="2787650"/>
          <p14:tracePt t="59676" x="2527300" y="2768600"/>
          <p14:tracePt t="59678" x="2514600" y="2768600"/>
          <p14:tracePt t="59701" x="2463800" y="2762250"/>
          <p14:tracePt t="59729" x="2400300" y="2755900"/>
          <p14:tracePt t="59752" x="2355850" y="2755900"/>
          <p14:tracePt t="59778" x="2317750" y="2755900"/>
          <p14:tracePt t="59801" x="2305050" y="2755900"/>
          <p14:tracePt t="59828" x="2305050" y="2768600"/>
          <p14:tracePt t="59854" x="2292350" y="2794000"/>
          <p14:tracePt t="59880" x="2273300" y="2825750"/>
          <p14:tracePt t="59904" x="2241550" y="2870200"/>
          <p14:tracePt t="59953" x="2228850" y="2901950"/>
          <p14:tracePt t="59975" x="2222500" y="2940050"/>
          <p14:tracePt t="60001" x="2222500" y="2971800"/>
          <p14:tracePt t="60023" x="2222500" y="3003550"/>
          <p14:tracePt t="60047" x="2222500" y="3022600"/>
          <p14:tracePt t="60070" x="2222500" y="3041650"/>
          <p14:tracePt t="60095" x="2222500" y="3073400"/>
          <p14:tracePt t="60117" x="2222500" y="3086100"/>
          <p14:tracePt t="60145" x="2228850" y="3105150"/>
          <p14:tracePt t="60169" x="2247900" y="3117850"/>
          <p14:tracePt t="60196" x="2266950" y="3130550"/>
          <p14:tracePt t="60217" x="2273300" y="3136900"/>
          <p14:tracePt t="60245" x="2305050" y="3143250"/>
          <p14:tracePt t="60269" x="2324100" y="3143250"/>
          <p14:tracePt t="60295" x="2355850" y="3143250"/>
          <p14:tracePt t="60319" x="2406650" y="3143250"/>
          <p14:tracePt t="60344" x="2470150" y="3143250"/>
          <p14:tracePt t="60369" x="2527300" y="3143250"/>
          <p14:tracePt t="60394" x="2552700" y="3143250"/>
          <p14:tracePt t="60443" x="2559050" y="3143250"/>
          <p14:tracePt t="60465" x="2584450" y="3105150"/>
          <p14:tracePt t="60491" x="2603500" y="3067050"/>
          <p14:tracePt t="60515" x="2628900" y="3028950"/>
          <p14:tracePt t="60541" x="2641600" y="2997200"/>
          <p14:tracePt t="60566" x="2641600" y="2971800"/>
          <p14:tracePt t="60616" x="2641600" y="2940050"/>
          <p14:tracePt t="60642" x="2641600" y="2933700"/>
          <p14:tracePt t="60668" x="2641600" y="2927350"/>
          <p14:tracePt t="60691" x="2641600" y="2914650"/>
          <p14:tracePt t="60718" x="2635250" y="2901950"/>
          <p14:tracePt t="60741" x="2628900" y="2895600"/>
          <p14:tracePt t="60768" x="2616200" y="2882900"/>
          <p14:tracePt t="60791" x="2609850" y="2876550"/>
          <p14:tracePt t="60818" x="2597150" y="2863850"/>
          <p14:tracePt t="60841" x="2597150" y="2851150"/>
          <p14:tracePt t="60866" x="2584450" y="2838450"/>
          <p14:tracePt t="60890" x="2578100" y="2832100"/>
          <p14:tracePt t="60918" x="2578100" y="2825750"/>
          <p14:tracePt t="60943" x="2571750" y="2825750"/>
          <p14:tracePt t="61028" x="2565400" y="2825750"/>
          <p14:tracePt t="61050" x="2514600" y="2819400"/>
          <p14:tracePt t="61076" x="2425700" y="2819400"/>
          <p14:tracePt t="61077" x="2393950" y="2819400"/>
          <p14:tracePt t="61101" x="2324100" y="2819400"/>
          <p14:tracePt t="61129" x="2298700" y="2819400"/>
          <p14:tracePt t="61208" x="2279650" y="2832100"/>
          <p14:tracePt t="61230" x="2260600" y="2863850"/>
          <p14:tracePt t="61278" x="2228850" y="2895600"/>
          <p14:tracePt t="61301" x="2222500" y="2927350"/>
          <p14:tracePt t="61327" x="2222500" y="2940050"/>
          <p14:tracePt t="61350" x="2216150" y="2965450"/>
          <p14:tracePt t="61374" x="2216150" y="3003550"/>
          <p14:tracePt t="61398" x="2216150" y="3048000"/>
          <p14:tracePt t="61423" x="2216150" y="3073400"/>
          <p14:tracePt t="61447" x="2216150" y="3092450"/>
          <p14:tracePt t="61472" x="2216150" y="3105150"/>
          <p14:tracePt t="61495" x="2235200" y="3130550"/>
          <p14:tracePt t="61543" x="2266950" y="3155950"/>
          <p14:tracePt t="61567" x="2298700" y="3168650"/>
          <p14:tracePt t="61593" x="2305050" y="3168650"/>
          <p14:tracePt t="61616" x="2317750" y="3181350"/>
          <p14:tracePt t="61643" x="2349500" y="3194050"/>
          <p14:tracePt t="61667" x="2381250" y="3200400"/>
          <p14:tracePt t="61695" x="2400300" y="3206750"/>
          <p14:tracePt t="61718" x="2432050" y="3206750"/>
          <p14:tracePt t="61744" x="2438400" y="3206750"/>
          <p14:tracePt t="61814" x="2444750" y="3206750"/>
          <p14:tracePt t="61835" x="2470150" y="3206750"/>
          <p14:tracePt t="61864" x="2559050" y="3206750"/>
          <p14:tracePt t="61888" x="2622550" y="3194050"/>
          <p14:tracePt t="61936" x="2667000" y="3181350"/>
          <p14:tracePt t="61960" x="2667000" y="3168650"/>
          <p14:tracePt t="61989" x="2673350" y="3143250"/>
          <p14:tracePt t="62011" x="2673350" y="3117850"/>
          <p14:tracePt t="62038" x="2673350" y="3079750"/>
          <p14:tracePt t="62061" x="2673350" y="3054350"/>
          <p14:tracePt t="62087" x="2673350" y="3035300"/>
          <p14:tracePt t="62110" x="2673350" y="3022600"/>
          <p14:tracePt t="62135" x="2673350" y="2997200"/>
          <p14:tracePt t="62158" x="2673350" y="2984500"/>
          <p14:tracePt t="62187" x="2673350" y="2965450"/>
          <p14:tracePt t="62211" x="2647950" y="2940050"/>
          <p14:tracePt t="62238" x="2628900" y="2908300"/>
          <p14:tracePt t="62263" x="2616200" y="2895600"/>
          <p14:tracePt t="62292" x="2609850" y="2876550"/>
          <p14:tracePt t="62317" x="2603500" y="2876550"/>
          <p14:tracePt t="62350" x="2571750" y="2863850"/>
          <p14:tracePt t="62377" x="2546350" y="2857500"/>
          <p14:tracePt t="62403" x="2501900" y="2857500"/>
          <p14:tracePt t="62432" x="2438400" y="2851150"/>
          <p14:tracePt t="62458" x="2425700" y="2851150"/>
          <p14:tracePt t="62568" x="2413000" y="2857500"/>
          <p14:tracePt t="62592" x="2362200" y="2895600"/>
          <p14:tracePt t="62600" x="2343150" y="2908300"/>
          <p14:tracePt t="62625" x="2298700" y="2927350"/>
          <p14:tracePt t="62654" x="2292350" y="2933700"/>
          <p14:tracePt t="62726" x="2286000" y="2978150"/>
          <p14:tracePt t="62749" x="2279650" y="3003550"/>
          <p14:tracePt t="62775" x="2279650" y="3035300"/>
          <p14:tracePt t="62799" x="2279650" y="3048000"/>
          <p14:tracePt t="62825" x="2279650" y="3067050"/>
          <p14:tracePt t="62848" x="2279650" y="3079750"/>
          <p14:tracePt t="62895" x="2286000" y="3124200"/>
          <p14:tracePt t="62918" x="2292350" y="3130550"/>
          <p14:tracePt t="62943" x="2298700" y="3136900"/>
          <p14:tracePt t="62965" x="2305050" y="3149600"/>
          <p14:tracePt t="63161" x="0" y="0"/>
        </p14:tracePtLst>
        <p14:tracePtLst>
          <p14:tracePt t="83066" x="1955800" y="1790700"/>
          <p14:tracePt t="83118" x="1955800" y="1847850"/>
          <p14:tracePt t="83144" x="1943100" y="1962150"/>
          <p14:tracePt t="83171" x="1936750" y="2139950"/>
          <p14:tracePt t="83195" x="1936750" y="2330450"/>
          <p14:tracePt t="83223" x="1936750" y="2432050"/>
          <p14:tracePt t="83248" x="1936750" y="2482850"/>
          <p14:tracePt t="83300" x="1936750" y="2717800"/>
          <p14:tracePt t="83326" x="1936750" y="3028950"/>
          <p14:tracePt t="83353" x="1936750" y="3213100"/>
          <p14:tracePt t="83377" x="1936750" y="3359150"/>
          <p14:tracePt t="83403" x="1936750" y="3467100"/>
          <p14:tracePt t="83426" x="1936750" y="3575050"/>
          <p14:tracePt t="83455" x="1930400" y="3829050"/>
          <p14:tracePt t="83480" x="1924050" y="4070350"/>
          <p14:tracePt t="83529" x="1898650" y="4445000"/>
          <p14:tracePt t="83554" x="1885950" y="4565650"/>
          <p14:tracePt t="83579" x="1885950" y="4711700"/>
          <p14:tracePt t="83601" x="1885950" y="4933950"/>
          <p14:tracePt t="83628" x="1873250" y="5029200"/>
          <p14:tracePt t="83651" x="1866900" y="5048250"/>
          <p14:tracePt t="83678" x="1866900" y="5067300"/>
          <p14:tracePt t="83858" x="0" y="0"/>
        </p14:tracePtLst>
        <p14:tracePtLst>
          <p14:tracePt t="84543" x="4629150" y="1695450"/>
          <p14:tracePt t="84571" x="4629150" y="1739900"/>
          <p14:tracePt t="84599" x="4629150" y="1816100"/>
          <p14:tracePt t="84623" x="4629150" y="1924050"/>
          <p14:tracePt t="84651" x="4629150" y="2101850"/>
          <p14:tracePt t="84675" x="4629150" y="2298700"/>
          <p14:tracePt t="84702" x="4629150" y="2552700"/>
          <p14:tracePt t="84725" x="4629150" y="2660650"/>
          <p14:tracePt t="84753" x="4629150" y="2997200"/>
          <p14:tracePt t="84778" x="4629150" y="3429000"/>
          <p14:tracePt t="84805" x="4603750" y="3752850"/>
          <p14:tracePt t="84827" x="4591050" y="3924300"/>
          <p14:tracePt t="84854" x="4584700" y="4114800"/>
          <p14:tracePt t="84880" x="4572000" y="4286250"/>
          <p14:tracePt t="84907" x="4572000" y="4470400"/>
          <p14:tracePt t="84931" x="4565650" y="4559300"/>
          <p14:tracePt t="84980" x="4565650" y="4635500"/>
          <p14:tracePt t="85007" x="4565650" y="4699000"/>
          <p14:tracePt t="85035" x="4565650" y="4724400"/>
          <p14:tracePt t="85217" x="0" y="0"/>
        </p14:tracePtLst>
        <p14:tracePtLst>
          <p14:tracePt t="86153" x="2432050" y="1866900"/>
          <p14:tracePt t="86183" x="2470150" y="1898650"/>
          <p14:tracePt t="86207" x="2540000" y="1905000"/>
          <p14:tracePt t="86234" x="2654300" y="1905000"/>
          <p14:tracePt t="86258" x="2774950" y="1911350"/>
          <p14:tracePt t="86285" x="2863850" y="1924050"/>
          <p14:tracePt t="86310" x="2889250" y="1924050"/>
          <p14:tracePt t="86338" x="2895600" y="1924050"/>
          <p14:tracePt t="86361" x="2940050" y="1892300"/>
          <p14:tracePt t="86385" x="3035300" y="1835150"/>
          <p14:tracePt t="86409" x="3111500" y="1790700"/>
          <p14:tracePt t="86436" x="3130550" y="1765300"/>
          <p14:tracePt t="86459" x="3130550" y="1746250"/>
          <p14:tracePt t="86486" x="3130550" y="1682750"/>
          <p14:tracePt t="86487" x="3130550" y="1663700"/>
          <p14:tracePt t="86509" x="3130550" y="1606550"/>
          <p14:tracePt t="86536" x="3124200" y="1549400"/>
          <p14:tracePt t="86562" x="3117850" y="1536700"/>
          <p14:tracePt t="86591" x="3111500" y="1517650"/>
          <p14:tracePt t="86615" x="3098800" y="1504950"/>
          <p14:tracePt t="86640" x="3041650" y="1473200"/>
          <p14:tracePt t="86663" x="2971800" y="1466850"/>
          <p14:tracePt t="86687" x="2882900" y="1460500"/>
          <p14:tracePt t="86710" x="2825750" y="1460500"/>
          <p14:tracePt t="86737" x="2819400" y="1460500"/>
          <p14:tracePt t="86814" x="2787650" y="1460500"/>
          <p14:tracePt t="86835" x="2717800" y="1460500"/>
          <p14:tracePt t="86864" x="2616200" y="1460500"/>
          <p14:tracePt t="86885" x="2590800" y="1460500"/>
          <p14:tracePt t="86939" x="2584450" y="1460500"/>
          <p14:tracePt t="86960" x="2559050" y="1479550"/>
          <p14:tracePt t="86988" x="2520950" y="1517650"/>
          <p14:tracePt t="87011" x="2463800" y="1581150"/>
          <p14:tracePt t="87059" x="2374900" y="1657350"/>
          <p14:tracePt t="87083" x="2355850" y="1689100"/>
          <p14:tracePt t="87110" x="2336800" y="1752600"/>
          <p14:tracePt t="87134" x="2324100" y="1797050"/>
          <p14:tracePt t="87163" x="2317750" y="1835150"/>
          <p14:tracePt t="87185" x="2317750" y="1854200"/>
          <p14:tracePt t="87214" x="2317750" y="1879600"/>
          <p14:tracePt t="87238" x="2330450" y="1911350"/>
          <p14:tracePt t="87266" x="2368550" y="1962150"/>
          <p14:tracePt t="87289" x="2419350" y="2012950"/>
          <p14:tracePt t="87318" x="2476500" y="2032000"/>
          <p14:tracePt t="87343" x="2514600" y="2038350"/>
          <p14:tracePt t="87390" x="2641600" y="2019300"/>
          <p14:tracePt t="87415" x="2724150" y="2000250"/>
          <p14:tracePt t="87440" x="2832100" y="1981200"/>
          <p14:tracePt t="87464" x="2889250" y="1968500"/>
          <p14:tracePt t="87490" x="2908300" y="1955800"/>
          <p14:tracePt t="87512" x="2927350" y="1917700"/>
          <p14:tracePt t="87537" x="2946400" y="1860550"/>
          <p14:tracePt t="87559" x="2952750" y="1778000"/>
          <p14:tracePt t="87585" x="2952750" y="1727200"/>
          <p14:tracePt t="87607" x="2952750" y="1695450"/>
          <p14:tracePt t="87653" x="2952750" y="1631950"/>
          <p14:tracePt t="87655" x="2946400" y="1619250"/>
          <p14:tracePt t="87679" x="2921000" y="1587500"/>
          <p14:tracePt t="87707" x="2882900" y="1562100"/>
          <p14:tracePt t="87730" x="2851150" y="1549400"/>
          <p14:tracePt t="87756" x="2813050" y="1549400"/>
          <p14:tracePt t="87779" x="2755900" y="1543050"/>
          <p14:tracePt t="87805" x="2736850" y="1543050"/>
          <p14:tracePt t="87827" x="2711450" y="1543050"/>
          <p14:tracePt t="87853" x="2679700" y="1543050"/>
          <p14:tracePt t="87854" x="2660650" y="1543050"/>
          <p14:tracePt t="87878" x="2590800" y="1543050"/>
          <p14:tracePt t="87906" x="2533650" y="1543050"/>
          <p14:tracePt t="87928" x="2495550" y="1543050"/>
          <p14:tracePt t="87954" x="2476500" y="1543050"/>
          <p14:tracePt t="87977" x="2457450" y="1543050"/>
          <p14:tracePt t="88005" x="2425700" y="1543050"/>
          <p14:tracePt t="88028" x="2381250" y="1555750"/>
          <p14:tracePt t="88056" x="2349500" y="1581150"/>
          <p14:tracePt t="88081" x="2330450" y="1600200"/>
          <p14:tracePt t="88108" x="2324100" y="1625600"/>
          <p14:tracePt t="88131" x="2311400" y="1663700"/>
          <p14:tracePt t="88157" x="2305050" y="1695450"/>
          <p14:tracePt t="88180" x="2298700" y="1739900"/>
          <p14:tracePt t="88209" x="2298700" y="1771650"/>
          <p14:tracePt t="88232" x="2298700" y="1797050"/>
          <p14:tracePt t="88281" x="2362200" y="1879600"/>
          <p14:tracePt t="88307" x="2432050" y="1917700"/>
          <p14:tracePt t="88334" x="2540000" y="1955800"/>
          <p14:tracePt t="88358" x="2673350" y="1955800"/>
          <p14:tracePt t="88385" x="2825750" y="1955800"/>
          <p14:tracePt t="88407" x="2927350" y="1955800"/>
          <p14:tracePt t="88434" x="2965450" y="1955800"/>
          <p14:tracePt t="88456" x="2971800" y="1936750"/>
          <p14:tracePt t="88486" x="2978150" y="1892300"/>
          <p14:tracePt t="88509" x="2984500" y="1854200"/>
          <p14:tracePt t="88510" x="2984500" y="1841500"/>
          <p14:tracePt t="88538" x="2984500" y="1797050"/>
          <p14:tracePt t="88561" x="2984500" y="1758950"/>
          <p14:tracePt t="88607" x="2984500" y="1752600"/>
          <p14:tracePt t="88755" x="0" y="0"/>
        </p14:tracePtLst>
        <p14:tracePtLst>
          <p14:tracePt t="92061" x="1892300" y="1670050"/>
          <p14:tracePt t="92087" x="1879600" y="1670050"/>
          <p14:tracePt t="92113" x="1879600" y="1682750"/>
          <p14:tracePt t="92135" x="1879600" y="1746250"/>
          <p14:tracePt t="92184" x="1879600" y="2032000"/>
          <p14:tracePt t="92208" x="1879600" y="2152650"/>
          <p14:tracePt t="92235" x="1879600" y="2203450"/>
          <p14:tracePt t="92259" x="1885950" y="2247900"/>
          <p14:tracePt t="92290" x="1892300" y="2349500"/>
          <p14:tracePt t="92318" x="1892300" y="2438400"/>
          <p14:tracePt t="92350" x="1892300" y="2489200"/>
          <p14:tracePt t="92351" x="1892300" y="2508250"/>
          <p14:tracePt t="92374" x="1892300" y="2578100"/>
          <p14:tracePt t="92400" x="1892300" y="2679700"/>
          <p14:tracePt t="92423" x="1892300" y="2749550"/>
          <p14:tracePt t="92450" x="1892300" y="2825750"/>
          <p14:tracePt t="92474" x="1892300" y="2895600"/>
          <p14:tracePt t="92501" x="1892300" y="2959100"/>
          <p14:tracePt t="92525" x="1892300" y="3028950"/>
          <p14:tracePt t="92551" x="1885950" y="3149600"/>
          <p14:tracePt t="92575" x="1866900" y="3251200"/>
          <p14:tracePt t="92604" x="1860550" y="3340100"/>
          <p14:tracePt t="92627" x="1841500" y="3429000"/>
          <p14:tracePt t="92654" x="1822450" y="3524250"/>
          <p14:tracePt t="92655" x="1822450" y="3549650"/>
          <p14:tracePt t="92677" x="1816100" y="3600450"/>
          <p14:tracePt t="92704" x="1803400" y="3727450"/>
          <p14:tracePt t="92727" x="1784350" y="3829050"/>
          <p14:tracePt t="92752" x="1778000" y="3911600"/>
          <p14:tracePt t="92775" x="1778000" y="4006850"/>
          <p14:tracePt t="92801" x="1778000" y="4089400"/>
          <p14:tracePt t="92824" x="1778000" y="4184650"/>
          <p14:tracePt t="92851" x="1778000" y="4260850"/>
          <p14:tracePt t="92874" x="1778000" y="4330700"/>
          <p14:tracePt t="92900" x="1778000" y="4375150"/>
          <p14:tracePt t="92922" x="1778000" y="4406900"/>
          <p14:tracePt t="92948" x="1778000" y="4445000"/>
          <p14:tracePt t="92972" x="1778000" y="4483100"/>
          <p14:tracePt t="92999" x="1778000" y="4521200"/>
          <p14:tracePt t="93025" x="1778000" y="4559300"/>
          <p14:tracePt t="93052" x="1778000" y="4610100"/>
          <p14:tracePt t="93076" x="1778000" y="4660900"/>
          <p14:tracePt t="93103" x="1790700" y="4718050"/>
          <p14:tracePt t="93127" x="1797050" y="4749800"/>
          <p14:tracePt t="93155" x="1803400" y="4775200"/>
          <p14:tracePt t="93178" x="1809750" y="4794250"/>
          <p14:tracePt t="93231" x="1809750" y="4819650"/>
          <p14:tracePt t="93257" x="1822450" y="4857750"/>
          <p14:tracePt t="93283" x="1822450" y="4876800"/>
          <p14:tracePt t="94019" x="0" y="0"/>
        </p14:tracePtLst>
        <p14:tracePtLst>
          <p14:tracePt t="113460" x="2400300" y="3232150"/>
          <p14:tracePt t="113487" x="2419350" y="3219450"/>
          <p14:tracePt t="113491" x="2432050" y="3219450"/>
          <p14:tracePt t="113516" x="2463800" y="3206750"/>
          <p14:tracePt t="113543" x="2470150" y="3200400"/>
          <p14:tracePt t="113592" x="2476500" y="3200400"/>
          <p14:tracePt t="113616" x="2489200" y="3175000"/>
          <p14:tracePt t="113644" x="2495550" y="3143250"/>
          <p14:tracePt t="113666" x="2514600" y="3117850"/>
          <p14:tracePt t="113694" x="2514600" y="3098800"/>
          <p14:tracePt t="113718" x="2514600" y="3086100"/>
          <p14:tracePt t="113744" x="2514600" y="3067050"/>
          <p14:tracePt t="113768" x="2527300" y="3041650"/>
          <p14:tracePt t="113796" x="2527300" y="3028950"/>
          <p14:tracePt t="113818" x="2527300" y="3022600"/>
          <p14:tracePt t="113850" x="2527300" y="3003550"/>
          <p14:tracePt t="113873" x="2527300" y="2971800"/>
          <p14:tracePt t="113921" x="2527300" y="2933700"/>
          <p14:tracePt t="113944" x="2527300" y="2914650"/>
          <p14:tracePt t="113997" x="2527300" y="2908300"/>
          <p14:tracePt t="114020" x="2527300" y="2901950"/>
          <p14:tracePt t="114046" x="2520950" y="2882900"/>
          <p14:tracePt t="114096" x="2514600" y="2876550"/>
          <p14:tracePt t="114119" x="2508250" y="2876550"/>
          <p14:tracePt t="114148" x="2470150" y="2870200"/>
          <p14:tracePt t="114171" x="2451100" y="2870200"/>
          <p14:tracePt t="114298" x="2438400" y="2870200"/>
          <p14:tracePt t="114321" x="2413000" y="2870200"/>
          <p14:tracePt t="114347" x="2400300" y="2870200"/>
          <p14:tracePt t="114398" x="2381250" y="2870200"/>
          <p14:tracePt t="114446" x="2381250" y="2882900"/>
          <p14:tracePt t="114469" x="2381250" y="2901950"/>
          <p14:tracePt t="114495" x="2381250" y="2933700"/>
          <p14:tracePt t="114520" x="2374900" y="2946400"/>
          <p14:tracePt t="114546" x="2374900" y="2952750"/>
          <p14:tracePt t="114570" x="2374900" y="2971800"/>
          <p14:tracePt t="114596" x="2374900" y="2997200"/>
          <p14:tracePt t="114619" x="2374900" y="3016250"/>
          <p14:tracePt t="114644" x="2393950" y="3041650"/>
          <p14:tracePt t="114669" x="2406650" y="3060700"/>
          <p14:tracePt t="114697" x="2432050" y="3073400"/>
          <p14:tracePt t="114721" x="2451100" y="3079750"/>
          <p14:tracePt t="114749" x="2463800" y="3086100"/>
          <p14:tracePt t="114772" x="2470150" y="3086100"/>
          <p14:tracePt t="114898" x="2489200" y="3086100"/>
          <p14:tracePt t="114923" x="2520950" y="3086100"/>
          <p14:tracePt t="114951" x="2546350" y="3079750"/>
          <p14:tracePt t="115175" x="0" y="0"/>
        </p14:tracePtLst>
        <p14:tracePtLst>
          <p14:tracePt t="131005" x="6477000" y="2184400"/>
          <p14:tracePt t="131079" x="6623050" y="2184400"/>
          <p14:tracePt t="131102" x="6705600" y="2184400"/>
          <p14:tracePt t="131127" x="6756400" y="2184400"/>
          <p14:tracePt t="131151" x="6794500" y="2184400"/>
          <p14:tracePt t="131179" x="6826250" y="2178050"/>
          <p14:tracePt t="131205" x="6845300" y="2178050"/>
          <p14:tracePt t="131233" x="6902450" y="2171700"/>
          <p14:tracePt t="131258" x="6972300" y="2171700"/>
          <p14:tracePt t="131284" x="7048500" y="2171700"/>
          <p14:tracePt t="131307" x="7150100" y="2171700"/>
          <p14:tracePt t="131333" x="7239000" y="2171700"/>
          <p14:tracePt t="131358" x="7283450" y="2171700"/>
          <p14:tracePt t="131388" x="7340600" y="2171700"/>
          <p14:tracePt t="131410" x="7366000" y="2171700"/>
          <p14:tracePt t="131438" x="7391400" y="2171700"/>
          <p14:tracePt t="131461" x="7429500" y="2171700"/>
          <p14:tracePt t="131487" x="7486650" y="2171700"/>
          <p14:tracePt t="131510" x="7556500" y="2171700"/>
          <p14:tracePt t="131539" x="7677150" y="2165350"/>
          <p14:tracePt t="131564" x="7759700" y="2165350"/>
          <p14:tracePt t="131589" x="7848600" y="2165350"/>
          <p14:tracePt t="131615" x="7931150" y="2152650"/>
          <p14:tracePt t="131645" x="8032750" y="2127250"/>
          <p14:tracePt t="131668" x="8070850" y="2120900"/>
          <p14:tracePt t="131696" x="8089900" y="2120900"/>
          <p14:tracePt t="131698" x="8096250" y="2114550"/>
          <p14:tracePt t="131722" x="8128000" y="2114550"/>
          <p14:tracePt t="131771" x="8223250" y="2108200"/>
          <p14:tracePt t="131795" x="8255000" y="2101850"/>
          <p14:tracePt t="131823" x="8267700" y="2101850"/>
          <p14:tracePt t="131900" x="8318500" y="2095500"/>
          <p14:tracePt t="131951" x="8324850" y="2095500"/>
          <p14:tracePt t="132057" x="8305800" y="2089150"/>
          <p14:tracePt t="132081" x="8248650" y="2089150"/>
          <p14:tracePt t="132110" x="8140700" y="2089150"/>
          <p14:tracePt t="132134" x="7956550" y="2089150"/>
          <p14:tracePt t="132159" x="7734300" y="2089150"/>
          <p14:tracePt t="132183" x="7562850" y="2089150"/>
          <p14:tracePt t="132210" x="7416800" y="2089150"/>
          <p14:tracePt t="132233" x="7410450" y="2089150"/>
          <p14:tracePt t="132285" x="7353300" y="2089150"/>
          <p14:tracePt t="132306" x="7270750" y="2095500"/>
          <p14:tracePt t="132333" x="7092950" y="2101850"/>
          <p14:tracePt t="132356" x="6889750" y="2114550"/>
          <p14:tracePt t="132382" x="6750050" y="2133600"/>
          <p14:tracePt t="132404" x="6724650" y="2133600"/>
          <p14:tracePt t="132585" x="6800850" y="2133600"/>
          <p14:tracePt t="132611" x="6883400" y="2133600"/>
          <p14:tracePt t="132663" x="7054850" y="2133600"/>
          <p14:tracePt t="132686" x="7194550" y="2133600"/>
          <p14:tracePt t="132715" x="7397750" y="2133600"/>
          <p14:tracePt t="132738" x="7531100" y="2133600"/>
          <p14:tracePt t="132789" x="7804150" y="2133600"/>
          <p14:tracePt t="132813" x="7912100" y="2133600"/>
          <p14:tracePt t="132838" x="8007350" y="2133600"/>
          <p14:tracePt t="132861" x="8083550" y="2127250"/>
          <p14:tracePt t="132888" x="8121650" y="2127250"/>
          <p14:tracePt t="132889" x="8128000" y="2127250"/>
          <p14:tracePt t="133092" x="0" y="0"/>
        </p14:tracePtLst>
        <p14:tracePtLst>
          <p14:tracePt t="133863" x="2647950" y="2978150"/>
          <p14:tracePt t="133961" x="2635250" y="2978150"/>
          <p14:tracePt t="133982" x="2609850" y="2978150"/>
          <p14:tracePt t="134007" x="2540000" y="2978150"/>
          <p14:tracePt t="134028" x="2425700" y="2978150"/>
          <p14:tracePt t="134054" x="2286000" y="2978150"/>
          <p14:tracePt t="134075" x="2184400" y="2978150"/>
          <p14:tracePt t="134100" x="2159000" y="2978150"/>
          <p14:tracePt t="134173" x="2146300" y="2990850"/>
          <p14:tracePt t="134195" x="2114550" y="2990850"/>
          <p14:tracePt t="134222" x="2070100" y="2997200"/>
          <p14:tracePt t="134243" x="2038350" y="3003550"/>
          <p14:tracePt t="134270" x="2012950" y="3009900"/>
          <p14:tracePt t="134293" x="2006600" y="3009900"/>
          <p14:tracePt t="134392" x="2000250" y="3016250"/>
          <p14:tracePt t="134417" x="1968500" y="3054350"/>
          <p14:tracePt t="134445" x="1930400" y="3079750"/>
          <p14:tracePt t="134468" x="1898650" y="3105150"/>
          <p14:tracePt t="134494" x="1892300" y="3117850"/>
          <p14:tracePt t="134517" x="1892300" y="3124200"/>
          <p14:tracePt t="134567" x="1892300" y="3187700"/>
          <p14:tracePt t="134569" x="1892300" y="3219450"/>
          <p14:tracePt t="134593" x="1892300" y="3276600"/>
          <p14:tracePt t="134625" x="1892300" y="3416300"/>
          <p14:tracePt t="134650" x="1885950" y="3517900"/>
          <p14:tracePt t="134675" x="1885950" y="3606800"/>
          <p14:tracePt t="134699" x="1885950" y="3708400"/>
          <p14:tracePt t="134725" x="1885950" y="3848100"/>
          <p14:tracePt t="134750" x="1879600" y="3981450"/>
          <p14:tracePt t="134780" x="1854200" y="4140200"/>
          <p14:tracePt t="134807" x="1841500" y="4241800"/>
          <p14:tracePt t="134839" x="1828800" y="4318000"/>
          <p14:tracePt t="134867" x="1822450" y="4368800"/>
          <p14:tracePt t="134896" x="1790700" y="4508500"/>
          <p14:tracePt t="134897" x="1790700" y="4540250"/>
          <p14:tracePt t="134920" x="1784350" y="4591050"/>
          <p14:tracePt t="134945" x="1778000" y="4629150"/>
          <p14:tracePt t="134992" x="1778000" y="4635500"/>
          <p14:tracePt t="135209" x="0" y="0"/>
        </p14:tracePtLst>
        <p14:tracePtLst>
          <p14:tracePt t="136065" x="6413500" y="2540000"/>
          <p14:tracePt t="136068" x="6426200" y="2533650"/>
          <p14:tracePt t="136094" x="6464300" y="2533650"/>
          <p14:tracePt t="136116" x="6508750" y="2533650"/>
          <p14:tracePt t="136141" x="6559550" y="2533650"/>
          <p14:tracePt t="136164" x="6604000" y="2533650"/>
          <p14:tracePt t="136190" x="6692900" y="2520950"/>
          <p14:tracePt t="136212" x="6762750" y="2508250"/>
          <p14:tracePt t="136261" x="7029450" y="2495550"/>
          <p14:tracePt t="136283" x="7194550" y="2495550"/>
          <p14:tracePt t="136308" x="7366000" y="2495550"/>
          <p14:tracePt t="136330" x="7524750" y="2489200"/>
          <p14:tracePt t="136379" x="7759700" y="2470150"/>
          <p14:tracePt t="136405" x="7861300" y="2463800"/>
          <p14:tracePt t="136431" x="7943850" y="2463800"/>
          <p14:tracePt t="136455" x="8020050" y="2463800"/>
          <p14:tracePt t="136481" x="8121650" y="2463800"/>
          <p14:tracePt t="136504" x="8172450" y="2463800"/>
          <p14:tracePt t="136528" x="8242300" y="2463800"/>
          <p14:tracePt t="136529" x="8267700" y="2463800"/>
          <p14:tracePt t="136553" x="8362950" y="2463800"/>
          <p14:tracePt t="136577" x="8483600" y="2463800"/>
          <p14:tracePt t="136603" x="8623300" y="2463800"/>
          <p14:tracePt t="136628" x="8756650" y="2463800"/>
          <p14:tracePt t="136655" x="8883650" y="2463800"/>
          <p14:tracePt t="136679" x="9004300" y="2463800"/>
          <p14:tracePt t="136707" x="9194800" y="2457450"/>
          <p14:tracePt t="136730" x="9334500" y="2451100"/>
          <p14:tracePt t="136759" x="9461500" y="2438400"/>
          <p14:tracePt t="136782" x="9582150" y="2438400"/>
          <p14:tracePt t="136809" x="9772650" y="2432050"/>
          <p14:tracePt t="136832" x="9855200" y="2432050"/>
          <p14:tracePt t="136857" x="10007600" y="2432050"/>
          <p14:tracePt t="136880" x="10090150" y="2432050"/>
          <p14:tracePt t="136905" x="10267950" y="2432050"/>
          <p14:tracePt t="136929" x="10369550" y="2425700"/>
          <p14:tracePt t="136956" x="10471150" y="2425700"/>
          <p14:tracePt t="136979" x="10521950" y="2425700"/>
          <p14:tracePt t="137083" x="10528300" y="2419350"/>
          <p14:tracePt t="137183" x="10521950" y="2413000"/>
          <p14:tracePt t="137207" x="10458450" y="2413000"/>
          <p14:tracePt t="137236" x="10337800" y="2413000"/>
          <p14:tracePt t="137286" x="10020300" y="2444750"/>
          <p14:tracePt t="137290" x="9975850" y="2451100"/>
          <p14:tracePt t="137314" x="9842500" y="2457450"/>
          <p14:tracePt t="137341" x="9759950" y="2463800"/>
          <p14:tracePt t="137363" x="9715500" y="2470150"/>
          <p14:tracePt t="137411" x="9588500" y="2482850"/>
          <p14:tracePt t="137435" x="9493250" y="2482850"/>
          <p14:tracePt t="137460" x="9321800" y="2482850"/>
          <p14:tracePt t="137483" x="9156700" y="2489200"/>
          <p14:tracePt t="137507" x="9029700" y="2508250"/>
          <p14:tracePt t="137532" x="8934450" y="2520950"/>
          <p14:tracePt t="137557" x="8909050" y="2527300"/>
          <p14:tracePt t="137789" x="8940800" y="2527300"/>
          <p14:tracePt t="137812" x="9036050" y="2533650"/>
          <p14:tracePt t="137838" x="9124950" y="2533650"/>
          <p14:tracePt t="137862" x="9264650" y="2533650"/>
          <p14:tracePt t="137911" x="9556750" y="2533650"/>
          <p14:tracePt t="137935" x="9658350" y="2520950"/>
          <p14:tracePt t="137963" x="9721850" y="2520950"/>
          <p14:tracePt t="137988" x="9766300" y="2520950"/>
          <p14:tracePt t="138036" x="9772650" y="2520950"/>
          <p14:tracePt t="138186" x="0" y="0"/>
        </p14:tracePtLst>
        <p14:tracePtLst>
          <p14:tracePt t="144413" x="1873250" y="3270250"/>
          <p14:tracePt t="144463" x="1873250" y="3314700"/>
          <p14:tracePt t="144485" x="1873250" y="3403600"/>
          <p14:tracePt t="144511" x="1873250" y="3473450"/>
          <p14:tracePt t="144533" x="1873250" y="3568700"/>
          <p14:tracePt t="144560" x="1860550" y="3663950"/>
          <p14:tracePt t="144583" x="1841500" y="3790950"/>
          <p14:tracePt t="144610" x="1797050" y="3975100"/>
          <p14:tracePt t="144635" x="1784350" y="4102100"/>
          <p14:tracePt t="144662" x="1784350" y="4197350"/>
          <p14:tracePt t="144687" x="1784350" y="4254500"/>
          <p14:tracePt t="144715" x="1784350" y="4292600"/>
          <p14:tracePt t="144737" x="1784350" y="4298950"/>
          <p14:tracePt t="145191" x="1784350" y="4267200"/>
          <p14:tracePt t="145214" x="1790700" y="4178300"/>
          <p14:tracePt t="145242" x="1790700" y="4089400"/>
          <p14:tracePt t="145266" x="1790700" y="4064000"/>
          <p14:tracePt t="145293" x="1797050" y="4044950"/>
          <p14:tracePt t="145317" x="1797050" y="4025900"/>
          <p14:tracePt t="145344" x="1809750" y="3994150"/>
          <p14:tracePt t="145368" x="1809750" y="3968750"/>
          <p14:tracePt t="145418" x="1809750" y="3917950"/>
          <p14:tracePt t="145598" x="1809750" y="3924300"/>
          <p14:tracePt t="145621" x="1809750" y="3987800"/>
          <p14:tracePt t="145651" x="1809750" y="4057650"/>
          <p14:tracePt t="145676" x="1809750" y="4095750"/>
          <p14:tracePt t="145702" x="1809750" y="4121150"/>
          <p14:tracePt t="145728" x="1809750" y="4152900"/>
          <p14:tracePt t="145755" x="1809750" y="4197350"/>
          <p14:tracePt t="145778" x="1809750" y="4235450"/>
          <p14:tracePt t="145812" x="1809750" y="4267200"/>
          <p14:tracePt t="145839" x="1809750" y="4292600"/>
          <p14:tracePt t="146249" x="0" y="0"/>
        </p14:tracePtLst>
        <p14:tracePtLst>
          <p14:tracePt t="149783" x="2286000" y="3162300"/>
          <p14:tracePt t="149933" x="2355850" y="3162300"/>
          <p14:tracePt t="149957" x="2432050" y="3162300"/>
          <p14:tracePt t="149984" x="2514600" y="3162300"/>
          <p14:tracePt t="150008" x="2571750" y="3162300"/>
          <p14:tracePt t="150156" x="2559050" y="3155950"/>
          <p14:tracePt t="150180" x="2514600" y="3155950"/>
          <p14:tracePt t="150206" x="2476500" y="3155950"/>
          <p14:tracePt t="150229" x="2451100" y="3155950"/>
          <p14:tracePt t="150304" x="2438400" y="3155950"/>
          <p14:tracePt t="150327" x="2387600" y="3155950"/>
          <p14:tracePt t="150354" x="2292350" y="3162300"/>
          <p14:tracePt t="150379" x="2273300" y="3162300"/>
          <p14:tracePt t="150407" x="2266950" y="3168650"/>
          <p14:tracePt t="150429" x="2286000" y="3168650"/>
          <p14:tracePt t="150457" x="2343150" y="3168650"/>
          <p14:tracePt t="150482" x="2406650" y="3168650"/>
          <p14:tracePt t="150510" x="2438400" y="3168650"/>
          <p14:tracePt t="150612" x="2489200" y="3162300"/>
          <p14:tracePt t="150636" x="2571750" y="3149600"/>
          <p14:tracePt t="150683" x="2628900" y="3143250"/>
          <p14:tracePt t="150736" x="2603500" y="3136900"/>
          <p14:tracePt t="150762" x="2552700" y="3136900"/>
          <p14:tracePt t="150784" x="2527300" y="3136900"/>
          <p14:tracePt t="150811" x="2451100" y="3136900"/>
          <p14:tracePt t="150837" x="2400300" y="3149600"/>
          <p14:tracePt t="150862" x="2381250" y="3149600"/>
          <p14:tracePt t="150886" x="2374900" y="3149600"/>
          <p14:tracePt t="150937" x="2368550" y="3149600"/>
          <p14:tracePt t="150962" x="2279650" y="3155950"/>
          <p14:tracePt t="150988" x="2260600" y="3168650"/>
          <p14:tracePt t="151013" x="2254250" y="3168650"/>
          <p14:tracePt t="151066" x="2279650" y="3168650"/>
          <p14:tracePt t="151090" x="2298700" y="3168650"/>
          <p14:tracePt t="151120" x="2311400" y="3168650"/>
          <p14:tracePt t="151225" x="2330450" y="3168650"/>
          <p14:tracePt t="151252" x="2362200" y="3162300"/>
          <p14:tracePt t="151279" x="2393950" y="3155950"/>
          <p14:tracePt t="151554" x="0" y="0"/>
        </p14:tracePtLst>
        <p14:tracePtLst>
          <p14:tracePt t="153040" x="1714500" y="4413250"/>
          <p14:tracePt t="153044" x="1701800" y="4387850"/>
          <p14:tracePt t="153066" x="1689100" y="4324350"/>
          <p14:tracePt t="153117" x="1644650" y="4108450"/>
          <p14:tracePt t="153139" x="1644650" y="3956050"/>
          <p14:tracePt t="153164" x="1644650" y="3778250"/>
          <p14:tracePt t="153187" x="1644650" y="3651250"/>
          <p14:tracePt t="153235" x="1657350" y="3486150"/>
          <p14:tracePt t="153258" x="1663700" y="3422650"/>
          <p14:tracePt t="153285" x="1663700" y="3359150"/>
          <p14:tracePt t="153307" x="1663700" y="3295650"/>
          <p14:tracePt t="153332" x="1670050" y="3257550"/>
          <p14:tracePt t="153355" x="1689100" y="3200400"/>
          <p14:tracePt t="153403" x="1701800" y="3149600"/>
          <p14:tracePt t="153453" x="1733550" y="3111500"/>
          <p14:tracePt t="153475" x="1797050" y="3086100"/>
          <p14:tracePt t="153501" x="1860550" y="3060700"/>
          <p14:tracePt t="153526" x="1898650" y="3054350"/>
          <p14:tracePt t="153600" x="1930400" y="3054350"/>
          <p14:tracePt t="153625" x="2012950" y="3054350"/>
          <p14:tracePt t="153652" x="2197100" y="3054350"/>
          <p14:tracePt t="153676" x="2305050" y="3054350"/>
          <p14:tracePt t="153704" x="2317750" y="3054350"/>
          <p14:tracePt t="153977" x="0" y="0"/>
        </p14:tracePtLst>
        <p14:tracePtLst>
          <p14:tracePt t="162473" x="6457950" y="3028950"/>
          <p14:tracePt t="162605" x="6546850" y="3035300"/>
          <p14:tracePt t="162630" x="6711950" y="3035300"/>
          <p14:tracePt t="162677" x="6965950" y="3035300"/>
          <p14:tracePt t="162702" x="7035800" y="3035300"/>
          <p14:tracePt t="162731" x="7124700" y="3035300"/>
          <p14:tracePt t="162756" x="7239000" y="3035300"/>
          <p14:tracePt t="162806" x="7505700" y="3016250"/>
          <p14:tracePt t="162829" x="7645400" y="3003550"/>
          <p14:tracePt t="162856" x="7753350" y="3003550"/>
          <p14:tracePt t="162877" x="7848600" y="3003550"/>
          <p14:tracePt t="162904" x="7924800" y="3003550"/>
          <p14:tracePt t="162928" x="7981950" y="3003550"/>
          <p14:tracePt t="162955" x="8064500" y="3003550"/>
          <p14:tracePt t="162979" x="8128000" y="3003550"/>
          <p14:tracePt t="163004" x="8229600" y="3003550"/>
          <p14:tracePt t="163028" x="8362950" y="3003550"/>
          <p14:tracePt t="163057" x="8502650" y="3003550"/>
          <p14:tracePt t="163080" x="8623300" y="3003550"/>
          <p14:tracePt t="163109" x="8737600" y="2990850"/>
          <p14:tracePt t="163132" x="8794750" y="2990850"/>
          <p14:tracePt t="163159" x="8851900" y="2990850"/>
          <p14:tracePt t="163182" x="8877300" y="2990850"/>
          <p14:tracePt t="163208" x="8921750" y="2990850"/>
          <p14:tracePt t="163231" x="8972550" y="2990850"/>
          <p14:tracePt t="163258" x="9067800" y="2990850"/>
          <p14:tracePt t="163258" x="9080500" y="2984500"/>
          <p14:tracePt t="163281" x="9124950" y="2984500"/>
          <p14:tracePt t="163309" x="9163050" y="2978150"/>
          <p14:tracePt t="163331" x="9182100" y="2971800"/>
          <p14:tracePt t="163359" x="9213850" y="2971800"/>
          <p14:tracePt t="163381" x="9251950" y="2971800"/>
          <p14:tracePt t="163429" x="9283700" y="2971800"/>
          <p14:tracePt t="163582" x="9283700" y="2959100"/>
          <p14:tracePt t="163605" x="9277350" y="2952750"/>
          <p14:tracePt t="163632" x="9226550" y="2946400"/>
          <p14:tracePt t="163654" x="9137650" y="2940050"/>
          <p14:tracePt t="163680" x="9048750" y="2940050"/>
          <p14:tracePt t="163705" x="8890000" y="2940050"/>
          <p14:tracePt t="163730" x="8680450" y="2940050"/>
          <p14:tracePt t="163731" x="8591550" y="2940050"/>
          <p14:tracePt t="163755" x="8382000" y="2965450"/>
          <p14:tracePt t="163782" x="8166100" y="2978150"/>
          <p14:tracePt t="163807" x="7962900" y="2984500"/>
          <p14:tracePt t="163833" x="7810500" y="2990850"/>
          <p14:tracePt t="163857" x="7708900" y="2990850"/>
          <p14:tracePt t="163884" x="7632700" y="2997200"/>
          <p14:tracePt t="163906" x="7600950" y="3003550"/>
          <p14:tracePt t="163933" x="7505700" y="3003550"/>
          <p14:tracePt t="163956" x="7442200" y="3009900"/>
          <p14:tracePt t="163982" x="7327900" y="3028950"/>
          <p14:tracePt t="164004" x="7226300" y="3035300"/>
          <p14:tracePt t="164031" x="7143750" y="3035300"/>
          <p14:tracePt t="164053" x="7042150" y="3054350"/>
          <p14:tracePt t="164080" x="6953250" y="3054350"/>
          <p14:tracePt t="164104" x="6902450" y="3060700"/>
          <p14:tracePt t="164133" x="6826250" y="3067050"/>
          <p14:tracePt t="164157" x="6775450" y="3067050"/>
          <p14:tracePt t="164184" x="6724650" y="3067050"/>
          <p14:tracePt t="164207" x="6699250" y="3079750"/>
          <p14:tracePt t="164253" x="6686550" y="3079750"/>
          <p14:tracePt t="164373" x="6762750" y="3079750"/>
          <p14:tracePt t="164395" x="6819900" y="3079750"/>
          <p14:tracePt t="164421" x="6896100" y="3079750"/>
          <p14:tracePt t="164444" x="7207250" y="3079750"/>
          <p14:tracePt t="164468" x="7442200" y="3079750"/>
          <p14:tracePt t="164493" x="7658100" y="3079750"/>
          <p14:tracePt t="164521" x="7848600" y="3079750"/>
          <p14:tracePt t="164546" x="8077200" y="3079750"/>
          <p14:tracePt t="164574" x="8235950" y="3079750"/>
          <p14:tracePt t="164598" x="8394700" y="3079750"/>
          <p14:tracePt t="164624" x="8540750" y="3079750"/>
          <p14:tracePt t="164647" x="8712200" y="3079750"/>
          <p14:tracePt t="164675" x="8934450" y="3079750"/>
          <p14:tracePt t="164699" x="9086850" y="3073400"/>
          <p14:tracePt t="164726" x="9201150" y="3067050"/>
          <p14:tracePt t="164749" x="9290050" y="3060700"/>
          <p14:tracePt t="164778" x="9353550" y="3060700"/>
          <p14:tracePt t="164802" x="9404350" y="3054350"/>
          <p14:tracePt t="164805" x="9417050" y="3054350"/>
          <p14:tracePt t="164828" x="9474200" y="3048000"/>
          <p14:tracePt t="164854" x="9505950" y="3048000"/>
          <p14:tracePt t="164875" x="9512300" y="3048000"/>
          <p14:tracePt t="164929" x="9518650" y="3048000"/>
          <p14:tracePt t="164951" x="9537700" y="3048000"/>
          <p14:tracePt t="164977" x="9544050" y="3048000"/>
          <p14:tracePt t="165049" x="9544050" y="3041650"/>
          <p14:tracePt t="165194" x="9518650" y="3035300"/>
          <p14:tracePt t="165216" x="9398000" y="3035300"/>
          <p14:tracePt t="165245" x="9175750" y="3035300"/>
          <p14:tracePt t="165269" x="8966200" y="3035300"/>
          <p14:tracePt t="165317" x="8509000" y="3035300"/>
          <p14:tracePt t="165341" x="8343900" y="3035300"/>
          <p14:tracePt t="165368" x="8223250" y="3035300"/>
          <p14:tracePt t="165391" x="8159750" y="3035300"/>
          <p14:tracePt t="165419" x="8058150" y="3035300"/>
          <p14:tracePt t="165443" x="7931150" y="3035300"/>
          <p14:tracePt t="165469" x="7772400" y="3035300"/>
          <p14:tracePt t="165493" x="7683500" y="3035300"/>
          <p14:tracePt t="165543" x="7435850" y="3035300"/>
          <p14:tracePt t="165567" x="7334250" y="3035300"/>
          <p14:tracePt t="165615" x="7213600" y="3035300"/>
          <p14:tracePt t="165639" x="7200900" y="3035300"/>
          <p14:tracePt t="165666" x="7175500" y="3048000"/>
          <p14:tracePt t="165689" x="7086600" y="3054350"/>
          <p14:tracePt t="165717" x="6978650" y="3067050"/>
          <p14:tracePt t="165741" x="6889750" y="3067050"/>
          <p14:tracePt t="165766" x="6851650" y="3067050"/>
          <p14:tracePt t="165792" x="6845300" y="3067050"/>
          <p14:tracePt t="165820" x="6807200" y="3067050"/>
          <p14:tracePt t="165843" x="6762750" y="3067050"/>
          <p14:tracePt t="165999" x="6813550" y="3067050"/>
          <p14:tracePt t="166024" x="6896100" y="3067050"/>
          <p14:tracePt t="166072" x="7270750" y="3067050"/>
          <p14:tracePt t="166095" x="7531100" y="3067050"/>
          <p14:tracePt t="166123" x="7988300" y="3060700"/>
          <p14:tracePt t="166148" x="8280400" y="3035300"/>
          <p14:tracePt t="166175" x="8534400" y="3016250"/>
          <p14:tracePt t="166198" x="8756650" y="3009900"/>
          <p14:tracePt t="166225" x="8947150" y="2997200"/>
          <p14:tracePt t="166247" x="9105900" y="2990850"/>
          <p14:tracePt t="166275" x="9245600" y="2978150"/>
          <p14:tracePt t="166300" x="9283700" y="2971800"/>
          <p14:tracePt t="166591" x="0" y="0"/>
        </p14:tracePtLst>
        <p14:tracePtLst>
          <p14:tracePt t="174173" x="1625600" y="3606800"/>
          <p14:tracePt t="174198" x="1581150" y="3676650"/>
          <p14:tracePt t="174224" x="1524000" y="3778250"/>
          <p14:tracePt t="174248" x="1492250" y="3879850"/>
          <p14:tracePt t="174272" x="1479550" y="3975100"/>
          <p14:tracePt t="174296" x="1479550" y="4083050"/>
          <p14:tracePt t="174324" x="1479550" y="4235450"/>
          <p14:tracePt t="174348" x="1479550" y="4356100"/>
          <p14:tracePt t="174400" x="1479550" y="4584700"/>
          <p14:tracePt t="174424" x="1479550" y="4616450"/>
          <p14:tracePt t="174552" x="0" y="0"/>
        </p14:tracePtLst>
        <p14:tracePtLst>
          <p14:tracePt t="175028" x="4889500" y="3549650"/>
          <p14:tracePt t="175055" x="4889500" y="3575050"/>
          <p14:tracePt t="175080" x="4889500" y="3632200"/>
          <p14:tracePt t="175104" x="4883150" y="3746500"/>
          <p14:tracePt t="175130" x="4883150" y="3898900"/>
          <p14:tracePt t="175153" x="4876800" y="4044950"/>
          <p14:tracePt t="175180" x="4864100" y="4210050"/>
          <p14:tracePt t="175204" x="4864100" y="4286250"/>
          <p14:tracePt t="175254" x="4857750" y="4445000"/>
          <p14:tracePt t="175279" x="4857750" y="4464050"/>
          <p14:tracePt t="175308" x="4845050" y="4514850"/>
          <p14:tracePt t="175331" x="4838700" y="4540250"/>
          <p14:tracePt t="175358" x="4832350" y="4597400"/>
          <p14:tracePt t="175382" x="4826000" y="4641850"/>
          <p14:tracePt t="175407" x="4826000" y="4673600"/>
          <p14:tracePt t="175429" x="4826000" y="4724400"/>
          <p14:tracePt t="175456" x="4819650" y="4737100"/>
          <p14:tracePt t="175583" x="4819650" y="4692650"/>
          <p14:tracePt t="175606" x="4826000" y="4635500"/>
          <p14:tracePt t="175631" x="4826000" y="4565650"/>
          <p14:tracePt t="175652" x="4826000" y="4483100"/>
          <p14:tracePt t="175680" x="4826000" y="4419600"/>
          <p14:tracePt t="175702" x="4826000" y="4362450"/>
          <p14:tracePt t="175730" x="4826000" y="4298950"/>
          <p14:tracePt t="175753" x="4826000" y="4216400"/>
          <p14:tracePt t="175778" x="4826000" y="4083050"/>
          <p14:tracePt t="175779" x="4826000" y="4051300"/>
          <p14:tracePt t="175802" x="4826000" y="3975100"/>
          <p14:tracePt t="175804" x="4826000" y="3949700"/>
          <p14:tracePt t="175833" x="4826000" y="3898900"/>
          <p14:tracePt t="175856" x="4826000" y="3848100"/>
          <p14:tracePt t="175885" x="4838700" y="3790950"/>
          <p14:tracePt t="175909" x="4838700" y="3740150"/>
          <p14:tracePt t="175936" x="4838700" y="3721100"/>
          <p14:tracePt t="175958" x="4851400" y="3695700"/>
          <p14:tracePt t="175986" x="4851400" y="3689350"/>
          <p14:tracePt t="176135" x="4857750" y="3784600"/>
          <p14:tracePt t="176159" x="4876800" y="3981450"/>
          <p14:tracePt t="176184" x="4902200" y="4159250"/>
          <p14:tracePt t="176207" x="4914900" y="4286250"/>
          <p14:tracePt t="176234" x="4921250" y="4356100"/>
          <p14:tracePt t="176256" x="4921250" y="4400550"/>
          <p14:tracePt t="176273" x="4921250" y="4438650"/>
          <p14:tracePt t="176276" x="4921250" y="4457700"/>
          <p14:tracePt t="176298" x="4921250" y="4476750"/>
          <p14:tracePt t="176325" x="4921250" y="4552950"/>
          <p14:tracePt t="176348" x="4921250" y="4584700"/>
          <p14:tracePt t="176375" x="4921250" y="4603750"/>
          <p14:tracePt t="176398" x="4921250" y="4629150"/>
          <p14:tracePt t="176677" x="0" y="0"/>
        </p14:tracePtLst>
        <p14:tracePtLst>
          <p14:tracePt t="180018" x="6451600" y="3911600"/>
          <p14:tracePt t="180093" x="6445250" y="3911600"/>
          <p14:tracePt t="180144" x="6451600" y="3917950"/>
          <p14:tracePt t="180167" x="6470650" y="3917950"/>
          <p14:tracePt t="180196" x="6553200" y="3917950"/>
          <p14:tracePt t="180221" x="6604000" y="3917950"/>
          <p14:tracePt t="180250" x="6629400" y="3917950"/>
          <p14:tracePt t="180276" x="6648450" y="3917950"/>
          <p14:tracePt t="180303" x="6680200" y="3917950"/>
          <p14:tracePt t="180326" x="6724650" y="3917950"/>
          <p14:tracePt t="180351" x="6800850" y="3917950"/>
          <p14:tracePt t="180373" x="6864350" y="3917950"/>
          <p14:tracePt t="180401" x="6921500" y="3917950"/>
          <p14:tracePt t="180424" x="6978650" y="3917950"/>
          <p14:tracePt t="180452" x="7061200" y="3917950"/>
          <p14:tracePt t="180475" x="7131050" y="3917950"/>
          <p14:tracePt t="180501" x="7181850" y="3917950"/>
          <p14:tracePt t="180528" x="7232650" y="3917950"/>
          <p14:tracePt t="180551" x="7264400" y="3917950"/>
          <p14:tracePt t="180578" x="7283450" y="3917950"/>
          <p14:tracePt t="180601" x="7315200" y="3917950"/>
          <p14:tracePt t="180612" x="7346950" y="3917950"/>
          <p14:tracePt t="180636" x="7385050" y="3917950"/>
          <p14:tracePt t="180663" x="7442200" y="3917950"/>
          <p14:tracePt t="180685" x="7486650" y="3917950"/>
          <p14:tracePt t="180716" x="7537450" y="3917950"/>
          <p14:tracePt t="180741" x="7575550" y="3917950"/>
          <p14:tracePt t="180790" x="7702550" y="3911600"/>
          <p14:tracePt t="180814" x="7759700" y="3911600"/>
          <p14:tracePt t="180842" x="7816850" y="3911600"/>
          <p14:tracePt t="180864" x="7867650" y="3911600"/>
          <p14:tracePt t="180893" x="7886700" y="3911600"/>
          <p14:tracePt t="180919" x="7937500" y="3911600"/>
          <p14:tracePt t="180945" x="7994650" y="3911600"/>
          <p14:tracePt t="180967" x="8115300" y="3905250"/>
          <p14:tracePt t="180992" x="8216900" y="3905250"/>
          <p14:tracePt t="181016" x="8312150" y="3905250"/>
          <p14:tracePt t="181044" x="8426450" y="3905250"/>
          <p14:tracePt t="181068" x="8470900" y="3905250"/>
          <p14:tracePt t="181094" x="8489950" y="3905250"/>
          <p14:tracePt t="181117" x="8515350" y="3905250"/>
          <p14:tracePt t="181145" x="8559800" y="3905250"/>
          <p14:tracePt t="181168" x="8629650" y="3898900"/>
          <p14:tracePt t="181195" x="8693150" y="3898900"/>
          <p14:tracePt t="181217" x="8750300" y="3898900"/>
          <p14:tracePt t="181247" x="8832850" y="3892550"/>
          <p14:tracePt t="181271" x="8909050" y="3892550"/>
          <p14:tracePt t="181301" x="8972550" y="3886200"/>
          <p14:tracePt t="181430" x="8997950" y="3886200"/>
          <p14:tracePt t="181452" x="9093200" y="3886200"/>
          <p14:tracePt t="181480" x="9302750" y="3886200"/>
          <p14:tracePt t="181502" x="9518650" y="3886200"/>
          <p14:tracePt t="181527" x="9664700" y="3886200"/>
          <p14:tracePt t="181550" x="9677400" y="3879850"/>
          <p14:tracePt t="181729" x="9652000" y="3879850"/>
          <p14:tracePt t="181751" x="9626600" y="3879850"/>
          <p14:tracePt t="181778" x="9594850" y="3879850"/>
          <p14:tracePt t="181801" x="9575800" y="3879850"/>
          <p14:tracePt t="181828" x="9512300" y="3879850"/>
          <p14:tracePt t="181851" x="9467850" y="3879850"/>
          <p14:tracePt t="181877" x="9378950" y="3879850"/>
          <p14:tracePt t="181903" x="9290050" y="3879850"/>
          <p14:tracePt t="181931" x="9163050" y="3879850"/>
          <p14:tracePt t="181931" x="9118600" y="3879850"/>
          <p14:tracePt t="181954" x="9029700" y="3886200"/>
          <p14:tracePt t="181983" x="8832850" y="3892550"/>
          <p14:tracePt t="182006" x="8674100" y="3911600"/>
          <p14:tracePt t="182034" x="8470900" y="3924300"/>
          <p14:tracePt t="182058" x="8261350" y="3924300"/>
          <p14:tracePt t="182083" x="8064500" y="3924300"/>
          <p14:tracePt t="182105" x="7918450" y="3937000"/>
          <p14:tracePt t="182132" x="7804150" y="3949700"/>
          <p14:tracePt t="182157" x="7753350" y="3949700"/>
          <p14:tracePt t="182185" x="7740650" y="3949700"/>
          <p14:tracePt t="182209" x="7683500" y="3949700"/>
          <p14:tracePt t="182235" x="7594600" y="3949700"/>
          <p14:tracePt t="182235" x="7562850" y="3956050"/>
          <p14:tracePt t="182257" x="7518400" y="3956050"/>
          <p14:tracePt t="182288" x="7429500" y="3956050"/>
          <p14:tracePt t="182310" x="7353300" y="3956050"/>
          <p14:tracePt t="182337" x="7289800" y="3956050"/>
          <p14:tracePt t="182359" x="7219950" y="3956050"/>
          <p14:tracePt t="182385" x="7124700" y="3962400"/>
          <p14:tracePt t="182408" x="7023100" y="3962400"/>
          <p14:tracePt t="182433" x="6934200" y="3962400"/>
          <p14:tracePt t="182455" x="6889750" y="3962400"/>
          <p14:tracePt t="182504" x="6775450" y="3968750"/>
          <p14:tracePt t="182529" x="6731000" y="3968750"/>
          <p14:tracePt t="182557" x="6661150" y="3968750"/>
          <p14:tracePt t="182579" x="6654800" y="3968750"/>
          <p14:tracePt t="182608" x="6642100" y="3968750"/>
          <p14:tracePt t="182632" x="6616700" y="3968750"/>
          <p14:tracePt t="182658" x="6559550" y="3968750"/>
          <p14:tracePt t="182682" x="6527800" y="3968750"/>
          <p14:tracePt t="182710" x="6515100" y="3968750"/>
          <p14:tracePt t="182883" x="6521450" y="3968750"/>
          <p14:tracePt t="182906" x="6591300" y="3962400"/>
          <p14:tracePt t="182934" x="6705600" y="3962400"/>
          <p14:tracePt t="182957" x="6864350" y="3962400"/>
          <p14:tracePt t="182983" x="7010400" y="3962400"/>
          <p14:tracePt t="183006" x="7118350" y="3962400"/>
          <p14:tracePt t="183034" x="7162800" y="3962400"/>
          <p14:tracePt t="183057" x="7181850" y="3962400"/>
          <p14:tracePt t="183084" x="7219950" y="3962400"/>
          <p14:tracePt t="183108" x="7283450" y="3962400"/>
          <p14:tracePt t="183136" x="7346950" y="3956050"/>
          <p14:tracePt t="183159" x="7435850" y="3956050"/>
          <p14:tracePt t="183186" x="7531100" y="3956050"/>
          <p14:tracePt t="183208" x="7594600" y="3956050"/>
          <p14:tracePt t="183235" x="7607300" y="3956050"/>
          <p14:tracePt t="183284" x="7626350" y="3956050"/>
          <p14:tracePt t="183308" x="7683500" y="3956050"/>
          <p14:tracePt t="183358" x="7848600" y="3956050"/>
          <p14:tracePt t="183382" x="7969250" y="3956050"/>
          <p14:tracePt t="183407" x="8064500" y="3956050"/>
          <p14:tracePt t="183430" x="8102600" y="3956050"/>
          <p14:tracePt t="183457" x="8121650" y="3956050"/>
          <p14:tracePt t="183480" x="8159750" y="3956050"/>
          <p14:tracePt t="183529" x="8299450" y="3956050"/>
          <p14:tracePt t="183552" x="8362950" y="3956050"/>
          <p14:tracePt t="183580" x="8401050" y="3956050"/>
          <p14:tracePt t="183604" x="8451850" y="3956050"/>
          <p14:tracePt t="183633" x="8502650" y="3956050"/>
          <p14:tracePt t="183655" x="8566150" y="3956050"/>
          <p14:tracePt t="183682" x="8604250" y="3956050"/>
          <p14:tracePt t="183705" x="8648700" y="3949700"/>
          <p14:tracePt t="183734" x="8699500" y="3949700"/>
          <p14:tracePt t="183757" x="8756650" y="3949700"/>
          <p14:tracePt t="183784" x="8813800" y="3943350"/>
          <p14:tracePt t="183808" x="8870950" y="3937000"/>
          <p14:tracePt t="183857" x="8921750" y="3937000"/>
          <p14:tracePt t="183883" x="8947150" y="3937000"/>
          <p14:tracePt t="183884" x="8953500" y="3937000"/>
          <p14:tracePt t="183912" x="8966200" y="3937000"/>
          <p14:tracePt t="183990" x="8972550" y="3937000"/>
          <p14:tracePt t="184013" x="9004300" y="3937000"/>
          <p14:tracePt t="184041" x="9042400" y="3930650"/>
          <p14:tracePt t="184063" x="9086850" y="3917950"/>
          <p14:tracePt t="184089" x="9093200" y="3917950"/>
          <p14:tracePt t="184430" x="0" y="0"/>
        </p14:tracePtLst>
        <p14:tracePtLst>
          <p14:tracePt t="185621" x="7435850" y="3905250"/>
          <p14:tracePt t="185698" x="7442200" y="3898900"/>
          <p14:tracePt t="185721" x="7480300" y="3898900"/>
          <p14:tracePt t="185772" x="7651750" y="3898900"/>
          <p14:tracePt t="185797" x="7747000" y="3898900"/>
          <p14:tracePt t="185826" x="7810500" y="3898900"/>
          <p14:tracePt t="185851" x="7854950" y="3898900"/>
          <p14:tracePt t="185877" x="7880350" y="3898900"/>
          <p14:tracePt t="185902" x="7918450" y="3892550"/>
          <p14:tracePt t="185928" x="7969250" y="3892550"/>
          <p14:tracePt t="185952" x="8039100" y="3892550"/>
          <p14:tracePt t="185977" x="8108950" y="3892550"/>
          <p14:tracePt t="186000" x="8172450" y="3892550"/>
          <p14:tracePt t="186029" x="8235950" y="3892550"/>
          <p14:tracePt t="186054" x="8261350" y="3892550"/>
          <p14:tracePt t="186102" x="8299450" y="3892550"/>
          <p14:tracePt t="186127" x="8318500" y="3892550"/>
          <p14:tracePt t="186154" x="8337550" y="3892550"/>
          <p14:tracePt t="186177" x="8362950" y="3892550"/>
          <p14:tracePt t="186205" x="8394700" y="3892550"/>
          <p14:tracePt t="186230" x="8420100" y="3892550"/>
          <p14:tracePt t="186257" x="8432800" y="3892550"/>
          <p14:tracePt t="186280" x="8439150" y="3892550"/>
          <p14:tracePt t="186327" x="8509000" y="3892550"/>
          <p14:tracePt t="186351" x="8553450" y="3892550"/>
          <p14:tracePt t="186399" x="8636000" y="3892550"/>
          <p14:tracePt t="186423" x="8661400" y="3892550"/>
          <p14:tracePt t="186451" x="8699500" y="3892550"/>
          <p14:tracePt t="186473" x="8737600" y="3892550"/>
          <p14:tracePt t="186498" x="8775700" y="3892550"/>
          <p14:tracePt t="186520" x="8813800" y="3892550"/>
          <p14:tracePt t="186547" x="8832850" y="3892550"/>
          <p14:tracePt t="186596" x="8839200" y="3892550"/>
          <p14:tracePt t="186618" x="8845550" y="3892550"/>
          <p14:tracePt t="186621" x="8858250" y="3892550"/>
          <p14:tracePt t="186644" x="8883650" y="3892550"/>
          <p14:tracePt t="186671" x="8909050" y="3892550"/>
          <p14:tracePt t="186694" x="8934450" y="3892550"/>
          <p14:tracePt t="186722" x="8940800" y="3892550"/>
          <p14:tracePt t="186799" x="8947150" y="3892550"/>
          <p14:tracePt t="186821" x="8972550" y="3892550"/>
          <p14:tracePt t="186847" x="9010650" y="3892550"/>
          <p14:tracePt t="186871" x="9061450" y="3892550"/>
          <p14:tracePt t="186901" x="9131300" y="3892550"/>
          <p14:tracePt t="186924" x="9169400" y="3892550"/>
          <p14:tracePt t="186952" x="9188450" y="3892550"/>
          <p14:tracePt t="186975" x="9213850" y="3892550"/>
          <p14:tracePt t="187000" x="9251950" y="3892550"/>
          <p14:tracePt t="187023" x="9290050" y="3886200"/>
          <p14:tracePt t="187050" x="9328150" y="3886200"/>
          <p14:tracePt t="187073" x="9353550" y="3879850"/>
          <p14:tracePt t="187123" x="9417050" y="3873500"/>
          <p14:tracePt t="187124" x="9436100" y="3867150"/>
          <p14:tracePt t="187148" x="9467850" y="3867150"/>
          <p14:tracePt t="187176" x="9505950" y="3867150"/>
          <p14:tracePt t="187199" x="9531350" y="3867150"/>
          <p14:tracePt t="187227" x="9556750" y="3867150"/>
          <p14:tracePt t="187250" x="9594850" y="3867150"/>
          <p14:tracePt t="187279" x="9645650" y="3867150"/>
          <p14:tracePt t="187303" x="9677400" y="3867150"/>
          <p14:tracePt t="187351" x="9734550" y="3860800"/>
          <p14:tracePt t="187373" x="9740900" y="3860800"/>
          <p14:tracePt t="187402" x="9759950" y="3860800"/>
          <p14:tracePt t="187427" x="9779000" y="3860800"/>
          <p14:tracePt t="187454" x="9798050" y="3860800"/>
          <p14:tracePt t="187478" x="9823450" y="3854450"/>
          <p14:tracePt t="187503" x="9829800" y="3854450"/>
          <p14:tracePt t="187553" x="9867900" y="3854450"/>
          <p14:tracePt t="187576" x="9893300" y="3854450"/>
          <p14:tracePt t="187600" x="9918700" y="3854450"/>
          <p14:tracePt t="187621" x="9956800" y="3848100"/>
          <p14:tracePt t="187648" x="9988550" y="3848100"/>
          <p14:tracePt t="187670" x="10001250" y="3848100"/>
          <p14:tracePt t="187697" x="10020300" y="3848100"/>
          <p14:tracePt t="187721" x="10045700" y="3848100"/>
          <p14:tracePt t="187746" x="10064750" y="3841750"/>
          <p14:tracePt t="187768" x="10077450" y="3841750"/>
          <p14:tracePt t="187817" x="10185400" y="3841750"/>
          <p14:tracePt t="187841" x="10248900" y="3835400"/>
          <p14:tracePt t="187869" x="10318750" y="3835400"/>
          <p14:tracePt t="187893" x="10350500" y="3835400"/>
          <p14:tracePt t="187921" x="10369550" y="3829050"/>
          <p14:tracePt t="187944" x="10382250" y="3829050"/>
          <p14:tracePt t="187969" x="10394950" y="3829050"/>
          <p14:tracePt t="187994" x="10414000" y="3829050"/>
          <p14:tracePt t="188047" x="10439400" y="3829050"/>
          <p14:tracePt t="188070" x="10458450" y="3829050"/>
          <p14:tracePt t="188098" x="10521950" y="3829050"/>
          <p14:tracePt t="188124" x="10585450" y="3822700"/>
          <p14:tracePt t="188153" x="10604500" y="3822700"/>
          <p14:tracePt t="188177" x="10636250" y="3822700"/>
          <p14:tracePt t="188206" x="10712450" y="3822700"/>
          <p14:tracePt t="188230" x="10763250" y="3822700"/>
          <p14:tracePt t="188255" x="10788650" y="3822700"/>
          <p14:tracePt t="189968" x="10795000" y="3822700"/>
          <p14:tracePt t="190023" x="10782300" y="3810000"/>
          <p14:tracePt t="190050" x="10744200" y="3810000"/>
          <p14:tracePt t="190080" x="10693400" y="3810000"/>
          <p14:tracePt t="190107" x="10661650" y="3810000"/>
          <p14:tracePt t="190134" x="10642600" y="3810000"/>
          <p14:tracePt t="190157" x="10610850" y="3810000"/>
          <p14:tracePt t="190184" x="10547350" y="3810000"/>
          <p14:tracePt t="190206" x="10452100" y="3810000"/>
          <p14:tracePt t="190255" x="10299700" y="3822700"/>
          <p14:tracePt t="190279" x="10267950" y="3822700"/>
          <p14:tracePt t="190304" x="10261600" y="3822700"/>
          <p14:tracePt t="190505" x="10261600" y="3829050"/>
          <p14:tracePt t="190529" x="10261600" y="3835400"/>
          <p14:tracePt t="190556" x="10280650" y="3835400"/>
          <p14:tracePt t="190557" x="10293350" y="3835400"/>
          <p14:tracePt t="190581" x="10350500" y="3835400"/>
          <p14:tracePt t="190610" x="10445750" y="3835400"/>
          <p14:tracePt t="190632" x="10515600" y="3835400"/>
          <p14:tracePt t="190658" x="10572750" y="3835400"/>
          <p14:tracePt t="190683" x="10604500" y="3835400"/>
          <p14:tracePt t="190684" x="10610850" y="3835400"/>
          <p14:tracePt t="190713" x="10629900" y="3835400"/>
          <p14:tracePt t="190736" x="10648950" y="3835400"/>
          <p14:tracePt t="190785" x="10699750" y="3835400"/>
          <p14:tracePt t="190810" x="10756900" y="3835400"/>
          <p14:tracePt t="190837" x="10807700" y="3835400"/>
          <p14:tracePt t="190860" x="10814050" y="3835400"/>
          <p14:tracePt t="191800" x="0" y="0"/>
        </p14:tracePtLst>
        <p14:tracePtLst>
          <p14:tracePt t="195976" x="5054600" y="3708400"/>
          <p14:tracePt t="196051" x="5060950" y="3714750"/>
          <p14:tracePt t="196075" x="5060950" y="3765550"/>
          <p14:tracePt t="196103" x="5073650" y="3898900"/>
          <p14:tracePt t="196125" x="5073650" y="3962400"/>
          <p14:tracePt t="196151" x="5073650" y="4038600"/>
          <p14:tracePt t="196173" x="5073650" y="4102100"/>
          <p14:tracePt t="196201" x="5073650" y="4127500"/>
          <p14:tracePt t="196224" x="5073650" y="4171950"/>
          <p14:tracePt t="196250" x="5073650" y="4241800"/>
          <p14:tracePt t="196273" x="5073650" y="4311650"/>
          <p14:tracePt t="196299" x="5073650" y="4394200"/>
          <p14:tracePt t="196321" x="5073650" y="4464050"/>
          <p14:tracePt t="196347" x="5073650" y="4489450"/>
          <p14:tracePt t="196371" x="5073650" y="4502150"/>
          <p14:tracePt t="196398" x="5073650" y="4540250"/>
          <p14:tracePt t="196421" x="5073650" y="4559300"/>
          <p14:tracePt t="196449" x="5067300" y="4572000"/>
          <p14:tracePt t="196523" x="5060950" y="4616450"/>
          <p14:tracePt t="196546" x="5054600" y="4667250"/>
          <p14:tracePt t="196573" x="5048250" y="4686300"/>
          <p14:tracePt t="196675" x="5041900" y="4616450"/>
          <p14:tracePt t="196701" x="5041900" y="4514850"/>
          <p14:tracePt t="196732" x="5067300" y="4324350"/>
          <p14:tracePt t="196757" x="5099050" y="4184650"/>
          <p14:tracePt t="196807" x="5143500" y="3987800"/>
          <p14:tracePt t="196833" x="5143500" y="3930650"/>
          <p14:tracePt t="196859" x="5143500" y="3892550"/>
          <p14:tracePt t="196881" x="5143500" y="3854450"/>
          <p14:tracePt t="196910" x="5143500" y="3822700"/>
          <p14:tracePt t="196935" x="5137150" y="3790950"/>
          <p14:tracePt t="196963" x="5130800" y="3765550"/>
          <p14:tracePt t="196965" x="5130800" y="3746500"/>
          <p14:tracePt t="196990" x="5130800" y="3702050"/>
          <p14:tracePt t="197017" x="5130800" y="3663950"/>
          <p14:tracePt t="197040" x="5130800" y="3638550"/>
          <p14:tracePt t="197069" x="5130800" y="3606800"/>
          <p14:tracePt t="197093" x="5124450" y="3600450"/>
          <p14:tracePt t="197273" x="5124450" y="3746500"/>
          <p14:tracePt t="197301" x="5124450" y="3892550"/>
          <p14:tracePt t="197333" x="5130800" y="4006850"/>
          <p14:tracePt t="197359" x="5130800" y="4102100"/>
          <p14:tracePt t="197388" x="5130800" y="4197350"/>
          <p14:tracePt t="197411" x="5130800" y="4235450"/>
          <p14:tracePt t="197436" x="5130800" y="4298950"/>
          <p14:tracePt t="197437" x="5130800" y="4318000"/>
          <p14:tracePt t="197461" x="5137150" y="4381500"/>
          <p14:tracePt t="197487" x="5137150" y="4438650"/>
          <p14:tracePt t="197511" x="5137150" y="4489450"/>
          <p14:tracePt t="197537" x="5137150" y="4527550"/>
          <p14:tracePt t="197561" x="5137150" y="4546600"/>
          <p14:tracePt t="197590" x="5137150" y="4565650"/>
          <p14:tracePt t="197614" x="5137150" y="4591050"/>
          <p14:tracePt t="197664" x="5137150" y="4610100"/>
          <p14:tracePt t="197941" x="0" y="0"/>
        </p14:tracePtLst>
        <p14:tracePtLst>
          <p14:tracePt t="211084" x="6515100" y="4889500"/>
          <p14:tracePt t="211215" x="6546850" y="4889500"/>
          <p14:tracePt t="211239" x="6629400" y="4889500"/>
          <p14:tracePt t="211267" x="6813550" y="4889500"/>
          <p14:tracePt t="211289" x="6991350" y="4889500"/>
          <p14:tracePt t="211316" x="7137400" y="4889500"/>
          <p14:tracePt t="211341" x="7239000" y="4889500"/>
          <p14:tracePt t="211370" x="7270750" y="4889500"/>
          <p14:tracePt t="211823" x="7289800" y="4889500"/>
          <p14:tracePt t="211846" x="7423150" y="4883150"/>
          <p14:tracePt t="211872" x="7556500" y="4883150"/>
          <p14:tracePt t="211899" x="7607300" y="4876800"/>
          <p14:tracePt t="212076" x="7588250" y="4876800"/>
          <p14:tracePt t="212105" x="7505700" y="4876800"/>
          <p14:tracePt t="212136" x="7346950" y="4876800"/>
          <p14:tracePt t="212165" x="7112000" y="4895850"/>
          <p14:tracePt t="212198" x="6896100" y="4895850"/>
          <p14:tracePt t="212232" x="6692900" y="4895850"/>
          <p14:tracePt t="212260" x="6610350" y="4895850"/>
          <p14:tracePt t="212284" x="6591300" y="4895850"/>
          <p14:tracePt t="212392" x="6572250" y="4895850"/>
          <p14:tracePt t="212414" x="6553200" y="4902200"/>
          <p14:tracePt t="212442" x="6515100" y="4921250"/>
          <p14:tracePt t="212465" x="6508750" y="4921250"/>
          <p14:tracePt t="212590" x="6515100" y="4927600"/>
          <p14:tracePt t="212613" x="6553200" y="4927600"/>
          <p14:tracePt t="212640" x="6673850" y="4933950"/>
          <p14:tracePt t="212664" x="6756400" y="4933950"/>
          <p14:tracePt t="212688" x="6864350" y="4933950"/>
          <p14:tracePt t="212713" x="6978650" y="4933950"/>
          <p14:tracePt t="212741" x="7048500" y="4933950"/>
          <p14:tracePt t="212763" x="7086600" y="4940300"/>
          <p14:tracePt t="212792" x="7118350" y="4940300"/>
          <p14:tracePt t="212818" x="7131050" y="4940300"/>
          <p14:tracePt t="212867" x="7213600" y="4940300"/>
          <p14:tracePt t="212892" x="7270750" y="4940300"/>
          <p14:tracePt t="212921" x="7340600" y="4940300"/>
          <p14:tracePt t="212944" x="7378700" y="4940300"/>
          <p14:tracePt t="212973" x="7385050" y="4940300"/>
          <p14:tracePt t="213150" x="7410450" y="4940300"/>
          <p14:tracePt t="213172" x="7435850" y="4940300"/>
          <p14:tracePt t="213883" x="7404100" y="4940300"/>
          <p14:tracePt t="213907" x="7315200" y="4940300"/>
          <p14:tracePt t="213932" x="7162800" y="4940300"/>
          <p14:tracePt t="213955" x="6997700" y="4940300"/>
          <p14:tracePt t="213985" x="6902450" y="4940300"/>
          <p14:tracePt t="214008" x="6889750" y="4940300"/>
          <p14:tracePt t="214057" x="6883400" y="4940300"/>
          <p14:tracePt t="214080" x="6858000" y="4940300"/>
          <p14:tracePt t="214107" x="6800850" y="4940300"/>
          <p14:tracePt t="214130" x="6731000" y="4946650"/>
          <p14:tracePt t="214155" x="6680200" y="4946650"/>
          <p14:tracePt t="214387" x="6750050" y="4946650"/>
          <p14:tracePt t="214409" x="6819900" y="4946650"/>
          <p14:tracePt t="214435" x="6965950" y="4946650"/>
          <p14:tracePt t="214458" x="7124700" y="4946650"/>
          <p14:tracePt t="214484" x="7270750" y="4946650"/>
          <p14:tracePt t="214507" x="7372350" y="4946650"/>
          <p14:tracePt t="214533" x="7429500" y="4940300"/>
          <p14:tracePt t="214556" x="7435850" y="4940300"/>
          <p14:tracePt t="214559" x="7442200" y="4940300"/>
          <p14:tracePt t="214582" x="7461250" y="4940300"/>
          <p14:tracePt t="214610" x="7499350" y="4933950"/>
          <p14:tracePt t="214633" x="7562850" y="4921250"/>
          <p14:tracePt t="214659" x="7620000" y="4921250"/>
          <p14:tracePt t="214682" x="7664450" y="4921250"/>
          <p14:tracePt t="214710" x="7689850" y="4914900"/>
          <p14:tracePt t="215182" x="7600950" y="4914900"/>
          <p14:tracePt t="215208" x="7448550" y="4914900"/>
          <p14:tracePt t="215236" x="7264400" y="4921250"/>
          <p14:tracePt t="215259" x="7112000" y="4921250"/>
          <p14:tracePt t="215283" x="6997700" y="4927600"/>
          <p14:tracePt t="215306" x="6934200" y="4933950"/>
          <p14:tracePt t="215331" x="6889750" y="4940300"/>
          <p14:tracePt t="215353" x="6826250" y="4940300"/>
          <p14:tracePt t="215379" x="6762750" y="4940300"/>
          <p14:tracePt t="215401" x="6686550" y="4940300"/>
          <p14:tracePt t="215427" x="6635750" y="4940300"/>
          <p14:tracePt t="215449" x="6629400" y="4940300"/>
          <p14:tracePt t="215713" x="6654800" y="4940300"/>
          <p14:tracePt t="215736" x="6718300" y="4940300"/>
          <p14:tracePt t="215764" x="6864350" y="4940300"/>
          <p14:tracePt t="215787" x="7035800" y="4940300"/>
          <p14:tracePt t="215836" x="7308850" y="4940300"/>
          <p14:tracePt t="215860" x="7372350" y="4940300"/>
          <p14:tracePt t="215887" x="7416800" y="4940300"/>
          <p14:tracePt t="215910" x="7448550" y="4940300"/>
          <p14:tracePt t="215938" x="7499350" y="4940300"/>
          <p14:tracePt t="215960" x="7550150" y="4940300"/>
          <p14:tracePt t="215989" x="7575550" y="4927600"/>
          <p14:tracePt t="216012" x="7581900" y="4927600"/>
          <p14:tracePt t="216760" x="0" y="0"/>
        </p14:tracePtLst>
        <p14:tracePtLst>
          <p14:tracePt t="218085" x="7981950" y="4864100"/>
          <p14:tracePt t="218232" x="7994650" y="4864100"/>
          <p14:tracePt t="218255" x="8032750" y="4870450"/>
          <p14:tracePt t="218280" x="8096250" y="4870450"/>
          <p14:tracePt t="218304" x="8153400" y="4870450"/>
          <p14:tracePt t="218332" x="8261350" y="4870450"/>
          <p14:tracePt t="218357" x="8382000" y="4870450"/>
          <p14:tracePt t="218385" x="8528050" y="4870450"/>
          <p14:tracePt t="218409" x="8610600" y="4864100"/>
          <p14:tracePt t="218436" x="8667750" y="4851400"/>
          <p14:tracePt t="218459" x="8712200" y="4851400"/>
          <p14:tracePt t="218485" x="8775700" y="4845050"/>
          <p14:tracePt t="218508" x="8845550" y="4838700"/>
          <p14:tracePt t="218533" x="8921750" y="4838700"/>
          <p14:tracePt t="218535" x="8959850" y="4832350"/>
          <p14:tracePt t="218556" x="9036050" y="4832350"/>
          <p14:tracePt t="218558" x="9080500" y="4826000"/>
          <p14:tracePt t="218582" x="9232900" y="4819650"/>
          <p14:tracePt t="218607" x="9385300" y="4806950"/>
          <p14:tracePt t="218630" x="9518650" y="4800600"/>
          <p14:tracePt t="218656" x="9613900" y="4787900"/>
          <p14:tracePt t="218679" x="9709150" y="4775200"/>
          <p14:tracePt t="218706" x="9810750" y="4768850"/>
          <p14:tracePt t="218728" x="9906000" y="4756150"/>
          <p14:tracePt t="218755" x="9982200" y="4743450"/>
          <p14:tracePt t="218778" x="10058400" y="4743450"/>
          <p14:tracePt t="218827" x="10255250" y="4724400"/>
          <p14:tracePt t="218850" x="10350500" y="4724400"/>
          <p14:tracePt t="218878" x="10471150" y="4718050"/>
          <p14:tracePt t="218900" x="10534650" y="4718050"/>
          <p14:tracePt t="218925" x="10617200" y="4718050"/>
          <p14:tracePt t="218927" x="10655300" y="4718050"/>
          <p14:tracePt t="218951" x="10750550" y="4718050"/>
          <p14:tracePt t="218979" x="10858500" y="4718050"/>
          <p14:tracePt t="219000" x="10972800" y="4718050"/>
          <p14:tracePt t="219030" x="11131550" y="4718050"/>
          <p14:tracePt t="219053" x="11214100" y="4718050"/>
          <p14:tracePt t="219054" x="11252200" y="4718050"/>
          <p14:tracePt t="219081" x="11366500" y="4718050"/>
          <p14:tracePt t="219104" x="11449050" y="4718050"/>
          <p14:tracePt t="219133" x="11518900" y="4718050"/>
          <p14:tracePt t="219156" x="11550650" y="4718050"/>
          <p14:tracePt t="219299" x="11557000" y="4711700"/>
          <p14:tracePt t="219322" x="11531600" y="4711700"/>
          <p14:tracePt t="219348" x="11480800" y="4711700"/>
          <p14:tracePt t="219371" x="11430000" y="4711700"/>
          <p14:tracePt t="219422" x="11277600" y="4711700"/>
          <p14:tracePt t="219446" x="11182350" y="4711700"/>
          <p14:tracePt t="219473" x="11029950" y="4711700"/>
          <p14:tracePt t="219495" x="10833100" y="4711700"/>
          <p14:tracePt t="219523" x="10636250" y="4711700"/>
          <p14:tracePt t="219547" x="10445750" y="4711700"/>
          <p14:tracePt t="219575" x="10242550" y="4724400"/>
          <p14:tracePt t="219597" x="10140950" y="4730750"/>
          <p14:tracePt t="219625" x="9931400" y="4737100"/>
          <p14:tracePt t="219648" x="9683750" y="4737100"/>
          <p14:tracePt t="219673" x="9385300" y="4737100"/>
          <p14:tracePt t="219697" x="9163050" y="4743450"/>
          <p14:tracePt t="219724" x="9118600" y="4743450"/>
          <p14:tracePt t="219822" x="9156700" y="4749800"/>
          <p14:tracePt t="219846" x="9271000" y="4749800"/>
          <p14:tracePt t="219876" x="9486900" y="4749800"/>
          <p14:tracePt t="219900" x="9766300" y="4749800"/>
          <p14:tracePt t="219927" x="10147300" y="4749800"/>
          <p14:tracePt t="219952" x="10458450" y="4749800"/>
          <p14:tracePt t="219979" x="10693400" y="4749800"/>
          <p14:tracePt t="220003" x="10852150" y="4749800"/>
          <p14:tracePt t="220032" x="10915650" y="4749800"/>
          <p14:tracePt t="220306" x="0" y="0"/>
        </p14:tracePtLst>
        <p14:tracePtLst>
          <p14:tracePt t="245126" x="6134100" y="5422900"/>
          <p14:tracePt t="245232" x="6210300" y="5429250"/>
          <p14:tracePt t="245258" x="6273800" y="5448300"/>
          <p14:tracePt t="245291" x="6388100" y="5454650"/>
          <p14:tracePt t="245316" x="6464300" y="5454650"/>
          <p14:tracePt t="245347" x="6572250" y="5454650"/>
          <p14:tracePt t="245373" x="6642100" y="5454650"/>
          <p14:tracePt t="245400" x="6775450" y="5461000"/>
          <p14:tracePt t="245422" x="6845300" y="5467350"/>
          <p14:tracePt t="245449" x="6972300" y="5480050"/>
          <p14:tracePt t="245472" x="7080250" y="5499100"/>
          <p14:tracePt t="245500" x="7162800" y="5499100"/>
          <p14:tracePt t="245522" x="7245350" y="5499100"/>
          <p14:tracePt t="245549" x="7334250" y="5505450"/>
          <p14:tracePt t="245571" x="7416800" y="5511800"/>
          <p14:tracePt t="245597" x="7493000" y="5524500"/>
          <p14:tracePt t="245619" x="7550150" y="5530850"/>
          <p14:tracePt t="245646" x="7588250" y="5530850"/>
          <p14:tracePt t="245669" x="7620000" y="5537200"/>
          <p14:tracePt t="245696" x="7670800" y="5537200"/>
          <p14:tracePt t="245723" x="7715250" y="5537200"/>
          <p14:tracePt t="245750" x="7766050" y="5537200"/>
          <p14:tracePt t="245773" x="7785100" y="5537200"/>
          <p14:tracePt t="245972" x="0" y="0"/>
        </p14:tracePtLst>
        <p14:tracePtLst>
          <p14:tracePt t="249363" x="6572250" y="5702300"/>
          <p14:tracePt t="249563" x="6578600" y="5708650"/>
          <p14:tracePt t="249586" x="6610350" y="5708650"/>
          <p14:tracePt t="249613" x="6673850" y="5715000"/>
          <p14:tracePt t="249635" x="6731000" y="5721350"/>
          <p14:tracePt t="249684" x="6794500" y="5727700"/>
          <p14:tracePt t="249765" x="6826250" y="5727700"/>
          <p14:tracePt t="249787" x="6883400" y="5727700"/>
          <p14:tracePt t="249816" x="6985000" y="5727700"/>
          <p14:tracePt t="249840" x="7092950" y="5734050"/>
          <p14:tracePt t="249868" x="7175500" y="5734050"/>
          <p14:tracePt t="249892" x="7239000" y="5734050"/>
          <p14:tracePt t="249922" x="7315200" y="5734050"/>
          <p14:tracePt t="249946" x="7397750" y="5734050"/>
          <p14:tracePt t="249973" x="7480300" y="5734050"/>
          <p14:tracePt t="249999" x="7556500" y="5734050"/>
          <p14:tracePt t="250027" x="7677150" y="5734050"/>
          <p14:tracePt t="250050" x="7734300" y="5734050"/>
          <p14:tracePt t="250080" x="7772400" y="5734050"/>
          <p14:tracePt t="250105" x="7804150" y="5734050"/>
          <p14:tracePt t="250132" x="7816850" y="5734050"/>
          <p14:tracePt t="250156" x="7842250" y="5734050"/>
          <p14:tracePt t="250182" x="7899400" y="5734050"/>
          <p14:tracePt t="250204" x="7994650" y="5734050"/>
          <p14:tracePt t="250229" x="8051800" y="5734050"/>
          <p14:tracePt t="250254" x="8089900" y="5734050"/>
          <p14:tracePt t="250280" x="8121650" y="5734050"/>
          <p14:tracePt t="250303" x="8134350" y="5734050"/>
          <p14:tracePt t="250579" x="8166100" y="5734050"/>
          <p14:tracePt t="250602" x="8242300" y="5734050"/>
          <p14:tracePt t="250629" x="8369300" y="5734050"/>
          <p14:tracePt t="250652" x="8464550" y="5734050"/>
          <p14:tracePt t="250677" x="8515350" y="5734050"/>
          <p14:tracePt t="250699" x="8521700" y="5734050"/>
          <p14:tracePt t="250855" x="8528050" y="5734050"/>
          <p14:tracePt t="250879" x="8534400" y="5734050"/>
          <p14:tracePt t="250907" x="8559800" y="5740400"/>
          <p14:tracePt t="250931" x="8572500" y="5746750"/>
          <p14:tracePt t="250957" x="8585200" y="5746750"/>
          <p14:tracePt t="251031" x="8642350" y="5753100"/>
          <p14:tracePt t="251032" x="8674100" y="5753100"/>
          <p14:tracePt t="251055" x="8750300" y="5759450"/>
          <p14:tracePt t="251056" x="8801100" y="5765800"/>
          <p14:tracePt t="251084" x="8966200" y="5778500"/>
          <p14:tracePt t="251106" x="9086850" y="5778500"/>
          <p14:tracePt t="251132" x="9093200" y="5778500"/>
          <p14:tracePt t="251155" x="9099550" y="5778500"/>
          <p14:tracePt t="251182" x="9118600" y="5784850"/>
          <p14:tracePt t="251308" x="9131300" y="5784850"/>
          <p14:tracePt t="251331" x="9156700" y="5784850"/>
          <p14:tracePt t="251412" x="9163050" y="5784850"/>
          <p14:tracePt t="251436" x="9232900" y="5784850"/>
          <p14:tracePt t="251462" x="9302750" y="5784850"/>
          <p14:tracePt t="251486" x="9499600" y="5784850"/>
          <p14:tracePt t="251515" x="9963150" y="5784850"/>
          <p14:tracePt t="251539" x="10223500" y="5784850"/>
          <p14:tracePt t="251565" x="10331450" y="5784850"/>
          <p14:tracePt t="251816" x="0" y="0"/>
        </p14:tracePtLst>
        <p14:tracePtLst>
          <p14:tracePt t="252633" x="3346450" y="5257800"/>
          <p14:tracePt t="252709" x="3340100" y="5251450"/>
          <p14:tracePt t="252731" x="3295650" y="5238750"/>
          <p14:tracePt t="252778" x="3117850" y="5219700"/>
          <p14:tracePt t="252802" x="2965450" y="5213350"/>
          <p14:tracePt t="252829" x="2838450" y="5213350"/>
          <p14:tracePt t="252850" x="2749550" y="5213350"/>
          <p14:tracePt t="252899" x="2679700" y="5213350"/>
          <p14:tracePt t="252923" x="2635250" y="5213350"/>
          <p14:tracePt t="252949" x="2584450" y="5213350"/>
          <p14:tracePt t="252973" x="2495550" y="5213350"/>
          <p14:tracePt t="253001" x="2406650" y="5213350"/>
          <p14:tracePt t="253024" x="2362200" y="5213350"/>
          <p14:tracePt t="253049" x="2343150" y="5213350"/>
          <p14:tracePt t="253142" x="2266950" y="5251450"/>
          <p14:tracePt t="253165" x="2197100" y="5289550"/>
          <p14:tracePt t="253193" x="2133600" y="5327650"/>
          <p14:tracePt t="253218" x="2114550" y="5340350"/>
          <p14:tracePt t="253244" x="2114550" y="5359400"/>
          <p14:tracePt t="253268" x="2114550" y="5365750"/>
          <p14:tracePt t="253294" x="2108200" y="5403850"/>
          <p14:tracePt t="253316" x="2108200" y="5473700"/>
          <p14:tracePt t="253343" x="2108200" y="5537200"/>
          <p14:tracePt t="253344" x="2108200" y="5562600"/>
          <p14:tracePt t="253368" x="2089150" y="5645150"/>
          <p14:tracePt t="253395" x="2076450" y="5759450"/>
          <p14:tracePt t="253418" x="2057400" y="5848350"/>
          <p14:tracePt t="253446" x="2051050" y="5911850"/>
          <p14:tracePt t="253468" x="2051050" y="5943600"/>
          <p14:tracePt t="253494" x="2051050" y="5956300"/>
          <p14:tracePt t="253518" x="2044700" y="5981700"/>
          <p14:tracePt t="253547" x="2038350" y="6026150"/>
          <p14:tracePt t="253572" x="2038350" y="6038850"/>
          <p14:tracePt t="253600" x="2038350" y="6051550"/>
          <p14:tracePt t="253670" x="2038350" y="6057900"/>
          <p14:tracePt t="253817" x="2032000" y="6057900"/>
          <p14:tracePt t="253818" x="0" y="0"/>
        </p14:tracePtLst>
        <p14:tracePtLst>
          <p14:tracePt t="255285" x="4286250" y="5422900"/>
          <p14:tracePt t="255338" x="4311650" y="5422900"/>
          <p14:tracePt t="255361" x="4381500" y="5429250"/>
          <p14:tracePt t="255408" x="4552950" y="5454650"/>
          <p14:tracePt t="255431" x="4565650" y="5461000"/>
          <p14:tracePt t="255457" x="4572000" y="5480050"/>
          <p14:tracePt t="255481" x="4572000" y="5549900"/>
          <p14:tracePt t="255530" x="4572000" y="5683250"/>
          <p14:tracePt t="255556" x="4578350" y="5721350"/>
          <p14:tracePt t="255583" x="4578350" y="5759450"/>
          <p14:tracePt t="255584" x="4578350" y="5765800"/>
          <p14:tracePt t="255606" x="4578350" y="5803900"/>
          <p14:tracePt t="255621" x="4578350" y="5848350"/>
          <p14:tracePt t="255644" x="4578350" y="5880100"/>
          <p14:tracePt t="255671" x="4572000" y="5911850"/>
          <p14:tracePt t="255798" x="4565650" y="5930900"/>
          <p14:tracePt t="255821" x="4565650" y="5949950"/>
          <p14:tracePt t="255921" x="0" y="0"/>
        </p14:tracePtLst>
        <p14:tracePtLst>
          <p14:tracePt t="263509" x="6578600" y="6165850"/>
          <p14:tracePt t="263755" x="6623050" y="6159500"/>
          <p14:tracePt t="263778" x="6718300" y="6159500"/>
          <p14:tracePt t="263827" x="6940550" y="6153150"/>
          <p14:tracePt t="263851" x="6985000" y="6153150"/>
          <p14:tracePt t="263934" x="6997700" y="6153150"/>
          <p14:tracePt t="263958" x="7048500" y="6153150"/>
          <p14:tracePt t="263986" x="7150100" y="6153150"/>
          <p14:tracePt t="264009" x="7258050" y="6153150"/>
          <p14:tracePt t="264036" x="7327900" y="6153150"/>
          <p14:tracePt t="264058" x="7359650" y="6153150"/>
          <p14:tracePt t="264084" x="7378700" y="6153150"/>
          <p14:tracePt t="264106" x="7397750" y="6153150"/>
          <p14:tracePt t="264133" x="7435850" y="6153150"/>
          <p14:tracePt t="264156" x="7493000" y="6153150"/>
          <p14:tracePt t="264184" x="7575550" y="6153150"/>
          <p14:tracePt t="264207" x="7651750" y="6153150"/>
          <p14:tracePt t="264234" x="7715250" y="6153150"/>
          <p14:tracePt t="264258" x="7747000" y="6153150"/>
          <p14:tracePt t="264285" x="7766050" y="6153150"/>
          <p14:tracePt t="264307" x="7791450" y="6153150"/>
          <p14:tracePt t="264334" x="7816850" y="6153150"/>
          <p14:tracePt t="264356" x="7861300" y="6153150"/>
          <p14:tracePt t="264382" x="7924800" y="6153150"/>
          <p14:tracePt t="264406" x="7981950" y="6153150"/>
          <p14:tracePt t="264434" x="8058150" y="6153150"/>
          <p14:tracePt t="264460" x="8089900" y="6165850"/>
          <p14:tracePt t="264488" x="8128000" y="6165850"/>
          <p14:tracePt t="264489" x="8134350" y="6165850"/>
          <p14:tracePt t="264513" x="8178800" y="6165850"/>
          <p14:tracePt t="264561" x="8267700" y="6165850"/>
          <p14:tracePt t="264587" x="8305800" y="6165850"/>
          <p14:tracePt t="264617" x="8362950" y="6165850"/>
          <p14:tracePt t="264640" x="8388350" y="6165850"/>
          <p14:tracePt t="264690" x="8426450" y="6165850"/>
          <p14:tracePt t="264713" x="8439150" y="6165850"/>
          <p14:tracePt t="264763" x="8477250" y="6165850"/>
          <p14:tracePt t="264786" x="8502650" y="6165850"/>
          <p14:tracePt t="264813" x="8521700" y="6165850"/>
          <p14:tracePt t="264835" x="8553450" y="6165850"/>
          <p14:tracePt t="264862" x="8616950" y="6172200"/>
          <p14:tracePt t="264884" x="8674100" y="6172200"/>
          <p14:tracePt t="264912" x="8731250" y="6172200"/>
          <p14:tracePt t="264933" x="8782050" y="6172200"/>
          <p14:tracePt t="264960" x="8813800" y="6172200"/>
          <p14:tracePt t="264960" x="8832850" y="6172200"/>
          <p14:tracePt t="264982" x="8858250" y="6172200"/>
          <p14:tracePt t="265009" x="8877300" y="6172200"/>
          <p14:tracePt t="265058" x="8883650" y="6172200"/>
          <p14:tracePt t="265330" x="0" y="0"/>
        </p14:tracePtLst>
        <p14:tracePtLst>
          <p14:tracePt t="276934" x="9175750" y="6178550"/>
          <p14:tracePt t="276989" x="9232900" y="6191250"/>
          <p14:tracePt t="277011" x="9315450" y="6197600"/>
          <p14:tracePt t="277060" x="9563100" y="6197600"/>
          <p14:tracePt t="277085" x="9690100" y="6197600"/>
          <p14:tracePt t="277111" x="9779000" y="6197600"/>
          <p14:tracePt t="277133" x="9810750" y="6197600"/>
          <p14:tracePt t="277158" x="9842500" y="6197600"/>
          <p14:tracePt t="277182" x="9867900" y="6197600"/>
          <p14:tracePt t="277208" x="9912350" y="6197600"/>
          <p14:tracePt t="277210" x="9944100" y="6197600"/>
          <p14:tracePt t="277232" x="9994900" y="6197600"/>
          <p14:tracePt t="277257" x="10096500" y="6197600"/>
          <p14:tracePt t="277283" x="10185400" y="6197600"/>
          <p14:tracePt t="277310" x="10274300" y="6197600"/>
          <p14:tracePt t="277333" x="10312400" y="6197600"/>
          <p14:tracePt t="277360" x="10356850" y="6197600"/>
          <p14:tracePt t="277383" x="10375900" y="6197600"/>
          <p14:tracePt t="277436" x="10388600" y="6197600"/>
          <p14:tracePt t="277460" x="10426700" y="6197600"/>
          <p14:tracePt t="277485" x="10502900" y="6197600"/>
          <p14:tracePt t="277508" x="10560050" y="6197600"/>
          <p14:tracePt t="277557" x="10598150" y="6197600"/>
          <p14:tracePt t="277608" x="10604500" y="6197600"/>
          <p14:tracePt t="277630" x="10617200" y="6203950"/>
          <p14:tracePt t="277660" x="10655300" y="6203950"/>
          <p14:tracePt t="277684" x="10725150" y="6203950"/>
          <p14:tracePt t="277713" x="10852150" y="6203950"/>
          <p14:tracePt t="277738" x="10985500" y="6203950"/>
          <p14:tracePt t="277787" x="11010900" y="6203950"/>
          <p14:tracePt t="277982" x="11017250" y="6203950"/>
          <p14:tracePt t="278004" x="10979150" y="6203950"/>
          <p14:tracePt t="278030" x="10902950" y="6197600"/>
          <p14:tracePt t="278053" x="10826750" y="6197600"/>
          <p14:tracePt t="278078" x="10725150" y="6197600"/>
          <p14:tracePt t="278101" x="10642600" y="6197600"/>
          <p14:tracePt t="278128" x="10566400" y="6197600"/>
          <p14:tracePt t="278150" x="10477500" y="6197600"/>
          <p14:tracePt t="278178" x="10325100" y="6197600"/>
          <p14:tracePt t="278200" x="10248900" y="6197600"/>
          <p14:tracePt t="278226" x="10083800" y="6197600"/>
          <p14:tracePt t="278250" x="9963150" y="6197600"/>
          <p14:tracePt t="278279" x="9855200" y="6197600"/>
          <p14:tracePt t="278303" x="9785350" y="6197600"/>
          <p14:tracePt t="278330" x="9715500" y="6197600"/>
          <p14:tracePt t="278355" x="9677400" y="6197600"/>
          <p14:tracePt t="278383" x="9620250" y="6197600"/>
          <p14:tracePt t="278410" x="9544050" y="6197600"/>
          <p14:tracePt t="278445" x="9461500" y="6184900"/>
          <p14:tracePt t="278474" x="9398000" y="6184900"/>
          <p14:tracePt t="278508" x="9353550" y="6184900"/>
          <p14:tracePt t="278531" x="9309100" y="6184900"/>
          <p14:tracePt t="278555" x="9271000" y="6184900"/>
          <p14:tracePt t="278577" x="9239250" y="6184900"/>
          <p14:tracePt t="278603" x="9226550" y="6184900"/>
          <p14:tracePt t="278732" x="9232900" y="6184900"/>
          <p14:tracePt t="278755" x="9271000" y="6191250"/>
          <p14:tracePt t="278782" x="9321800" y="6197600"/>
          <p14:tracePt t="278804" x="9391650" y="6197600"/>
          <p14:tracePt t="278832" x="9455150" y="6197600"/>
          <p14:tracePt t="278854" x="9512300" y="6197600"/>
          <p14:tracePt t="278881" x="9556750" y="6197600"/>
          <p14:tracePt t="278903" x="9582150" y="6197600"/>
          <p14:tracePt t="278930" x="9626600" y="6197600"/>
          <p14:tracePt t="278954" x="9664700" y="6197600"/>
          <p14:tracePt t="278981" x="9690100" y="6197600"/>
          <p14:tracePt t="279005" x="9721850" y="6197600"/>
          <p14:tracePt t="279032" x="9740900" y="6197600"/>
          <p14:tracePt t="279033" x="9759950" y="6197600"/>
          <p14:tracePt t="279055" x="9791700" y="6197600"/>
          <p14:tracePt t="279081" x="9855200" y="6197600"/>
          <p14:tracePt t="279103" x="9899650" y="6197600"/>
          <p14:tracePt t="279130" x="9969500" y="6197600"/>
          <p14:tracePt t="279152" x="9988550" y="6197600"/>
          <p14:tracePt t="279179" x="10007600" y="6197600"/>
          <p14:tracePt t="279202" x="10026650" y="6197600"/>
          <p14:tracePt t="279229" x="10039350" y="6197600"/>
          <p14:tracePt t="279252" x="10058400" y="6197600"/>
          <p14:tracePt t="279278" x="10109200" y="6197600"/>
          <p14:tracePt t="279302" x="10185400" y="6197600"/>
          <p14:tracePt t="279329" x="10267950" y="6197600"/>
          <p14:tracePt t="279351" x="10306050" y="6197600"/>
          <p14:tracePt t="279378" x="10318750" y="6197600"/>
          <p14:tracePt t="279428" x="10325100" y="6197600"/>
          <p14:tracePt t="279450" x="10350500" y="6197600"/>
          <p14:tracePt t="279477" x="10382250" y="6197600"/>
          <p14:tracePt t="279498" x="10401300" y="6197600"/>
          <p14:tracePt t="279525" x="10414000" y="6197600"/>
          <p14:tracePt t="279549" x="10426700" y="6197600"/>
          <p14:tracePt t="279575" x="10445750" y="6197600"/>
          <p14:tracePt t="279597" x="10471150" y="6197600"/>
          <p14:tracePt t="279625" x="10496550" y="6197600"/>
          <p14:tracePt t="279625" x="10502900" y="6197600"/>
          <p14:tracePt t="279647" x="10534650" y="6197600"/>
          <p14:tracePt t="279677" x="10560050" y="6197600"/>
          <p14:tracePt t="279701" x="10591800" y="6197600"/>
          <p14:tracePt t="279729" x="10610850" y="6197600"/>
          <p14:tracePt t="279753" x="10636250" y="6197600"/>
          <p14:tracePt t="279779" x="10674350" y="6197600"/>
          <p14:tracePt t="279802" x="10680700" y="6197600"/>
          <p14:tracePt t="279828" x="10706100" y="6197600"/>
          <p14:tracePt t="279851" x="10731500" y="6197600"/>
          <p14:tracePt t="279877" x="10744200" y="6197600"/>
          <p14:tracePt t="279900" x="10763250" y="6197600"/>
          <p14:tracePt t="279926" x="10775950" y="6197600"/>
          <p14:tracePt t="279949" x="10807700" y="6197600"/>
          <p14:tracePt t="279975" x="10845800" y="6197600"/>
          <p14:tracePt t="279997" x="10883900" y="6197600"/>
          <p14:tracePt t="280026" x="10915650" y="6197600"/>
          <p14:tracePt t="280051" x="10928350" y="6197600"/>
          <p14:tracePt t="280102" x="10953750" y="6197600"/>
          <p14:tracePt t="280127" x="10966450" y="6197600"/>
          <p14:tracePt t="280153" x="10998200" y="6197600"/>
          <p14:tracePt t="280154" x="11017250" y="6191250"/>
          <p14:tracePt t="280176" x="11055350" y="6191250"/>
          <p14:tracePt t="280204" x="11112500" y="6191250"/>
          <p14:tracePt t="280227" x="11118850" y="6191250"/>
          <p14:tracePt t="280280" x="11137900" y="6191250"/>
          <p14:tracePt t="280303" x="11176000" y="6178550"/>
          <p14:tracePt t="280332" x="11226800" y="6172200"/>
          <p14:tracePt t="280355" x="11239500" y="6172200"/>
          <p14:tracePt t="280383" x="11258550" y="6172200"/>
          <p14:tracePt t="280407" x="11271250" y="6172200"/>
          <p14:tracePt t="280436" x="11296650" y="6165850"/>
          <p14:tracePt t="280461" x="11303000" y="6165850"/>
          <p14:tracePt t="280487" x="11309350" y="6165850"/>
          <p14:tracePt t="280509" x="11322050" y="6165850"/>
          <p14:tracePt t="280534" x="11328400" y="6159500"/>
          <p14:tracePt t="280556" x="11341100" y="6159500"/>
          <p14:tracePt t="280693" x="11347450" y="6159500"/>
          <p14:tracePt t="280715" x="11366500" y="6159500"/>
          <p14:tracePt t="280741" x="11417300" y="6153150"/>
          <p14:tracePt t="280763" x="11455400" y="6146800"/>
          <p14:tracePt t="280790" x="11461750" y="6146800"/>
          <p14:tracePt t="280891" x="11474450" y="6140450"/>
          <p14:tracePt t="281653" x="11474450" y="6127750"/>
          <p14:tracePt t="281678" x="11461750" y="6127750"/>
          <p14:tracePt t="281708" x="11442700" y="6127750"/>
          <p14:tracePt t="281736" x="11436350" y="6127750"/>
          <p14:tracePt t="281765" x="11417300" y="6127750"/>
          <p14:tracePt t="281787" x="11398250" y="6127750"/>
          <p14:tracePt t="281813" x="11372850" y="6127750"/>
          <p14:tracePt t="281835" x="11328400" y="6127750"/>
          <p14:tracePt t="281860" x="11277600" y="6127750"/>
          <p14:tracePt t="281884" x="11226800" y="6127750"/>
          <p14:tracePt t="281909" x="11163300" y="6127750"/>
          <p14:tracePt t="281932" x="11118850" y="6127750"/>
          <p14:tracePt t="281958" x="11106150" y="6127750"/>
          <p14:tracePt t="281980" x="11099800" y="6127750"/>
          <p14:tracePt t="282008" x="11087100" y="6121400"/>
          <p14:tracePt t="282033" x="11061700" y="6121400"/>
          <p14:tracePt t="282058" x="10960100" y="6115050"/>
          <p14:tracePt t="282081" x="10909300" y="6115050"/>
          <p14:tracePt t="282108" x="10731500" y="6115050"/>
          <p14:tracePt t="282131" x="10623550" y="6115050"/>
          <p14:tracePt t="282159" x="10547350" y="6115050"/>
          <p14:tracePt t="282181" x="10534650" y="6115050"/>
          <p14:tracePt t="282206" x="10515600" y="6108700"/>
          <p14:tracePt t="282229" x="10477500" y="6108700"/>
          <p14:tracePt t="282277" x="10229850" y="6108700"/>
          <p14:tracePt t="282301" x="10052050" y="6108700"/>
          <p14:tracePt t="282329" x="9918700" y="6108700"/>
          <p14:tracePt t="282502" x="9899650" y="6108700"/>
          <p14:tracePt t="282524" x="9861550" y="6108700"/>
          <p14:tracePt t="282551" x="9804400" y="6108700"/>
          <p14:tracePt t="282573" x="9753600" y="6108700"/>
          <p14:tracePt t="282601" x="9721850" y="6108700"/>
          <p14:tracePt t="282623" x="9709150" y="6108700"/>
          <p14:tracePt t="282705" x="9683750" y="6108700"/>
          <p14:tracePt t="282707" x="9671050" y="6108700"/>
          <p14:tracePt t="282731" x="9607550" y="6115050"/>
          <p14:tracePt t="282757" x="9550400" y="6115050"/>
          <p14:tracePt t="282779" x="9493250" y="6121400"/>
          <p14:tracePt t="282807" x="9480550" y="6121400"/>
          <p14:tracePt t="283212" x="9455150" y="6121400"/>
          <p14:tracePt t="283236" x="9442450" y="6127750"/>
          <p14:tracePt t="283341" x="9436100" y="6134100"/>
          <p14:tracePt t="283392" x="9448800" y="6146800"/>
          <p14:tracePt t="283415" x="9518650" y="6153150"/>
          <p14:tracePt t="283463" x="9683750" y="6159500"/>
          <p14:tracePt t="283487" x="9804400" y="6159500"/>
          <p14:tracePt t="283516" x="9963150" y="6165850"/>
          <p14:tracePt t="283539" x="10077450" y="6172200"/>
          <p14:tracePt t="283566" x="10166350" y="6184900"/>
          <p14:tracePt t="283589" x="10217150" y="6184900"/>
          <p14:tracePt t="283614" x="10236200" y="6184900"/>
          <p14:tracePt t="283637" x="10248900" y="6191250"/>
          <p14:tracePt t="283663" x="10255250" y="6191250"/>
          <p14:tracePt t="283687" x="10287000" y="6197600"/>
          <p14:tracePt t="283706" x="10337800" y="6197600"/>
          <p14:tracePt t="283731" x="10388600" y="6197600"/>
          <p14:tracePt t="283759" x="10426700" y="6197600"/>
          <p14:tracePt t="283783" x="10439400" y="6197600"/>
          <p14:tracePt t="283888" x="10452100" y="6197600"/>
          <p14:tracePt t="284312" x="10483850" y="6197600"/>
          <p14:tracePt t="284334" x="10547350" y="6197600"/>
          <p14:tracePt t="284361" x="10636250" y="6197600"/>
          <p14:tracePt t="284363" x="10661650" y="6197600"/>
          <p14:tracePt t="284387" x="10725150" y="6197600"/>
          <p14:tracePt t="284414" x="10756900" y="6197600"/>
          <p14:tracePt t="284568" x="10763250" y="6203950"/>
          <p14:tracePt t="284592" x="10775950" y="6203950"/>
          <p14:tracePt t="284621" x="10795000" y="6203950"/>
          <p14:tracePt t="284644" x="10807700" y="6203950"/>
          <p14:tracePt t="284726" x="10814050" y="6203950"/>
          <p14:tracePt t="284748" x="10858500" y="6210300"/>
          <p14:tracePt t="284775" x="10915650" y="6210300"/>
          <p14:tracePt t="284798" x="10972800" y="6210300"/>
          <p14:tracePt t="284824" x="11010900" y="6210300"/>
          <p14:tracePt t="284846" x="11023600" y="6210300"/>
          <p14:tracePt t="284898" x="11029950" y="6210300"/>
          <p14:tracePt t="284920" x="11042650" y="6210300"/>
          <p14:tracePt t="284946" x="11093450" y="6210300"/>
          <p14:tracePt t="284971" x="11118850" y="6210300"/>
          <p14:tracePt t="284999" x="11137900" y="6210300"/>
          <p14:tracePt t="285021" x="11144250" y="6210300"/>
          <p14:tracePt t="285048" x="11156950" y="6210300"/>
          <p14:tracePt t="285073" x="11169650" y="6210300"/>
          <p14:tracePt t="289083" x="0" y="0"/>
        </p14:tracePtLst>
        <p14:tracePtLst>
          <p14:tracePt t="294473" x="6661150" y="6623050"/>
          <p14:tracePt t="294477" x="6699250" y="6623050"/>
          <p14:tracePt t="294500" x="6775450" y="6610350"/>
          <p14:tracePt t="294548" x="6965950" y="6610350"/>
          <p14:tracePt t="294570" x="7054850" y="6610350"/>
          <p14:tracePt t="294597" x="7137400" y="6610350"/>
          <p14:tracePt t="294619" x="7200900" y="6610350"/>
          <p14:tracePt t="294647" x="7258050" y="6610350"/>
          <p14:tracePt t="294670" x="7308850" y="6610350"/>
          <p14:tracePt t="294695" x="7353300" y="6610350"/>
          <p14:tracePt t="294719" x="7391400" y="6610350"/>
          <p14:tracePt t="294747" x="7499350" y="6610350"/>
          <p14:tracePt t="294771" x="7556500" y="6610350"/>
          <p14:tracePt t="294798" x="7670800" y="6610350"/>
          <p14:tracePt t="294821" x="7772400" y="6610350"/>
          <p14:tracePt t="294847" x="7874000" y="6610350"/>
          <p14:tracePt t="294872" x="7956550" y="6616700"/>
          <p14:tracePt t="294902" x="8077200" y="6616700"/>
          <p14:tracePt t="294926" x="8166100" y="6623050"/>
          <p14:tracePt t="294953" x="8235950" y="6623050"/>
          <p14:tracePt t="294975" x="8293100" y="6629400"/>
          <p14:tracePt t="295007" x="8375650" y="6635750"/>
          <p14:tracePt t="295031" x="8426450" y="6635750"/>
          <p14:tracePt t="295080" x="8470900" y="6635750"/>
          <p14:tracePt t="295383" x="8464550" y="6629400"/>
          <p14:tracePt t="295406" x="8413750" y="6629400"/>
          <p14:tracePt t="295434" x="8312150" y="6629400"/>
          <p14:tracePt t="295459" x="8191500" y="6616700"/>
          <p14:tracePt t="295512" x="7854950" y="6610350"/>
          <p14:tracePt t="295540" x="7708900" y="6604000"/>
          <p14:tracePt t="295568" x="7702550" y="6604000"/>
          <p14:tracePt t="295842" x="0" y="0"/>
        </p14:tracePtLst>
        <p14:tracePtLst>
          <p14:tracePt t="296332" x="8515350" y="6604000"/>
          <p14:tracePt t="296411" x="8540750" y="6604000"/>
          <p14:tracePt t="296436" x="8610600" y="6604000"/>
          <p14:tracePt t="296462" x="8693150" y="6604000"/>
          <p14:tracePt t="296487" x="8775700" y="6604000"/>
          <p14:tracePt t="296536" x="8870950" y="6604000"/>
          <p14:tracePt t="296559" x="8909050" y="6604000"/>
          <p14:tracePt t="296585" x="8966200" y="6604000"/>
          <p14:tracePt t="296609" x="9036050" y="6591300"/>
          <p14:tracePt t="296610" x="9061450" y="6591300"/>
          <p14:tracePt t="296638" x="9124950" y="6591300"/>
          <p14:tracePt t="296662" x="9201150" y="6591300"/>
          <p14:tracePt t="296691" x="9328150" y="6591300"/>
          <p14:tracePt t="296716" x="9417050" y="6591300"/>
          <p14:tracePt t="296742" x="9512300" y="6591300"/>
          <p14:tracePt t="296766" x="9588500" y="6591300"/>
          <p14:tracePt t="296793" x="9671050" y="6591300"/>
          <p14:tracePt t="296817" x="9740900" y="6591300"/>
          <p14:tracePt t="296865" x="9874250" y="6591300"/>
          <p14:tracePt t="296867" x="9906000" y="6591300"/>
          <p14:tracePt t="296890" x="9982200" y="6591300"/>
          <p14:tracePt t="296891" x="10007600" y="6591300"/>
          <p14:tracePt t="296920" x="10102850" y="6591300"/>
          <p14:tracePt t="296945" x="10185400" y="6591300"/>
          <p14:tracePt t="296973" x="10274300" y="6591300"/>
          <p14:tracePt t="296997" x="10293350" y="6591300"/>
          <p14:tracePt t="297025" x="10331450" y="6591300"/>
          <p14:tracePt t="297050" x="10401300" y="6591300"/>
          <p14:tracePt t="297077" x="10458450" y="6591300"/>
          <p14:tracePt t="297100" x="10502900" y="6591300"/>
          <p14:tracePt t="297127" x="10553700" y="6591300"/>
          <p14:tracePt t="297150" x="10585450" y="6591300"/>
          <p14:tracePt t="297177" x="10598150" y="6591300"/>
          <p14:tracePt t="297256" x="10623550" y="6591300"/>
          <p14:tracePt t="297279" x="10674350" y="6591300"/>
          <p14:tracePt t="297306" x="10731500" y="6584950"/>
          <p14:tracePt t="297307" x="10744200" y="6584950"/>
          <p14:tracePt t="297331" x="10756900" y="6578600"/>
          <p14:tracePt t="298008" x="0" y="0"/>
        </p14:tracePtLst>
        <p14:tracePtLst>
          <p14:tracePt t="309017" x="5911850" y="4584700"/>
          <p14:tracePt t="309021" x="5918200" y="4584700"/>
          <p14:tracePt t="309044" x="5930900" y="4584700"/>
          <p14:tracePt t="309150" x="5962650" y="4597400"/>
          <p14:tracePt t="309172" x="6019800" y="4597400"/>
          <p14:tracePt t="309202" x="6096000" y="4603750"/>
          <p14:tracePt t="309203" x="6121400" y="4603750"/>
          <p14:tracePt t="309224" x="6178550" y="4603750"/>
          <p14:tracePt t="309251" x="6267450" y="4610100"/>
          <p14:tracePt t="309276" x="6299200" y="4610100"/>
          <p14:tracePt t="309359" x="6311900" y="4616450"/>
          <p14:tracePt t="309382" x="6337300" y="4622800"/>
          <p14:tracePt t="309410" x="6394450" y="4629150"/>
          <p14:tracePt t="309433" x="6464300" y="4635500"/>
          <p14:tracePt t="309458" x="6578600" y="4641850"/>
          <p14:tracePt t="309479" x="6654800" y="4641850"/>
          <p14:tracePt t="309506" x="6756400" y="4648200"/>
          <p14:tracePt t="309528" x="7048500" y="4654550"/>
          <p14:tracePt t="309555" x="7334250" y="4654550"/>
          <p14:tracePt t="309556" x="7410450" y="4654550"/>
          <p14:tracePt t="309577" x="7562850" y="4654550"/>
          <p14:tracePt t="309602" x="7759700" y="4654550"/>
          <p14:tracePt t="309603" x="7816850" y="4654550"/>
          <p14:tracePt t="309624" x="7918450" y="4648200"/>
          <p14:tracePt t="309637" x="8026400" y="4629150"/>
          <p14:tracePt t="309661" x="8147050" y="4610100"/>
          <p14:tracePt t="309689" x="8255000" y="4584700"/>
          <p14:tracePt t="309711" x="8362950" y="4533900"/>
          <p14:tracePt t="309738" x="8470900" y="4476750"/>
          <p14:tracePt t="309761" x="8604250" y="4406900"/>
          <p14:tracePt t="309790" x="8794750" y="4292600"/>
          <p14:tracePt t="309813" x="8928100" y="4203700"/>
          <p14:tracePt t="309841" x="9010650" y="4121150"/>
          <p14:tracePt t="309864" x="9074150" y="4038600"/>
          <p14:tracePt t="309892" x="9156700" y="3911600"/>
          <p14:tracePt t="309915" x="9201150" y="3810000"/>
          <p14:tracePt t="309965" x="9296400" y="3619500"/>
          <p14:tracePt t="309992" x="9315450" y="3568700"/>
          <p14:tracePt t="310022" x="9347200" y="3473450"/>
          <p14:tracePt t="310044" x="9353550" y="3409950"/>
          <p14:tracePt t="310073" x="9359900" y="3352800"/>
          <p14:tracePt t="310098" x="9378950" y="3270250"/>
          <p14:tracePt t="310125" x="9398000" y="3130550"/>
          <p14:tracePt t="310148" x="9423400" y="2997200"/>
          <p14:tracePt t="310175" x="9448800" y="2851150"/>
          <p14:tracePt t="310197" x="9486900" y="2667000"/>
          <p14:tracePt t="310223" x="9518650" y="2444750"/>
          <p14:tracePt t="310246" x="9544050" y="2235200"/>
          <p14:tracePt t="310271" x="9563100" y="2019300"/>
          <p14:tracePt t="310294" x="9582150" y="1835150"/>
          <p14:tracePt t="310321" x="9601200" y="1670050"/>
          <p14:tracePt t="310345" x="9601200" y="1543050"/>
          <p14:tracePt t="310393" x="9601200" y="1352550"/>
          <p14:tracePt t="310416" x="9601200" y="1270000"/>
          <p14:tracePt t="310443" x="9588500" y="1162050"/>
          <p14:tracePt t="310467" x="9582150" y="1092200"/>
          <p14:tracePt t="310495" x="9563100" y="1035050"/>
          <p14:tracePt t="310519" x="9537700" y="984250"/>
          <p14:tracePt t="310546" x="9493250" y="933450"/>
          <p14:tracePt t="310569" x="9436100" y="869950"/>
          <p14:tracePt t="310596" x="9372600" y="819150"/>
          <p14:tracePt t="310620" x="9334500" y="793750"/>
          <p14:tracePt t="310648" x="9283700" y="768350"/>
          <p14:tracePt t="310671" x="9182100" y="749300"/>
          <p14:tracePt t="310697" x="9105900" y="736600"/>
          <p14:tracePt t="310720" x="8959850" y="730250"/>
          <p14:tracePt t="310750" x="8705850" y="704850"/>
          <p14:tracePt t="310774" x="8496300" y="692150"/>
          <p14:tracePt t="310800" x="8331200" y="692150"/>
          <p14:tracePt t="310822" x="8204200" y="685800"/>
          <p14:tracePt t="310850" x="8102600" y="685800"/>
          <p14:tracePt t="310873" x="8026400" y="685800"/>
          <p14:tracePt t="310924" x="7785100" y="685800"/>
          <p14:tracePt t="310948" x="7569200" y="685800"/>
          <p14:tracePt t="310977" x="7340600" y="685800"/>
          <p14:tracePt t="311000" x="7156450" y="685800"/>
          <p14:tracePt t="311028" x="7010400" y="685800"/>
          <p14:tracePt t="311054" x="6985000" y="685800"/>
          <p14:tracePt t="311082" x="6978650" y="685800"/>
          <p14:tracePt t="311104" x="6946900" y="685800"/>
          <p14:tracePt t="311132" x="6864350" y="685800"/>
          <p14:tracePt t="311156" x="6756400" y="685800"/>
          <p14:tracePt t="311184" x="6629400" y="698500"/>
          <p14:tracePt t="311207" x="6515100" y="704850"/>
          <p14:tracePt t="311235" x="6407150" y="711200"/>
          <p14:tracePt t="311236" x="6375400" y="711200"/>
          <p14:tracePt t="311258" x="6324600" y="717550"/>
          <p14:tracePt t="311284" x="6235700" y="736600"/>
          <p14:tracePt t="311309" x="6178550" y="755650"/>
          <p14:tracePt t="311339" x="6108700" y="781050"/>
          <p14:tracePt t="311364" x="6032500" y="806450"/>
          <p14:tracePt t="311392" x="5949950" y="850900"/>
          <p14:tracePt t="311414" x="5880100" y="869950"/>
          <p14:tracePt t="311443" x="5822950" y="901700"/>
          <p14:tracePt t="311467" x="5784850" y="920750"/>
          <p14:tracePt t="311521" x="5715000" y="996950"/>
          <p14:tracePt t="311548" x="5664200" y="1066800"/>
          <p14:tracePt t="311577" x="5613400" y="1149350"/>
          <p14:tracePt t="311604" x="5549900" y="1250950"/>
          <p14:tracePt t="311635" x="5524500" y="1358900"/>
          <p14:tracePt t="311658" x="5518150" y="1422400"/>
          <p14:tracePt t="311659" x="5499100" y="1441450"/>
          <p14:tracePt t="311686" x="5473700" y="1549400"/>
          <p14:tracePt t="311709" x="5467350" y="1638300"/>
          <p14:tracePt t="311736" x="5467350" y="1701800"/>
          <p14:tracePt t="311757" x="5454650" y="1771650"/>
          <p14:tracePt t="311783" x="5448300" y="1854200"/>
          <p14:tracePt t="311807" x="5441950" y="1949450"/>
          <p14:tracePt t="311834" x="5435600" y="2057400"/>
          <p14:tracePt t="311856" x="5435600" y="2146300"/>
          <p14:tracePt t="311881" x="5435600" y="2228850"/>
          <p14:tracePt t="311903" x="5435600" y="2317750"/>
          <p14:tracePt t="311930" x="5435600" y="2413000"/>
          <p14:tracePt t="311952" x="5435600" y="2476500"/>
          <p14:tracePt t="311978" x="5435600" y="2571750"/>
          <p14:tracePt t="311979" x="5435600" y="2616200"/>
          <p14:tracePt t="312003" x="5435600" y="2736850"/>
          <p14:tracePt t="312031" x="5435600" y="2844800"/>
          <p14:tracePt t="312053" x="5448300" y="2997200"/>
          <p14:tracePt t="312080" x="5492750" y="3136900"/>
          <p14:tracePt t="312102" x="5537200" y="3302000"/>
          <p14:tracePt t="312136" x="5613400" y="3556000"/>
          <p14:tracePt t="312159" x="5702300" y="3721100"/>
          <p14:tracePt t="312210" x="5842000" y="3949700"/>
          <p14:tracePt t="312211" x="5867400" y="3987800"/>
          <p14:tracePt t="312234" x="5937250" y="4064000"/>
          <p14:tracePt t="312235" x="5962650" y="4095750"/>
          <p14:tracePt t="312260" x="6057900" y="4197350"/>
          <p14:tracePt t="312285" x="6165850" y="4260850"/>
          <p14:tracePt t="312312" x="6248400" y="4324350"/>
          <p14:tracePt t="312334" x="6343650" y="4375150"/>
          <p14:tracePt t="312361" x="6445250" y="4419600"/>
          <p14:tracePt t="312383" x="6534150" y="4451350"/>
          <p14:tracePt t="312411" x="6648450" y="4514850"/>
          <p14:tracePt t="312434" x="6699250" y="4533900"/>
          <p14:tracePt t="312460" x="6838950" y="4597400"/>
          <p14:tracePt t="312484" x="6959600" y="4629150"/>
          <p14:tracePt t="312511" x="7092950" y="4648200"/>
          <p14:tracePt t="312534" x="7258050" y="4654550"/>
          <p14:tracePt t="312560" x="7454900" y="4660900"/>
          <p14:tracePt t="312582" x="7677150" y="4648200"/>
          <p14:tracePt t="312610" x="7880350" y="4616450"/>
          <p14:tracePt t="312632" x="8083550" y="4546600"/>
          <p14:tracePt t="312660" x="8299450" y="4451350"/>
          <p14:tracePt t="312682" x="8382000" y="4394200"/>
          <p14:tracePt t="312710" x="8540750" y="4254500"/>
          <p14:tracePt t="312735" x="8629650" y="4178300"/>
          <p14:tracePt t="312762" x="8699500" y="4095750"/>
          <p14:tracePt t="312786" x="8750300" y="3987800"/>
          <p14:tracePt t="312811" x="8820150" y="3822700"/>
          <p14:tracePt t="312834" x="8858250" y="3740150"/>
          <p14:tracePt t="312836" x="8877300" y="3702050"/>
          <p14:tracePt t="312862" x="8921750" y="3600450"/>
          <p14:tracePt t="312885" x="8972550" y="3498850"/>
          <p14:tracePt t="312935" x="9004300" y="3244850"/>
          <p14:tracePt t="312958" x="9029700" y="3086100"/>
          <p14:tracePt t="312983" x="9093200" y="2921000"/>
          <p14:tracePt t="313006" x="9131300" y="2730500"/>
          <p14:tracePt t="313033" x="9163050" y="2559050"/>
          <p14:tracePt t="313056" x="9175750" y="2349500"/>
          <p14:tracePt t="313085" x="9175750" y="2108200"/>
          <p14:tracePt t="313108" x="9175750" y="1924050"/>
          <p14:tracePt t="313135" x="9175750" y="1784350"/>
          <p14:tracePt t="313161" x="9175750" y="1657350"/>
          <p14:tracePt t="313189" x="9150350" y="1479550"/>
          <p14:tracePt t="313212" x="9086850" y="1352550"/>
          <p14:tracePt t="313239" x="9017000" y="1238250"/>
          <p14:tracePt t="313262" x="8966200" y="1149350"/>
          <p14:tracePt t="313289" x="8915400" y="1066800"/>
          <p14:tracePt t="313311" x="8864600" y="1009650"/>
          <p14:tracePt t="313339" x="8807450" y="965200"/>
          <p14:tracePt t="313363" x="8750300" y="914400"/>
          <p14:tracePt t="313390" x="8718550" y="889000"/>
          <p14:tracePt t="313414" x="8667750" y="869950"/>
          <p14:tracePt t="313442" x="8623300" y="844550"/>
          <p14:tracePt t="313464" x="8540750" y="806450"/>
          <p14:tracePt t="313493" x="8470900" y="768350"/>
          <p14:tracePt t="313517" x="8432800" y="749300"/>
          <p14:tracePt t="313565" x="8261350" y="692150"/>
          <p14:tracePt t="313590" x="8172450" y="679450"/>
          <p14:tracePt t="313617" x="8051800" y="654050"/>
          <p14:tracePt t="313640" x="7905750" y="635000"/>
          <p14:tracePt t="313666" x="7766050" y="615950"/>
          <p14:tracePt t="313691" x="7645400" y="603250"/>
          <p14:tracePt t="313691" x="7600950" y="596900"/>
          <p14:tracePt t="313720" x="7505700" y="596900"/>
          <p14:tracePt t="313743" x="7416800" y="596900"/>
          <p14:tracePt t="313770" x="7321550" y="596900"/>
          <p14:tracePt t="313792" x="7181850" y="596900"/>
          <p14:tracePt t="313820" x="7023100" y="596900"/>
          <p14:tracePt t="313844" x="6934200" y="596900"/>
          <p14:tracePt t="313869" x="6908800" y="596900"/>
          <p14:tracePt t="313892" x="6877050" y="596900"/>
          <p14:tracePt t="313919" x="6826250" y="622300"/>
          <p14:tracePt t="313941" x="6737350" y="673100"/>
          <p14:tracePt t="313991" x="6553200" y="762000"/>
          <p14:tracePt t="314014" x="6515100" y="787400"/>
          <p14:tracePt t="314040" x="6445250" y="831850"/>
          <p14:tracePt t="314062" x="6394450" y="882650"/>
          <p14:tracePt t="314091" x="6305550" y="971550"/>
          <p14:tracePt t="314115" x="6261100" y="1028700"/>
          <p14:tracePt t="314115" x="6248400" y="1047750"/>
          <p14:tracePt t="314140" x="6191250" y="1117600"/>
          <p14:tracePt t="314165" x="6140450" y="1200150"/>
          <p14:tracePt t="314194" x="6096000" y="1289050"/>
          <p14:tracePt t="314215" x="6045200" y="1403350"/>
          <p14:tracePt t="314241" x="6000750" y="1543050"/>
          <p14:tracePt t="314264" x="5975350" y="1727200"/>
          <p14:tracePt t="314289" x="5975350" y="1943100"/>
          <p14:tracePt t="314313" x="5962650" y="2082800"/>
          <p14:tracePt t="314341" x="5930900" y="2228850"/>
          <p14:tracePt t="314365" x="5905500" y="2336800"/>
          <p14:tracePt t="314393" x="5905500" y="2457450"/>
          <p14:tracePt t="314416" x="5905500" y="2571750"/>
          <p14:tracePt t="314444" x="5905500" y="2711450"/>
          <p14:tracePt t="314467" x="5905500" y="2825750"/>
          <p14:tracePt t="314494" x="5905500" y="2971800"/>
          <p14:tracePt t="314519" x="5905500" y="3124200"/>
          <p14:tracePt t="314545" x="5905500" y="3270250"/>
          <p14:tracePt t="314570" x="5924550" y="3397250"/>
          <p14:tracePt t="314598" x="5956300" y="3517900"/>
          <p14:tracePt t="314620" x="5975350" y="3606800"/>
          <p14:tracePt t="314648" x="6007100" y="3695700"/>
          <p14:tracePt t="314672" x="6057900" y="3816350"/>
          <p14:tracePt t="314697" x="6115050" y="3924300"/>
          <p14:tracePt t="314720" x="6184900" y="4038600"/>
          <p14:tracePt t="314749" x="6261100" y="4140200"/>
          <p14:tracePt t="314774" x="6311900" y="4171950"/>
          <p14:tracePt t="314802" x="6375400" y="4210050"/>
          <p14:tracePt t="314826" x="6457950" y="4235450"/>
          <p14:tracePt t="314853" x="6591300" y="4267200"/>
          <p14:tracePt t="314877" x="6642100" y="4279900"/>
          <p14:tracePt t="314905" x="6673850" y="4279900"/>
          <p14:tracePt t="314928" x="6692900" y="4286250"/>
          <p14:tracePt t="314955" x="6762750" y="4305300"/>
          <p14:tracePt t="314957" x="6788150" y="4311650"/>
          <p14:tracePt t="314979" x="6845300" y="4324350"/>
          <p14:tracePt t="314979" x="6858000" y="4324350"/>
          <p14:tracePt t="315005" x="6915150" y="4330700"/>
          <p14:tracePt t="315030" x="6985000" y="4337050"/>
          <p14:tracePt t="315078" x="7137400" y="4349750"/>
          <p14:tracePt t="315100" x="7219950" y="4349750"/>
          <p14:tracePt t="315127" x="7277100" y="4349750"/>
          <p14:tracePt t="315149" x="7302500" y="4349750"/>
          <p14:tracePt t="315176" x="7334250" y="4349750"/>
          <p14:tracePt t="315200" x="7378700" y="4349750"/>
          <p14:tracePt t="315248" x="7531100" y="4349750"/>
          <p14:tracePt t="315272" x="7600950" y="4349750"/>
          <p14:tracePt t="315300" x="7658100" y="4349750"/>
          <p14:tracePt t="315322" x="7683500" y="4349750"/>
          <p14:tracePt t="315350" x="7747000" y="4349750"/>
          <p14:tracePt t="315373" x="7766050" y="4349750"/>
          <p14:tracePt t="315399" x="7791450" y="4349750"/>
          <p14:tracePt t="315422" x="7842250" y="4349750"/>
          <p14:tracePt t="315449" x="7924800" y="4349750"/>
          <p14:tracePt t="315470" x="8020050" y="4349750"/>
          <p14:tracePt t="315497" x="8077200" y="4349750"/>
          <p14:tracePt t="315521" x="8128000" y="4349750"/>
          <p14:tracePt t="316186" x="8185150" y="4356100"/>
          <p14:tracePt t="316210" x="8248650" y="4368800"/>
          <p14:tracePt t="316238" x="8432800" y="4394200"/>
          <p14:tracePt t="316262" x="8489950" y="4394200"/>
          <p14:tracePt t="316513" x="8432800" y="4394200"/>
          <p14:tracePt t="316535" x="8286750" y="4394200"/>
          <p14:tracePt t="316562" x="8083550" y="4394200"/>
          <p14:tracePt t="316584" x="7880350" y="4394200"/>
          <p14:tracePt t="316633" x="7505700" y="4362450"/>
          <p14:tracePt t="316657" x="7353300" y="4362450"/>
          <p14:tracePt t="316685" x="7175500" y="4362450"/>
          <p14:tracePt t="316710" x="7054850" y="4362450"/>
          <p14:tracePt t="316739" x="6959600" y="4362450"/>
          <p14:tracePt t="316761" x="6908800" y="4362450"/>
          <p14:tracePt t="316790" x="6851650" y="4362450"/>
          <p14:tracePt t="316814" x="6819900" y="4362450"/>
          <p14:tracePt t="316841" x="6788150" y="4362450"/>
          <p14:tracePt t="316864" x="6743700" y="4362450"/>
          <p14:tracePt t="316891" x="6711950" y="4362450"/>
          <p14:tracePt t="316892" x="6705600" y="4362450"/>
          <p14:tracePt t="316914" x="6699250" y="4362450"/>
          <p14:tracePt t="316990" x="6686550" y="4362450"/>
          <p14:tracePt t="317116" x="6705600" y="4368800"/>
          <p14:tracePt t="317140" x="6788150" y="4381500"/>
          <p14:tracePt t="317193" x="7143750" y="4419600"/>
          <p14:tracePt t="317218" x="7340600" y="4445000"/>
          <p14:tracePt t="317219" x="7397750" y="4451350"/>
          <p14:tracePt t="317245" x="7543800" y="4457700"/>
          <p14:tracePt t="317295" x="7670800" y="4457700"/>
          <p14:tracePt t="317301" x="7689850" y="4457700"/>
          <p14:tracePt t="317327" x="7785100" y="4457700"/>
          <p14:tracePt t="317359" x="7969250" y="4464050"/>
          <p14:tracePt t="317386" x="8108950" y="4470400"/>
          <p14:tracePt t="317415" x="8248650" y="4476750"/>
          <p14:tracePt t="317438" x="8312150" y="4483100"/>
          <p14:tracePt t="317489" x="8324850" y="4489450"/>
          <p14:tracePt t="317722" x="0" y="0"/>
        </p14:tracePtLst>
      </p14:laserTraceLst>
    </p:ext>
    <p:ext uri="{E180D4A7-C9FB-4DFB-919C-405C955672EB}">
      <p14:showEvtLst xmlns:p14="http://schemas.microsoft.com/office/powerpoint/2010/main">
        <p14:playEvt time="146" objId="100"/>
        <p14:stopEvt time="335035" objId="100"/>
      </p14:showEvt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120" name="Group 37"/>
          <p:cNvGrpSpPr>
            <a:grpSpLocks/>
          </p:cNvGrpSpPr>
          <p:nvPr/>
        </p:nvGrpSpPr>
        <p:grpSpPr bwMode="auto">
          <a:xfrm>
            <a:off x="5381625" y="3119438"/>
            <a:ext cx="457200" cy="304800"/>
            <a:chOff x="2304" y="2064"/>
            <a:chExt cx="288" cy="192"/>
          </a:xfrm>
        </p:grpSpPr>
        <p:sp>
          <p:nvSpPr>
            <p:cNvPr id="132129" name="Line 38"/>
            <p:cNvSpPr>
              <a:spLocks noChangeShapeType="1"/>
            </p:cNvSpPr>
            <p:nvPr/>
          </p:nvSpPr>
          <p:spPr bwMode="auto">
            <a:xfrm flipH="1">
              <a:off x="2304" y="2064"/>
              <a:ext cx="288"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32130" name="Line 39"/>
            <p:cNvSpPr>
              <a:spLocks noChangeShapeType="1"/>
            </p:cNvSpPr>
            <p:nvPr/>
          </p:nvSpPr>
          <p:spPr bwMode="auto">
            <a:xfrm>
              <a:off x="2304" y="2064"/>
              <a:ext cx="0" cy="192"/>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32097" name="Line 2"/>
          <p:cNvSpPr>
            <a:spLocks noChangeShapeType="1"/>
          </p:cNvSpPr>
          <p:nvPr/>
        </p:nvSpPr>
        <p:spPr bwMode="auto">
          <a:xfrm>
            <a:off x="5381625" y="3500438"/>
            <a:ext cx="0" cy="22860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32098" name="Line 3"/>
          <p:cNvSpPr>
            <a:spLocks noChangeAspect="1" noChangeShapeType="1"/>
          </p:cNvSpPr>
          <p:nvPr/>
        </p:nvSpPr>
        <p:spPr bwMode="auto">
          <a:xfrm>
            <a:off x="4856163" y="2314575"/>
            <a:ext cx="1897062" cy="0"/>
          </a:xfrm>
          <a:prstGeom prst="line">
            <a:avLst/>
          </a:prstGeom>
          <a:noFill/>
          <a:ln w="28575">
            <a:solidFill>
              <a:schemeClr val="tx1"/>
            </a:solidFill>
            <a:round/>
            <a:headEnd/>
            <a:tailEnd/>
          </a:ln>
        </p:spPr>
        <p:txBody>
          <a:bodyPr/>
          <a:lstStyle/>
          <a:p>
            <a:endParaRPr lang="zh-CN" altLang="en-US">
              <a:latin typeface="+mn-ea"/>
            </a:endParaRPr>
          </a:p>
        </p:txBody>
      </p:sp>
      <p:sp>
        <p:nvSpPr>
          <p:cNvPr id="132099" name="Rectangle 4"/>
          <p:cNvSpPr>
            <a:spLocks noGrp="1" noChangeArrowheads="1"/>
          </p:cNvSpPr>
          <p:nvPr>
            <p:ph type="title"/>
          </p:nvPr>
        </p:nvSpPr>
        <p:spPr/>
        <p:txBody>
          <a:bodyPr/>
          <a:lstStyle/>
          <a:p>
            <a:pPr eaLnBrk="1" hangingPunct="1"/>
            <a:r>
              <a:rPr lang="zh-CN" altLang="en-US"/>
              <a:t>单管</a:t>
            </a:r>
            <a:r>
              <a:rPr lang="en-US" altLang="zh-CN"/>
              <a:t>DRAM</a:t>
            </a:r>
            <a:r>
              <a:rPr lang="zh-CN" altLang="en-US"/>
              <a:t>存储器</a:t>
            </a:r>
          </a:p>
        </p:txBody>
      </p:sp>
      <p:sp>
        <p:nvSpPr>
          <p:cNvPr id="132100" name="Rectangle 5"/>
          <p:cNvSpPr>
            <a:spLocks noChangeAspect="1" noChangeArrowheads="1"/>
          </p:cNvSpPr>
          <p:nvPr/>
        </p:nvSpPr>
        <p:spPr bwMode="auto">
          <a:xfrm>
            <a:off x="5076826" y="3838576"/>
            <a:ext cx="803275" cy="51117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V</a:t>
            </a:r>
            <a:r>
              <a:rPr lang="en-US" altLang="zh-CN" sz="1600" baseline="-25000">
                <a:solidFill>
                  <a:schemeClr val="folHlink"/>
                </a:solidFill>
                <a:latin typeface="+mn-ea"/>
              </a:rPr>
              <a:t>ss</a:t>
            </a:r>
            <a:r>
              <a:rPr lang="en-US" altLang="zh-CN" sz="1600">
                <a:solidFill>
                  <a:schemeClr val="folHlink"/>
                </a:solidFill>
                <a:latin typeface="+mn-ea"/>
              </a:rPr>
              <a:t>(0V)</a:t>
            </a:r>
          </a:p>
        </p:txBody>
      </p:sp>
      <p:sp>
        <p:nvSpPr>
          <p:cNvPr id="132101" name="Rectangle 6"/>
          <p:cNvSpPr>
            <a:spLocks noChangeAspect="1" noChangeArrowheads="1"/>
          </p:cNvSpPr>
          <p:nvPr/>
        </p:nvSpPr>
        <p:spPr bwMode="auto">
          <a:xfrm>
            <a:off x="5991225" y="3254376"/>
            <a:ext cx="254000" cy="339725"/>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32102" name="Group 7"/>
          <p:cNvGrpSpPr>
            <a:grpSpLocks noChangeAspect="1"/>
          </p:cNvGrpSpPr>
          <p:nvPr/>
        </p:nvGrpSpPr>
        <p:grpSpPr bwMode="auto">
          <a:xfrm>
            <a:off x="5287963" y="3424239"/>
            <a:ext cx="169862" cy="84137"/>
            <a:chOff x="3888" y="2832"/>
            <a:chExt cx="96" cy="48"/>
          </a:xfrm>
        </p:grpSpPr>
        <p:sp>
          <p:nvSpPr>
            <p:cNvPr id="132141" name="Line 8"/>
            <p:cNvSpPr>
              <a:spLocks noChangeAspect="1"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2142" name="Line 9"/>
            <p:cNvSpPr>
              <a:spLocks noChangeAspect="1"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32103" name="Rectangle 10"/>
          <p:cNvSpPr>
            <a:spLocks noChangeArrowheads="1"/>
          </p:cNvSpPr>
          <p:nvPr/>
        </p:nvSpPr>
        <p:spPr bwMode="auto">
          <a:xfrm>
            <a:off x="66008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899083" name="Rectangle 11"/>
          <p:cNvSpPr>
            <a:spLocks noChangeArrowheads="1"/>
          </p:cNvSpPr>
          <p:nvPr/>
        </p:nvSpPr>
        <p:spPr bwMode="auto">
          <a:xfrm>
            <a:off x="3586163" y="21621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32105" name="Line 12"/>
          <p:cNvSpPr>
            <a:spLocks noChangeShapeType="1"/>
          </p:cNvSpPr>
          <p:nvPr/>
        </p:nvSpPr>
        <p:spPr bwMode="auto">
          <a:xfrm>
            <a:off x="6862763" y="2314575"/>
            <a:ext cx="914400" cy="0"/>
          </a:xfrm>
          <a:prstGeom prst="line">
            <a:avLst/>
          </a:prstGeom>
          <a:noFill/>
          <a:ln w="28575">
            <a:solidFill>
              <a:schemeClr val="tx1"/>
            </a:solidFill>
            <a:prstDash val="dash"/>
            <a:round/>
            <a:headEnd/>
            <a:tailEnd/>
          </a:ln>
        </p:spPr>
        <p:txBody>
          <a:bodyPr wrap="none" anchor="ctr"/>
          <a:lstStyle/>
          <a:p>
            <a:endParaRPr lang="zh-CN" altLang="en-US">
              <a:latin typeface="+mn-ea"/>
            </a:endParaRPr>
          </a:p>
        </p:txBody>
      </p:sp>
      <p:sp>
        <p:nvSpPr>
          <p:cNvPr id="132106" name="Rectangle 13"/>
          <p:cNvSpPr>
            <a:spLocks noChangeArrowheads="1"/>
          </p:cNvSpPr>
          <p:nvPr/>
        </p:nvSpPr>
        <p:spPr bwMode="auto">
          <a:xfrm>
            <a:off x="5033963" y="3348038"/>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endParaRPr lang="en-US" altLang="zh-CN" sz="1600" dirty="0">
              <a:solidFill>
                <a:schemeClr val="folHlink"/>
              </a:solidFill>
              <a:latin typeface="+mn-ea"/>
            </a:endParaRPr>
          </a:p>
        </p:txBody>
      </p:sp>
      <p:sp>
        <p:nvSpPr>
          <p:cNvPr id="899086" name="AutoShape 14"/>
          <p:cNvSpPr>
            <a:spLocks noChangeArrowheads="1"/>
          </p:cNvSpPr>
          <p:nvPr/>
        </p:nvSpPr>
        <p:spPr bwMode="auto">
          <a:xfrm flipH="1" flipV="1">
            <a:off x="1307363" y="4121327"/>
            <a:ext cx="3238108" cy="1720495"/>
          </a:xfrm>
          <a:prstGeom prst="wedgeEllipseCallout">
            <a:avLst>
              <a:gd name="adj1" fmla="val -69907"/>
              <a:gd name="adj2" fmla="val 79005"/>
            </a:avLst>
          </a:prstGeom>
          <a:solidFill>
            <a:srgbClr val="99FFCC"/>
          </a:solidFill>
          <a:ln w="12700" algn="ctr">
            <a:solidFill>
              <a:schemeClr val="tx1"/>
            </a:solidFill>
            <a:prstDash val="solid"/>
            <a:miter lim="800000"/>
            <a:headEnd/>
            <a:tailEnd/>
          </a:ln>
        </p:spPr>
        <p:txBody>
          <a:bodyPr rot="10800000" anchor="ctr"/>
          <a:lstStyle/>
          <a:p>
            <a:pPr algn="ctr"/>
            <a:r>
              <a:rPr lang="zh-CN" altLang="en-US" sz="2000" b="1" dirty="0">
                <a:latin typeface="+mn-ea"/>
              </a:rPr>
              <a:t>电容用于存储电荷，有电荷</a:t>
            </a:r>
            <a:r>
              <a:rPr lang="zh-CN" altLang="en-US" sz="2000" b="1">
                <a:latin typeface="+mn-ea"/>
              </a:rPr>
              <a:t>代表</a:t>
            </a:r>
            <a:r>
              <a:rPr lang="en-US" altLang="zh-CN" sz="2000" b="1">
                <a:latin typeface="+mn-ea"/>
              </a:rPr>
              <a:t>1</a:t>
            </a:r>
          </a:p>
          <a:p>
            <a:pPr algn="ctr"/>
            <a:r>
              <a:rPr lang="zh-CN" altLang="en-US" sz="2000" b="1">
                <a:latin typeface="+mn-ea"/>
              </a:rPr>
              <a:t>否则</a:t>
            </a:r>
            <a:r>
              <a:rPr lang="zh-CN" altLang="en-US" sz="2000" b="1" dirty="0">
                <a:latin typeface="+mn-ea"/>
              </a:rPr>
              <a:t>代表</a:t>
            </a:r>
            <a:r>
              <a:rPr lang="en-US" altLang="zh-CN" sz="2000" b="1" dirty="0">
                <a:latin typeface="+mn-ea"/>
              </a:rPr>
              <a:t>0</a:t>
            </a:r>
          </a:p>
        </p:txBody>
      </p:sp>
      <p:sp>
        <p:nvSpPr>
          <p:cNvPr id="132108" name="Rectangle 15"/>
          <p:cNvSpPr>
            <a:spLocks noChangeArrowheads="1"/>
          </p:cNvSpPr>
          <p:nvPr/>
        </p:nvSpPr>
        <p:spPr bwMode="auto">
          <a:xfrm>
            <a:off x="6672263" y="4981575"/>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grpSp>
        <p:nvGrpSpPr>
          <p:cNvPr id="3" name="Group 16"/>
          <p:cNvGrpSpPr>
            <a:grpSpLocks noChangeAspect="1"/>
          </p:cNvGrpSpPr>
          <p:nvPr/>
        </p:nvGrpSpPr>
        <p:grpSpPr bwMode="auto">
          <a:xfrm>
            <a:off x="6829425" y="4219575"/>
            <a:ext cx="381000" cy="304800"/>
            <a:chOff x="3360" y="2544"/>
            <a:chExt cx="240" cy="192"/>
          </a:xfrm>
        </p:grpSpPr>
        <p:sp>
          <p:nvSpPr>
            <p:cNvPr id="132136" name="Line 1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2137" name="Line 1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2138" name="Line 1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9" name="Line 2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40" name="Line 2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2110" name="Line 22"/>
          <p:cNvSpPr>
            <a:spLocks noChangeShapeType="1"/>
          </p:cNvSpPr>
          <p:nvPr/>
        </p:nvSpPr>
        <p:spPr bwMode="auto">
          <a:xfrm>
            <a:off x="6829425" y="4448175"/>
            <a:ext cx="0" cy="533400"/>
          </a:xfrm>
          <a:prstGeom prst="line">
            <a:avLst/>
          </a:prstGeom>
          <a:noFill/>
          <a:ln w="19050">
            <a:solidFill>
              <a:schemeClr val="tx1"/>
            </a:solidFill>
            <a:round/>
            <a:headEnd/>
            <a:tailEnd/>
          </a:ln>
        </p:spPr>
        <p:txBody>
          <a:bodyPr/>
          <a:lstStyle/>
          <a:p>
            <a:endParaRPr lang="zh-CN" altLang="en-US">
              <a:latin typeface="+mn-ea"/>
            </a:endParaRPr>
          </a:p>
        </p:txBody>
      </p:sp>
      <p:sp>
        <p:nvSpPr>
          <p:cNvPr id="132111" name="Line 23"/>
          <p:cNvSpPr>
            <a:spLocks noChangeShapeType="1"/>
          </p:cNvSpPr>
          <p:nvPr/>
        </p:nvSpPr>
        <p:spPr bwMode="auto">
          <a:xfrm>
            <a:off x="7210425" y="4371975"/>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132112" name="Rectangle 24"/>
          <p:cNvSpPr>
            <a:spLocks noChangeArrowheads="1"/>
          </p:cNvSpPr>
          <p:nvPr/>
        </p:nvSpPr>
        <p:spPr bwMode="auto">
          <a:xfrm>
            <a:off x="7591425" y="46005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899097" name="Line 25"/>
          <p:cNvSpPr>
            <a:spLocks noChangeShapeType="1"/>
          </p:cNvSpPr>
          <p:nvPr/>
        </p:nvSpPr>
        <p:spPr bwMode="auto">
          <a:xfrm>
            <a:off x="7210425" y="4371975"/>
            <a:ext cx="1143000" cy="0"/>
          </a:xfrm>
          <a:prstGeom prst="line">
            <a:avLst/>
          </a:prstGeom>
          <a:noFill/>
          <a:ln w="38100">
            <a:solidFill>
              <a:srgbClr val="FF0000"/>
            </a:solidFill>
            <a:round/>
            <a:headEnd/>
            <a:tailEnd/>
          </a:ln>
        </p:spPr>
        <p:txBody>
          <a:bodyPr/>
          <a:lstStyle/>
          <a:p>
            <a:endParaRPr lang="zh-CN" altLang="en-US">
              <a:latin typeface="+mn-ea"/>
            </a:endParaRPr>
          </a:p>
        </p:txBody>
      </p:sp>
      <p:sp>
        <p:nvSpPr>
          <p:cNvPr id="899099" name="Line 27"/>
          <p:cNvSpPr>
            <a:spLocks noChangeAspect="1" noChangeShapeType="1"/>
          </p:cNvSpPr>
          <p:nvPr/>
        </p:nvSpPr>
        <p:spPr bwMode="auto">
          <a:xfrm>
            <a:off x="4848226" y="2314575"/>
            <a:ext cx="1897063" cy="0"/>
          </a:xfrm>
          <a:prstGeom prst="line">
            <a:avLst/>
          </a:prstGeom>
          <a:noFill/>
          <a:ln w="50800" cap="sq">
            <a:solidFill>
              <a:srgbClr val="FF0000"/>
            </a:solidFill>
            <a:miter lim="800000"/>
            <a:headEnd/>
            <a:tailEnd/>
          </a:ln>
        </p:spPr>
        <p:txBody>
          <a:bodyPr/>
          <a:lstStyle/>
          <a:p>
            <a:endParaRPr lang="zh-CN" altLang="en-US">
              <a:latin typeface="+mn-ea"/>
            </a:endParaRPr>
          </a:p>
        </p:txBody>
      </p:sp>
      <p:sp>
        <p:nvSpPr>
          <p:cNvPr id="132116" name="Line 28"/>
          <p:cNvSpPr>
            <a:spLocks noChangeShapeType="1"/>
          </p:cNvSpPr>
          <p:nvPr/>
        </p:nvSpPr>
        <p:spPr bwMode="auto">
          <a:xfrm>
            <a:off x="5915025" y="2314575"/>
            <a:ext cx="0" cy="4572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899101" name="Line 29"/>
          <p:cNvSpPr>
            <a:spLocks noChangeShapeType="1"/>
          </p:cNvSpPr>
          <p:nvPr/>
        </p:nvSpPr>
        <p:spPr bwMode="auto">
          <a:xfrm>
            <a:off x="5915025" y="2314575"/>
            <a:ext cx="0" cy="457200"/>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4" name="Group 30"/>
          <p:cNvGrpSpPr>
            <a:grpSpLocks noChangeAspect="1"/>
          </p:cNvGrpSpPr>
          <p:nvPr/>
        </p:nvGrpSpPr>
        <p:grpSpPr bwMode="auto">
          <a:xfrm rot="-5400000">
            <a:off x="5724525" y="2771775"/>
            <a:ext cx="381000" cy="304800"/>
            <a:chOff x="3360" y="2544"/>
            <a:chExt cx="240" cy="192"/>
          </a:xfrm>
        </p:grpSpPr>
        <p:sp>
          <p:nvSpPr>
            <p:cNvPr id="132131" name="Line 3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2132" name="Line 3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2133" name="Line 3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4" name="Line 3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5" name="Line 3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2119" name="Line 36"/>
          <p:cNvSpPr>
            <a:spLocks noChangeShapeType="1"/>
          </p:cNvSpPr>
          <p:nvPr/>
        </p:nvSpPr>
        <p:spPr bwMode="auto">
          <a:xfrm>
            <a:off x="5991225" y="3119438"/>
            <a:ext cx="838200"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32121" name="Line 40"/>
          <p:cNvSpPr>
            <a:spLocks noChangeShapeType="1"/>
          </p:cNvSpPr>
          <p:nvPr/>
        </p:nvSpPr>
        <p:spPr bwMode="auto">
          <a:xfrm flipV="1">
            <a:off x="6829425" y="1857375"/>
            <a:ext cx="0" cy="2438400"/>
          </a:xfrm>
          <a:prstGeom prst="line">
            <a:avLst/>
          </a:prstGeom>
          <a:noFill/>
          <a:ln w="19050">
            <a:solidFill>
              <a:schemeClr val="tx1"/>
            </a:solidFill>
            <a:round/>
            <a:headEnd/>
            <a:tailEnd/>
          </a:ln>
        </p:spPr>
        <p:txBody>
          <a:bodyPr/>
          <a:lstStyle/>
          <a:p>
            <a:endParaRPr lang="zh-CN" altLang="en-US">
              <a:latin typeface="+mn-ea"/>
            </a:endParaRPr>
          </a:p>
        </p:txBody>
      </p:sp>
      <p:sp>
        <p:nvSpPr>
          <p:cNvPr id="132125" name="Rectangle 46"/>
          <p:cNvSpPr>
            <a:spLocks noChangeArrowheads="1"/>
          </p:cNvSpPr>
          <p:nvPr/>
        </p:nvSpPr>
        <p:spPr bwMode="auto">
          <a:xfrm>
            <a:off x="70580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48" name="Group 30"/>
          <p:cNvGrpSpPr>
            <a:grpSpLocks noChangeAspect="1"/>
          </p:cNvGrpSpPr>
          <p:nvPr/>
        </p:nvGrpSpPr>
        <p:grpSpPr bwMode="auto">
          <a:xfrm rot="-5400000">
            <a:off x="5716972" y="2778899"/>
            <a:ext cx="395289" cy="304800"/>
            <a:chOff x="3351" y="2545"/>
            <a:chExt cx="249" cy="192"/>
          </a:xfrm>
        </p:grpSpPr>
        <p:sp>
          <p:nvSpPr>
            <p:cNvPr id="49" name="Line 31"/>
            <p:cNvSpPr>
              <a:spLocks noChangeAspect="1" noChangeShapeType="1"/>
            </p:cNvSpPr>
            <p:nvPr/>
          </p:nvSpPr>
          <p:spPr bwMode="auto">
            <a:xfrm>
              <a:off x="3456" y="2545"/>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50" name="Line 32"/>
            <p:cNvSpPr>
              <a:spLocks noChangeAspect="1" noChangeShapeType="1"/>
            </p:cNvSpPr>
            <p:nvPr/>
          </p:nvSpPr>
          <p:spPr bwMode="auto">
            <a:xfrm>
              <a:off x="3504" y="2593"/>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51" name="Line 33"/>
            <p:cNvSpPr>
              <a:spLocks noChangeAspect="1" noChangeShapeType="1"/>
            </p:cNvSpPr>
            <p:nvPr/>
          </p:nvSpPr>
          <p:spPr bwMode="auto">
            <a:xfrm>
              <a:off x="3353" y="2592"/>
              <a:ext cx="100" cy="0"/>
            </a:xfrm>
            <a:prstGeom prst="line">
              <a:avLst/>
            </a:prstGeom>
            <a:noFill/>
            <a:ln w="38100">
              <a:solidFill>
                <a:srgbClr val="FF0000"/>
              </a:solidFill>
              <a:round/>
              <a:headEnd/>
              <a:tailEnd/>
            </a:ln>
          </p:spPr>
          <p:txBody>
            <a:bodyPr/>
            <a:lstStyle/>
            <a:p>
              <a:endParaRPr lang="zh-CN" altLang="en-US">
                <a:latin typeface="+mn-ea"/>
              </a:endParaRPr>
            </a:p>
          </p:txBody>
        </p:sp>
        <p:sp>
          <p:nvSpPr>
            <p:cNvPr id="52" name="Line 34"/>
            <p:cNvSpPr>
              <a:spLocks noChangeAspect="1" noChangeShapeType="1"/>
            </p:cNvSpPr>
            <p:nvPr/>
          </p:nvSpPr>
          <p:spPr bwMode="auto">
            <a:xfrm>
              <a:off x="3351" y="2688"/>
              <a:ext cx="100" cy="0"/>
            </a:xfrm>
            <a:prstGeom prst="line">
              <a:avLst/>
            </a:prstGeom>
            <a:noFill/>
            <a:ln w="38100">
              <a:solidFill>
                <a:srgbClr val="FF0000"/>
              </a:solidFill>
              <a:round/>
              <a:headEnd/>
              <a:tailEnd/>
            </a:ln>
          </p:spPr>
          <p:txBody>
            <a:bodyPr/>
            <a:lstStyle/>
            <a:p>
              <a:endParaRPr lang="zh-CN" altLang="en-US">
                <a:latin typeface="+mn-ea"/>
              </a:endParaRPr>
            </a:p>
          </p:txBody>
        </p:sp>
        <p:sp>
          <p:nvSpPr>
            <p:cNvPr id="53" name="Line 35"/>
            <p:cNvSpPr>
              <a:spLocks noChangeAspect="1" noChangeShapeType="1"/>
            </p:cNvSpPr>
            <p:nvPr/>
          </p:nvSpPr>
          <p:spPr bwMode="auto">
            <a:xfrm>
              <a:off x="3504" y="2642"/>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54" name="Group 16"/>
          <p:cNvGrpSpPr>
            <a:grpSpLocks noChangeAspect="1"/>
          </p:cNvGrpSpPr>
          <p:nvPr/>
        </p:nvGrpSpPr>
        <p:grpSpPr bwMode="auto">
          <a:xfrm>
            <a:off x="6829425" y="4219575"/>
            <a:ext cx="381000" cy="304800"/>
            <a:chOff x="3360" y="2544"/>
            <a:chExt cx="240" cy="192"/>
          </a:xfrm>
        </p:grpSpPr>
        <p:sp>
          <p:nvSpPr>
            <p:cNvPr id="55" name="Line 17"/>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56" name="Line 18"/>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57" name="Line 19"/>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58" name="Line 20"/>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59" name="Line 21"/>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sp>
        <p:nvSpPr>
          <p:cNvPr id="899117" name="Line 45"/>
          <p:cNvSpPr>
            <a:spLocks noChangeShapeType="1"/>
          </p:cNvSpPr>
          <p:nvPr/>
        </p:nvSpPr>
        <p:spPr bwMode="auto">
          <a:xfrm flipV="1">
            <a:off x="6829425" y="1870867"/>
            <a:ext cx="0" cy="2417763"/>
          </a:xfrm>
          <a:prstGeom prst="line">
            <a:avLst/>
          </a:prstGeom>
          <a:noFill/>
          <a:ln w="50800" cap="sq">
            <a:solidFill>
              <a:srgbClr val="FF00FF"/>
            </a:solidFill>
            <a:miter lim="800000"/>
            <a:headEnd/>
            <a:tailEnd/>
          </a:ln>
        </p:spPr>
        <p:txBody>
          <a:bodyPr/>
          <a:lstStyle/>
          <a:p>
            <a:endParaRPr lang="zh-CN" altLang="en-US">
              <a:latin typeface="+mn-ea"/>
            </a:endParaRPr>
          </a:p>
        </p:txBody>
      </p:sp>
      <p:sp>
        <p:nvSpPr>
          <p:cNvPr id="899116" name="Line 44"/>
          <p:cNvSpPr>
            <a:spLocks noChangeShapeType="1"/>
          </p:cNvSpPr>
          <p:nvPr/>
        </p:nvSpPr>
        <p:spPr bwMode="auto">
          <a:xfrm>
            <a:off x="6003517" y="3121025"/>
            <a:ext cx="825908" cy="0"/>
          </a:xfrm>
          <a:prstGeom prst="line">
            <a:avLst/>
          </a:prstGeom>
          <a:noFill/>
          <a:ln w="50800" cap="sq">
            <a:solidFill>
              <a:srgbClr val="FF00FF"/>
            </a:solidFill>
            <a:miter lim="800000"/>
            <a:headEnd/>
            <a:tailEnd type="oval" w="med" len="med"/>
          </a:ln>
        </p:spPr>
        <p:txBody>
          <a:bodyPr/>
          <a:lstStyle/>
          <a:p>
            <a:endParaRPr lang="zh-CN" altLang="en-US">
              <a:latin typeface="+mn-ea"/>
            </a:endParaRPr>
          </a:p>
        </p:txBody>
      </p:sp>
      <p:grpSp>
        <p:nvGrpSpPr>
          <p:cNvPr id="6" name="Group 41"/>
          <p:cNvGrpSpPr>
            <a:grpSpLocks/>
          </p:cNvGrpSpPr>
          <p:nvPr/>
        </p:nvGrpSpPr>
        <p:grpSpPr bwMode="auto">
          <a:xfrm>
            <a:off x="5379629" y="3121820"/>
            <a:ext cx="442913" cy="268288"/>
            <a:chOff x="2304" y="2064"/>
            <a:chExt cx="272" cy="169"/>
          </a:xfrm>
        </p:grpSpPr>
        <p:sp>
          <p:nvSpPr>
            <p:cNvPr id="132127" name="Line 42"/>
            <p:cNvSpPr>
              <a:spLocks noChangeShapeType="1"/>
            </p:cNvSpPr>
            <p:nvPr/>
          </p:nvSpPr>
          <p:spPr bwMode="auto">
            <a:xfrm flipH="1">
              <a:off x="2304" y="2064"/>
              <a:ext cx="272" cy="0"/>
            </a:xfrm>
            <a:prstGeom prst="line">
              <a:avLst/>
            </a:prstGeom>
            <a:noFill/>
            <a:ln w="50800" cap="sq">
              <a:solidFill>
                <a:srgbClr val="FF00FF"/>
              </a:solidFill>
              <a:miter lim="800000"/>
              <a:headEnd/>
              <a:tailEnd/>
            </a:ln>
          </p:spPr>
          <p:txBody>
            <a:bodyPr/>
            <a:lstStyle/>
            <a:p>
              <a:endParaRPr lang="zh-CN" altLang="en-US">
                <a:latin typeface="+mn-ea"/>
              </a:endParaRPr>
            </a:p>
          </p:txBody>
        </p:sp>
        <p:sp>
          <p:nvSpPr>
            <p:cNvPr id="132128" name="Line 43"/>
            <p:cNvSpPr>
              <a:spLocks noChangeShapeType="1"/>
            </p:cNvSpPr>
            <p:nvPr/>
          </p:nvSpPr>
          <p:spPr bwMode="auto">
            <a:xfrm>
              <a:off x="2304" y="2064"/>
              <a:ext cx="0" cy="169"/>
            </a:xfrm>
            <a:prstGeom prst="line">
              <a:avLst/>
            </a:prstGeom>
            <a:noFill/>
            <a:ln w="50800" cap="sq">
              <a:solidFill>
                <a:srgbClr val="FF00FF"/>
              </a:solidFill>
              <a:miter lim="800000"/>
              <a:headEnd/>
              <a:tailEnd/>
            </a:ln>
          </p:spPr>
          <p:txBody>
            <a:bodyPr/>
            <a:lstStyle/>
            <a:p>
              <a:endParaRPr lang="zh-CN" altLang="en-US">
                <a:latin typeface="+mn-ea"/>
              </a:endParaRPr>
            </a:p>
          </p:txBody>
        </p:sp>
      </p:grpSp>
      <p:sp>
        <p:nvSpPr>
          <p:cNvPr id="899098" name="Line 26"/>
          <p:cNvSpPr>
            <a:spLocks noChangeShapeType="1"/>
          </p:cNvSpPr>
          <p:nvPr/>
        </p:nvSpPr>
        <p:spPr bwMode="auto">
          <a:xfrm>
            <a:off x="6829425" y="4452145"/>
            <a:ext cx="0" cy="533400"/>
          </a:xfrm>
          <a:prstGeom prst="line">
            <a:avLst/>
          </a:prstGeom>
          <a:noFill/>
          <a:ln w="50800" cap="sq">
            <a:solidFill>
              <a:srgbClr val="FF00FF"/>
            </a:solidFill>
            <a:miter lim="800000"/>
            <a:headEnd/>
            <a:tailEnd/>
          </a:ln>
        </p:spPr>
        <p:txBody>
          <a:bodyPr/>
          <a:lstStyle/>
          <a:p>
            <a:endParaRPr lang="zh-CN" altLang="en-US">
              <a:latin typeface="+mn-ea"/>
            </a:endParaRPr>
          </a:p>
        </p:txBody>
      </p:sp>
    </p:spTree>
    <p:extLst>
      <p:ext uri="{BB962C8B-B14F-4D97-AF65-F5344CB8AC3E}">
        <p14:creationId xmlns:p14="http://schemas.microsoft.com/office/powerpoint/2010/main" val="2824757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9086"/>
                                        </p:tgtEl>
                                        <p:attrNameLst>
                                          <p:attrName>style.visibility</p:attrName>
                                        </p:attrNameLst>
                                      </p:cBhvr>
                                      <p:to>
                                        <p:strVal val="visible"/>
                                      </p:to>
                                    </p:set>
                                    <p:animEffect transition="in" filter="randombar(horizontal)">
                                      <p:cBhvr>
                                        <p:cTn id="7" dur="1000"/>
                                        <p:tgtEl>
                                          <p:spTgt spid="8990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nodeType="clickEffect">
                                  <p:stCondLst>
                                    <p:cond delay="0"/>
                                  </p:stCondLst>
                                  <p:childTnLst>
                                    <p:anim calcmode="discrete" valueType="str">
                                      <p:cBhvr>
                                        <p:cTn id="11" dur="1000" fill="hold"/>
                                        <p:tgtEl>
                                          <p:spTgt spid="89908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899099"/>
                                        </p:tgtEl>
                                        <p:attrNameLst>
                                          <p:attrName>style.visibility</p:attrName>
                                        </p:attrNameLst>
                                      </p:cBhvr>
                                      <p:to>
                                        <p:strVal val="visible"/>
                                      </p:to>
                                    </p:set>
                                    <p:animEffect transition="in" filter="wipe(left)">
                                      <p:cBhvr>
                                        <p:cTn id="16" dur="1000"/>
                                        <p:tgtEl>
                                          <p:spTgt spid="8990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repeatCount="3000" fill="hold" grpId="0" nodeType="clickEffect">
                                  <p:stCondLst>
                                    <p:cond delay="0"/>
                                  </p:stCondLst>
                                  <p:childTnLst>
                                    <p:set>
                                      <p:cBhvr>
                                        <p:cTn id="20" dur="1" fill="hold">
                                          <p:stCondLst>
                                            <p:cond delay="0"/>
                                          </p:stCondLst>
                                        </p:cTn>
                                        <p:tgtEl>
                                          <p:spTgt spid="899101"/>
                                        </p:tgtEl>
                                        <p:attrNameLst>
                                          <p:attrName>style.visibility</p:attrName>
                                        </p:attrNameLst>
                                      </p:cBhvr>
                                      <p:to>
                                        <p:strVal val="visible"/>
                                      </p:to>
                                    </p:set>
                                    <p:animEffect transition="in" filter="wipe(up)">
                                      <p:cBhvr>
                                        <p:cTn id="21" dur="1000"/>
                                        <p:tgtEl>
                                          <p:spTgt spid="89910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repeatCount="300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up)">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3000" fill="hold" grpId="0" nodeType="clickEffect">
                                  <p:stCondLst>
                                    <p:cond delay="0"/>
                                  </p:stCondLst>
                                  <p:childTnLst>
                                    <p:set>
                                      <p:cBhvr>
                                        <p:cTn id="30" dur="1" fill="hold">
                                          <p:stCondLst>
                                            <p:cond delay="0"/>
                                          </p:stCondLst>
                                        </p:cTn>
                                        <p:tgtEl>
                                          <p:spTgt spid="899097"/>
                                        </p:tgtEl>
                                        <p:attrNameLst>
                                          <p:attrName>style.visibility</p:attrName>
                                        </p:attrNameLst>
                                      </p:cBhvr>
                                      <p:to>
                                        <p:strVal val="visible"/>
                                      </p:to>
                                    </p:set>
                                    <p:animEffect transition="in" filter="wipe(right)">
                                      <p:cBhvr>
                                        <p:cTn id="31" dur="1000"/>
                                        <p:tgtEl>
                                          <p:spTgt spid="8990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899116"/>
                                        </p:tgtEl>
                                        <p:attrNameLst>
                                          <p:attrName>style.visibility</p:attrName>
                                        </p:attrNameLst>
                                      </p:cBhvr>
                                      <p:to>
                                        <p:strVal val="visible"/>
                                      </p:to>
                                    </p:set>
                                    <p:animEffect transition="in" filter="wipe(left)">
                                      <p:cBhvr>
                                        <p:cTn id="46" dur="1000"/>
                                        <p:tgtEl>
                                          <p:spTgt spid="8991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3000" fill="hold" grpId="0" nodeType="clickEffect">
                                  <p:stCondLst>
                                    <p:cond delay="0"/>
                                  </p:stCondLst>
                                  <p:childTnLst>
                                    <p:set>
                                      <p:cBhvr>
                                        <p:cTn id="50" dur="1" fill="hold">
                                          <p:stCondLst>
                                            <p:cond delay="0"/>
                                          </p:stCondLst>
                                        </p:cTn>
                                        <p:tgtEl>
                                          <p:spTgt spid="899117"/>
                                        </p:tgtEl>
                                        <p:attrNameLst>
                                          <p:attrName>style.visibility</p:attrName>
                                        </p:attrNameLst>
                                      </p:cBhvr>
                                      <p:to>
                                        <p:strVal val="visible"/>
                                      </p:to>
                                    </p:set>
                                    <p:animEffect transition="in" filter="wipe(up)">
                                      <p:cBhvr>
                                        <p:cTn id="51" dur="1000"/>
                                        <p:tgtEl>
                                          <p:spTgt spid="8991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grpId="0" nodeType="clickEffect">
                                  <p:stCondLst>
                                    <p:cond delay="0"/>
                                  </p:stCondLst>
                                  <p:childTnLst>
                                    <p:set>
                                      <p:cBhvr>
                                        <p:cTn id="55" dur="1" fill="hold">
                                          <p:stCondLst>
                                            <p:cond delay="0"/>
                                          </p:stCondLst>
                                        </p:cTn>
                                        <p:tgtEl>
                                          <p:spTgt spid="899098"/>
                                        </p:tgtEl>
                                        <p:attrNameLst>
                                          <p:attrName>style.visibility</p:attrName>
                                        </p:attrNameLst>
                                      </p:cBhvr>
                                      <p:to>
                                        <p:strVal val="visible"/>
                                      </p:to>
                                    </p:set>
                                    <p:animEffect transition="in" filter="wipe(up)">
                                      <p:cBhvr>
                                        <p:cTn id="56" dur="1000"/>
                                        <p:tgtEl>
                                          <p:spTgt spid="89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86" grpId="0" animBg="1"/>
      <p:bldP spid="899097" grpId="0" animBg="1"/>
      <p:bldP spid="899099" grpId="0" animBg="1"/>
      <p:bldP spid="899101" grpId="0" animBg="1"/>
      <p:bldP spid="899117" grpId="0" animBg="1"/>
      <p:bldP spid="899116" grpId="0" animBg="1"/>
      <p:bldP spid="89909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 </a:t>
            </a:r>
            <a:r>
              <a:rPr lang="zh-CN" altLang="en-US" dirty="0"/>
              <a:t>刷新</a:t>
            </a:r>
          </a:p>
        </p:txBody>
      </p:sp>
      <p:sp>
        <p:nvSpPr>
          <p:cNvPr id="3" name="内容占位符 2"/>
          <p:cNvSpPr>
            <a:spLocks noGrp="1"/>
          </p:cNvSpPr>
          <p:nvPr>
            <p:ph idx="1"/>
          </p:nvPr>
        </p:nvSpPr>
        <p:spPr/>
        <p:txBody>
          <a:bodyPr>
            <a:normAutofit lnSpcReduction="10000"/>
          </a:bodyPr>
          <a:lstStyle/>
          <a:p>
            <a:r>
              <a:rPr kumimoji="1" lang="zh-CN" altLang="en-US" b="1" dirty="0"/>
              <a:t>刷新：</a:t>
            </a:r>
            <a:r>
              <a:rPr kumimoji="1" lang="zh-CN" altLang="en-US" dirty="0"/>
              <a:t>定期补充电荷以避免电荷泄露引起的信息丢失</a:t>
            </a:r>
            <a:endParaRPr kumimoji="1" lang="en-US" altLang="zh-CN" dirty="0"/>
          </a:p>
          <a:p>
            <a:pPr lvl="1"/>
            <a:r>
              <a:rPr kumimoji="1" lang="zh-CN" altLang="en-US" sz="2400" dirty="0"/>
              <a:t>电容存在泄露电流</a:t>
            </a:r>
          </a:p>
          <a:p>
            <a:r>
              <a:rPr kumimoji="1" lang="zh-CN" altLang="en-US" b="1" dirty="0"/>
              <a:t>刷新周期</a:t>
            </a:r>
            <a:r>
              <a:rPr kumimoji="1" lang="en-US" altLang="zh-CN" b="1" dirty="0"/>
              <a:t>:  </a:t>
            </a:r>
            <a:r>
              <a:rPr kumimoji="1" lang="zh-CN" altLang="en-US" dirty="0"/>
              <a:t>存储器两次完整刷新之间的时间间隔</a:t>
            </a:r>
            <a:endParaRPr kumimoji="1" lang="en-US" altLang="zh-CN" dirty="0"/>
          </a:p>
          <a:p>
            <a:pPr lvl="1"/>
            <a:r>
              <a:rPr kumimoji="1" lang="zh-CN" altLang="en-US" sz="2400" dirty="0"/>
              <a:t>信息存储到泄漏之间必须完成刷新，称为</a:t>
            </a:r>
            <a:r>
              <a:rPr kumimoji="1" lang="zh-CN" altLang="en-US" sz="2400" b="1" dirty="0">
                <a:solidFill>
                  <a:srgbClr val="1387B7"/>
                </a:solidFill>
              </a:rPr>
              <a:t>最大刷新周期</a:t>
            </a:r>
            <a:endParaRPr kumimoji="1" lang="zh-CN" altLang="en-US" sz="2400" dirty="0">
              <a:solidFill>
                <a:srgbClr val="1387B7"/>
              </a:solidFill>
            </a:endParaRPr>
          </a:p>
          <a:p>
            <a:r>
              <a:rPr kumimoji="1" lang="zh-CN" altLang="en-US" b="1" dirty="0"/>
              <a:t>按行刷新</a:t>
            </a:r>
            <a:endParaRPr kumimoji="1" lang="en-US" altLang="zh-CN" b="1" dirty="0"/>
          </a:p>
          <a:p>
            <a:pPr lvl="1"/>
            <a:r>
              <a:rPr kumimoji="1" lang="zh-CN" altLang="en-US" sz="2400" dirty="0"/>
              <a:t>存储体采用双译码结构，刷新地址计数器给出刷新行地址</a:t>
            </a:r>
            <a:endParaRPr kumimoji="1" lang="en-US" altLang="zh-CN" sz="2400" dirty="0"/>
          </a:p>
          <a:p>
            <a:r>
              <a:rPr kumimoji="1" lang="zh-CN" altLang="en-US" b="1" dirty="0"/>
              <a:t>刷新方式</a:t>
            </a:r>
            <a:endParaRPr kumimoji="1" lang="en-US" altLang="zh-CN" b="1" dirty="0"/>
          </a:p>
          <a:p>
            <a:pPr lvl="1"/>
            <a:r>
              <a:rPr kumimoji="1" lang="en-US" altLang="zh-CN" sz="2400" dirty="0"/>
              <a:t>CPU</a:t>
            </a:r>
            <a:r>
              <a:rPr kumimoji="1" lang="zh-CN" altLang="en-US" sz="2400" dirty="0"/>
              <a:t>与刷新控制器对</a:t>
            </a:r>
            <a:r>
              <a:rPr kumimoji="1" lang="en-US" altLang="zh-CN" sz="2400" dirty="0"/>
              <a:t>DRAM</a:t>
            </a:r>
            <a:r>
              <a:rPr kumimoji="1" lang="zh-CN" altLang="en-US" sz="2400" dirty="0"/>
              <a:t>的争用问题</a:t>
            </a:r>
            <a:endParaRPr kumimoji="1" lang="en-US" altLang="zh-CN" sz="2400" dirty="0"/>
          </a:p>
          <a:p>
            <a:pPr lvl="1"/>
            <a:r>
              <a:rPr kumimoji="1" lang="zh-CN" altLang="en-US" sz="2400" dirty="0"/>
              <a:t>集中式、分散式、异步式</a:t>
            </a:r>
          </a:p>
          <a:p>
            <a:endParaRPr kumimoji="1" lang="en-US" altLang="zh-CN" sz="3000" b="1" dirty="0"/>
          </a:p>
          <a:p>
            <a:pPr lvl="1"/>
            <a:endParaRPr kumimoji="1" lang="zh-CN" altLang="en-US" sz="2400" dirty="0"/>
          </a:p>
          <a:p>
            <a:pPr>
              <a:lnSpc>
                <a:spcPct val="110000"/>
              </a:lnSpc>
            </a:pPr>
            <a:endParaRPr kumimoji="1" lang="zh-CN" altLang="en-US" dirty="0"/>
          </a:p>
        </p:txBody>
      </p:sp>
    </p:spTree>
    <p:extLst>
      <p:ext uri="{BB962C8B-B14F-4D97-AF65-F5344CB8AC3E}">
        <p14:creationId xmlns:p14="http://schemas.microsoft.com/office/powerpoint/2010/main" val="187507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花样繁多的存储器</a:t>
            </a:r>
          </a:p>
        </p:txBody>
      </p:sp>
      <p:pic>
        <p:nvPicPr>
          <p:cNvPr id="4"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01947" y="4835752"/>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6"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7"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1419" y="2587048"/>
            <a:ext cx="2248704" cy="2248704"/>
          </a:xfrm>
          <a:prstGeom prst="rect">
            <a:avLst/>
          </a:prstGeom>
        </p:spPr>
      </p:pic>
    </p:spTree>
    <p:extLst>
      <p:ext uri="{BB962C8B-B14F-4D97-AF65-F5344CB8AC3E}">
        <p14:creationId xmlns:p14="http://schemas.microsoft.com/office/powerpoint/2010/main" val="35370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a:t>集中刷新方式</a:t>
            </a:r>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headEnd/>
              <a:tailEnd/>
            </a:ln>
          </p:spPr>
          <p:txBody>
            <a:bodyPr wrap="square">
              <a:spAutoFit/>
            </a:bodyPr>
            <a:lstStyle/>
            <a:p>
              <a:pPr algn="r"/>
              <a:r>
                <a:rPr lang="zh-CN" altLang="en-US" sz="1400" dirty="0">
                  <a:latin typeface="+mn-ea"/>
                </a:rPr>
                <a:t>刷新间隔</a:t>
              </a:r>
              <a:r>
                <a:rPr lang="en-US" altLang="zh-CN" sz="1400" dirty="0">
                  <a:latin typeface="+mn-ea"/>
                </a:rPr>
                <a:t>2ms</a:t>
              </a:r>
            </a:p>
          </p:txBody>
        </p:sp>
      </p:grpSp>
      <p:grpSp>
        <p:nvGrpSpPr>
          <p:cNvPr id="26" name="Group 69"/>
          <p:cNvGrpSpPr>
            <a:grpSpLocks/>
          </p:cNvGrpSpPr>
          <p:nvPr/>
        </p:nvGrpSpPr>
        <p:grpSpPr bwMode="auto">
          <a:xfrm>
            <a:off x="2370011" y="3886936"/>
            <a:ext cx="3888217" cy="304800"/>
            <a:chOff x="816" y="1488"/>
            <a:chExt cx="1728" cy="192"/>
          </a:xfrm>
        </p:grpSpPr>
        <p:sp>
          <p:nvSpPr>
            <p:cNvPr id="135240" name="Line 70"/>
            <p:cNvSpPr>
              <a:spLocks noChangeShapeType="1"/>
            </p:cNvSpPr>
            <p:nvPr/>
          </p:nvSpPr>
          <p:spPr bwMode="auto">
            <a:xfrm>
              <a:off x="1900" y="1584"/>
              <a:ext cx="64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6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464" y="1488"/>
              <a:ext cx="436" cy="192"/>
            </a:xfrm>
            <a:prstGeom prst="rect">
              <a:avLst/>
            </a:prstGeom>
            <a:noFill/>
            <a:ln w="19050" algn="ctr">
              <a:noFill/>
              <a:miter lim="800000"/>
              <a:headEnd/>
              <a:tailEnd/>
            </a:ln>
          </p:spPr>
          <p:txBody>
            <a:bodyPr wrap="square">
              <a:spAutoFit/>
            </a:bodyPr>
            <a:lstStyle/>
            <a:p>
              <a:pPr algn="r"/>
              <a:r>
                <a:rPr lang="zh-CN" altLang="en-US" sz="1400" b="1" dirty="0">
                  <a:latin typeface="+mn-ea"/>
                </a:rPr>
                <a:t>读写</a:t>
              </a:r>
              <a:r>
                <a:rPr lang="en-US" altLang="zh-CN" sz="1400" b="1" dirty="0">
                  <a:latin typeface="+mn-ea"/>
                </a:rPr>
                <a:t>/</a:t>
              </a:r>
              <a:r>
                <a:rPr lang="zh-CN" altLang="en-US" sz="1400" b="1" dirty="0">
                  <a:latin typeface="+mn-ea"/>
                </a:rPr>
                <a:t>维持</a:t>
              </a:r>
            </a:p>
          </p:txBody>
        </p:sp>
      </p:grpSp>
      <p:grpSp>
        <p:nvGrpSpPr>
          <p:cNvPr id="30" name="Group 73"/>
          <p:cNvGrpSpPr>
            <a:grpSpLocks/>
          </p:cNvGrpSpPr>
          <p:nvPr/>
        </p:nvGrpSpPr>
        <p:grpSpPr bwMode="auto">
          <a:xfrm>
            <a:off x="6281611" y="3886934"/>
            <a:ext cx="3889949" cy="304800"/>
            <a:chOff x="2544" y="1488"/>
            <a:chExt cx="1728" cy="192"/>
          </a:xfrm>
        </p:grpSpPr>
        <p:sp>
          <p:nvSpPr>
            <p:cNvPr id="135237" name="Line 74"/>
            <p:cNvSpPr>
              <a:spLocks noChangeShapeType="1"/>
            </p:cNvSpPr>
            <p:nvPr/>
          </p:nvSpPr>
          <p:spPr bwMode="auto">
            <a:xfrm>
              <a:off x="3731" y="1584"/>
              <a:ext cx="541"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38" name="Line 75"/>
            <p:cNvSpPr>
              <a:spLocks noChangeShapeType="1"/>
            </p:cNvSpPr>
            <p:nvPr/>
          </p:nvSpPr>
          <p:spPr bwMode="auto">
            <a:xfrm flipH="1">
              <a:off x="2544" y="1584"/>
              <a:ext cx="569"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39" name="Text Box 76"/>
            <p:cNvSpPr txBox="1">
              <a:spLocks noChangeArrowheads="1"/>
            </p:cNvSpPr>
            <p:nvPr/>
          </p:nvSpPr>
          <p:spPr bwMode="auto">
            <a:xfrm>
              <a:off x="3113" y="1488"/>
              <a:ext cx="618" cy="192"/>
            </a:xfrm>
            <a:prstGeom prst="rect">
              <a:avLst/>
            </a:prstGeom>
            <a:noFill/>
            <a:ln w="19050" algn="ctr">
              <a:noFill/>
              <a:miter lim="800000"/>
              <a:headEnd/>
              <a:tailEnd/>
            </a:ln>
          </p:spPr>
          <p:txBody>
            <a:bodyPr wrap="square">
              <a:spAutoFit/>
            </a:bodyPr>
            <a:lstStyle/>
            <a:p>
              <a:pPr algn="ctr"/>
              <a:r>
                <a:rPr lang="zh-CN" altLang="en-US" sz="1400" b="1" dirty="0">
                  <a:solidFill>
                    <a:srgbClr val="00B050"/>
                  </a:solidFill>
                  <a:latin typeface="+mn-ea"/>
                </a:rPr>
                <a:t>刷新过程</a:t>
              </a:r>
              <a:r>
                <a:rPr lang="en-US" altLang="zh-CN" sz="1400" b="1" dirty="0">
                  <a:solidFill>
                    <a:srgbClr val="00B050"/>
                  </a:solidFill>
                  <a:latin typeface="+mn-ea"/>
                </a:rPr>
                <a:t>/ </a:t>
              </a:r>
              <a:r>
                <a:rPr lang="zh-CN" altLang="en-US" sz="1400" b="1" dirty="0">
                  <a:solidFill>
                    <a:srgbClr val="00B050"/>
                  </a:solidFill>
                  <a:latin typeface="+mn-ea"/>
                </a:rPr>
                <a:t>死区</a:t>
              </a:r>
            </a:p>
          </p:txBody>
        </p:sp>
      </p:grpSp>
      <p:grpSp>
        <p:nvGrpSpPr>
          <p:cNvPr id="34" name="Group 77"/>
          <p:cNvGrpSpPr>
            <a:grpSpLocks/>
          </p:cNvGrpSpPr>
          <p:nvPr/>
        </p:nvGrpSpPr>
        <p:grpSpPr bwMode="auto">
          <a:xfrm>
            <a:off x="2371626" y="4857721"/>
            <a:ext cx="963615" cy="563563"/>
            <a:chOff x="804" y="2016"/>
            <a:chExt cx="607" cy="355"/>
          </a:xfrm>
        </p:grpSpPr>
        <p:sp>
          <p:nvSpPr>
            <p:cNvPr id="135233" name="Line 78"/>
            <p:cNvSpPr>
              <a:spLocks noChangeShapeType="1"/>
            </p:cNvSpPr>
            <p:nvPr/>
          </p:nvSpPr>
          <p:spPr bwMode="auto">
            <a:xfrm>
              <a:off x="1411"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6265770" y="4857721"/>
            <a:ext cx="985840" cy="557213"/>
            <a:chOff x="2358" y="2013"/>
            <a:chExt cx="621" cy="351"/>
          </a:xfrm>
        </p:grpSpPr>
        <p:sp>
          <p:nvSpPr>
            <p:cNvPr id="135229" name="Line 83"/>
            <p:cNvSpPr>
              <a:spLocks noChangeShapeType="1"/>
            </p:cNvSpPr>
            <p:nvPr/>
          </p:nvSpPr>
          <p:spPr bwMode="auto">
            <a:xfrm>
              <a:off x="2358" y="2013"/>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0" name="Line 84"/>
            <p:cNvSpPr>
              <a:spLocks noChangeShapeType="1"/>
            </p:cNvSpPr>
            <p:nvPr/>
          </p:nvSpPr>
          <p:spPr bwMode="auto">
            <a:xfrm>
              <a:off x="2979"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64" y="2160"/>
              <a:ext cx="609"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00B050"/>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128</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7" name="组合 16"/>
          <p:cNvGrpSpPr/>
          <p:nvPr/>
        </p:nvGrpSpPr>
        <p:grpSpPr>
          <a:xfrm>
            <a:off x="2363661" y="3857992"/>
            <a:ext cx="7813962" cy="667852"/>
            <a:chOff x="2363661" y="2886442"/>
            <a:chExt cx="7813962" cy="667852"/>
          </a:xfrm>
        </p:grpSpPr>
        <p:sp>
          <p:nvSpPr>
            <p:cNvPr id="134" name="Line 67"/>
            <p:cNvSpPr>
              <a:spLocks noChangeShapeType="1"/>
            </p:cNvSpPr>
            <p:nvPr/>
          </p:nvSpPr>
          <p:spPr bwMode="auto">
            <a:xfrm>
              <a:off x="2363661" y="2905859"/>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5" name="Line 67"/>
            <p:cNvSpPr>
              <a:spLocks noChangeShapeType="1"/>
            </p:cNvSpPr>
            <p:nvPr/>
          </p:nvSpPr>
          <p:spPr bwMode="auto">
            <a:xfrm>
              <a:off x="6266023" y="2886442"/>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6" name="Line 67"/>
            <p:cNvSpPr>
              <a:spLocks noChangeShapeType="1"/>
            </p:cNvSpPr>
            <p:nvPr/>
          </p:nvSpPr>
          <p:spPr bwMode="auto">
            <a:xfrm>
              <a:off x="10177623" y="2886442"/>
              <a:ext cx="0" cy="648435"/>
            </a:xfrm>
            <a:prstGeom prst="line">
              <a:avLst/>
            </a:prstGeom>
            <a:noFill/>
            <a:ln w="19050">
              <a:solidFill>
                <a:schemeClr val="tx1"/>
              </a:solidFill>
              <a:round/>
              <a:headEnd/>
              <a:tailE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310824"/>
          </a:xfrm>
        </p:spPr>
        <p:txBody>
          <a:bodyPr>
            <a:normAutofit/>
          </a:bodyPr>
          <a:lstStyle/>
          <a:p>
            <a:pPr>
              <a:lnSpc>
                <a:spcPct val="160000"/>
              </a:lnSpc>
            </a:pPr>
            <a:r>
              <a:rPr kumimoji="1" lang="zh-CN" altLang="en-US" dirty="0"/>
              <a:t>最大刷新周期：</a:t>
            </a:r>
            <a:r>
              <a:rPr kumimoji="1" lang="en-US" altLang="zh-CN" dirty="0"/>
              <a:t>2ms</a:t>
            </a:r>
          </a:p>
          <a:p>
            <a:pPr>
              <a:lnSpc>
                <a:spcPct val="160000"/>
              </a:lnSpc>
            </a:pPr>
            <a:r>
              <a:rPr kumimoji="1" lang="zh-CN" altLang="en-US" dirty="0"/>
              <a:t>在数据丢失之前集中刷新所有行</a:t>
            </a:r>
          </a:p>
          <a:p>
            <a:pPr>
              <a:lnSpc>
                <a:spcPct val="160000"/>
              </a:lnSpc>
            </a:pPr>
            <a:r>
              <a:rPr kumimoji="1" lang="zh-CN" altLang="en-US" dirty="0"/>
              <a:t>存在</a:t>
            </a:r>
            <a:r>
              <a:rPr kumimoji="1" lang="zh-CN" altLang="en-US" b="1" dirty="0">
                <a:solidFill>
                  <a:srgbClr val="1387B7"/>
                </a:solidFill>
              </a:rPr>
              <a:t>死区</a:t>
            </a:r>
            <a:r>
              <a:rPr kumimoji="1" lang="zh-CN" altLang="en-US" dirty="0"/>
              <a:t>，用在</a:t>
            </a:r>
            <a:r>
              <a:rPr kumimoji="1" lang="zh-CN" altLang="en-US" b="1" dirty="0">
                <a:solidFill>
                  <a:srgbClr val="1387B7"/>
                </a:solidFill>
              </a:rPr>
              <a:t>实时要求不高</a:t>
            </a:r>
            <a:r>
              <a:rPr kumimoji="1" lang="zh-CN" altLang="en-US" dirty="0"/>
              <a:t>的场合</a:t>
            </a:r>
            <a:endParaRPr kumimoji="1" lang="zh-CN" altLang="en-US" b="1" dirty="0"/>
          </a:p>
        </p:txBody>
      </p:sp>
    </p:spTree>
    <p:extLst>
      <p:ext uri="{BB962C8B-B14F-4D97-AF65-F5344CB8AC3E}">
        <p14:creationId xmlns:p14="http://schemas.microsoft.com/office/powerpoint/2010/main" val="361746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left)">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wipe(left)">
                                      <p:cBhvr>
                                        <p:cTn id="37" dur="500"/>
                                        <p:tgtEl>
                                          <p:spTgt spid="1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left)">
                                      <p:cBhvr>
                                        <p:cTn id="42" dur="500"/>
                                        <p:tgtEl>
                                          <p:spTgt spid="1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wipe(left)">
                                      <p:cBhvr>
                                        <p:cTn id="52" dur="500"/>
                                        <p:tgtEl>
                                          <p:spTgt spid="1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10" repeatCount="300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repeatCount="300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left)">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left)">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repeatCount="300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down)">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10" repeatCount="3000" fill="hold" nodeType="click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0" repeatCount="3000"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40">
                                            <p:txEl>
                                              <p:pRg st="1" end="1"/>
                                            </p:txEl>
                                          </p:spTgt>
                                        </p:tgtEl>
                                        <p:attrNameLst>
                                          <p:attrName>style.visibility</p:attrName>
                                        </p:attrNameLst>
                                      </p:cBhvr>
                                      <p:to>
                                        <p:strVal val="visible"/>
                                      </p:to>
                                    </p:set>
                                    <p:animEffect transition="in" filter="wipe(left)">
                                      <p:cBhvr>
                                        <p:cTn id="95" dur="500"/>
                                        <p:tgtEl>
                                          <p:spTgt spid="140">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40">
                                            <p:txEl>
                                              <p:pRg st="2" end="2"/>
                                            </p:txEl>
                                          </p:spTgt>
                                        </p:tgtEl>
                                        <p:attrNameLst>
                                          <p:attrName>style.visibility</p:attrName>
                                        </p:attrNameLst>
                                      </p:cBhvr>
                                      <p:to>
                                        <p:strVal val="visible"/>
                                      </p:to>
                                    </p:set>
                                    <p:animEffect transition="in" filter="wipe(left)">
                                      <p:cBhvr>
                                        <p:cTn id="100"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分散刷新方式</a:t>
            </a:r>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headEnd/>
              <a:tailEnd/>
            </a:ln>
          </p:spPr>
          <p:txBody>
            <a:bodyPr wrap="square">
              <a:spAutoFit/>
            </a:bodyPr>
            <a:lstStyle/>
            <a:p>
              <a:pPr algn="r"/>
              <a:r>
                <a:rPr lang="zh-CN" altLang="en-US" sz="1400" dirty="0">
                  <a:latin typeface="+mn-ea"/>
                </a:rPr>
                <a:t>刷新间隔</a:t>
              </a:r>
              <a:r>
                <a:rPr lang="en-US" altLang="zh-CN" sz="1400" dirty="0">
                  <a:latin typeface="+mn-ea"/>
                </a:rPr>
                <a:t>2ms</a:t>
              </a:r>
            </a:p>
          </p:txBody>
        </p:sp>
      </p:grpSp>
      <p:grpSp>
        <p:nvGrpSpPr>
          <p:cNvPr id="26" name="Group 69"/>
          <p:cNvGrpSpPr>
            <a:grpSpLocks/>
          </p:cNvGrpSpPr>
          <p:nvPr/>
        </p:nvGrpSpPr>
        <p:grpSpPr bwMode="auto">
          <a:xfrm>
            <a:off x="2370012" y="3982186"/>
            <a:ext cx="1927716" cy="307975"/>
            <a:chOff x="816" y="1488"/>
            <a:chExt cx="1728" cy="194"/>
          </a:xfrm>
        </p:grpSpPr>
        <p:sp>
          <p:nvSpPr>
            <p:cNvPr id="135240" name="Line 70"/>
            <p:cNvSpPr>
              <a:spLocks noChangeShapeType="1"/>
            </p:cNvSpPr>
            <p:nvPr/>
          </p:nvSpPr>
          <p:spPr bwMode="auto">
            <a:xfrm>
              <a:off x="2018" y="1584"/>
              <a:ext cx="526"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5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238" y="1488"/>
              <a:ext cx="855" cy="194"/>
            </a:xfrm>
            <a:prstGeom prst="rect">
              <a:avLst/>
            </a:prstGeom>
            <a:noFill/>
            <a:ln w="19050" algn="ctr">
              <a:noFill/>
              <a:miter lim="800000"/>
              <a:headEnd/>
              <a:tailEnd/>
            </a:ln>
          </p:spPr>
          <p:txBody>
            <a:bodyPr wrap="square">
              <a:spAutoFit/>
            </a:bodyPr>
            <a:lstStyle/>
            <a:p>
              <a:pPr algn="r"/>
              <a:r>
                <a:rPr lang="zh-CN" altLang="en-US" sz="1400" b="1" dirty="0">
                  <a:latin typeface="+mn-ea"/>
                </a:rPr>
                <a:t>存储周期</a:t>
              </a:r>
            </a:p>
          </p:txBody>
        </p:sp>
      </p:grpSp>
      <p:grpSp>
        <p:nvGrpSpPr>
          <p:cNvPr id="34" name="Group 77"/>
          <p:cNvGrpSpPr>
            <a:grpSpLocks/>
          </p:cNvGrpSpPr>
          <p:nvPr/>
        </p:nvGrpSpPr>
        <p:grpSpPr bwMode="auto">
          <a:xfrm>
            <a:off x="2371626" y="4857721"/>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3347031" y="4860373"/>
            <a:ext cx="965202" cy="552450"/>
            <a:chOff x="2371" y="2016"/>
            <a:chExt cx="608" cy="348"/>
          </a:xfrm>
        </p:grpSpPr>
        <p:sp>
          <p:nvSpPr>
            <p:cNvPr id="135230" name="Line 84"/>
            <p:cNvSpPr>
              <a:spLocks noChangeShapeType="1"/>
            </p:cNvSpPr>
            <p:nvPr/>
          </p:nvSpPr>
          <p:spPr bwMode="auto">
            <a:xfrm>
              <a:off x="2979"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71"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7" name="组合 16"/>
          <p:cNvGrpSpPr/>
          <p:nvPr/>
        </p:nvGrpSpPr>
        <p:grpSpPr>
          <a:xfrm>
            <a:off x="2354136" y="3877409"/>
            <a:ext cx="1956706" cy="648435"/>
            <a:chOff x="2354136" y="2905859"/>
            <a:chExt cx="1956706" cy="648435"/>
          </a:xfrm>
        </p:grpSpPr>
        <p:sp>
          <p:nvSpPr>
            <p:cNvPr id="134" name="Line 67"/>
            <p:cNvSpPr>
              <a:spLocks noChangeShapeType="1"/>
            </p:cNvSpPr>
            <p:nvPr/>
          </p:nvSpPr>
          <p:spPr bwMode="auto">
            <a:xfrm>
              <a:off x="2354136" y="2905859"/>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5" name="Line 67"/>
            <p:cNvSpPr>
              <a:spLocks noChangeShapeType="1"/>
            </p:cNvSpPr>
            <p:nvPr/>
          </p:nvSpPr>
          <p:spPr bwMode="auto">
            <a:xfrm>
              <a:off x="4310842" y="2905859"/>
              <a:ext cx="0" cy="595368"/>
            </a:xfrm>
            <a:prstGeom prst="line">
              <a:avLst/>
            </a:prstGeom>
            <a:noFill/>
            <a:ln w="19050">
              <a:solidFill>
                <a:schemeClr val="tx1"/>
              </a:solidFill>
              <a:round/>
              <a:headEnd/>
              <a:tailE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287992"/>
          </a:xfrm>
        </p:spPr>
        <p:txBody>
          <a:bodyPr>
            <a:normAutofit/>
          </a:bodyPr>
          <a:lstStyle/>
          <a:p>
            <a:pPr>
              <a:lnSpc>
                <a:spcPct val="160000"/>
              </a:lnSpc>
            </a:pPr>
            <a:r>
              <a:rPr kumimoji="1" lang="zh-CN" altLang="en-US" dirty="0"/>
              <a:t>最大刷新周期：</a:t>
            </a:r>
            <a:r>
              <a:rPr kumimoji="1" lang="en-US" altLang="zh-CN" dirty="0"/>
              <a:t>2ms</a:t>
            </a:r>
          </a:p>
          <a:p>
            <a:pPr>
              <a:lnSpc>
                <a:spcPct val="160000"/>
              </a:lnSpc>
            </a:pPr>
            <a:r>
              <a:rPr kumimoji="1" lang="zh-CN" altLang="en-US" b="1" dirty="0">
                <a:solidFill>
                  <a:srgbClr val="1387B7"/>
                </a:solidFill>
              </a:rPr>
              <a:t>存储周期</a:t>
            </a:r>
            <a:r>
              <a:rPr kumimoji="1" lang="zh-CN" altLang="en-US" dirty="0"/>
              <a:t>：读写</a:t>
            </a:r>
            <a:r>
              <a:rPr kumimoji="1" lang="en-US" altLang="zh-CN" dirty="0"/>
              <a:t>+</a:t>
            </a:r>
            <a:r>
              <a:rPr kumimoji="1" lang="zh-CN" altLang="en-US" dirty="0"/>
              <a:t>刷新   各刷新周期</a:t>
            </a:r>
            <a:r>
              <a:rPr kumimoji="1" lang="zh-CN" altLang="en-US" b="1" dirty="0">
                <a:solidFill>
                  <a:srgbClr val="1387B7"/>
                </a:solidFill>
              </a:rPr>
              <a:t>分散</a:t>
            </a:r>
            <a:r>
              <a:rPr kumimoji="1" lang="zh-CN" altLang="en-US" dirty="0"/>
              <a:t>安排在存取周期中</a:t>
            </a:r>
            <a:endParaRPr kumimoji="1" lang="en-US" altLang="zh-CN" dirty="0"/>
          </a:p>
          <a:p>
            <a:pPr>
              <a:lnSpc>
                <a:spcPct val="170000"/>
              </a:lnSpc>
            </a:pPr>
            <a:r>
              <a:rPr kumimoji="1" lang="zh-CN" altLang="en-US" dirty="0"/>
              <a:t>刷新次数  </a:t>
            </a:r>
            <a:r>
              <a:rPr kumimoji="1" lang="en-US" altLang="zh-CN" dirty="0"/>
              <a:t>2ms/100ns=20000</a:t>
            </a:r>
            <a:r>
              <a:rPr kumimoji="1" lang="zh-CN" altLang="en-US" dirty="0"/>
              <a:t>次   较浪费，用在</a:t>
            </a:r>
            <a:r>
              <a:rPr kumimoji="1" lang="zh-CN" altLang="en-US" b="1" dirty="0">
                <a:solidFill>
                  <a:srgbClr val="1387B7"/>
                </a:solidFill>
              </a:rPr>
              <a:t>低速系统</a:t>
            </a:r>
            <a:r>
              <a:rPr kumimoji="1" lang="zh-CN" altLang="en-US" dirty="0"/>
              <a:t>中</a:t>
            </a:r>
          </a:p>
        </p:txBody>
      </p:sp>
    </p:spTree>
    <p:extLst>
      <p:ext uri="{BB962C8B-B14F-4D97-AF65-F5344CB8AC3E}">
        <p14:creationId xmlns:p14="http://schemas.microsoft.com/office/powerpoint/2010/main" val="19670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repeatCount="300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repeatCount="300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40">
                                            <p:txEl>
                                              <p:pRg st="2" end="2"/>
                                            </p:txEl>
                                          </p:spTgt>
                                        </p:tgtEl>
                                        <p:attrNameLst>
                                          <p:attrName>style.visibility</p:attrName>
                                        </p:attrNameLst>
                                      </p:cBhvr>
                                      <p:to>
                                        <p:strVal val="visible"/>
                                      </p:to>
                                    </p:set>
                                    <p:animEffect transition="in" filter="wipe(left)">
                                      <p:cBhvr>
                                        <p:cTn id="94"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异步刷新方式</a:t>
            </a:r>
          </a:p>
        </p:txBody>
      </p:sp>
      <p:sp>
        <p:nvSpPr>
          <p:cNvPr id="15" name="Line 58"/>
          <p:cNvSpPr>
            <a:spLocks noChangeShapeType="1"/>
          </p:cNvSpPr>
          <p:nvPr/>
        </p:nvSpPr>
        <p:spPr bwMode="auto">
          <a:xfrm>
            <a:off x="1586456" y="4723227"/>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6" y="4701107"/>
            <a:ext cx="7820024" cy="1084716"/>
            <a:chOff x="816" y="2016"/>
            <a:chExt cx="9848"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61" name="Line 61"/>
            <p:cNvSpPr>
              <a:spLocks noChangeShapeType="1"/>
            </p:cNvSpPr>
            <p:nvPr/>
          </p:nvSpPr>
          <p:spPr bwMode="auto">
            <a:xfrm>
              <a:off x="10664" y="202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412138"/>
            <a:ext cx="3891879" cy="307975"/>
            <a:chOff x="816" y="2399"/>
            <a:chExt cx="3456" cy="194"/>
          </a:xfrm>
        </p:grpSpPr>
        <p:sp>
          <p:nvSpPr>
            <p:cNvPr id="135243" name="Line 63"/>
            <p:cNvSpPr>
              <a:spLocks noChangeShapeType="1"/>
            </p:cNvSpPr>
            <p:nvPr/>
          </p:nvSpPr>
          <p:spPr bwMode="auto">
            <a:xfrm>
              <a:off x="2908" y="2496"/>
              <a:ext cx="136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38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019" y="2399"/>
              <a:ext cx="931" cy="194"/>
            </a:xfrm>
            <a:prstGeom prst="rect">
              <a:avLst/>
            </a:prstGeom>
            <a:noFill/>
            <a:ln w="19050" algn="ctr">
              <a:noFill/>
              <a:miter lim="800000"/>
              <a:headEnd/>
              <a:tailEnd/>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grpSp>
        <p:nvGrpSpPr>
          <p:cNvPr id="34" name="Group 77"/>
          <p:cNvGrpSpPr>
            <a:grpSpLocks/>
          </p:cNvGrpSpPr>
          <p:nvPr/>
        </p:nvGrpSpPr>
        <p:grpSpPr bwMode="auto">
          <a:xfrm>
            <a:off x="2371626" y="4739383"/>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5295540" y="4729686"/>
            <a:ext cx="973141" cy="552450"/>
            <a:chOff x="2375" y="2016"/>
            <a:chExt cx="613" cy="348"/>
          </a:xfrm>
        </p:grpSpPr>
        <p:sp>
          <p:nvSpPr>
            <p:cNvPr id="135230" name="Line 84"/>
            <p:cNvSpPr>
              <a:spLocks noChangeShapeType="1"/>
            </p:cNvSpPr>
            <p:nvPr/>
          </p:nvSpPr>
          <p:spPr bwMode="auto">
            <a:xfrm>
              <a:off x="2988"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80"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sp>
          <p:nvSpPr>
            <p:cNvPr id="60" name="Line 84"/>
            <p:cNvSpPr>
              <a:spLocks noChangeShapeType="1"/>
            </p:cNvSpPr>
            <p:nvPr/>
          </p:nvSpPr>
          <p:spPr bwMode="auto">
            <a:xfrm>
              <a:off x="2375" y="2022"/>
              <a:ext cx="0" cy="24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3" name="组合 2"/>
          <p:cNvGrpSpPr/>
          <p:nvPr/>
        </p:nvGrpSpPr>
        <p:grpSpPr>
          <a:xfrm>
            <a:off x="2358923" y="4354439"/>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354439"/>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354439"/>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354442"/>
            <a:ext cx="976314" cy="347877"/>
            <a:chOff x="2532796" y="3261129"/>
            <a:chExt cx="976314" cy="440980"/>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29"/>
              <a:ext cx="957431" cy="439449"/>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354439"/>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354439"/>
            <a:ext cx="976314" cy="347873"/>
            <a:chOff x="2532796" y="3261132"/>
            <a:chExt cx="976314" cy="440977"/>
          </a:xfrm>
          <a:solidFill>
            <a:srgbClr val="CCFF66"/>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354439"/>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354439"/>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sp>
        <p:nvSpPr>
          <p:cNvPr id="140" name="内容占位符 2"/>
          <p:cNvSpPr>
            <a:spLocks noGrp="1"/>
          </p:cNvSpPr>
          <p:nvPr>
            <p:ph idx="1"/>
          </p:nvPr>
        </p:nvSpPr>
        <p:spPr>
          <a:xfrm>
            <a:off x="487822" y="942763"/>
            <a:ext cx="10515599" cy="2287992"/>
          </a:xfrm>
        </p:spPr>
        <p:txBody>
          <a:bodyPr>
            <a:normAutofit fontScale="92500"/>
          </a:bodyPr>
          <a:lstStyle/>
          <a:p>
            <a:pPr>
              <a:lnSpc>
                <a:spcPct val="170000"/>
              </a:lnSpc>
            </a:pPr>
            <a:r>
              <a:rPr kumimoji="1" lang="zh-CN" altLang="en-US" sz="2800" dirty="0">
                <a:latin typeface="+mj-ea"/>
              </a:rPr>
              <a:t>刷新周期：</a:t>
            </a:r>
            <a:r>
              <a:rPr kumimoji="1" lang="en-US" altLang="zh-CN" sz="2800" dirty="0">
                <a:latin typeface="+mj-ea"/>
              </a:rPr>
              <a:t>2ms</a:t>
            </a:r>
            <a:r>
              <a:rPr kumimoji="1" lang="zh-CN" altLang="en-US" sz="2800" dirty="0">
                <a:latin typeface="+mj-ea"/>
              </a:rPr>
              <a:t>，各刷新周期分散安排在</a:t>
            </a:r>
            <a:r>
              <a:rPr kumimoji="1" lang="en-US" altLang="zh-CN" sz="2800" dirty="0">
                <a:latin typeface="+mj-ea"/>
              </a:rPr>
              <a:t>2ms</a:t>
            </a:r>
            <a:r>
              <a:rPr kumimoji="1" lang="zh-CN" altLang="en-US" sz="2800" dirty="0">
                <a:latin typeface="+mj-ea"/>
              </a:rPr>
              <a:t>内</a:t>
            </a:r>
          </a:p>
          <a:p>
            <a:pPr>
              <a:lnSpc>
                <a:spcPct val="170000"/>
              </a:lnSpc>
            </a:pPr>
            <a:r>
              <a:rPr kumimoji="1" lang="zh-CN" altLang="en-US" sz="2800" dirty="0">
                <a:latin typeface="+mj-ea"/>
              </a:rPr>
              <a:t>每隔</a:t>
            </a:r>
            <a:r>
              <a:rPr kumimoji="1" lang="en-US" altLang="zh-CN" sz="2800" dirty="0">
                <a:latin typeface="+mj-ea"/>
              </a:rPr>
              <a:t>2ms/128=15.5</a:t>
            </a:r>
            <a:r>
              <a:rPr kumimoji="1" lang="zh-CN" altLang="en-US" sz="2800" dirty="0">
                <a:latin typeface="+mj-ea"/>
              </a:rPr>
              <a:t>微秒刷新一行</a:t>
            </a:r>
            <a:r>
              <a:rPr kumimoji="1" lang="en-US" altLang="zh-CN" sz="2800" dirty="0">
                <a:latin typeface="+mj-ea"/>
              </a:rPr>
              <a:t>,</a:t>
            </a:r>
            <a:r>
              <a:rPr kumimoji="1" lang="zh-CN" altLang="en-US" sz="2800" dirty="0">
                <a:latin typeface="+mj-ea"/>
              </a:rPr>
              <a:t>将</a:t>
            </a:r>
            <a:r>
              <a:rPr kumimoji="1" lang="en-US" altLang="zh-CN" sz="2800" dirty="0">
                <a:latin typeface="+mj-ea"/>
              </a:rPr>
              <a:t>128</a:t>
            </a:r>
            <a:r>
              <a:rPr kumimoji="1" lang="zh-CN" altLang="en-US" sz="2800" dirty="0">
                <a:latin typeface="+mj-ea"/>
              </a:rPr>
              <a:t>次刷新分散</a:t>
            </a:r>
            <a:endParaRPr kumimoji="1" lang="en-US" altLang="zh-CN" sz="2800" dirty="0">
              <a:latin typeface="+mj-ea"/>
            </a:endParaRPr>
          </a:p>
          <a:p>
            <a:pPr>
              <a:lnSpc>
                <a:spcPct val="170000"/>
              </a:lnSpc>
            </a:pPr>
            <a:r>
              <a:rPr kumimoji="1" lang="zh-CN" altLang="en-US" sz="2800" b="1" dirty="0">
                <a:solidFill>
                  <a:srgbClr val="1387B7"/>
                </a:solidFill>
                <a:latin typeface="+mj-ea"/>
              </a:rPr>
              <a:t>最常用</a:t>
            </a:r>
            <a:endParaRPr kumimoji="1" lang="en-US" altLang="zh-CN" sz="2800" b="1" dirty="0">
              <a:solidFill>
                <a:srgbClr val="1387B7"/>
              </a:solidFill>
              <a:latin typeface="+mj-ea"/>
            </a:endParaRPr>
          </a:p>
        </p:txBody>
      </p:sp>
      <p:grpSp>
        <p:nvGrpSpPr>
          <p:cNvPr id="62" name="Group 62"/>
          <p:cNvGrpSpPr>
            <a:grpSpLocks/>
          </p:cNvGrpSpPr>
          <p:nvPr/>
        </p:nvGrpSpPr>
        <p:grpSpPr bwMode="auto">
          <a:xfrm>
            <a:off x="6289618" y="5401380"/>
            <a:ext cx="3891879" cy="307975"/>
            <a:chOff x="816" y="2399"/>
            <a:chExt cx="3456" cy="194"/>
          </a:xfrm>
        </p:grpSpPr>
        <p:sp>
          <p:nvSpPr>
            <p:cNvPr id="63" name="Line 63"/>
            <p:cNvSpPr>
              <a:spLocks noChangeShapeType="1"/>
            </p:cNvSpPr>
            <p:nvPr/>
          </p:nvSpPr>
          <p:spPr bwMode="auto">
            <a:xfrm>
              <a:off x="2908" y="2496"/>
              <a:ext cx="136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4" name="Line 64"/>
            <p:cNvSpPr>
              <a:spLocks noChangeShapeType="1"/>
            </p:cNvSpPr>
            <p:nvPr/>
          </p:nvSpPr>
          <p:spPr bwMode="auto">
            <a:xfrm flipH="1">
              <a:off x="816" y="2496"/>
              <a:ext cx="138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5" name="Text Box 65"/>
            <p:cNvSpPr txBox="1">
              <a:spLocks noChangeArrowheads="1"/>
            </p:cNvSpPr>
            <p:nvPr/>
          </p:nvSpPr>
          <p:spPr bwMode="auto">
            <a:xfrm>
              <a:off x="2019" y="2399"/>
              <a:ext cx="931" cy="194"/>
            </a:xfrm>
            <a:prstGeom prst="rect">
              <a:avLst/>
            </a:prstGeom>
            <a:noFill/>
            <a:ln w="19050" algn="ctr">
              <a:noFill/>
              <a:miter lim="800000"/>
              <a:headEnd/>
              <a:tailEnd/>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spTree>
    <p:extLst>
      <p:ext uri="{BB962C8B-B14F-4D97-AF65-F5344CB8AC3E}">
        <p14:creationId xmlns:p14="http://schemas.microsoft.com/office/powerpoint/2010/main" val="229861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repeatCount="300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40">
                                            <p:txEl>
                                              <p:pRg st="2" end="2"/>
                                            </p:txEl>
                                          </p:spTgt>
                                        </p:tgtEl>
                                        <p:attrNameLst>
                                          <p:attrName>style.visibility</p:attrName>
                                        </p:attrNameLst>
                                      </p:cBhvr>
                                      <p:to>
                                        <p:strVal val="visible"/>
                                      </p:to>
                                    </p:set>
                                    <p:animEffect transition="in" filter="wipe(left)">
                                      <p:cBhvr>
                                        <p:cTn id="83" dur="500"/>
                                        <p:tgtEl>
                                          <p:spTgt spid="140">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p:cTn id="88" dur="500" fill="hold"/>
                                        <p:tgtEl>
                                          <p:spTgt spid="62"/>
                                        </p:tgtEl>
                                        <p:attrNameLst>
                                          <p:attrName>ppt_w</p:attrName>
                                        </p:attrNameLst>
                                      </p:cBhvr>
                                      <p:tavLst>
                                        <p:tav tm="0">
                                          <p:val>
                                            <p:fltVal val="0"/>
                                          </p:val>
                                        </p:tav>
                                        <p:tav tm="100000">
                                          <p:val>
                                            <p:strVal val="#ppt_w"/>
                                          </p:val>
                                        </p:tav>
                                      </p:tavLst>
                                    </p:anim>
                                    <p:anim calcmode="lin" valueType="num">
                                      <p:cBhvr>
                                        <p:cTn id="89"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 name="Rectangle 3"/>
          <p:cNvSpPr>
            <a:spLocks noGrp="1" noChangeArrowheads="1"/>
          </p:cNvSpPr>
          <p:nvPr>
            <p:ph type="title"/>
          </p:nvPr>
        </p:nvSpPr>
        <p:spPr/>
        <p:txBody>
          <a:bodyPr/>
          <a:lstStyle/>
          <a:p>
            <a:pPr eaLnBrk="1" hangingPunct="1"/>
            <a:r>
              <a:rPr lang="en-US" altLang="zh-CN"/>
              <a:t>2116</a:t>
            </a:r>
            <a:r>
              <a:rPr lang="zh-CN" altLang="en-US"/>
              <a:t>引脚图</a:t>
            </a:r>
          </a:p>
        </p:txBody>
      </p:sp>
      <p:sp>
        <p:nvSpPr>
          <p:cNvPr id="2169" name="Rectangle 4"/>
          <p:cNvSpPr>
            <a:spLocks noGrp="1" noChangeArrowheads="1"/>
          </p:cNvSpPr>
          <p:nvPr>
            <p:ph type="body" idx="1"/>
          </p:nvPr>
        </p:nvSpPr>
        <p:spPr>
          <a:xfrm>
            <a:off x="5185321" y="1958701"/>
            <a:ext cx="3408363" cy="3529012"/>
          </a:xfrm>
        </p:spPr>
        <p:txBody>
          <a:bodyPr>
            <a:normAutofit fontScale="85000" lnSpcReduction="10000"/>
          </a:bodyPr>
          <a:lstStyle/>
          <a:p>
            <a:pPr eaLnBrk="1" hangingPunct="1"/>
            <a:r>
              <a:rPr b="1" dirty="0"/>
              <a:t>地址线</a:t>
            </a:r>
          </a:p>
          <a:p>
            <a:pPr eaLnBrk="1" hangingPunct="1"/>
            <a:r>
              <a:rPr b="1" dirty="0"/>
              <a:t>数据线</a:t>
            </a:r>
          </a:p>
          <a:p>
            <a:pPr eaLnBrk="1" hangingPunct="1"/>
            <a:r>
              <a:rPr b="1" dirty="0"/>
              <a:t>读写控制线</a:t>
            </a:r>
          </a:p>
          <a:p>
            <a:pPr eaLnBrk="1" hangingPunct="1"/>
            <a:r>
              <a:rPr lang="en-US" altLang="zh-CN" b="1" dirty="0"/>
              <a:t>RAS   CAS</a:t>
            </a:r>
          </a:p>
          <a:p>
            <a:pPr eaLnBrk="1" hangingPunct="1"/>
            <a:r>
              <a:rPr dirty="0"/>
              <a:t>电源线</a:t>
            </a:r>
          </a:p>
          <a:p>
            <a:pPr eaLnBrk="1" hangingPunct="1"/>
            <a:r>
              <a:rPr dirty="0"/>
              <a:t>地线</a:t>
            </a:r>
            <a:endParaRPr dirty="0">
              <a:solidFill>
                <a:srgbClr val="66FF33"/>
              </a:solidFill>
            </a:endParaRPr>
          </a:p>
        </p:txBody>
      </p:sp>
      <p:sp>
        <p:nvSpPr>
          <p:cNvPr id="2170" name="Rectangle 5"/>
          <p:cNvSpPr>
            <a:spLocks noChangeArrowheads="1"/>
          </p:cNvSpPr>
          <p:nvPr/>
        </p:nvSpPr>
        <p:spPr bwMode="auto">
          <a:xfrm>
            <a:off x="10483270" y="2468047"/>
            <a:ext cx="184731" cy="369332"/>
          </a:xfrm>
          <a:prstGeom prst="rect">
            <a:avLst/>
          </a:prstGeom>
          <a:noFill/>
          <a:ln w="9525" algn="ctr">
            <a:noFill/>
            <a:miter lim="800000"/>
            <a:headEnd/>
            <a:tailEnd/>
          </a:ln>
        </p:spPr>
        <p:txBody>
          <a:bodyPr wrap="none" anchor="ctr">
            <a:spAutoFit/>
          </a:bodyPr>
          <a:lstStyle/>
          <a:p>
            <a:pPr algn="r"/>
            <a:endParaRPr lang="zh-CN" altLang="en-US"/>
          </a:p>
        </p:txBody>
      </p:sp>
      <p:sp>
        <p:nvSpPr>
          <p:cNvPr id="2171" name="Rectangle 6"/>
          <p:cNvSpPr>
            <a:spLocks noChangeArrowheads="1"/>
          </p:cNvSpPr>
          <p:nvPr/>
        </p:nvSpPr>
        <p:spPr bwMode="auto">
          <a:xfrm>
            <a:off x="10483270" y="2468047"/>
            <a:ext cx="184731" cy="369332"/>
          </a:xfrm>
          <a:prstGeom prst="rect">
            <a:avLst/>
          </a:prstGeom>
          <a:noFill/>
          <a:ln w="9525" algn="ctr">
            <a:noFill/>
            <a:miter lim="800000"/>
            <a:headEnd/>
            <a:tailEnd/>
          </a:ln>
        </p:spPr>
        <p:txBody>
          <a:bodyPr wrap="none" anchor="ctr">
            <a:spAutoFit/>
          </a:bodyPr>
          <a:lstStyle/>
          <a:p>
            <a:pPr algn="r"/>
            <a:endParaRPr lang="zh-CN" altLang="en-US"/>
          </a:p>
        </p:txBody>
      </p:sp>
      <p:grpSp>
        <p:nvGrpSpPr>
          <p:cNvPr id="4" name="组合 3"/>
          <p:cNvGrpSpPr/>
          <p:nvPr/>
        </p:nvGrpSpPr>
        <p:grpSpPr>
          <a:xfrm>
            <a:off x="1629484" y="1724546"/>
            <a:ext cx="2811632" cy="3737090"/>
            <a:chOff x="-2530628" y="1958701"/>
            <a:chExt cx="2530628" cy="3363593"/>
          </a:xfrm>
        </p:grpSpPr>
        <p:grpSp>
          <p:nvGrpSpPr>
            <p:cNvPr id="8" name="组合 7"/>
            <p:cNvGrpSpPr/>
            <p:nvPr/>
          </p:nvGrpSpPr>
          <p:grpSpPr>
            <a:xfrm>
              <a:off x="-2530628" y="2147171"/>
              <a:ext cx="2530628" cy="2926106"/>
              <a:chOff x="5876773" y="1993777"/>
              <a:chExt cx="2530628" cy="2926106"/>
            </a:xfrm>
          </p:grpSpPr>
          <p:sp>
            <p:nvSpPr>
              <p:cNvPr id="9" name="矩形 8"/>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0" name="矩形 9"/>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1" name="矩形 10"/>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2" name="矩形 11"/>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3" name="矩形 12"/>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4" name="矩形 13"/>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5" name="矩形 14"/>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6" name="矩形 15"/>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sp>
          <p:nvSpPr>
            <p:cNvPr id="17" name="任意多边形 16"/>
            <p:cNvSpPr/>
            <p:nvPr/>
          </p:nvSpPr>
          <p:spPr>
            <a:xfrm>
              <a:off x="-2306777" y="1958701"/>
              <a:ext cx="2076226" cy="3363593"/>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8" name="Text Box 21"/>
            <p:cNvSpPr txBox="1">
              <a:spLocks noChangeArrowheads="1"/>
            </p:cNvSpPr>
            <p:nvPr/>
          </p:nvSpPr>
          <p:spPr bwMode="auto">
            <a:xfrm>
              <a:off x="-2264781" y="2106830"/>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BB</a:t>
              </a:r>
              <a:endParaRPr lang="en-US" altLang="zh-CN" sz="2000" b="1">
                <a:latin typeface="Times New Roman" panose="02020603050405020304" pitchFamily="18" charset="0"/>
                <a:cs typeface="Times New Roman" panose="02020603050405020304" pitchFamily="18" charset="0"/>
              </a:endParaRPr>
            </a:p>
          </p:txBody>
        </p:sp>
        <p:sp>
          <p:nvSpPr>
            <p:cNvPr id="19" name="Text Box 22"/>
            <p:cNvSpPr txBox="1">
              <a:spLocks noChangeArrowheads="1"/>
            </p:cNvSpPr>
            <p:nvPr/>
          </p:nvSpPr>
          <p:spPr bwMode="auto">
            <a:xfrm>
              <a:off x="-2277481" y="2495341"/>
              <a:ext cx="379413" cy="23812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in</a:t>
              </a:r>
              <a:endParaRPr lang="en-US" altLang="zh-CN" sz="2000" b="1">
                <a:solidFill>
                  <a:srgbClr val="C00000"/>
                </a:solidFill>
                <a:latin typeface="Times New Roman" panose="02020603050405020304" pitchFamily="18" charset="0"/>
                <a:cs typeface="Times New Roman" panose="02020603050405020304" pitchFamily="18" charset="0"/>
              </a:endParaRPr>
            </a:p>
          </p:txBody>
        </p:sp>
        <p:sp>
          <p:nvSpPr>
            <p:cNvPr id="20" name="Text Box 24"/>
            <p:cNvSpPr txBox="1">
              <a:spLocks noChangeArrowheads="1"/>
            </p:cNvSpPr>
            <p:nvPr/>
          </p:nvSpPr>
          <p:spPr bwMode="auto">
            <a:xfrm>
              <a:off x="-2251269" y="3323553"/>
              <a:ext cx="476753" cy="191114"/>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RAS</a:t>
              </a:r>
            </a:p>
          </p:txBody>
        </p:sp>
        <p:sp>
          <p:nvSpPr>
            <p:cNvPr id="21" name="Text Box 25"/>
            <p:cNvSpPr txBox="1">
              <a:spLocks noChangeArrowheads="1"/>
            </p:cNvSpPr>
            <p:nvPr/>
          </p:nvSpPr>
          <p:spPr bwMode="auto">
            <a:xfrm>
              <a:off x="-2277481" y="3660874"/>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2277481" y="4052560"/>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2277481" y="4444246"/>
              <a:ext cx="379413" cy="241300"/>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24" name="Text Box 25"/>
            <p:cNvSpPr txBox="1">
              <a:spLocks noChangeArrowheads="1"/>
            </p:cNvSpPr>
            <p:nvPr/>
          </p:nvSpPr>
          <p:spPr bwMode="auto">
            <a:xfrm>
              <a:off x="-2405014" y="4835932"/>
              <a:ext cx="726413" cy="237345"/>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DD</a:t>
              </a:r>
            </a:p>
          </p:txBody>
        </p:sp>
        <p:sp>
          <p:nvSpPr>
            <p:cNvPr id="25" name="Text Box 22"/>
            <p:cNvSpPr txBox="1">
              <a:spLocks noChangeArrowheads="1"/>
            </p:cNvSpPr>
            <p:nvPr/>
          </p:nvSpPr>
          <p:spPr bwMode="auto">
            <a:xfrm>
              <a:off x="-751033" y="2495341"/>
              <a:ext cx="491186" cy="24484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CAS</a:t>
              </a:r>
            </a:p>
          </p:txBody>
        </p:sp>
        <p:sp>
          <p:nvSpPr>
            <p:cNvPr id="26" name="Text Box 23"/>
            <p:cNvSpPr txBox="1">
              <a:spLocks noChangeArrowheads="1"/>
            </p:cNvSpPr>
            <p:nvPr/>
          </p:nvSpPr>
          <p:spPr bwMode="auto">
            <a:xfrm>
              <a:off x="-702760" y="2883852"/>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out</a:t>
              </a:r>
            </a:p>
          </p:txBody>
        </p:sp>
        <p:sp>
          <p:nvSpPr>
            <p:cNvPr id="27" name="Text Box 24"/>
            <p:cNvSpPr txBox="1">
              <a:spLocks noChangeArrowheads="1"/>
            </p:cNvSpPr>
            <p:nvPr/>
          </p:nvSpPr>
          <p:spPr bwMode="auto">
            <a:xfrm>
              <a:off x="-639260" y="3272363"/>
              <a:ext cx="379413"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28" name="Text Box 25"/>
            <p:cNvSpPr txBox="1">
              <a:spLocks noChangeArrowheads="1"/>
            </p:cNvSpPr>
            <p:nvPr/>
          </p:nvSpPr>
          <p:spPr bwMode="auto">
            <a:xfrm>
              <a:off x="-684447" y="3660874"/>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29" name="Text Box 25"/>
            <p:cNvSpPr txBox="1">
              <a:spLocks noChangeArrowheads="1"/>
            </p:cNvSpPr>
            <p:nvPr/>
          </p:nvSpPr>
          <p:spPr bwMode="auto">
            <a:xfrm>
              <a:off x="-684447" y="4052560"/>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30" name="Text Box 25"/>
            <p:cNvSpPr txBox="1">
              <a:spLocks noChangeArrowheads="1"/>
            </p:cNvSpPr>
            <p:nvPr/>
          </p:nvSpPr>
          <p:spPr bwMode="auto">
            <a:xfrm>
              <a:off x="-684447" y="4444246"/>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31" name="Text Box 25"/>
            <p:cNvSpPr txBox="1">
              <a:spLocks noChangeArrowheads="1"/>
            </p:cNvSpPr>
            <p:nvPr/>
          </p:nvSpPr>
          <p:spPr bwMode="auto">
            <a:xfrm>
              <a:off x="-735247" y="4835932"/>
              <a:ext cx="450000" cy="241300"/>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CC</a:t>
              </a:r>
            </a:p>
          </p:txBody>
        </p:sp>
        <p:sp>
          <p:nvSpPr>
            <p:cNvPr id="32" name="Text Box 25"/>
            <p:cNvSpPr txBox="1">
              <a:spLocks noChangeArrowheads="1"/>
            </p:cNvSpPr>
            <p:nvPr/>
          </p:nvSpPr>
          <p:spPr bwMode="auto">
            <a:xfrm>
              <a:off x="-2352408" y="2918671"/>
              <a:ext cx="583659" cy="235786"/>
            </a:xfrm>
            <a:prstGeom prst="rect">
              <a:avLst/>
            </a:prstGeom>
            <a:noFill/>
            <a:ln w="9525">
              <a:noFill/>
              <a:miter lim="800000"/>
              <a:headEnd/>
              <a:tailEnd/>
            </a:ln>
          </p:spPr>
          <p:txBody>
            <a:bodyPr lIns="0" tIns="0" rIns="0" bIns="0" anchor="ctr" anchorCtr="1"/>
            <a:lstStyle>
              <a:defPPr>
                <a:defRPr lang="zh-CN"/>
              </a:defPPr>
              <a:lvl1pPr algn="r">
                <a:lnSpc>
                  <a:spcPct val="120000"/>
                </a:lnSpc>
                <a:spcBef>
                  <a:spcPct val="20000"/>
                </a:spcBef>
                <a:buClr>
                  <a:schemeClr val="accent2"/>
                </a:buClr>
                <a:buFont typeface="Wingdings" pitchFamily="2" charset="2"/>
                <a:buNone/>
                <a:defRPr sz="1600" b="1">
                  <a:latin typeface="Times New Roman" panose="02020603050405020304" pitchFamily="18" charset="0"/>
                  <a:cs typeface="Times New Roman" panose="02020603050405020304" pitchFamily="18" charset="0"/>
                </a:defRPr>
              </a:lvl1pPr>
            </a:lstStyle>
            <a:p>
              <a:pPr algn="l"/>
              <a:r>
                <a:rPr lang="en-US" altLang="zh-CN" sz="2000">
                  <a:solidFill>
                    <a:srgbClr val="C00000"/>
                  </a:solidFill>
                </a:rPr>
                <a:t>WE</a:t>
              </a:r>
            </a:p>
          </p:txBody>
        </p:sp>
        <p:sp>
          <p:nvSpPr>
            <p:cNvPr id="33" name="Text Box 22"/>
            <p:cNvSpPr txBox="1">
              <a:spLocks noChangeArrowheads="1"/>
            </p:cNvSpPr>
            <p:nvPr/>
          </p:nvSpPr>
          <p:spPr bwMode="auto">
            <a:xfrm>
              <a:off x="-697147" y="2106830"/>
              <a:ext cx="450000" cy="238125"/>
            </a:xfrm>
            <a:prstGeom prst="rect">
              <a:avLst/>
            </a:prstGeom>
            <a:noFill/>
            <a:ln w="9525">
              <a:noFill/>
              <a:miter lim="800000"/>
              <a:headEnd/>
              <a:tailEnd/>
            </a:ln>
          </p:spPr>
          <p:txBody>
            <a:bodyPr lIns="0" tIns="0" rIns="0" bIns="0" anchor="ctr" anchorCtr="1"/>
            <a:lstStyle/>
            <a:p>
              <a:pPr algn="r">
                <a:lnSpc>
                  <a:spcPct val="120000"/>
                </a:lnSpc>
                <a:spcBef>
                  <a:spcPct val="20000"/>
                </a:spcBef>
                <a:buClr>
                  <a:schemeClr val="accent2"/>
                </a:buClr>
                <a:buFont typeface="Wingdings"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SS</a:t>
              </a:r>
            </a:p>
          </p:txBody>
        </p:sp>
        <p:sp>
          <p:nvSpPr>
            <p:cNvPr id="34" name="Text Box 22"/>
            <p:cNvSpPr txBox="1">
              <a:spLocks noChangeArrowheads="1"/>
            </p:cNvSpPr>
            <p:nvPr/>
          </p:nvSpPr>
          <p:spPr bwMode="auto">
            <a:xfrm>
              <a:off x="-1619116" y="3497186"/>
              <a:ext cx="812495" cy="336637"/>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3200" b="1">
                  <a:latin typeface="Times New Roman" panose="02020603050405020304" pitchFamily="18" charset="0"/>
                  <a:cs typeface="Times New Roman" panose="02020603050405020304" pitchFamily="18" charset="0"/>
                </a:rPr>
                <a:t>2116</a:t>
              </a:r>
            </a:p>
          </p:txBody>
        </p:sp>
        <p:cxnSp>
          <p:nvCxnSpPr>
            <p:cNvPr id="35" name="直接连接符 34"/>
            <p:cNvCxnSpPr/>
            <p:nvPr/>
          </p:nvCxnSpPr>
          <p:spPr>
            <a:xfrm flipH="1">
              <a:off x="-2236487" y="2926645"/>
              <a:ext cx="338419"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flipH="1">
              <a:off x="-2229788" y="3306224"/>
              <a:ext cx="455271"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flipH="1">
              <a:off x="-711332" y="2501277"/>
              <a:ext cx="417512"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pic>
        <p:nvPicPr>
          <p:cNvPr id="70" name="图片 69">
            <a:extLst>
              <a:ext uri="{FF2B5EF4-FFF2-40B4-BE49-F238E27FC236}">
                <a16:creationId xmlns:a16="http://schemas.microsoft.com/office/drawing/2014/main" id="{E5C8B392-1CC2-4912-ABC5-A7F707318E7B}"/>
              </a:ext>
            </a:extLst>
          </p:cNvPr>
          <p:cNvPicPr>
            <a:picLocks noChangeAspect="1"/>
          </p:cNvPicPr>
          <p:nvPr/>
        </p:nvPicPr>
        <p:blipFill>
          <a:blip r:embed="rId2"/>
          <a:stretch>
            <a:fillRect/>
          </a:stretch>
        </p:blipFill>
        <p:spPr>
          <a:xfrm>
            <a:off x="7627178" y="1722847"/>
            <a:ext cx="2537758" cy="3726197"/>
          </a:xfrm>
          <a:prstGeom prst="rect">
            <a:avLst/>
          </a:prstGeom>
        </p:spPr>
      </p:pic>
      <p:pic>
        <p:nvPicPr>
          <p:cNvPr id="71" name="Picture 250" descr="j0312558">
            <a:extLst>
              <a:ext uri="{FF2B5EF4-FFF2-40B4-BE49-F238E27FC236}">
                <a16:creationId xmlns:a16="http://schemas.microsoft.com/office/drawing/2014/main" id="{56C444F3-D9F4-49EF-8050-9923FC13C9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4409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p>
        </p:txBody>
      </p:sp>
      <p:sp>
        <p:nvSpPr>
          <p:cNvPr id="3" name="内容占位符 2"/>
          <p:cNvSpPr>
            <a:spLocks noGrp="1"/>
          </p:cNvSpPr>
          <p:nvPr>
            <p:ph idx="1"/>
          </p:nvPr>
        </p:nvSpPr>
        <p:spPr/>
        <p:txBody>
          <a:bodyPr/>
          <a:lstStyle/>
          <a:p>
            <a:r>
              <a:rPr lang="en-US" altLang="zh-CN" b="1" dirty="0">
                <a:latin typeface="+mn-lt"/>
              </a:rPr>
              <a:t>4.2.1 </a:t>
            </a:r>
            <a:r>
              <a:rPr lang="zh-CN" altLang="en-US" b="1" dirty="0">
                <a:latin typeface="+mn-lt"/>
              </a:rPr>
              <a:t>静态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latin typeface="+mn-lt"/>
              </a:rPr>
              <a:t>4.2.2 </a:t>
            </a:r>
            <a:r>
              <a:rPr lang="zh-CN" altLang="en-US" b="1" dirty="0">
                <a:latin typeface="+mn-lt"/>
              </a:rPr>
              <a:t>动态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4.2.3 </a:t>
            </a:r>
            <a:r>
              <a:rPr lang="zh-CN" altLang="en-US" b="1" dirty="0">
                <a:solidFill>
                  <a:srgbClr val="C00000"/>
                </a:solidFill>
                <a:effectLst>
                  <a:outerShdw blurRad="38100" dist="38100" dir="2700000" algn="tl">
                    <a:srgbClr val="000000">
                      <a:alpha val="43137"/>
                    </a:srgbClr>
                  </a:outerShdw>
                </a:effectLst>
                <a:latin typeface="+mn-lt"/>
              </a:rPr>
              <a:t>只读存储器</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extLst>
      <p:ext uri="{BB962C8B-B14F-4D97-AF65-F5344CB8AC3E}">
        <p14:creationId xmlns:p14="http://schemas.microsoft.com/office/powerpoint/2010/main" val="3287175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只读存储器</a:t>
            </a:r>
            <a:r>
              <a:rPr lang="en-US" altLang="zh-CN" dirty="0"/>
              <a:t>(ROM)</a:t>
            </a:r>
            <a:endParaRPr lang="zh-CN" altLang="en-US" dirty="0"/>
          </a:p>
        </p:txBody>
      </p:sp>
      <p:sp>
        <p:nvSpPr>
          <p:cNvPr id="3" name="内容占位符 2"/>
          <p:cNvSpPr>
            <a:spLocks noGrp="1"/>
          </p:cNvSpPr>
          <p:nvPr>
            <p:ph idx="1"/>
          </p:nvPr>
        </p:nvSpPr>
        <p:spPr/>
        <p:txBody>
          <a:bodyPr/>
          <a:lstStyle/>
          <a:p>
            <a:r>
              <a:rPr lang="zh-CN" altLang="en-US" dirty="0"/>
              <a:t>掩模式只读存储器（</a:t>
            </a:r>
            <a:r>
              <a:rPr lang="en-US" altLang="zh-CN" dirty="0"/>
              <a:t>ROM</a:t>
            </a:r>
            <a:r>
              <a:rPr lang="zh-CN" altLang="en-US" dirty="0"/>
              <a:t>）</a:t>
            </a:r>
          </a:p>
          <a:p>
            <a:r>
              <a:rPr lang="zh-CN" altLang="en-US" b="1" dirty="0">
                <a:solidFill>
                  <a:srgbClr val="1387B7"/>
                </a:solidFill>
              </a:rPr>
              <a:t>一次编程</a:t>
            </a:r>
            <a:r>
              <a:rPr lang="zh-CN" altLang="en-US" dirty="0"/>
              <a:t>只读存储器（</a:t>
            </a:r>
            <a:r>
              <a:rPr lang="en-US" altLang="zh-CN" dirty="0"/>
              <a:t>PROM</a:t>
            </a:r>
            <a:r>
              <a:rPr lang="zh-CN" altLang="en-US" dirty="0"/>
              <a:t>）</a:t>
            </a:r>
          </a:p>
          <a:p>
            <a:r>
              <a:rPr lang="zh-CN" altLang="en-US" b="1" dirty="0">
                <a:solidFill>
                  <a:srgbClr val="1387B7"/>
                </a:solidFill>
              </a:rPr>
              <a:t>多次编程</a:t>
            </a:r>
            <a:r>
              <a:rPr lang="zh-CN" altLang="en-US" dirty="0"/>
              <a:t>只读存储器（</a:t>
            </a:r>
            <a:r>
              <a:rPr lang="en-US" altLang="zh-CN" dirty="0"/>
              <a:t>EPROM, EEPROM</a:t>
            </a:r>
            <a:r>
              <a:rPr lang="zh-CN" altLang="en-US" dirty="0"/>
              <a:t>）</a:t>
            </a:r>
          </a:p>
          <a:p>
            <a:endParaRPr lang="zh-CN" altLang="en-US" dirty="0"/>
          </a:p>
          <a:p>
            <a:endParaRPr lang="zh-CN" altLang="en-US" dirty="0"/>
          </a:p>
        </p:txBody>
      </p:sp>
    </p:spTree>
    <p:extLst>
      <p:ext uri="{BB962C8B-B14F-4D97-AF65-F5344CB8AC3E}">
        <p14:creationId xmlns:p14="http://schemas.microsoft.com/office/powerpoint/2010/main" val="3097306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zh-CN" altLang="en-US"/>
              <a:t>只读存储器</a:t>
            </a:r>
          </a:p>
        </p:txBody>
      </p:sp>
      <p:grpSp>
        <p:nvGrpSpPr>
          <p:cNvPr id="4" name="组合 3">
            <a:extLst>
              <a:ext uri="{FF2B5EF4-FFF2-40B4-BE49-F238E27FC236}">
                <a16:creationId xmlns:a16="http://schemas.microsoft.com/office/drawing/2014/main" id="{DEF59F72-C024-4718-B2EE-3B678BCBD2F9}"/>
              </a:ext>
            </a:extLst>
          </p:cNvPr>
          <p:cNvGrpSpPr/>
          <p:nvPr/>
        </p:nvGrpSpPr>
        <p:grpSpPr>
          <a:xfrm>
            <a:off x="3343275" y="1381125"/>
            <a:ext cx="5505450" cy="4126184"/>
            <a:chOff x="3524250" y="1381125"/>
            <a:chExt cx="5505450" cy="4126184"/>
          </a:xfrm>
        </p:grpSpPr>
        <p:sp>
          <p:nvSpPr>
            <p:cNvPr id="3" name="矩形: 圆角 2">
              <a:extLst>
                <a:ext uri="{FF2B5EF4-FFF2-40B4-BE49-F238E27FC236}">
                  <a16:creationId xmlns:a16="http://schemas.microsoft.com/office/drawing/2014/main" id="{6F4ACB13-AE11-48B9-A4A2-01D966CF5336}"/>
                </a:ext>
              </a:extLst>
            </p:cNvPr>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9285" name="Text Box 5"/>
            <p:cNvSpPr txBox="1">
              <a:spLocks noChangeArrowheads="1"/>
            </p:cNvSpPr>
            <p:nvPr/>
          </p:nvSpPr>
          <p:spPr bwMode="auto">
            <a:xfrm>
              <a:off x="7257997" y="1455464"/>
              <a:ext cx="669592" cy="495342"/>
            </a:xfrm>
            <a:prstGeom prst="rect">
              <a:avLst/>
            </a:prstGeom>
            <a:noFill/>
            <a:ln w="19050">
              <a:noFill/>
              <a:miter lim="800000"/>
              <a:headEnd/>
              <a:tailEnd/>
            </a:ln>
          </p:spPr>
          <p:txBody>
            <a:bodyPr lIns="0" tIns="0" rIns="0" bIns="0"/>
            <a:lstStyle/>
            <a:p>
              <a:pPr algn="r">
                <a:defRPr/>
              </a:pPr>
              <a:r>
                <a:rPr lang="en-US" altLang="zh-CN" sz="2400">
                  <a:latin typeface="+mn-ea"/>
                </a:rPr>
                <a:t>V</a:t>
              </a:r>
              <a:r>
                <a:rPr lang="en-US" altLang="zh-CN" sz="2400" baseline="-25000">
                  <a:latin typeface="+mn-ea"/>
                </a:rPr>
                <a:t>CC</a:t>
              </a:r>
              <a:endParaRPr lang="en-US" altLang="zh-CN" sz="2400" dirty="0">
                <a:effectLst>
                  <a:outerShdw blurRad="38100" dist="38100" dir="2700000" algn="tl">
                    <a:srgbClr val="C0C0C0"/>
                  </a:outerShdw>
                </a:effectLst>
                <a:latin typeface="+mn-ea"/>
              </a:endParaRPr>
            </a:p>
          </p:txBody>
        </p:sp>
        <p:sp>
          <p:nvSpPr>
            <p:cNvPr id="142340" name="Freeform 6"/>
            <p:cNvSpPr>
              <a:spLocks/>
            </p:cNvSpPr>
            <p:nvPr/>
          </p:nvSpPr>
          <p:spPr bwMode="auto">
            <a:xfrm>
              <a:off x="6839011" y="1627758"/>
              <a:ext cx="328922" cy="883001"/>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latin typeface="+mn-ea"/>
              </a:endParaRPr>
            </a:p>
          </p:txBody>
        </p:sp>
        <p:sp>
          <p:nvSpPr>
            <p:cNvPr id="142341" name="Freeform 7"/>
            <p:cNvSpPr>
              <a:spLocks/>
            </p:cNvSpPr>
            <p:nvPr/>
          </p:nvSpPr>
          <p:spPr bwMode="auto">
            <a:xfrm flipV="1">
              <a:off x="6839012" y="2788777"/>
              <a:ext cx="344570" cy="2545218"/>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latin typeface="+mn-ea"/>
              </a:endParaRPr>
            </a:p>
          </p:txBody>
        </p:sp>
        <p:sp>
          <p:nvSpPr>
            <p:cNvPr id="142342" name="Freeform 8"/>
            <p:cNvSpPr>
              <a:spLocks/>
            </p:cNvSpPr>
            <p:nvPr/>
          </p:nvSpPr>
          <p:spPr bwMode="auto">
            <a:xfrm>
              <a:off x="6085233" y="2048700"/>
              <a:ext cx="1084661" cy="626519"/>
            </a:xfrm>
            <a:custGeom>
              <a:avLst/>
              <a:gdLst>
                <a:gd name="T0" fmla="*/ 2147483647 w 594"/>
                <a:gd name="T1" fmla="*/ 2147483647 h 360"/>
                <a:gd name="T2" fmla="*/ 0 w 594"/>
                <a:gd name="T3" fmla="*/ 2147483647 h 360"/>
                <a:gd name="T4" fmla="*/ 0 w 594"/>
                <a:gd name="T5" fmla="*/ 0 h 360"/>
                <a:gd name="T6" fmla="*/ 2147483647 w 594"/>
                <a:gd name="T7" fmla="*/ 0 h 360"/>
                <a:gd name="T8" fmla="*/ 0 60000 65536"/>
                <a:gd name="T9" fmla="*/ 0 60000 65536"/>
                <a:gd name="T10" fmla="*/ 0 60000 65536"/>
                <a:gd name="T11" fmla="*/ 0 60000 65536"/>
                <a:gd name="T12" fmla="*/ 0 w 594"/>
                <a:gd name="T13" fmla="*/ 0 h 360"/>
                <a:gd name="T14" fmla="*/ 594 w 594"/>
                <a:gd name="T15" fmla="*/ 360 h 360"/>
              </a:gdLst>
              <a:ahLst/>
              <a:cxnLst>
                <a:cxn ang="T8">
                  <a:pos x="T0" y="T1"/>
                </a:cxn>
                <a:cxn ang="T9">
                  <a:pos x="T2" y="T3"/>
                </a:cxn>
                <a:cxn ang="T10">
                  <a:pos x="T4" y="T5"/>
                </a:cxn>
                <a:cxn ang="T11">
                  <a:pos x="T6" y="T7"/>
                </a:cxn>
              </a:cxnLst>
              <a:rect l="T12" t="T13" r="T14" b="T15"/>
              <a:pathLst>
                <a:path w="594" h="360">
                  <a:moveTo>
                    <a:pt x="318" y="360"/>
                  </a:moveTo>
                  <a:lnTo>
                    <a:pt x="0" y="360"/>
                  </a:lnTo>
                  <a:lnTo>
                    <a:pt x="0" y="0"/>
                  </a:lnTo>
                  <a:lnTo>
                    <a:pt x="594" y="0"/>
                  </a:lnTo>
                </a:path>
              </a:pathLst>
            </a:custGeom>
            <a:noFill/>
            <a:ln w="19050">
              <a:solidFill>
                <a:schemeClr val="tx1"/>
              </a:solidFill>
              <a:round/>
              <a:headEnd/>
              <a:tailEnd type="oval" w="med" len="med"/>
            </a:ln>
          </p:spPr>
          <p:txBody>
            <a:bodyPr/>
            <a:lstStyle/>
            <a:p>
              <a:endParaRPr lang="zh-CN" altLang="en-US">
                <a:latin typeface="+mn-ea"/>
              </a:endParaRPr>
            </a:p>
          </p:txBody>
        </p:sp>
        <p:sp>
          <p:nvSpPr>
            <p:cNvPr id="142343" name="Line 9"/>
            <p:cNvSpPr>
              <a:spLocks noChangeShapeType="1"/>
            </p:cNvSpPr>
            <p:nvPr/>
          </p:nvSpPr>
          <p:spPr bwMode="auto">
            <a:xfrm>
              <a:off x="4381884" y="3256706"/>
              <a:ext cx="3996016" cy="0"/>
            </a:xfrm>
            <a:prstGeom prst="line">
              <a:avLst/>
            </a:prstGeom>
            <a:noFill/>
            <a:ln w="19050">
              <a:solidFill>
                <a:schemeClr val="tx1"/>
              </a:solidFill>
              <a:round/>
              <a:headEnd/>
              <a:tailEnd/>
            </a:ln>
          </p:spPr>
          <p:txBody>
            <a:bodyPr/>
            <a:lstStyle/>
            <a:p>
              <a:endParaRPr lang="zh-CN" altLang="en-US">
                <a:latin typeface="+mn-ea"/>
              </a:endParaRPr>
            </a:p>
          </p:txBody>
        </p:sp>
        <p:sp>
          <p:nvSpPr>
            <p:cNvPr id="142344" name="Freeform 10"/>
            <p:cNvSpPr>
              <a:spLocks/>
            </p:cNvSpPr>
            <p:nvPr/>
          </p:nvSpPr>
          <p:spPr bwMode="auto">
            <a:xfrm>
              <a:off x="5548776" y="3998741"/>
              <a:ext cx="638266" cy="377869"/>
            </a:xfrm>
            <a:custGeom>
              <a:avLst/>
              <a:gdLst>
                <a:gd name="T0" fmla="*/ 0 w 353"/>
                <a:gd name="T1" fmla="*/ 0 h 165"/>
                <a:gd name="T2" fmla="*/ 0 w 353"/>
                <a:gd name="T3" fmla="*/ 2147483647 h 165"/>
                <a:gd name="T4" fmla="*/ 2147483647 w 353"/>
                <a:gd name="T5" fmla="*/ 2147483647 h 165"/>
                <a:gd name="T6" fmla="*/ 0 60000 65536"/>
                <a:gd name="T7" fmla="*/ 0 60000 65536"/>
                <a:gd name="T8" fmla="*/ 0 60000 65536"/>
                <a:gd name="T9" fmla="*/ 0 w 353"/>
                <a:gd name="T10" fmla="*/ 0 h 165"/>
                <a:gd name="T11" fmla="*/ 353 w 353"/>
                <a:gd name="T12" fmla="*/ 165 h 165"/>
              </a:gdLst>
              <a:ahLst/>
              <a:cxnLst>
                <a:cxn ang="T6">
                  <a:pos x="T0" y="T1"/>
                </a:cxn>
                <a:cxn ang="T7">
                  <a:pos x="T2" y="T3"/>
                </a:cxn>
                <a:cxn ang="T8">
                  <a:pos x="T4" y="T5"/>
                </a:cxn>
              </a:cxnLst>
              <a:rect l="T9" t="T10" r="T11" b="T12"/>
              <a:pathLst>
                <a:path w="353" h="165">
                  <a:moveTo>
                    <a:pt x="0" y="0"/>
                  </a:moveTo>
                  <a:lnTo>
                    <a:pt x="0" y="165"/>
                  </a:lnTo>
                  <a:lnTo>
                    <a:pt x="353" y="165"/>
                  </a:lnTo>
                </a:path>
              </a:pathLst>
            </a:custGeom>
            <a:noFill/>
            <a:ln w="19050">
              <a:solidFill>
                <a:schemeClr val="tx1"/>
              </a:solidFill>
              <a:round/>
              <a:headEnd/>
              <a:tailEnd/>
            </a:ln>
          </p:spPr>
          <p:txBody>
            <a:bodyPr/>
            <a:lstStyle/>
            <a:p>
              <a:endParaRPr lang="zh-CN" altLang="en-US">
                <a:latin typeface="+mn-ea"/>
              </a:endParaRPr>
            </a:p>
          </p:txBody>
        </p:sp>
        <p:sp>
          <p:nvSpPr>
            <p:cNvPr id="142345" name="Freeform 11"/>
            <p:cNvSpPr>
              <a:spLocks/>
            </p:cNvSpPr>
            <p:nvPr/>
          </p:nvSpPr>
          <p:spPr bwMode="auto">
            <a:xfrm>
              <a:off x="4779331" y="3998741"/>
              <a:ext cx="522752" cy="1108155"/>
            </a:xfrm>
            <a:custGeom>
              <a:avLst/>
              <a:gdLst>
                <a:gd name="T0" fmla="*/ 2147483647 w 390"/>
                <a:gd name="T1" fmla="*/ 0 h 510"/>
                <a:gd name="T2" fmla="*/ 2147483647 w 390"/>
                <a:gd name="T3" fmla="*/ 2147483647 h 510"/>
                <a:gd name="T4" fmla="*/ 0 w 390"/>
                <a:gd name="T5" fmla="*/ 2147483647 h 510"/>
                <a:gd name="T6" fmla="*/ 0 w 390"/>
                <a:gd name="T7" fmla="*/ 2147483647 h 510"/>
                <a:gd name="T8" fmla="*/ 0 60000 65536"/>
                <a:gd name="T9" fmla="*/ 0 60000 65536"/>
                <a:gd name="T10" fmla="*/ 0 60000 65536"/>
                <a:gd name="T11" fmla="*/ 0 60000 65536"/>
                <a:gd name="T12" fmla="*/ 0 w 390"/>
                <a:gd name="T13" fmla="*/ 0 h 510"/>
                <a:gd name="T14" fmla="*/ 390 w 390"/>
                <a:gd name="T15" fmla="*/ 510 h 510"/>
              </a:gdLst>
              <a:ahLst/>
              <a:cxnLst>
                <a:cxn ang="T8">
                  <a:pos x="T0" y="T1"/>
                </a:cxn>
                <a:cxn ang="T9">
                  <a:pos x="T2" y="T3"/>
                </a:cxn>
                <a:cxn ang="T10">
                  <a:pos x="T4" y="T5"/>
                </a:cxn>
                <a:cxn ang="T11">
                  <a:pos x="T6" y="T7"/>
                </a:cxn>
              </a:cxnLst>
              <a:rect l="T12" t="T13" r="T14" b="T15"/>
              <a:pathLst>
                <a:path w="390" h="510">
                  <a:moveTo>
                    <a:pt x="390" y="0"/>
                  </a:moveTo>
                  <a:lnTo>
                    <a:pt x="390" y="173"/>
                  </a:lnTo>
                  <a:lnTo>
                    <a:pt x="0" y="173"/>
                  </a:lnTo>
                  <a:lnTo>
                    <a:pt x="0" y="510"/>
                  </a:lnTo>
                </a:path>
              </a:pathLst>
            </a:custGeom>
            <a:noFill/>
            <a:ln w="19050">
              <a:solidFill>
                <a:schemeClr val="tx1"/>
              </a:solidFill>
              <a:round/>
              <a:headEnd/>
              <a:tailEnd/>
            </a:ln>
          </p:spPr>
          <p:txBody>
            <a:bodyPr/>
            <a:lstStyle/>
            <a:p>
              <a:endParaRPr lang="zh-CN" altLang="en-US">
                <a:latin typeface="+mn-ea"/>
              </a:endParaRPr>
            </a:p>
          </p:txBody>
        </p:sp>
        <p:sp>
          <p:nvSpPr>
            <p:cNvPr id="142346" name="Line 12"/>
            <p:cNvSpPr>
              <a:spLocks noChangeShapeType="1"/>
            </p:cNvSpPr>
            <p:nvPr/>
          </p:nvSpPr>
          <p:spPr bwMode="auto">
            <a:xfrm>
              <a:off x="6658888" y="4376609"/>
              <a:ext cx="512962"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42347" name="Line 13"/>
            <p:cNvSpPr>
              <a:spLocks noChangeShapeType="1"/>
            </p:cNvSpPr>
            <p:nvPr/>
          </p:nvSpPr>
          <p:spPr bwMode="auto">
            <a:xfrm flipH="1" flipV="1">
              <a:off x="6200746" y="4182780"/>
              <a:ext cx="458142" cy="193829"/>
            </a:xfrm>
            <a:prstGeom prst="line">
              <a:avLst/>
            </a:prstGeom>
            <a:noFill/>
            <a:ln w="19050">
              <a:solidFill>
                <a:schemeClr val="tx1"/>
              </a:solidFill>
              <a:round/>
              <a:headEnd/>
              <a:tailEnd/>
            </a:ln>
          </p:spPr>
          <p:txBody>
            <a:bodyPr/>
            <a:lstStyle/>
            <a:p>
              <a:endParaRPr lang="zh-CN" altLang="en-US">
                <a:latin typeface="+mn-ea"/>
              </a:endParaRPr>
            </a:p>
          </p:txBody>
        </p:sp>
        <p:sp>
          <p:nvSpPr>
            <p:cNvPr id="142348" name="Line 14"/>
            <p:cNvSpPr>
              <a:spLocks noChangeShapeType="1"/>
            </p:cNvSpPr>
            <p:nvPr/>
          </p:nvSpPr>
          <p:spPr bwMode="auto">
            <a:xfrm>
              <a:off x="4591376" y="5112769"/>
              <a:ext cx="356333" cy="0"/>
            </a:xfrm>
            <a:prstGeom prst="line">
              <a:avLst/>
            </a:prstGeom>
            <a:noFill/>
            <a:ln w="19050">
              <a:solidFill>
                <a:srgbClr val="00B050"/>
              </a:solidFill>
              <a:round/>
              <a:headEnd/>
              <a:tailEnd/>
            </a:ln>
          </p:spPr>
          <p:txBody>
            <a:bodyPr/>
            <a:lstStyle/>
            <a:p>
              <a:endParaRPr lang="zh-CN" altLang="en-US">
                <a:latin typeface="+mn-ea"/>
              </a:endParaRPr>
            </a:p>
          </p:txBody>
        </p:sp>
        <p:sp>
          <p:nvSpPr>
            <p:cNvPr id="142349" name="Line 15"/>
            <p:cNvSpPr>
              <a:spLocks noChangeShapeType="1"/>
            </p:cNvSpPr>
            <p:nvPr/>
          </p:nvSpPr>
          <p:spPr bwMode="auto">
            <a:xfrm flipV="1">
              <a:off x="5433259" y="3247552"/>
              <a:ext cx="0" cy="576937"/>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249296" name="Text Box 16"/>
            <p:cNvSpPr txBox="1">
              <a:spLocks noChangeArrowheads="1"/>
            </p:cNvSpPr>
            <p:nvPr/>
          </p:nvSpPr>
          <p:spPr bwMode="auto">
            <a:xfrm>
              <a:off x="3814100" y="2737872"/>
              <a:ext cx="428773" cy="503172"/>
            </a:xfrm>
            <a:prstGeom prst="rect">
              <a:avLst/>
            </a:prstGeom>
            <a:noFill/>
            <a:ln w="19050">
              <a:noFill/>
              <a:miter lim="800000"/>
              <a:headEnd/>
              <a:tailEnd/>
            </a:ln>
          </p:spPr>
          <p:txBody>
            <a:bodyPr lIns="0" tIns="0" rIns="0" bIns="0"/>
            <a:lstStyle/>
            <a:p>
              <a:pPr algn="r">
                <a:defRPr/>
              </a:pPr>
              <a:r>
                <a:rPr lang="en-US" altLang="zh-CN" sz="2400">
                  <a:latin typeface="+mn-ea"/>
                </a:rPr>
                <a:t>X</a:t>
              </a:r>
              <a:endParaRPr lang="en-US" altLang="zh-CN" sz="2400">
                <a:effectLst>
                  <a:outerShdw blurRad="38100" dist="38100" dir="2700000" algn="tl">
                    <a:srgbClr val="C0C0C0"/>
                  </a:outerShdw>
                </a:effectLst>
                <a:latin typeface="+mn-ea"/>
              </a:endParaRPr>
            </a:p>
          </p:txBody>
        </p:sp>
        <p:sp>
          <p:nvSpPr>
            <p:cNvPr id="1249297" name="Text Box 17"/>
            <p:cNvSpPr txBox="1">
              <a:spLocks noChangeArrowheads="1"/>
            </p:cNvSpPr>
            <p:nvPr/>
          </p:nvSpPr>
          <p:spPr bwMode="auto">
            <a:xfrm>
              <a:off x="6404365" y="3710934"/>
              <a:ext cx="428775" cy="497299"/>
            </a:xfrm>
            <a:prstGeom prst="rect">
              <a:avLst/>
            </a:prstGeom>
            <a:noFill/>
            <a:ln w="19050">
              <a:noFill/>
              <a:miter lim="800000"/>
              <a:headEnd/>
              <a:tailEnd/>
            </a:ln>
          </p:spPr>
          <p:txBody>
            <a:bodyPr lIns="0" tIns="0" rIns="0" bIns="0"/>
            <a:lstStyle/>
            <a:p>
              <a:pPr algn="r">
                <a:defRPr/>
              </a:pPr>
              <a:r>
                <a:rPr lang="en-US" altLang="zh-CN" sz="2400">
                  <a:latin typeface="+mn-ea"/>
                </a:rPr>
                <a:t>S</a:t>
              </a:r>
              <a:endParaRPr lang="en-US" altLang="zh-CN" sz="2400">
                <a:effectLst>
                  <a:outerShdw blurRad="38100" dist="38100" dir="2700000" algn="tl">
                    <a:srgbClr val="C0C0C0"/>
                  </a:outerShdw>
                </a:effectLst>
                <a:latin typeface="+mn-ea"/>
              </a:endParaRPr>
            </a:p>
          </p:txBody>
        </p:sp>
        <p:sp>
          <p:nvSpPr>
            <p:cNvPr id="1249298" name="Text Box 18"/>
            <p:cNvSpPr txBox="1">
              <a:spLocks noChangeArrowheads="1"/>
            </p:cNvSpPr>
            <p:nvPr/>
          </p:nvSpPr>
          <p:spPr bwMode="auto">
            <a:xfrm>
              <a:off x="7244293" y="5011968"/>
              <a:ext cx="428775" cy="495341"/>
            </a:xfrm>
            <a:prstGeom prst="rect">
              <a:avLst/>
            </a:prstGeom>
            <a:noFill/>
            <a:ln w="19050">
              <a:noFill/>
              <a:miter lim="800000"/>
              <a:headEnd/>
              <a:tailEnd/>
            </a:ln>
          </p:spPr>
          <p:txBody>
            <a:bodyPr lIns="0" tIns="0" rIns="0" bIns="0"/>
            <a:lstStyle/>
            <a:p>
              <a:pPr algn="r">
                <a:defRPr/>
              </a:pPr>
              <a:r>
                <a:rPr lang="en-US" altLang="zh-CN" sz="2400" dirty="0">
                  <a:latin typeface="+mn-ea"/>
                </a:rPr>
                <a:t>D</a:t>
              </a:r>
              <a:endParaRPr lang="en-US" altLang="zh-CN" sz="2400" dirty="0">
                <a:effectLst>
                  <a:outerShdw blurRad="38100" dist="38100" dir="2700000" algn="tl">
                    <a:srgbClr val="C0C0C0"/>
                  </a:outerShdw>
                </a:effectLst>
                <a:latin typeface="+mn-ea"/>
              </a:endParaRPr>
            </a:p>
          </p:txBody>
        </p:sp>
        <p:sp>
          <p:nvSpPr>
            <p:cNvPr id="1249299" name="Text Box 19"/>
            <p:cNvSpPr txBox="1">
              <a:spLocks noChangeArrowheads="1"/>
            </p:cNvSpPr>
            <p:nvPr/>
          </p:nvSpPr>
          <p:spPr bwMode="auto">
            <a:xfrm>
              <a:off x="4712764" y="3428999"/>
              <a:ext cx="426816" cy="495342"/>
            </a:xfrm>
            <a:prstGeom prst="rect">
              <a:avLst/>
            </a:prstGeom>
            <a:noFill/>
            <a:ln w="19050">
              <a:noFill/>
              <a:miter lim="800000"/>
              <a:headEnd/>
              <a:tailEnd/>
            </a:ln>
          </p:spPr>
          <p:txBody>
            <a:bodyPr lIns="0" tIns="0" rIns="0" bIns="0"/>
            <a:lstStyle/>
            <a:p>
              <a:pPr algn="r">
                <a:defRPr/>
              </a:pPr>
              <a:r>
                <a:rPr lang="en-US" altLang="zh-CN" sz="2400">
                  <a:latin typeface="+mn-ea"/>
                </a:rPr>
                <a:t>T</a:t>
              </a:r>
              <a:r>
                <a:rPr lang="en-US" altLang="zh-CN" sz="2400" baseline="-25000">
                  <a:latin typeface="+mn-ea"/>
                </a:rPr>
                <a:t>1</a:t>
              </a:r>
              <a:endParaRPr lang="en-US" altLang="zh-CN" sz="2400">
                <a:effectLst>
                  <a:outerShdw blurRad="38100" dist="38100" dir="2700000" algn="tl">
                    <a:srgbClr val="C0C0C0"/>
                  </a:outerShdw>
                </a:effectLst>
                <a:latin typeface="+mn-ea"/>
              </a:endParaRPr>
            </a:p>
          </p:txBody>
        </p:sp>
        <p:grpSp>
          <p:nvGrpSpPr>
            <p:cNvPr id="142354" name="Group 20"/>
            <p:cNvGrpSpPr>
              <a:grpSpLocks/>
            </p:cNvGrpSpPr>
            <p:nvPr/>
          </p:nvGrpSpPr>
          <p:grpSpPr bwMode="auto">
            <a:xfrm>
              <a:off x="5200275" y="3824489"/>
              <a:ext cx="465974" cy="174251"/>
              <a:chOff x="1920" y="2496"/>
              <a:chExt cx="288" cy="96"/>
            </a:xfrm>
          </p:grpSpPr>
          <p:sp>
            <p:nvSpPr>
              <p:cNvPr id="142359" name="Line 21"/>
              <p:cNvSpPr>
                <a:spLocks noChangeShapeType="1"/>
              </p:cNvSpPr>
              <p:nvPr/>
            </p:nvSpPr>
            <p:spPr bwMode="auto">
              <a:xfrm>
                <a:off x="1920" y="2592"/>
                <a:ext cx="288" cy="0"/>
              </a:xfrm>
              <a:prstGeom prst="line">
                <a:avLst/>
              </a:prstGeom>
              <a:noFill/>
              <a:ln w="38100">
                <a:solidFill>
                  <a:schemeClr val="tx1"/>
                </a:solidFill>
                <a:round/>
                <a:headEnd/>
                <a:tailEnd/>
              </a:ln>
            </p:spPr>
            <p:txBody>
              <a:bodyPr/>
              <a:lstStyle/>
              <a:p>
                <a:endParaRPr lang="zh-CN" altLang="en-US">
                  <a:latin typeface="+mn-ea"/>
                </a:endParaRPr>
              </a:p>
            </p:txBody>
          </p:sp>
          <p:sp>
            <p:nvSpPr>
              <p:cNvPr id="142360" name="Line 22"/>
              <p:cNvSpPr>
                <a:spLocks noChangeShapeType="1"/>
              </p:cNvSpPr>
              <p:nvPr/>
            </p:nvSpPr>
            <p:spPr bwMode="auto">
              <a:xfrm>
                <a:off x="1968" y="2496"/>
                <a:ext cx="192" cy="0"/>
              </a:xfrm>
              <a:prstGeom prst="line">
                <a:avLst/>
              </a:prstGeom>
              <a:noFill/>
              <a:ln w="38100">
                <a:solidFill>
                  <a:schemeClr val="tx1"/>
                </a:solidFill>
                <a:round/>
                <a:headEnd/>
                <a:tailEnd/>
              </a:ln>
            </p:spPr>
            <p:txBody>
              <a:bodyPr/>
              <a:lstStyle/>
              <a:p>
                <a:endParaRPr lang="zh-CN" altLang="en-US">
                  <a:latin typeface="+mn-ea"/>
                </a:endParaRPr>
              </a:p>
            </p:txBody>
          </p:sp>
        </p:grpSp>
        <p:grpSp>
          <p:nvGrpSpPr>
            <p:cNvPr id="142355" name="Group 23"/>
            <p:cNvGrpSpPr>
              <a:grpSpLocks/>
            </p:cNvGrpSpPr>
            <p:nvPr/>
          </p:nvGrpSpPr>
          <p:grpSpPr bwMode="auto">
            <a:xfrm>
              <a:off x="6672593" y="2420697"/>
              <a:ext cx="154671" cy="526667"/>
              <a:chOff x="2832" y="1728"/>
              <a:chExt cx="96" cy="288"/>
            </a:xfrm>
          </p:grpSpPr>
          <p:sp>
            <p:nvSpPr>
              <p:cNvPr id="142357" name="Line 24"/>
              <p:cNvSpPr>
                <a:spLocks noChangeShapeType="1"/>
              </p:cNvSpPr>
              <p:nvPr/>
            </p:nvSpPr>
            <p:spPr bwMode="auto">
              <a:xfrm>
                <a:off x="2832" y="1776"/>
                <a:ext cx="0" cy="192"/>
              </a:xfrm>
              <a:prstGeom prst="line">
                <a:avLst/>
              </a:prstGeom>
              <a:noFill/>
              <a:ln w="38100">
                <a:solidFill>
                  <a:schemeClr val="tx1"/>
                </a:solidFill>
                <a:round/>
                <a:headEnd/>
                <a:tailEnd/>
              </a:ln>
            </p:spPr>
            <p:txBody>
              <a:bodyPr/>
              <a:lstStyle/>
              <a:p>
                <a:endParaRPr lang="zh-CN" altLang="en-US">
                  <a:latin typeface="+mn-ea"/>
                </a:endParaRPr>
              </a:p>
            </p:txBody>
          </p:sp>
          <p:sp>
            <p:nvSpPr>
              <p:cNvPr id="142358" name="Line 25"/>
              <p:cNvSpPr>
                <a:spLocks noChangeShapeType="1"/>
              </p:cNvSpPr>
              <p:nvPr/>
            </p:nvSpPr>
            <p:spPr bwMode="auto">
              <a:xfrm>
                <a:off x="2928" y="1728"/>
                <a:ext cx="0" cy="288"/>
              </a:xfrm>
              <a:prstGeom prst="line">
                <a:avLst/>
              </a:prstGeom>
              <a:noFill/>
              <a:ln w="38100">
                <a:solidFill>
                  <a:schemeClr val="tx1"/>
                </a:solidFill>
                <a:round/>
                <a:headEnd/>
                <a:tailEnd/>
              </a:ln>
            </p:spPr>
            <p:txBody>
              <a:bodyPr/>
              <a:lstStyle/>
              <a:p>
                <a:endParaRPr lang="zh-CN" altLang="en-US">
                  <a:latin typeface="+mn-ea"/>
                </a:endParaRPr>
              </a:p>
            </p:txBody>
          </p:sp>
        </p:grpSp>
        <p:sp>
          <p:nvSpPr>
            <p:cNvPr id="26" name="Line 14">
              <a:extLst>
                <a:ext uri="{FF2B5EF4-FFF2-40B4-BE49-F238E27FC236}">
                  <a16:creationId xmlns:a16="http://schemas.microsoft.com/office/drawing/2014/main" id="{F3520ED5-58E2-4114-9CF1-0A89368024E1}"/>
                </a:ext>
              </a:extLst>
            </p:cNvPr>
            <p:cNvSpPr>
              <a:spLocks noChangeShapeType="1"/>
            </p:cNvSpPr>
            <p:nvPr/>
          </p:nvSpPr>
          <p:spPr bwMode="auto">
            <a:xfrm>
              <a:off x="4658432" y="5183439"/>
              <a:ext cx="241798" cy="0"/>
            </a:xfrm>
            <a:prstGeom prst="line">
              <a:avLst/>
            </a:prstGeom>
            <a:noFill/>
            <a:ln w="19050">
              <a:solidFill>
                <a:srgbClr val="00B050"/>
              </a:solidFill>
              <a:round/>
              <a:headEnd/>
              <a:tailEnd/>
            </a:ln>
          </p:spPr>
          <p:txBody>
            <a:bodyPr/>
            <a:lstStyle/>
            <a:p>
              <a:endParaRPr lang="zh-CN" altLang="en-US">
                <a:latin typeface="+mn-ea"/>
              </a:endParaRPr>
            </a:p>
          </p:txBody>
        </p:sp>
        <p:sp>
          <p:nvSpPr>
            <p:cNvPr id="27" name="Line 14">
              <a:extLst>
                <a:ext uri="{FF2B5EF4-FFF2-40B4-BE49-F238E27FC236}">
                  <a16:creationId xmlns:a16="http://schemas.microsoft.com/office/drawing/2014/main" id="{E17C8F45-E664-4827-B996-7CBDE796AB65}"/>
                </a:ext>
              </a:extLst>
            </p:cNvPr>
            <p:cNvSpPr>
              <a:spLocks noChangeShapeType="1"/>
            </p:cNvSpPr>
            <p:nvPr/>
          </p:nvSpPr>
          <p:spPr bwMode="auto">
            <a:xfrm>
              <a:off x="4716124" y="5259639"/>
              <a:ext cx="114007" cy="0"/>
            </a:xfrm>
            <a:prstGeom prst="line">
              <a:avLst/>
            </a:prstGeom>
            <a:noFill/>
            <a:ln w="19050">
              <a:solidFill>
                <a:srgbClr val="00B050"/>
              </a:solidFill>
              <a:round/>
              <a:headEnd/>
              <a:tailEnd/>
            </a:ln>
          </p:spPr>
          <p:txBody>
            <a:bodyPr/>
            <a:lstStyle/>
            <a:p>
              <a:endParaRPr lang="zh-CN" altLang="en-US">
                <a:latin typeface="+mn-ea"/>
              </a:endParaRPr>
            </a:p>
          </p:txBody>
        </p:sp>
      </p:grpSp>
    </p:spTree>
    <p:extLst>
      <p:ext uri="{BB962C8B-B14F-4D97-AF65-F5344CB8AC3E}">
        <p14:creationId xmlns:p14="http://schemas.microsoft.com/office/powerpoint/2010/main" val="3642702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 name="Freeform 104"/>
          <p:cNvSpPr>
            <a:spLocks/>
          </p:cNvSpPr>
          <p:nvPr/>
        </p:nvSpPr>
        <p:spPr bwMode="auto">
          <a:xfrm flipV="1">
            <a:off x="8016875" y="1841501"/>
            <a:ext cx="211138"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567" name="Line 275"/>
          <p:cNvSpPr>
            <a:spLocks noChangeShapeType="1"/>
          </p:cNvSpPr>
          <p:nvPr/>
        </p:nvSpPr>
        <p:spPr bwMode="auto">
          <a:xfrm>
            <a:off x="-4309128" y="4746263"/>
            <a:ext cx="0" cy="933812"/>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361" name="Rectangle 2"/>
          <p:cNvSpPr>
            <a:spLocks noGrp="1" noChangeArrowheads="1"/>
          </p:cNvSpPr>
          <p:nvPr>
            <p:ph type="title"/>
          </p:nvPr>
        </p:nvSpPr>
        <p:spPr/>
        <p:txBody>
          <a:bodyPr/>
          <a:lstStyle/>
          <a:p>
            <a:pPr eaLnBrk="1" hangingPunct="1"/>
            <a:r>
              <a:rPr lang="zh-CN" altLang="en-US"/>
              <a:t>只读存储器阵列</a:t>
            </a:r>
          </a:p>
        </p:txBody>
      </p:sp>
      <p:sp>
        <p:nvSpPr>
          <p:cNvPr id="143362" name="Line 4"/>
          <p:cNvSpPr>
            <a:spLocks noChangeShapeType="1"/>
          </p:cNvSpPr>
          <p:nvPr/>
        </p:nvSpPr>
        <p:spPr bwMode="auto">
          <a:xfrm>
            <a:off x="5168900" y="5675313"/>
            <a:ext cx="3921124" cy="0"/>
          </a:xfrm>
          <a:prstGeom prst="line">
            <a:avLst/>
          </a:prstGeom>
          <a:noFill/>
          <a:ln w="9525" cap="sq">
            <a:solidFill>
              <a:schemeClr val="tx1"/>
            </a:solidFill>
            <a:miter lim="800000"/>
            <a:headEnd/>
            <a:tailEnd type="triangle" w="med" len="med"/>
          </a:ln>
        </p:spPr>
        <p:txBody>
          <a:bodyPr/>
          <a:lstStyle/>
          <a:p>
            <a:endParaRPr lang="zh-CN" altLang="en-US">
              <a:latin typeface="+mn-ea"/>
            </a:endParaRPr>
          </a:p>
        </p:txBody>
      </p:sp>
      <p:sp>
        <p:nvSpPr>
          <p:cNvPr id="1248261" name="Text Box 5"/>
          <p:cNvSpPr txBox="1">
            <a:spLocks noChangeArrowheads="1"/>
          </p:cNvSpPr>
          <p:nvPr/>
        </p:nvSpPr>
        <p:spPr bwMode="auto">
          <a:xfrm>
            <a:off x="3262314" y="1438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dirty="0">
                <a:latin typeface="+mn-ea"/>
              </a:rPr>
              <a:t>行地址译码器</a:t>
            </a:r>
            <a:endParaRPr lang="zh-CN" altLang="en-US" dirty="0">
              <a:effectLst>
                <a:outerShdw blurRad="38100" dist="38100" dir="2700000" algn="tl">
                  <a:srgbClr val="FFFFFF"/>
                </a:outerShdw>
              </a:effectLst>
              <a:latin typeface="+mn-ea"/>
            </a:endParaRPr>
          </a:p>
        </p:txBody>
      </p:sp>
      <p:sp>
        <p:nvSpPr>
          <p:cNvPr id="143364" name="Line 6"/>
          <p:cNvSpPr>
            <a:spLocks noChangeShapeType="1"/>
          </p:cNvSpPr>
          <p:nvPr/>
        </p:nvSpPr>
        <p:spPr bwMode="auto">
          <a:xfrm flipH="1">
            <a:off x="2959100" y="2139950"/>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5" name="Line 7"/>
          <p:cNvSpPr>
            <a:spLocks noChangeShapeType="1"/>
          </p:cNvSpPr>
          <p:nvPr/>
        </p:nvSpPr>
        <p:spPr bwMode="auto">
          <a:xfrm flipH="1">
            <a:off x="2959100" y="2801938"/>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6" name="Line 8"/>
          <p:cNvSpPr>
            <a:spLocks noChangeShapeType="1"/>
          </p:cNvSpPr>
          <p:nvPr/>
        </p:nvSpPr>
        <p:spPr bwMode="auto">
          <a:xfrm flipH="1">
            <a:off x="2959100" y="4486275"/>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7" name="Line 9"/>
          <p:cNvSpPr>
            <a:spLocks noChangeShapeType="1"/>
          </p:cNvSpPr>
          <p:nvPr/>
        </p:nvSpPr>
        <p:spPr bwMode="auto">
          <a:xfrm flipH="1">
            <a:off x="2959100" y="5148263"/>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8" name="Freeform 10"/>
          <p:cNvSpPr>
            <a:spLocks/>
          </p:cNvSpPr>
          <p:nvPr/>
        </p:nvSpPr>
        <p:spPr bwMode="auto">
          <a:xfrm>
            <a:off x="4935539" y="1490664"/>
            <a:ext cx="223837"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369" name="Freeform 11"/>
          <p:cNvSpPr>
            <a:spLocks/>
          </p:cNvSpPr>
          <p:nvPr/>
        </p:nvSpPr>
        <p:spPr bwMode="auto">
          <a:xfrm flipV="1">
            <a:off x="4935539" y="1841501"/>
            <a:ext cx="223837" cy="268922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370" name="Freeform 12"/>
          <p:cNvSpPr>
            <a:spLocks/>
          </p:cNvSpPr>
          <p:nvPr/>
        </p:nvSpPr>
        <p:spPr bwMode="auto">
          <a:xfrm>
            <a:off x="466248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latin typeface="+mn-ea"/>
            </a:endParaRPr>
          </a:p>
        </p:txBody>
      </p:sp>
      <p:sp>
        <p:nvSpPr>
          <p:cNvPr id="143371" name="Oval 13"/>
          <p:cNvSpPr>
            <a:spLocks noChangeArrowheads="1"/>
          </p:cNvSpPr>
          <p:nvPr/>
        </p:nvSpPr>
        <p:spPr bwMode="auto">
          <a:xfrm>
            <a:off x="4605339" y="2636839"/>
            <a:ext cx="65087"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2" name="Line 14"/>
          <p:cNvSpPr>
            <a:spLocks noChangeShapeType="1"/>
          </p:cNvSpPr>
          <p:nvPr/>
        </p:nvSpPr>
        <p:spPr bwMode="auto">
          <a:xfrm flipV="1">
            <a:off x="4637088" y="26860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73" name="Freeform 15"/>
          <p:cNvSpPr>
            <a:spLocks/>
          </p:cNvSpPr>
          <p:nvPr/>
        </p:nvSpPr>
        <p:spPr bwMode="auto">
          <a:xfrm>
            <a:off x="4343400"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74" name="Freeform 16"/>
          <p:cNvSpPr>
            <a:spLocks/>
          </p:cNvSpPr>
          <p:nvPr/>
        </p:nvSpPr>
        <p:spPr bwMode="auto">
          <a:xfrm>
            <a:off x="4713289"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75" name="Line 17"/>
          <p:cNvSpPr>
            <a:spLocks noChangeShapeType="1"/>
          </p:cNvSpPr>
          <p:nvPr/>
        </p:nvSpPr>
        <p:spPr bwMode="auto">
          <a:xfrm>
            <a:off x="4235451" y="31257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76" name="Oval 18"/>
          <p:cNvSpPr>
            <a:spLocks noChangeArrowheads="1"/>
          </p:cNvSpPr>
          <p:nvPr/>
        </p:nvSpPr>
        <p:spPr bwMode="auto">
          <a:xfrm>
            <a:off x="5124450" y="2935289"/>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7" name="Freeform 19"/>
          <p:cNvSpPr>
            <a:spLocks/>
          </p:cNvSpPr>
          <p:nvPr/>
        </p:nvSpPr>
        <p:spPr bwMode="auto">
          <a:xfrm>
            <a:off x="4875214" y="28749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78" name="Oval 20"/>
          <p:cNvSpPr>
            <a:spLocks noChangeArrowheads="1"/>
          </p:cNvSpPr>
          <p:nvPr/>
        </p:nvSpPr>
        <p:spPr bwMode="auto">
          <a:xfrm>
            <a:off x="4605339" y="2014539"/>
            <a:ext cx="65087"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9" name="Line 21"/>
          <p:cNvSpPr>
            <a:spLocks noChangeShapeType="1"/>
          </p:cNvSpPr>
          <p:nvPr/>
        </p:nvSpPr>
        <p:spPr bwMode="auto">
          <a:xfrm flipV="1">
            <a:off x="4637088" y="20637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80" name="Freeform 22"/>
          <p:cNvSpPr>
            <a:spLocks/>
          </p:cNvSpPr>
          <p:nvPr/>
        </p:nvSpPr>
        <p:spPr bwMode="auto">
          <a:xfrm>
            <a:off x="4343400"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81" name="Freeform 23"/>
          <p:cNvSpPr>
            <a:spLocks/>
          </p:cNvSpPr>
          <p:nvPr/>
        </p:nvSpPr>
        <p:spPr bwMode="auto">
          <a:xfrm>
            <a:off x="4713289"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82" name="Line 24"/>
          <p:cNvSpPr>
            <a:spLocks noChangeShapeType="1"/>
          </p:cNvSpPr>
          <p:nvPr/>
        </p:nvSpPr>
        <p:spPr bwMode="auto">
          <a:xfrm>
            <a:off x="4235451" y="25034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83" name="Oval 25"/>
          <p:cNvSpPr>
            <a:spLocks noChangeArrowheads="1"/>
          </p:cNvSpPr>
          <p:nvPr/>
        </p:nvSpPr>
        <p:spPr bwMode="auto">
          <a:xfrm>
            <a:off x="5124450" y="2312989"/>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84" name="Freeform 26"/>
          <p:cNvSpPr>
            <a:spLocks/>
          </p:cNvSpPr>
          <p:nvPr/>
        </p:nvSpPr>
        <p:spPr bwMode="auto">
          <a:xfrm>
            <a:off x="4875214" y="22526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85" name="Oval 27"/>
          <p:cNvSpPr>
            <a:spLocks noChangeArrowheads="1"/>
          </p:cNvSpPr>
          <p:nvPr/>
        </p:nvSpPr>
        <p:spPr bwMode="auto">
          <a:xfrm>
            <a:off x="4605339" y="325913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86" name="Line 28"/>
          <p:cNvSpPr>
            <a:spLocks noChangeShapeType="1"/>
          </p:cNvSpPr>
          <p:nvPr/>
        </p:nvSpPr>
        <p:spPr bwMode="auto">
          <a:xfrm flipV="1">
            <a:off x="4637088" y="33083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87" name="Freeform 29"/>
          <p:cNvSpPr>
            <a:spLocks/>
          </p:cNvSpPr>
          <p:nvPr/>
        </p:nvSpPr>
        <p:spPr bwMode="auto">
          <a:xfrm>
            <a:off x="4343400"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88" name="Freeform 30"/>
          <p:cNvSpPr>
            <a:spLocks/>
          </p:cNvSpPr>
          <p:nvPr/>
        </p:nvSpPr>
        <p:spPr bwMode="auto">
          <a:xfrm>
            <a:off x="4713289"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89" name="Line 31"/>
          <p:cNvSpPr>
            <a:spLocks noChangeShapeType="1"/>
          </p:cNvSpPr>
          <p:nvPr/>
        </p:nvSpPr>
        <p:spPr bwMode="auto">
          <a:xfrm>
            <a:off x="4235451" y="37480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90" name="Oval 32"/>
          <p:cNvSpPr>
            <a:spLocks noChangeArrowheads="1"/>
          </p:cNvSpPr>
          <p:nvPr/>
        </p:nvSpPr>
        <p:spPr bwMode="auto">
          <a:xfrm>
            <a:off x="5124450" y="3559175"/>
            <a:ext cx="65088"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1" name="Freeform 33"/>
          <p:cNvSpPr>
            <a:spLocks/>
          </p:cNvSpPr>
          <p:nvPr/>
        </p:nvSpPr>
        <p:spPr bwMode="auto">
          <a:xfrm>
            <a:off x="4875214" y="34988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92" name="Oval 34"/>
          <p:cNvSpPr>
            <a:spLocks noChangeArrowheads="1"/>
          </p:cNvSpPr>
          <p:nvPr/>
        </p:nvSpPr>
        <p:spPr bwMode="auto">
          <a:xfrm>
            <a:off x="4605339" y="388143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3" name="Line 35"/>
          <p:cNvSpPr>
            <a:spLocks noChangeShapeType="1"/>
          </p:cNvSpPr>
          <p:nvPr/>
        </p:nvSpPr>
        <p:spPr bwMode="auto">
          <a:xfrm flipV="1">
            <a:off x="4637088" y="39306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94" name="Freeform 36"/>
          <p:cNvSpPr>
            <a:spLocks/>
          </p:cNvSpPr>
          <p:nvPr/>
        </p:nvSpPr>
        <p:spPr bwMode="auto">
          <a:xfrm>
            <a:off x="4343400"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95" name="Freeform 37"/>
          <p:cNvSpPr>
            <a:spLocks/>
          </p:cNvSpPr>
          <p:nvPr/>
        </p:nvSpPr>
        <p:spPr bwMode="auto">
          <a:xfrm>
            <a:off x="4713289"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96" name="Line 38"/>
          <p:cNvSpPr>
            <a:spLocks noChangeShapeType="1"/>
          </p:cNvSpPr>
          <p:nvPr/>
        </p:nvSpPr>
        <p:spPr bwMode="auto">
          <a:xfrm>
            <a:off x="4235451" y="43703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97" name="Oval 39"/>
          <p:cNvSpPr>
            <a:spLocks noChangeArrowheads="1"/>
          </p:cNvSpPr>
          <p:nvPr/>
        </p:nvSpPr>
        <p:spPr bwMode="auto">
          <a:xfrm>
            <a:off x="5124450" y="4181475"/>
            <a:ext cx="65088"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8" name="Freeform 40"/>
          <p:cNvSpPr>
            <a:spLocks/>
          </p:cNvSpPr>
          <p:nvPr/>
        </p:nvSpPr>
        <p:spPr bwMode="auto">
          <a:xfrm>
            <a:off x="4875214" y="41211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99" name="Freeform 41"/>
          <p:cNvSpPr>
            <a:spLocks/>
          </p:cNvSpPr>
          <p:nvPr/>
        </p:nvSpPr>
        <p:spPr bwMode="auto">
          <a:xfrm>
            <a:off x="5964238"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400" name="Freeform 42"/>
          <p:cNvSpPr>
            <a:spLocks/>
          </p:cNvSpPr>
          <p:nvPr/>
        </p:nvSpPr>
        <p:spPr bwMode="auto">
          <a:xfrm flipV="1">
            <a:off x="5964238" y="1841501"/>
            <a:ext cx="227012"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401" name="Freeform 43"/>
          <p:cNvSpPr>
            <a:spLocks/>
          </p:cNvSpPr>
          <p:nvPr/>
        </p:nvSpPr>
        <p:spPr bwMode="auto">
          <a:xfrm>
            <a:off x="5689600"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latin typeface="+mn-ea"/>
            </a:endParaRPr>
          </a:p>
        </p:txBody>
      </p:sp>
      <p:sp>
        <p:nvSpPr>
          <p:cNvPr id="143402" name="Oval 44"/>
          <p:cNvSpPr>
            <a:spLocks noChangeArrowheads="1"/>
          </p:cNvSpPr>
          <p:nvPr/>
        </p:nvSpPr>
        <p:spPr bwMode="auto">
          <a:xfrm>
            <a:off x="5632451" y="2636839"/>
            <a:ext cx="66675"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03" name="Line 45"/>
          <p:cNvSpPr>
            <a:spLocks noChangeShapeType="1"/>
          </p:cNvSpPr>
          <p:nvPr/>
        </p:nvSpPr>
        <p:spPr bwMode="auto">
          <a:xfrm flipV="1">
            <a:off x="5664200" y="26860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04" name="Freeform 46"/>
          <p:cNvSpPr>
            <a:spLocks/>
          </p:cNvSpPr>
          <p:nvPr/>
        </p:nvSpPr>
        <p:spPr bwMode="auto">
          <a:xfrm>
            <a:off x="5372100"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05" name="Freeform 47"/>
          <p:cNvSpPr>
            <a:spLocks/>
          </p:cNvSpPr>
          <p:nvPr/>
        </p:nvSpPr>
        <p:spPr bwMode="auto">
          <a:xfrm>
            <a:off x="5741989" y="28638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06" name="Line 48"/>
          <p:cNvSpPr>
            <a:spLocks noChangeShapeType="1"/>
          </p:cNvSpPr>
          <p:nvPr/>
        </p:nvSpPr>
        <p:spPr bwMode="auto">
          <a:xfrm>
            <a:off x="5262564" y="31257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07" name="Oval 49"/>
          <p:cNvSpPr>
            <a:spLocks noChangeArrowheads="1"/>
          </p:cNvSpPr>
          <p:nvPr/>
        </p:nvSpPr>
        <p:spPr bwMode="auto">
          <a:xfrm>
            <a:off x="6151564" y="293528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08" name="Freeform 50"/>
          <p:cNvSpPr>
            <a:spLocks/>
          </p:cNvSpPr>
          <p:nvPr/>
        </p:nvSpPr>
        <p:spPr bwMode="auto">
          <a:xfrm>
            <a:off x="5902325" y="28749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09" name="Oval 51"/>
          <p:cNvSpPr>
            <a:spLocks noChangeArrowheads="1"/>
          </p:cNvSpPr>
          <p:nvPr/>
        </p:nvSpPr>
        <p:spPr bwMode="auto">
          <a:xfrm>
            <a:off x="5632451" y="2014539"/>
            <a:ext cx="66675"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0" name="Line 52"/>
          <p:cNvSpPr>
            <a:spLocks noChangeShapeType="1"/>
          </p:cNvSpPr>
          <p:nvPr/>
        </p:nvSpPr>
        <p:spPr bwMode="auto">
          <a:xfrm flipV="1">
            <a:off x="5664200" y="20637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11" name="Freeform 53"/>
          <p:cNvSpPr>
            <a:spLocks/>
          </p:cNvSpPr>
          <p:nvPr/>
        </p:nvSpPr>
        <p:spPr bwMode="auto">
          <a:xfrm>
            <a:off x="5372100"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12" name="Freeform 54"/>
          <p:cNvSpPr>
            <a:spLocks/>
          </p:cNvSpPr>
          <p:nvPr/>
        </p:nvSpPr>
        <p:spPr bwMode="auto">
          <a:xfrm>
            <a:off x="5741989" y="22415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13" name="Line 55"/>
          <p:cNvSpPr>
            <a:spLocks noChangeShapeType="1"/>
          </p:cNvSpPr>
          <p:nvPr/>
        </p:nvSpPr>
        <p:spPr bwMode="auto">
          <a:xfrm>
            <a:off x="5262564" y="25034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14" name="Oval 56"/>
          <p:cNvSpPr>
            <a:spLocks noChangeArrowheads="1"/>
          </p:cNvSpPr>
          <p:nvPr/>
        </p:nvSpPr>
        <p:spPr bwMode="auto">
          <a:xfrm>
            <a:off x="6151564" y="231298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5" name="Freeform 57"/>
          <p:cNvSpPr>
            <a:spLocks/>
          </p:cNvSpPr>
          <p:nvPr/>
        </p:nvSpPr>
        <p:spPr bwMode="auto">
          <a:xfrm>
            <a:off x="5902325" y="22526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16" name="Oval 58"/>
          <p:cNvSpPr>
            <a:spLocks noChangeArrowheads="1"/>
          </p:cNvSpPr>
          <p:nvPr/>
        </p:nvSpPr>
        <p:spPr bwMode="auto">
          <a:xfrm>
            <a:off x="5632451" y="3259139"/>
            <a:ext cx="66675"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7" name="Line 59"/>
          <p:cNvSpPr>
            <a:spLocks noChangeShapeType="1"/>
          </p:cNvSpPr>
          <p:nvPr/>
        </p:nvSpPr>
        <p:spPr bwMode="auto">
          <a:xfrm flipV="1">
            <a:off x="5664200" y="33083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18" name="Freeform 60"/>
          <p:cNvSpPr>
            <a:spLocks/>
          </p:cNvSpPr>
          <p:nvPr/>
        </p:nvSpPr>
        <p:spPr bwMode="auto">
          <a:xfrm>
            <a:off x="5372100"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19" name="Freeform 61"/>
          <p:cNvSpPr>
            <a:spLocks/>
          </p:cNvSpPr>
          <p:nvPr/>
        </p:nvSpPr>
        <p:spPr bwMode="auto">
          <a:xfrm>
            <a:off x="5741989" y="34861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20" name="Line 62"/>
          <p:cNvSpPr>
            <a:spLocks noChangeShapeType="1"/>
          </p:cNvSpPr>
          <p:nvPr/>
        </p:nvSpPr>
        <p:spPr bwMode="auto">
          <a:xfrm>
            <a:off x="5262564" y="37480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21" name="Oval 63"/>
          <p:cNvSpPr>
            <a:spLocks noChangeArrowheads="1"/>
          </p:cNvSpPr>
          <p:nvPr/>
        </p:nvSpPr>
        <p:spPr bwMode="auto">
          <a:xfrm>
            <a:off x="6151564" y="3559175"/>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2" name="Freeform 64"/>
          <p:cNvSpPr>
            <a:spLocks/>
          </p:cNvSpPr>
          <p:nvPr/>
        </p:nvSpPr>
        <p:spPr bwMode="auto">
          <a:xfrm>
            <a:off x="5902325" y="34988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23" name="Oval 65"/>
          <p:cNvSpPr>
            <a:spLocks noChangeArrowheads="1"/>
          </p:cNvSpPr>
          <p:nvPr/>
        </p:nvSpPr>
        <p:spPr bwMode="auto">
          <a:xfrm>
            <a:off x="5632451" y="3881439"/>
            <a:ext cx="66675"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4" name="Line 66"/>
          <p:cNvSpPr>
            <a:spLocks noChangeShapeType="1"/>
          </p:cNvSpPr>
          <p:nvPr/>
        </p:nvSpPr>
        <p:spPr bwMode="auto">
          <a:xfrm flipV="1">
            <a:off x="5664200" y="39306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25" name="Freeform 67"/>
          <p:cNvSpPr>
            <a:spLocks/>
          </p:cNvSpPr>
          <p:nvPr/>
        </p:nvSpPr>
        <p:spPr bwMode="auto">
          <a:xfrm>
            <a:off x="5372100"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26" name="Freeform 68"/>
          <p:cNvSpPr>
            <a:spLocks/>
          </p:cNvSpPr>
          <p:nvPr/>
        </p:nvSpPr>
        <p:spPr bwMode="auto">
          <a:xfrm>
            <a:off x="5741989" y="41084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27" name="Line 69"/>
          <p:cNvSpPr>
            <a:spLocks noChangeShapeType="1"/>
          </p:cNvSpPr>
          <p:nvPr/>
        </p:nvSpPr>
        <p:spPr bwMode="auto">
          <a:xfrm>
            <a:off x="5262564" y="43703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28" name="Oval 70"/>
          <p:cNvSpPr>
            <a:spLocks noChangeArrowheads="1"/>
          </p:cNvSpPr>
          <p:nvPr/>
        </p:nvSpPr>
        <p:spPr bwMode="auto">
          <a:xfrm>
            <a:off x="6151564" y="4181475"/>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9" name="Freeform 71"/>
          <p:cNvSpPr>
            <a:spLocks/>
          </p:cNvSpPr>
          <p:nvPr/>
        </p:nvSpPr>
        <p:spPr bwMode="auto">
          <a:xfrm>
            <a:off x="5902325" y="41211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30" name="Freeform 72"/>
          <p:cNvSpPr>
            <a:spLocks/>
          </p:cNvSpPr>
          <p:nvPr/>
        </p:nvSpPr>
        <p:spPr bwMode="auto">
          <a:xfrm>
            <a:off x="6989763"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1" name="Freeform 73"/>
          <p:cNvSpPr>
            <a:spLocks/>
          </p:cNvSpPr>
          <p:nvPr/>
        </p:nvSpPr>
        <p:spPr bwMode="auto">
          <a:xfrm flipV="1">
            <a:off x="6989764" y="1841500"/>
            <a:ext cx="219075" cy="2711449"/>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2" name="Freeform 74"/>
          <p:cNvSpPr>
            <a:spLocks/>
          </p:cNvSpPr>
          <p:nvPr/>
        </p:nvSpPr>
        <p:spPr bwMode="auto">
          <a:xfrm>
            <a:off x="6715125" y="1476375"/>
            <a:ext cx="185738"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3" name="Oval 75"/>
          <p:cNvSpPr>
            <a:spLocks noChangeArrowheads="1"/>
          </p:cNvSpPr>
          <p:nvPr/>
        </p:nvSpPr>
        <p:spPr bwMode="auto">
          <a:xfrm>
            <a:off x="6659564" y="2636839"/>
            <a:ext cx="65087"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34" name="Line 76"/>
          <p:cNvSpPr>
            <a:spLocks noChangeShapeType="1"/>
          </p:cNvSpPr>
          <p:nvPr/>
        </p:nvSpPr>
        <p:spPr bwMode="auto">
          <a:xfrm flipV="1">
            <a:off x="6691313" y="26860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35" name="Freeform 77"/>
          <p:cNvSpPr>
            <a:spLocks/>
          </p:cNvSpPr>
          <p:nvPr/>
        </p:nvSpPr>
        <p:spPr bwMode="auto">
          <a:xfrm>
            <a:off x="6397625"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36" name="Freeform 78"/>
          <p:cNvSpPr>
            <a:spLocks/>
          </p:cNvSpPr>
          <p:nvPr/>
        </p:nvSpPr>
        <p:spPr bwMode="auto">
          <a:xfrm>
            <a:off x="6767514"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7" name="Line 79"/>
          <p:cNvSpPr>
            <a:spLocks noChangeShapeType="1"/>
          </p:cNvSpPr>
          <p:nvPr/>
        </p:nvSpPr>
        <p:spPr bwMode="auto">
          <a:xfrm>
            <a:off x="6288088" y="31257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38" name="Oval 80"/>
          <p:cNvSpPr>
            <a:spLocks noChangeArrowheads="1"/>
          </p:cNvSpPr>
          <p:nvPr/>
        </p:nvSpPr>
        <p:spPr bwMode="auto">
          <a:xfrm>
            <a:off x="7177089" y="293528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39" name="Freeform 81"/>
          <p:cNvSpPr>
            <a:spLocks/>
          </p:cNvSpPr>
          <p:nvPr/>
        </p:nvSpPr>
        <p:spPr bwMode="auto">
          <a:xfrm>
            <a:off x="6929438"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0" name="Oval 82"/>
          <p:cNvSpPr>
            <a:spLocks noChangeArrowheads="1"/>
          </p:cNvSpPr>
          <p:nvPr/>
        </p:nvSpPr>
        <p:spPr bwMode="auto">
          <a:xfrm>
            <a:off x="6659564" y="2014539"/>
            <a:ext cx="65087"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1" name="Line 83"/>
          <p:cNvSpPr>
            <a:spLocks noChangeShapeType="1"/>
          </p:cNvSpPr>
          <p:nvPr/>
        </p:nvSpPr>
        <p:spPr bwMode="auto">
          <a:xfrm flipV="1">
            <a:off x="6691313" y="20637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42" name="Freeform 84"/>
          <p:cNvSpPr>
            <a:spLocks/>
          </p:cNvSpPr>
          <p:nvPr/>
        </p:nvSpPr>
        <p:spPr bwMode="auto">
          <a:xfrm>
            <a:off x="6397625"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43" name="Freeform 85"/>
          <p:cNvSpPr>
            <a:spLocks/>
          </p:cNvSpPr>
          <p:nvPr/>
        </p:nvSpPr>
        <p:spPr bwMode="auto">
          <a:xfrm>
            <a:off x="6767514"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4" name="Line 86"/>
          <p:cNvSpPr>
            <a:spLocks noChangeShapeType="1"/>
          </p:cNvSpPr>
          <p:nvPr/>
        </p:nvSpPr>
        <p:spPr bwMode="auto">
          <a:xfrm>
            <a:off x="6288088" y="25034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45" name="Oval 87"/>
          <p:cNvSpPr>
            <a:spLocks noChangeArrowheads="1"/>
          </p:cNvSpPr>
          <p:nvPr/>
        </p:nvSpPr>
        <p:spPr bwMode="auto">
          <a:xfrm>
            <a:off x="7177089" y="231298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6" name="Freeform 88"/>
          <p:cNvSpPr>
            <a:spLocks/>
          </p:cNvSpPr>
          <p:nvPr/>
        </p:nvSpPr>
        <p:spPr bwMode="auto">
          <a:xfrm>
            <a:off x="6929438"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7" name="Oval 89"/>
          <p:cNvSpPr>
            <a:spLocks noChangeArrowheads="1"/>
          </p:cNvSpPr>
          <p:nvPr/>
        </p:nvSpPr>
        <p:spPr bwMode="auto">
          <a:xfrm>
            <a:off x="6659564" y="3259139"/>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8" name="Line 90"/>
          <p:cNvSpPr>
            <a:spLocks noChangeShapeType="1"/>
          </p:cNvSpPr>
          <p:nvPr/>
        </p:nvSpPr>
        <p:spPr bwMode="auto">
          <a:xfrm flipV="1">
            <a:off x="6691313" y="33083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49" name="Freeform 91"/>
          <p:cNvSpPr>
            <a:spLocks/>
          </p:cNvSpPr>
          <p:nvPr/>
        </p:nvSpPr>
        <p:spPr bwMode="auto">
          <a:xfrm>
            <a:off x="6397625"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50" name="Freeform 92"/>
          <p:cNvSpPr>
            <a:spLocks/>
          </p:cNvSpPr>
          <p:nvPr/>
        </p:nvSpPr>
        <p:spPr bwMode="auto">
          <a:xfrm>
            <a:off x="6767514"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1" name="Line 93"/>
          <p:cNvSpPr>
            <a:spLocks noChangeShapeType="1"/>
          </p:cNvSpPr>
          <p:nvPr/>
        </p:nvSpPr>
        <p:spPr bwMode="auto">
          <a:xfrm>
            <a:off x="6288088" y="37480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52" name="Oval 94"/>
          <p:cNvSpPr>
            <a:spLocks noChangeArrowheads="1"/>
          </p:cNvSpPr>
          <p:nvPr/>
        </p:nvSpPr>
        <p:spPr bwMode="auto">
          <a:xfrm>
            <a:off x="7177089" y="3559175"/>
            <a:ext cx="66675"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53" name="Freeform 95"/>
          <p:cNvSpPr>
            <a:spLocks/>
          </p:cNvSpPr>
          <p:nvPr/>
        </p:nvSpPr>
        <p:spPr bwMode="auto">
          <a:xfrm>
            <a:off x="6929438"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4" name="Oval 96"/>
          <p:cNvSpPr>
            <a:spLocks noChangeArrowheads="1"/>
          </p:cNvSpPr>
          <p:nvPr/>
        </p:nvSpPr>
        <p:spPr bwMode="auto">
          <a:xfrm>
            <a:off x="6659564" y="3881439"/>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55" name="Line 97"/>
          <p:cNvSpPr>
            <a:spLocks noChangeShapeType="1"/>
          </p:cNvSpPr>
          <p:nvPr/>
        </p:nvSpPr>
        <p:spPr bwMode="auto">
          <a:xfrm flipV="1">
            <a:off x="6691313" y="39306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56" name="Freeform 98"/>
          <p:cNvSpPr>
            <a:spLocks/>
          </p:cNvSpPr>
          <p:nvPr/>
        </p:nvSpPr>
        <p:spPr bwMode="auto">
          <a:xfrm>
            <a:off x="6397625"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57" name="Freeform 99"/>
          <p:cNvSpPr>
            <a:spLocks/>
          </p:cNvSpPr>
          <p:nvPr/>
        </p:nvSpPr>
        <p:spPr bwMode="auto">
          <a:xfrm>
            <a:off x="6767514"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8" name="Line 100"/>
          <p:cNvSpPr>
            <a:spLocks noChangeShapeType="1"/>
          </p:cNvSpPr>
          <p:nvPr/>
        </p:nvSpPr>
        <p:spPr bwMode="auto">
          <a:xfrm>
            <a:off x="6288088" y="43703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59" name="Oval 101"/>
          <p:cNvSpPr>
            <a:spLocks noChangeArrowheads="1"/>
          </p:cNvSpPr>
          <p:nvPr/>
        </p:nvSpPr>
        <p:spPr bwMode="auto">
          <a:xfrm>
            <a:off x="7177089" y="4181475"/>
            <a:ext cx="66675"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60" name="Freeform 102"/>
          <p:cNvSpPr>
            <a:spLocks/>
          </p:cNvSpPr>
          <p:nvPr/>
        </p:nvSpPr>
        <p:spPr bwMode="auto">
          <a:xfrm>
            <a:off x="6929438"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1" name="Freeform 103"/>
          <p:cNvSpPr>
            <a:spLocks/>
          </p:cNvSpPr>
          <p:nvPr/>
        </p:nvSpPr>
        <p:spPr bwMode="auto">
          <a:xfrm>
            <a:off x="8016875"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3" name="Freeform 105"/>
          <p:cNvSpPr>
            <a:spLocks/>
          </p:cNvSpPr>
          <p:nvPr/>
        </p:nvSpPr>
        <p:spPr bwMode="auto">
          <a:xfrm>
            <a:off x="774223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4" name="Oval 106"/>
          <p:cNvSpPr>
            <a:spLocks noChangeArrowheads="1"/>
          </p:cNvSpPr>
          <p:nvPr/>
        </p:nvSpPr>
        <p:spPr bwMode="auto">
          <a:xfrm>
            <a:off x="7685089" y="2636839"/>
            <a:ext cx="66675"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65" name="Line 107"/>
          <p:cNvSpPr>
            <a:spLocks noChangeShapeType="1"/>
          </p:cNvSpPr>
          <p:nvPr/>
        </p:nvSpPr>
        <p:spPr bwMode="auto">
          <a:xfrm flipV="1">
            <a:off x="7716838" y="26860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66" name="Freeform 108"/>
          <p:cNvSpPr>
            <a:spLocks/>
          </p:cNvSpPr>
          <p:nvPr/>
        </p:nvSpPr>
        <p:spPr bwMode="auto">
          <a:xfrm>
            <a:off x="7424738"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7" name="Freeform 109"/>
          <p:cNvSpPr>
            <a:spLocks/>
          </p:cNvSpPr>
          <p:nvPr/>
        </p:nvSpPr>
        <p:spPr bwMode="auto">
          <a:xfrm>
            <a:off x="7794626"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8" name="Line 110"/>
          <p:cNvSpPr>
            <a:spLocks noChangeShapeType="1"/>
          </p:cNvSpPr>
          <p:nvPr/>
        </p:nvSpPr>
        <p:spPr bwMode="auto">
          <a:xfrm>
            <a:off x="7315200" y="31257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69" name="Oval 111"/>
          <p:cNvSpPr>
            <a:spLocks noChangeArrowheads="1"/>
          </p:cNvSpPr>
          <p:nvPr/>
        </p:nvSpPr>
        <p:spPr bwMode="auto">
          <a:xfrm>
            <a:off x="8204200" y="2935289"/>
            <a:ext cx="65088"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0" name="Freeform 112"/>
          <p:cNvSpPr>
            <a:spLocks/>
          </p:cNvSpPr>
          <p:nvPr/>
        </p:nvSpPr>
        <p:spPr bwMode="auto">
          <a:xfrm>
            <a:off x="7956550"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1" name="Oval 113"/>
          <p:cNvSpPr>
            <a:spLocks noChangeArrowheads="1"/>
          </p:cNvSpPr>
          <p:nvPr/>
        </p:nvSpPr>
        <p:spPr bwMode="auto">
          <a:xfrm>
            <a:off x="7685089" y="2014539"/>
            <a:ext cx="66675"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2" name="Line 114"/>
          <p:cNvSpPr>
            <a:spLocks noChangeShapeType="1"/>
          </p:cNvSpPr>
          <p:nvPr/>
        </p:nvSpPr>
        <p:spPr bwMode="auto">
          <a:xfrm flipV="1">
            <a:off x="7716838" y="20637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73" name="Freeform 115"/>
          <p:cNvSpPr>
            <a:spLocks/>
          </p:cNvSpPr>
          <p:nvPr/>
        </p:nvSpPr>
        <p:spPr bwMode="auto">
          <a:xfrm>
            <a:off x="7424738"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4" name="Freeform 116"/>
          <p:cNvSpPr>
            <a:spLocks/>
          </p:cNvSpPr>
          <p:nvPr/>
        </p:nvSpPr>
        <p:spPr bwMode="auto">
          <a:xfrm>
            <a:off x="7794626"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5" name="Line 117"/>
          <p:cNvSpPr>
            <a:spLocks noChangeShapeType="1"/>
          </p:cNvSpPr>
          <p:nvPr/>
        </p:nvSpPr>
        <p:spPr bwMode="auto">
          <a:xfrm>
            <a:off x="7315200" y="25034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76" name="Oval 118"/>
          <p:cNvSpPr>
            <a:spLocks noChangeArrowheads="1"/>
          </p:cNvSpPr>
          <p:nvPr/>
        </p:nvSpPr>
        <p:spPr bwMode="auto">
          <a:xfrm>
            <a:off x="8204200" y="2312989"/>
            <a:ext cx="65088"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7" name="Freeform 119"/>
          <p:cNvSpPr>
            <a:spLocks/>
          </p:cNvSpPr>
          <p:nvPr/>
        </p:nvSpPr>
        <p:spPr bwMode="auto">
          <a:xfrm>
            <a:off x="7956550"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8" name="Oval 120"/>
          <p:cNvSpPr>
            <a:spLocks noChangeArrowheads="1"/>
          </p:cNvSpPr>
          <p:nvPr/>
        </p:nvSpPr>
        <p:spPr bwMode="auto">
          <a:xfrm>
            <a:off x="7685089" y="325913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9" name="Line 121"/>
          <p:cNvSpPr>
            <a:spLocks noChangeShapeType="1"/>
          </p:cNvSpPr>
          <p:nvPr/>
        </p:nvSpPr>
        <p:spPr bwMode="auto">
          <a:xfrm flipV="1">
            <a:off x="7716838" y="33083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80" name="Freeform 122"/>
          <p:cNvSpPr>
            <a:spLocks/>
          </p:cNvSpPr>
          <p:nvPr/>
        </p:nvSpPr>
        <p:spPr bwMode="auto">
          <a:xfrm>
            <a:off x="7424738"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1" name="Freeform 123"/>
          <p:cNvSpPr>
            <a:spLocks/>
          </p:cNvSpPr>
          <p:nvPr/>
        </p:nvSpPr>
        <p:spPr bwMode="auto">
          <a:xfrm>
            <a:off x="7794626"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2" name="Line 124"/>
          <p:cNvSpPr>
            <a:spLocks noChangeShapeType="1"/>
          </p:cNvSpPr>
          <p:nvPr/>
        </p:nvSpPr>
        <p:spPr bwMode="auto">
          <a:xfrm>
            <a:off x="7315200" y="37480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83" name="Oval 125"/>
          <p:cNvSpPr>
            <a:spLocks noChangeArrowheads="1"/>
          </p:cNvSpPr>
          <p:nvPr/>
        </p:nvSpPr>
        <p:spPr bwMode="auto">
          <a:xfrm>
            <a:off x="8204200" y="3559175"/>
            <a:ext cx="65088"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84" name="Freeform 126"/>
          <p:cNvSpPr>
            <a:spLocks/>
          </p:cNvSpPr>
          <p:nvPr/>
        </p:nvSpPr>
        <p:spPr bwMode="auto">
          <a:xfrm>
            <a:off x="7956550"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5" name="Oval 127"/>
          <p:cNvSpPr>
            <a:spLocks noChangeArrowheads="1"/>
          </p:cNvSpPr>
          <p:nvPr/>
        </p:nvSpPr>
        <p:spPr bwMode="auto">
          <a:xfrm>
            <a:off x="7685089" y="388143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86" name="Line 128"/>
          <p:cNvSpPr>
            <a:spLocks noChangeShapeType="1"/>
          </p:cNvSpPr>
          <p:nvPr/>
        </p:nvSpPr>
        <p:spPr bwMode="auto">
          <a:xfrm flipV="1">
            <a:off x="7716838" y="39306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87" name="Freeform 129"/>
          <p:cNvSpPr>
            <a:spLocks/>
          </p:cNvSpPr>
          <p:nvPr/>
        </p:nvSpPr>
        <p:spPr bwMode="auto">
          <a:xfrm>
            <a:off x="7424738"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8" name="Freeform 130"/>
          <p:cNvSpPr>
            <a:spLocks/>
          </p:cNvSpPr>
          <p:nvPr/>
        </p:nvSpPr>
        <p:spPr bwMode="auto">
          <a:xfrm>
            <a:off x="7794626"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9" name="Line 131"/>
          <p:cNvSpPr>
            <a:spLocks noChangeShapeType="1"/>
          </p:cNvSpPr>
          <p:nvPr/>
        </p:nvSpPr>
        <p:spPr bwMode="auto">
          <a:xfrm>
            <a:off x="7315200" y="43703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90" name="Oval 132"/>
          <p:cNvSpPr>
            <a:spLocks noChangeArrowheads="1"/>
          </p:cNvSpPr>
          <p:nvPr/>
        </p:nvSpPr>
        <p:spPr bwMode="auto">
          <a:xfrm>
            <a:off x="8204200" y="4181475"/>
            <a:ext cx="65088"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1" name="Freeform 133"/>
          <p:cNvSpPr>
            <a:spLocks/>
          </p:cNvSpPr>
          <p:nvPr/>
        </p:nvSpPr>
        <p:spPr bwMode="auto">
          <a:xfrm>
            <a:off x="7956550"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92" name="Line 134"/>
          <p:cNvSpPr>
            <a:spLocks noChangeShapeType="1"/>
          </p:cNvSpPr>
          <p:nvPr/>
        </p:nvSpPr>
        <p:spPr bwMode="auto">
          <a:xfrm>
            <a:off x="4662489" y="1476375"/>
            <a:ext cx="4071937" cy="0"/>
          </a:xfrm>
          <a:prstGeom prst="line">
            <a:avLst/>
          </a:prstGeom>
          <a:noFill/>
          <a:ln w="9525">
            <a:solidFill>
              <a:schemeClr val="tx1"/>
            </a:solidFill>
            <a:round/>
            <a:headEnd/>
            <a:tailEnd/>
          </a:ln>
        </p:spPr>
        <p:txBody>
          <a:bodyPr/>
          <a:lstStyle/>
          <a:p>
            <a:endParaRPr lang="zh-CN" altLang="en-US">
              <a:latin typeface="+mn-ea"/>
            </a:endParaRPr>
          </a:p>
        </p:txBody>
      </p:sp>
      <p:sp>
        <p:nvSpPr>
          <p:cNvPr id="143493" name="Oval 135"/>
          <p:cNvSpPr>
            <a:spLocks noChangeArrowheads="1"/>
          </p:cNvSpPr>
          <p:nvPr/>
        </p:nvSpPr>
        <p:spPr bwMode="auto">
          <a:xfrm>
            <a:off x="5126039" y="1447800"/>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4" name="Oval 136"/>
          <p:cNvSpPr>
            <a:spLocks noChangeArrowheads="1"/>
          </p:cNvSpPr>
          <p:nvPr/>
        </p:nvSpPr>
        <p:spPr bwMode="auto">
          <a:xfrm>
            <a:off x="5657851" y="1447800"/>
            <a:ext cx="66675"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5" name="Oval 137"/>
          <p:cNvSpPr>
            <a:spLocks noChangeArrowheads="1"/>
          </p:cNvSpPr>
          <p:nvPr/>
        </p:nvSpPr>
        <p:spPr bwMode="auto">
          <a:xfrm>
            <a:off x="6156326" y="1447800"/>
            <a:ext cx="68263"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6" name="Oval 138"/>
          <p:cNvSpPr>
            <a:spLocks noChangeArrowheads="1"/>
          </p:cNvSpPr>
          <p:nvPr/>
        </p:nvSpPr>
        <p:spPr bwMode="auto">
          <a:xfrm>
            <a:off x="6684963" y="1447800"/>
            <a:ext cx="68262"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7" name="Oval 139"/>
          <p:cNvSpPr>
            <a:spLocks noChangeArrowheads="1"/>
          </p:cNvSpPr>
          <p:nvPr/>
        </p:nvSpPr>
        <p:spPr bwMode="auto">
          <a:xfrm>
            <a:off x="7180264" y="1447800"/>
            <a:ext cx="65087"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8" name="Oval 140"/>
          <p:cNvSpPr>
            <a:spLocks noChangeArrowheads="1"/>
          </p:cNvSpPr>
          <p:nvPr/>
        </p:nvSpPr>
        <p:spPr bwMode="auto">
          <a:xfrm>
            <a:off x="7710488" y="1447800"/>
            <a:ext cx="68262"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9" name="Oval 141"/>
          <p:cNvSpPr>
            <a:spLocks noChangeArrowheads="1"/>
          </p:cNvSpPr>
          <p:nvPr/>
        </p:nvSpPr>
        <p:spPr bwMode="auto">
          <a:xfrm>
            <a:off x="8202614" y="1447800"/>
            <a:ext cx="65087"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0" name="Line 142"/>
          <p:cNvSpPr>
            <a:spLocks noChangeShapeType="1"/>
          </p:cNvSpPr>
          <p:nvPr/>
        </p:nvSpPr>
        <p:spPr bwMode="auto">
          <a:xfrm>
            <a:off x="3708401" y="2046288"/>
            <a:ext cx="4784725" cy="0"/>
          </a:xfrm>
          <a:prstGeom prst="line">
            <a:avLst/>
          </a:prstGeom>
          <a:noFill/>
          <a:ln w="9525">
            <a:solidFill>
              <a:schemeClr val="tx1"/>
            </a:solidFill>
            <a:round/>
            <a:headEnd/>
            <a:tailEnd/>
          </a:ln>
        </p:spPr>
        <p:txBody>
          <a:bodyPr/>
          <a:lstStyle/>
          <a:p>
            <a:endParaRPr lang="zh-CN" altLang="en-US">
              <a:latin typeface="+mn-ea"/>
            </a:endParaRPr>
          </a:p>
        </p:txBody>
      </p:sp>
      <p:sp>
        <p:nvSpPr>
          <p:cNvPr id="143501" name="Freeform 143"/>
          <p:cNvSpPr>
            <a:spLocks/>
          </p:cNvSpPr>
          <p:nvPr/>
        </p:nvSpPr>
        <p:spPr bwMode="auto">
          <a:xfrm>
            <a:off x="3708401" y="2298701"/>
            <a:ext cx="4784725" cy="365125"/>
          </a:xfrm>
          <a:custGeom>
            <a:avLst/>
            <a:gdLst>
              <a:gd name="T0" fmla="*/ 0 w 4507"/>
              <a:gd name="T1" fmla="*/ 0 h 382"/>
              <a:gd name="T2" fmla="*/ 2147483647 w 4507"/>
              <a:gd name="T3" fmla="*/ 0 h 382"/>
              <a:gd name="T4" fmla="*/ 2147483647 w 4507"/>
              <a:gd name="T5" fmla="*/ 2147483647 h 382"/>
              <a:gd name="T6" fmla="*/ 2147483647 w 4507"/>
              <a:gd name="T7" fmla="*/ 2147483647 h 382"/>
              <a:gd name="T8" fmla="*/ 0 60000 65536"/>
              <a:gd name="T9" fmla="*/ 0 60000 65536"/>
              <a:gd name="T10" fmla="*/ 0 60000 65536"/>
              <a:gd name="T11" fmla="*/ 0 60000 65536"/>
              <a:gd name="T12" fmla="*/ 0 w 4507"/>
              <a:gd name="T13" fmla="*/ 0 h 382"/>
              <a:gd name="T14" fmla="*/ 4507 w 4507"/>
              <a:gd name="T15" fmla="*/ 382 h 382"/>
            </a:gdLst>
            <a:ahLst/>
            <a:cxnLst>
              <a:cxn ang="T8">
                <a:pos x="T0" y="T1"/>
              </a:cxn>
              <a:cxn ang="T9">
                <a:pos x="T2" y="T3"/>
              </a:cxn>
              <a:cxn ang="T10">
                <a:pos x="T4" y="T5"/>
              </a:cxn>
              <a:cxn ang="T11">
                <a:pos x="T6" y="T7"/>
              </a:cxn>
            </a:cxnLst>
            <a:rect l="T12" t="T13" r="T14" b="T15"/>
            <a:pathLst>
              <a:path w="4507" h="382">
                <a:moveTo>
                  <a:pt x="0" y="0"/>
                </a:moveTo>
                <a:lnTo>
                  <a:pt x="457" y="0"/>
                </a:lnTo>
                <a:lnTo>
                  <a:pt x="457" y="382"/>
                </a:lnTo>
                <a:lnTo>
                  <a:pt x="4507" y="382"/>
                </a:lnTo>
              </a:path>
            </a:pathLst>
          </a:custGeom>
          <a:noFill/>
          <a:ln w="9525">
            <a:solidFill>
              <a:schemeClr val="tx1"/>
            </a:solidFill>
            <a:round/>
            <a:headEnd/>
            <a:tailEnd/>
          </a:ln>
        </p:spPr>
        <p:txBody>
          <a:bodyPr/>
          <a:lstStyle/>
          <a:p>
            <a:endParaRPr lang="zh-CN" altLang="en-US">
              <a:latin typeface="+mn-ea"/>
            </a:endParaRPr>
          </a:p>
        </p:txBody>
      </p:sp>
      <p:sp>
        <p:nvSpPr>
          <p:cNvPr id="143502" name="Freeform 144"/>
          <p:cNvSpPr>
            <a:spLocks/>
          </p:cNvSpPr>
          <p:nvPr/>
        </p:nvSpPr>
        <p:spPr bwMode="auto">
          <a:xfrm>
            <a:off x="3708401" y="2586038"/>
            <a:ext cx="4792663" cy="704850"/>
          </a:xfrm>
          <a:custGeom>
            <a:avLst/>
            <a:gdLst>
              <a:gd name="T0" fmla="*/ 0 w 4515"/>
              <a:gd name="T1" fmla="*/ 0 h 720"/>
              <a:gd name="T2" fmla="*/ 2147483647 w 4515"/>
              <a:gd name="T3" fmla="*/ 0 h 720"/>
              <a:gd name="T4" fmla="*/ 2147483647 w 4515"/>
              <a:gd name="T5" fmla="*/ 2147483647 h 720"/>
              <a:gd name="T6" fmla="*/ 2147483647 w 4515"/>
              <a:gd name="T7" fmla="*/ 2147483647 h 720"/>
              <a:gd name="T8" fmla="*/ 0 60000 65536"/>
              <a:gd name="T9" fmla="*/ 0 60000 65536"/>
              <a:gd name="T10" fmla="*/ 0 60000 65536"/>
              <a:gd name="T11" fmla="*/ 0 60000 65536"/>
              <a:gd name="T12" fmla="*/ 0 w 4515"/>
              <a:gd name="T13" fmla="*/ 0 h 720"/>
              <a:gd name="T14" fmla="*/ 4515 w 4515"/>
              <a:gd name="T15" fmla="*/ 720 h 720"/>
            </a:gdLst>
            <a:ahLst/>
            <a:cxnLst>
              <a:cxn ang="T8">
                <a:pos x="T0" y="T1"/>
              </a:cxn>
              <a:cxn ang="T9">
                <a:pos x="T2" y="T3"/>
              </a:cxn>
              <a:cxn ang="T10">
                <a:pos x="T4" y="T5"/>
              </a:cxn>
              <a:cxn ang="T11">
                <a:pos x="T6" y="T7"/>
              </a:cxn>
            </a:cxnLst>
            <a:rect l="T12" t="T13" r="T14" b="T15"/>
            <a:pathLst>
              <a:path w="4515" h="720">
                <a:moveTo>
                  <a:pt x="0" y="0"/>
                </a:moveTo>
                <a:lnTo>
                  <a:pt x="322" y="0"/>
                </a:lnTo>
                <a:lnTo>
                  <a:pt x="322" y="720"/>
                </a:lnTo>
                <a:lnTo>
                  <a:pt x="4515" y="720"/>
                </a:lnTo>
              </a:path>
            </a:pathLst>
          </a:custGeom>
          <a:noFill/>
          <a:ln w="9525">
            <a:solidFill>
              <a:schemeClr val="tx1"/>
            </a:solidFill>
            <a:round/>
            <a:headEnd/>
            <a:tailEnd/>
          </a:ln>
        </p:spPr>
        <p:txBody>
          <a:bodyPr/>
          <a:lstStyle/>
          <a:p>
            <a:endParaRPr lang="zh-CN" altLang="en-US">
              <a:latin typeface="+mn-ea"/>
            </a:endParaRPr>
          </a:p>
        </p:txBody>
      </p:sp>
      <p:sp>
        <p:nvSpPr>
          <p:cNvPr id="143503" name="Freeform 145"/>
          <p:cNvSpPr>
            <a:spLocks/>
          </p:cNvSpPr>
          <p:nvPr/>
        </p:nvSpPr>
        <p:spPr bwMode="auto">
          <a:xfrm>
            <a:off x="3708401" y="2859089"/>
            <a:ext cx="4784725" cy="1050925"/>
          </a:xfrm>
          <a:custGeom>
            <a:avLst/>
            <a:gdLst>
              <a:gd name="T0" fmla="*/ 0 w 4507"/>
              <a:gd name="T1" fmla="*/ 0 h 1102"/>
              <a:gd name="T2" fmla="*/ 2147483647 w 4507"/>
              <a:gd name="T3" fmla="*/ 0 h 1102"/>
              <a:gd name="T4" fmla="*/ 2147483647 w 4507"/>
              <a:gd name="T5" fmla="*/ 2147483647 h 1102"/>
              <a:gd name="T6" fmla="*/ 2147483647 w 4507"/>
              <a:gd name="T7" fmla="*/ 2147483647 h 1102"/>
              <a:gd name="T8" fmla="*/ 0 60000 65536"/>
              <a:gd name="T9" fmla="*/ 0 60000 65536"/>
              <a:gd name="T10" fmla="*/ 0 60000 65536"/>
              <a:gd name="T11" fmla="*/ 0 60000 65536"/>
              <a:gd name="T12" fmla="*/ 0 w 4507"/>
              <a:gd name="T13" fmla="*/ 0 h 1102"/>
              <a:gd name="T14" fmla="*/ 4507 w 4507"/>
              <a:gd name="T15" fmla="*/ 1102 h 1102"/>
            </a:gdLst>
            <a:ahLst/>
            <a:cxnLst>
              <a:cxn ang="T8">
                <a:pos x="T0" y="T1"/>
              </a:cxn>
              <a:cxn ang="T9">
                <a:pos x="T2" y="T3"/>
              </a:cxn>
              <a:cxn ang="T10">
                <a:pos x="T4" y="T5"/>
              </a:cxn>
              <a:cxn ang="T11">
                <a:pos x="T6" y="T7"/>
              </a:cxn>
            </a:cxnLst>
            <a:rect l="T12" t="T13" r="T14" b="T15"/>
            <a:pathLst>
              <a:path w="4507" h="1102">
                <a:moveTo>
                  <a:pt x="0" y="0"/>
                </a:moveTo>
                <a:lnTo>
                  <a:pt x="180" y="0"/>
                </a:lnTo>
                <a:lnTo>
                  <a:pt x="180" y="1102"/>
                </a:lnTo>
                <a:lnTo>
                  <a:pt x="4507" y="1102"/>
                </a:lnTo>
              </a:path>
            </a:pathLst>
          </a:custGeom>
          <a:noFill/>
          <a:ln w="9525">
            <a:solidFill>
              <a:schemeClr val="tx1"/>
            </a:solidFill>
            <a:round/>
            <a:headEnd/>
            <a:tailEnd/>
          </a:ln>
        </p:spPr>
        <p:txBody>
          <a:bodyPr/>
          <a:lstStyle/>
          <a:p>
            <a:endParaRPr lang="zh-CN" altLang="en-US">
              <a:latin typeface="+mn-ea"/>
            </a:endParaRPr>
          </a:p>
        </p:txBody>
      </p:sp>
      <p:sp>
        <p:nvSpPr>
          <p:cNvPr id="143507" name="Oval 149"/>
          <p:cNvSpPr>
            <a:spLocks noChangeArrowheads="1"/>
          </p:cNvSpPr>
          <p:nvPr/>
        </p:nvSpPr>
        <p:spPr bwMode="auto">
          <a:xfrm>
            <a:off x="8205789" y="5643564"/>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8" name="Oval 150"/>
          <p:cNvSpPr>
            <a:spLocks noChangeArrowheads="1"/>
          </p:cNvSpPr>
          <p:nvPr/>
        </p:nvSpPr>
        <p:spPr bwMode="auto">
          <a:xfrm>
            <a:off x="7180264" y="5643564"/>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9" name="Oval 151"/>
          <p:cNvSpPr>
            <a:spLocks noChangeArrowheads="1"/>
          </p:cNvSpPr>
          <p:nvPr/>
        </p:nvSpPr>
        <p:spPr bwMode="auto">
          <a:xfrm>
            <a:off x="6159500" y="5643564"/>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510" name="Line 152"/>
          <p:cNvSpPr>
            <a:spLocks noChangeShapeType="1"/>
          </p:cNvSpPr>
          <p:nvPr/>
        </p:nvSpPr>
        <p:spPr bwMode="auto">
          <a:xfrm>
            <a:off x="8751888" y="5756275"/>
            <a:ext cx="0" cy="30416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grpSp>
        <p:nvGrpSpPr>
          <p:cNvPr id="143511" name="Group 153"/>
          <p:cNvGrpSpPr>
            <a:grpSpLocks/>
          </p:cNvGrpSpPr>
          <p:nvPr/>
        </p:nvGrpSpPr>
        <p:grpSpPr bwMode="auto">
          <a:xfrm>
            <a:off x="2711450" y="2163763"/>
            <a:ext cx="509588" cy="3211512"/>
            <a:chOff x="1056" y="1458"/>
            <a:chExt cx="162" cy="2023"/>
          </a:xfrm>
        </p:grpSpPr>
        <p:sp>
          <p:nvSpPr>
            <p:cNvPr id="1248410" name="Text Box 154"/>
            <p:cNvSpPr txBox="1">
              <a:spLocks noChangeArrowheads="1"/>
            </p:cNvSpPr>
            <p:nvPr/>
          </p:nvSpPr>
          <p:spPr bwMode="auto">
            <a:xfrm>
              <a:off x="1056" y="1458"/>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3</a:t>
              </a:r>
              <a:endParaRPr lang="en-US" altLang="zh-CN">
                <a:effectLst>
                  <a:outerShdw blurRad="38100" dist="38100" dir="2700000" algn="tl">
                    <a:srgbClr val="C0C0C0"/>
                  </a:outerShdw>
                </a:effectLst>
                <a:latin typeface="+mn-ea"/>
              </a:endParaRPr>
            </a:p>
          </p:txBody>
        </p:sp>
        <p:sp>
          <p:nvSpPr>
            <p:cNvPr id="1248411" name="Text Box 155"/>
            <p:cNvSpPr txBox="1">
              <a:spLocks noChangeArrowheads="1"/>
            </p:cNvSpPr>
            <p:nvPr/>
          </p:nvSpPr>
          <p:spPr bwMode="auto">
            <a:xfrm>
              <a:off x="1056" y="1871"/>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2</a:t>
              </a:r>
              <a:endParaRPr lang="en-US" altLang="zh-CN">
                <a:effectLst>
                  <a:outerShdw blurRad="38100" dist="38100" dir="2700000" algn="tl">
                    <a:srgbClr val="C0C0C0"/>
                  </a:outerShdw>
                </a:effectLst>
                <a:latin typeface="+mn-ea"/>
              </a:endParaRPr>
            </a:p>
          </p:txBody>
        </p:sp>
        <p:sp>
          <p:nvSpPr>
            <p:cNvPr id="1248412" name="Text Box 156"/>
            <p:cNvSpPr txBox="1">
              <a:spLocks noChangeArrowheads="1"/>
            </p:cNvSpPr>
            <p:nvPr/>
          </p:nvSpPr>
          <p:spPr bwMode="auto">
            <a:xfrm>
              <a:off x="1056" y="2936"/>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248413" name="Text Box 157"/>
            <p:cNvSpPr txBox="1">
              <a:spLocks noChangeArrowheads="1"/>
            </p:cNvSpPr>
            <p:nvPr/>
          </p:nvSpPr>
          <p:spPr bwMode="auto">
            <a:xfrm>
              <a:off x="1056" y="3349"/>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nvGrpSpPr>
          <p:cNvPr id="143512" name="Group 158"/>
          <p:cNvGrpSpPr>
            <a:grpSpLocks/>
          </p:cNvGrpSpPr>
          <p:nvPr/>
        </p:nvGrpSpPr>
        <p:grpSpPr bwMode="auto">
          <a:xfrm>
            <a:off x="3644900" y="1808164"/>
            <a:ext cx="431800" cy="3533775"/>
            <a:chOff x="1628" y="1331"/>
            <a:chExt cx="161" cy="2226"/>
          </a:xfrm>
        </p:grpSpPr>
        <p:sp>
          <p:nvSpPr>
            <p:cNvPr id="1248415" name="Text Box 159"/>
            <p:cNvSpPr txBox="1">
              <a:spLocks noChangeArrowheads="1"/>
            </p:cNvSpPr>
            <p:nvPr/>
          </p:nvSpPr>
          <p:spPr bwMode="auto">
            <a:xfrm>
              <a:off x="1628" y="1331"/>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16" name="Text Box 160"/>
            <p:cNvSpPr txBox="1">
              <a:spLocks noChangeArrowheads="1"/>
            </p:cNvSpPr>
            <p:nvPr/>
          </p:nvSpPr>
          <p:spPr bwMode="auto">
            <a:xfrm>
              <a:off x="1628" y="1486"/>
              <a:ext cx="161" cy="131"/>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17" name="Text Box 161"/>
            <p:cNvSpPr txBox="1">
              <a:spLocks noChangeArrowheads="1"/>
            </p:cNvSpPr>
            <p:nvPr/>
          </p:nvSpPr>
          <p:spPr bwMode="auto">
            <a:xfrm>
              <a:off x="1628" y="1662"/>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18" name="Text Box 162"/>
            <p:cNvSpPr txBox="1">
              <a:spLocks noChangeArrowheads="1"/>
            </p:cNvSpPr>
            <p:nvPr/>
          </p:nvSpPr>
          <p:spPr bwMode="auto">
            <a:xfrm>
              <a:off x="1628" y="1838"/>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sp>
          <p:nvSpPr>
            <p:cNvPr id="1248419" name="Text Box 163"/>
            <p:cNvSpPr txBox="1">
              <a:spLocks noChangeArrowheads="1"/>
            </p:cNvSpPr>
            <p:nvPr/>
          </p:nvSpPr>
          <p:spPr bwMode="auto">
            <a:xfrm>
              <a:off x="1628" y="2966"/>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20" name="Text Box 164"/>
            <p:cNvSpPr txBox="1">
              <a:spLocks noChangeArrowheads="1"/>
            </p:cNvSpPr>
            <p:nvPr/>
          </p:nvSpPr>
          <p:spPr bwMode="auto">
            <a:xfrm>
              <a:off x="1628" y="3122"/>
              <a:ext cx="161" cy="131"/>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21" name="Text Box 165"/>
            <p:cNvSpPr txBox="1">
              <a:spLocks noChangeArrowheads="1"/>
            </p:cNvSpPr>
            <p:nvPr/>
          </p:nvSpPr>
          <p:spPr bwMode="auto">
            <a:xfrm>
              <a:off x="1628" y="3276"/>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22" name="Text Box 166"/>
            <p:cNvSpPr txBox="1">
              <a:spLocks noChangeArrowheads="1"/>
            </p:cNvSpPr>
            <p:nvPr/>
          </p:nvSpPr>
          <p:spPr bwMode="auto">
            <a:xfrm>
              <a:off x="1628" y="3425"/>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grpSp>
      <p:sp>
        <p:nvSpPr>
          <p:cNvPr id="1248423" name="Text Box 167"/>
          <p:cNvSpPr txBox="1">
            <a:spLocks noChangeArrowheads="1"/>
          </p:cNvSpPr>
          <p:nvPr/>
        </p:nvSpPr>
        <p:spPr bwMode="auto">
          <a:xfrm>
            <a:off x="9120188" y="5565775"/>
            <a:ext cx="995362" cy="190500"/>
          </a:xfrm>
          <a:prstGeom prst="rect">
            <a:avLst/>
          </a:prstGeom>
          <a:noFill/>
          <a:ln w="16510">
            <a:noFill/>
            <a:miter lim="800000"/>
            <a:headEnd/>
            <a:tailEnd/>
          </a:ln>
        </p:spPr>
        <p:txBody>
          <a:bodyPr lIns="0" tIns="0" rIns="0" bIns="0"/>
          <a:lstStyle/>
          <a:p>
            <a:pPr>
              <a:defRPr/>
            </a:pPr>
            <a:r>
              <a:rPr lang="zh-CN" altLang="en-US">
                <a:solidFill>
                  <a:srgbClr val="C00000"/>
                </a:solidFill>
                <a:latin typeface="+mn-ea"/>
              </a:rPr>
              <a:t>输出</a:t>
            </a:r>
            <a:endParaRPr lang="zh-CN" altLang="en-US">
              <a:solidFill>
                <a:srgbClr val="C00000"/>
              </a:solidFill>
              <a:effectLst>
                <a:outerShdw blurRad="38100" dist="38100" dir="2700000" algn="tl">
                  <a:srgbClr val="C0C0C0"/>
                </a:outerShdw>
              </a:effectLst>
              <a:latin typeface="+mn-ea"/>
            </a:endParaRPr>
          </a:p>
        </p:txBody>
      </p:sp>
      <p:sp>
        <p:nvSpPr>
          <p:cNvPr id="1248424" name="Text Box 168"/>
          <p:cNvSpPr txBox="1">
            <a:spLocks noChangeArrowheads="1"/>
          </p:cNvSpPr>
          <p:nvPr/>
        </p:nvSpPr>
        <p:spPr bwMode="auto">
          <a:xfrm>
            <a:off x="7827965" y="5877092"/>
            <a:ext cx="836612" cy="330200"/>
          </a:xfrm>
          <a:prstGeom prst="rect">
            <a:avLst/>
          </a:prstGeom>
          <a:noFill/>
          <a:ln w="16510">
            <a:noFill/>
            <a:miter lim="800000"/>
            <a:headEnd/>
            <a:tailEnd/>
          </a:ln>
        </p:spPr>
        <p:txBody>
          <a:bodyPr lIns="0" tIns="0" rIns="0" bIns="0"/>
          <a:lstStyle/>
          <a:p>
            <a:pPr algn="r">
              <a:defRPr/>
            </a:pPr>
            <a:r>
              <a:rPr lang="zh-CN" altLang="en-US">
                <a:solidFill>
                  <a:srgbClr val="C00000"/>
                </a:solidFill>
                <a:latin typeface="+mn-ea"/>
              </a:rPr>
              <a:t>片选</a:t>
            </a:r>
            <a:endParaRPr lang="zh-CN" altLang="en-US">
              <a:solidFill>
                <a:srgbClr val="C00000"/>
              </a:solidFill>
              <a:effectLst>
                <a:outerShdw blurRad="38100" dist="38100" dir="2700000" algn="tl">
                  <a:srgbClr val="C0C0C0"/>
                </a:outerShdw>
              </a:effectLst>
              <a:latin typeface="+mn-ea"/>
            </a:endParaRPr>
          </a:p>
        </p:txBody>
      </p:sp>
      <p:sp>
        <p:nvSpPr>
          <p:cNvPr id="1248425" name="Text Box 169"/>
          <p:cNvSpPr txBox="1">
            <a:spLocks noChangeArrowheads="1"/>
          </p:cNvSpPr>
          <p:nvPr/>
        </p:nvSpPr>
        <p:spPr bwMode="auto">
          <a:xfrm>
            <a:off x="8751888" y="1412875"/>
            <a:ext cx="493712" cy="152400"/>
          </a:xfrm>
          <a:prstGeom prst="rect">
            <a:avLst/>
          </a:prstGeom>
          <a:noFill/>
          <a:ln w="16510">
            <a:noFill/>
            <a:miter lim="800000"/>
            <a:headEnd/>
            <a:tailEnd/>
          </a:ln>
        </p:spPr>
        <p:txBody>
          <a:bodyPr lIns="0" tIns="0" rIns="0" bIns="0"/>
          <a:lstStyle/>
          <a:p>
            <a:pPr algn="r">
              <a:defRPr/>
            </a:pPr>
            <a:r>
              <a:rPr lang="en-US" altLang="zh-CN">
                <a:solidFill>
                  <a:srgbClr val="C00000"/>
                </a:solidFill>
                <a:latin typeface="+mn-ea"/>
              </a:rPr>
              <a:t>V</a:t>
            </a:r>
            <a:r>
              <a:rPr lang="en-US" altLang="zh-CN" baseline="-25000">
                <a:solidFill>
                  <a:srgbClr val="C00000"/>
                </a:solidFill>
                <a:latin typeface="+mn-ea"/>
              </a:rPr>
              <a:t>CC</a:t>
            </a:r>
            <a:endParaRPr lang="en-US" altLang="zh-CN" dirty="0">
              <a:solidFill>
                <a:srgbClr val="C00000"/>
              </a:solidFill>
              <a:effectLst>
                <a:outerShdw blurRad="38100" dist="38100" dir="2700000" algn="tl">
                  <a:srgbClr val="C0C0C0"/>
                </a:outerShdw>
              </a:effectLst>
              <a:latin typeface="+mn-ea"/>
            </a:endParaRPr>
          </a:p>
        </p:txBody>
      </p:sp>
      <p:grpSp>
        <p:nvGrpSpPr>
          <p:cNvPr id="143516" name="Group 170"/>
          <p:cNvGrpSpPr>
            <a:grpSpLocks/>
          </p:cNvGrpSpPr>
          <p:nvPr/>
        </p:nvGrpSpPr>
        <p:grpSpPr bwMode="auto">
          <a:xfrm rot="-5400000">
            <a:off x="4764882" y="1737520"/>
            <a:ext cx="246063" cy="85725"/>
            <a:chOff x="11791" y="9249"/>
            <a:chExt cx="256" cy="79"/>
          </a:xfrm>
        </p:grpSpPr>
        <p:sp>
          <p:nvSpPr>
            <p:cNvPr id="143645" name="Rectangle 17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46" name="Group 172"/>
            <p:cNvGrpSpPr>
              <a:grpSpLocks/>
            </p:cNvGrpSpPr>
            <p:nvPr/>
          </p:nvGrpSpPr>
          <p:grpSpPr bwMode="auto">
            <a:xfrm>
              <a:off x="11791" y="9249"/>
              <a:ext cx="256" cy="79"/>
              <a:chOff x="11791" y="9249"/>
              <a:chExt cx="256" cy="79"/>
            </a:xfrm>
          </p:grpSpPr>
          <p:sp>
            <p:nvSpPr>
              <p:cNvPr id="143647" name="Line 17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48" name="Line 17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17" name="Group 175"/>
          <p:cNvGrpSpPr>
            <a:grpSpLocks/>
          </p:cNvGrpSpPr>
          <p:nvPr/>
        </p:nvGrpSpPr>
        <p:grpSpPr bwMode="auto">
          <a:xfrm rot="-5400000">
            <a:off x="5796757" y="1739107"/>
            <a:ext cx="246063" cy="82550"/>
            <a:chOff x="11791" y="9249"/>
            <a:chExt cx="256" cy="79"/>
          </a:xfrm>
        </p:grpSpPr>
        <p:sp>
          <p:nvSpPr>
            <p:cNvPr id="143641" name="Rectangle 17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42" name="Group 177"/>
            <p:cNvGrpSpPr>
              <a:grpSpLocks/>
            </p:cNvGrpSpPr>
            <p:nvPr/>
          </p:nvGrpSpPr>
          <p:grpSpPr bwMode="auto">
            <a:xfrm>
              <a:off x="11791" y="9249"/>
              <a:ext cx="256" cy="79"/>
              <a:chOff x="11791" y="9249"/>
              <a:chExt cx="256" cy="79"/>
            </a:xfrm>
          </p:grpSpPr>
          <p:sp>
            <p:nvSpPr>
              <p:cNvPr id="143643" name="Line 17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44" name="Line 17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18" name="Group 180"/>
          <p:cNvGrpSpPr>
            <a:grpSpLocks/>
          </p:cNvGrpSpPr>
          <p:nvPr/>
        </p:nvGrpSpPr>
        <p:grpSpPr bwMode="auto">
          <a:xfrm rot="-5400000">
            <a:off x="6825457" y="1739107"/>
            <a:ext cx="246063" cy="82550"/>
            <a:chOff x="11791" y="9249"/>
            <a:chExt cx="256" cy="79"/>
          </a:xfrm>
        </p:grpSpPr>
        <p:sp>
          <p:nvSpPr>
            <p:cNvPr id="143637" name="Rectangle 18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38" name="Group 182"/>
            <p:cNvGrpSpPr>
              <a:grpSpLocks/>
            </p:cNvGrpSpPr>
            <p:nvPr/>
          </p:nvGrpSpPr>
          <p:grpSpPr bwMode="auto">
            <a:xfrm>
              <a:off x="11791" y="9249"/>
              <a:ext cx="256" cy="79"/>
              <a:chOff x="11791" y="9249"/>
              <a:chExt cx="256" cy="79"/>
            </a:xfrm>
          </p:grpSpPr>
          <p:sp>
            <p:nvSpPr>
              <p:cNvPr id="143639" name="Line 18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40" name="Line 18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19" name="Group 185"/>
          <p:cNvGrpSpPr>
            <a:grpSpLocks/>
          </p:cNvGrpSpPr>
          <p:nvPr/>
        </p:nvGrpSpPr>
        <p:grpSpPr bwMode="auto">
          <a:xfrm rot="-5400000">
            <a:off x="7854157" y="1739107"/>
            <a:ext cx="246063" cy="82550"/>
            <a:chOff x="11791" y="9249"/>
            <a:chExt cx="256" cy="79"/>
          </a:xfrm>
        </p:grpSpPr>
        <p:sp>
          <p:nvSpPr>
            <p:cNvPr id="143633" name="Rectangle 18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34" name="Group 187"/>
            <p:cNvGrpSpPr>
              <a:grpSpLocks/>
            </p:cNvGrpSpPr>
            <p:nvPr/>
          </p:nvGrpSpPr>
          <p:grpSpPr bwMode="auto">
            <a:xfrm>
              <a:off x="11791" y="9249"/>
              <a:ext cx="256" cy="79"/>
              <a:chOff x="11791" y="9249"/>
              <a:chExt cx="256" cy="79"/>
            </a:xfrm>
          </p:grpSpPr>
          <p:sp>
            <p:nvSpPr>
              <p:cNvPr id="143635" name="Line 18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36" name="Line 18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0" name="Group 190"/>
          <p:cNvGrpSpPr>
            <a:grpSpLocks/>
          </p:cNvGrpSpPr>
          <p:nvPr/>
        </p:nvGrpSpPr>
        <p:grpSpPr bwMode="auto">
          <a:xfrm>
            <a:off x="4500563" y="2162175"/>
            <a:ext cx="273050" cy="76200"/>
            <a:chOff x="11791" y="9249"/>
            <a:chExt cx="256" cy="79"/>
          </a:xfrm>
        </p:grpSpPr>
        <p:sp>
          <p:nvSpPr>
            <p:cNvPr id="143629" name="Rectangle 19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30" name="Group 192"/>
            <p:cNvGrpSpPr>
              <a:grpSpLocks/>
            </p:cNvGrpSpPr>
            <p:nvPr/>
          </p:nvGrpSpPr>
          <p:grpSpPr bwMode="auto">
            <a:xfrm>
              <a:off x="11791" y="9249"/>
              <a:ext cx="256" cy="79"/>
              <a:chOff x="11791" y="9249"/>
              <a:chExt cx="256" cy="79"/>
            </a:xfrm>
          </p:grpSpPr>
          <p:sp>
            <p:nvSpPr>
              <p:cNvPr id="143631" name="Line 19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32" name="Line 19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1" name="Group 195"/>
          <p:cNvGrpSpPr>
            <a:grpSpLocks/>
          </p:cNvGrpSpPr>
          <p:nvPr/>
        </p:nvGrpSpPr>
        <p:grpSpPr bwMode="auto">
          <a:xfrm>
            <a:off x="5529263" y="2162175"/>
            <a:ext cx="273050" cy="76200"/>
            <a:chOff x="11791" y="9249"/>
            <a:chExt cx="256" cy="79"/>
          </a:xfrm>
        </p:grpSpPr>
        <p:sp>
          <p:nvSpPr>
            <p:cNvPr id="143625" name="Rectangle 19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26" name="Group 197"/>
            <p:cNvGrpSpPr>
              <a:grpSpLocks/>
            </p:cNvGrpSpPr>
            <p:nvPr/>
          </p:nvGrpSpPr>
          <p:grpSpPr bwMode="auto">
            <a:xfrm>
              <a:off x="11791" y="9249"/>
              <a:ext cx="256" cy="79"/>
              <a:chOff x="11791" y="9249"/>
              <a:chExt cx="256" cy="79"/>
            </a:xfrm>
          </p:grpSpPr>
          <p:sp>
            <p:nvSpPr>
              <p:cNvPr id="143627" name="Line 19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28" name="Line 19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2" name="Group 200"/>
          <p:cNvGrpSpPr>
            <a:grpSpLocks/>
          </p:cNvGrpSpPr>
          <p:nvPr/>
        </p:nvGrpSpPr>
        <p:grpSpPr bwMode="auto">
          <a:xfrm>
            <a:off x="6554788" y="2162175"/>
            <a:ext cx="273050" cy="76200"/>
            <a:chOff x="11791" y="9249"/>
            <a:chExt cx="256" cy="79"/>
          </a:xfrm>
        </p:grpSpPr>
        <p:sp>
          <p:nvSpPr>
            <p:cNvPr id="143621" name="Rectangle 20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22" name="Group 202"/>
            <p:cNvGrpSpPr>
              <a:grpSpLocks/>
            </p:cNvGrpSpPr>
            <p:nvPr/>
          </p:nvGrpSpPr>
          <p:grpSpPr bwMode="auto">
            <a:xfrm>
              <a:off x="11791" y="9249"/>
              <a:ext cx="256" cy="79"/>
              <a:chOff x="11791" y="9249"/>
              <a:chExt cx="256" cy="79"/>
            </a:xfrm>
          </p:grpSpPr>
          <p:sp>
            <p:nvSpPr>
              <p:cNvPr id="143623" name="Line 20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24" name="Line 20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3" name="Group 205"/>
          <p:cNvGrpSpPr>
            <a:grpSpLocks/>
          </p:cNvGrpSpPr>
          <p:nvPr/>
        </p:nvGrpSpPr>
        <p:grpSpPr bwMode="auto">
          <a:xfrm>
            <a:off x="7583488" y="2162175"/>
            <a:ext cx="273050" cy="76200"/>
            <a:chOff x="11791" y="9249"/>
            <a:chExt cx="256" cy="79"/>
          </a:xfrm>
        </p:grpSpPr>
        <p:sp>
          <p:nvSpPr>
            <p:cNvPr id="143617" name="Rectangle 20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18" name="Group 207"/>
            <p:cNvGrpSpPr>
              <a:grpSpLocks/>
            </p:cNvGrpSpPr>
            <p:nvPr/>
          </p:nvGrpSpPr>
          <p:grpSpPr bwMode="auto">
            <a:xfrm>
              <a:off x="11791" y="9249"/>
              <a:ext cx="256" cy="79"/>
              <a:chOff x="11791" y="9249"/>
              <a:chExt cx="256" cy="79"/>
            </a:xfrm>
          </p:grpSpPr>
          <p:sp>
            <p:nvSpPr>
              <p:cNvPr id="143619" name="Line 20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20" name="Line 20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4" name="Group 210"/>
          <p:cNvGrpSpPr>
            <a:grpSpLocks/>
          </p:cNvGrpSpPr>
          <p:nvPr/>
        </p:nvGrpSpPr>
        <p:grpSpPr bwMode="auto">
          <a:xfrm>
            <a:off x="4500563" y="2782888"/>
            <a:ext cx="273050" cy="76200"/>
            <a:chOff x="11791" y="9249"/>
            <a:chExt cx="256" cy="79"/>
          </a:xfrm>
        </p:grpSpPr>
        <p:sp>
          <p:nvSpPr>
            <p:cNvPr id="143613" name="Rectangle 21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14" name="Group 212"/>
            <p:cNvGrpSpPr>
              <a:grpSpLocks/>
            </p:cNvGrpSpPr>
            <p:nvPr/>
          </p:nvGrpSpPr>
          <p:grpSpPr bwMode="auto">
            <a:xfrm>
              <a:off x="11791" y="9249"/>
              <a:ext cx="256" cy="79"/>
              <a:chOff x="11791" y="9249"/>
              <a:chExt cx="256" cy="79"/>
            </a:xfrm>
          </p:grpSpPr>
          <p:sp>
            <p:nvSpPr>
              <p:cNvPr id="143615" name="Line 21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16" name="Line 21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5" name="Group 215"/>
          <p:cNvGrpSpPr>
            <a:grpSpLocks/>
          </p:cNvGrpSpPr>
          <p:nvPr/>
        </p:nvGrpSpPr>
        <p:grpSpPr bwMode="auto">
          <a:xfrm>
            <a:off x="5529263" y="2782888"/>
            <a:ext cx="273050" cy="76200"/>
            <a:chOff x="11791" y="9249"/>
            <a:chExt cx="256" cy="79"/>
          </a:xfrm>
        </p:grpSpPr>
        <p:sp>
          <p:nvSpPr>
            <p:cNvPr id="143609" name="Rectangle 21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10" name="Group 217"/>
            <p:cNvGrpSpPr>
              <a:grpSpLocks/>
            </p:cNvGrpSpPr>
            <p:nvPr/>
          </p:nvGrpSpPr>
          <p:grpSpPr bwMode="auto">
            <a:xfrm>
              <a:off x="11791" y="9249"/>
              <a:ext cx="256" cy="79"/>
              <a:chOff x="11791" y="9249"/>
              <a:chExt cx="256" cy="79"/>
            </a:xfrm>
          </p:grpSpPr>
          <p:sp>
            <p:nvSpPr>
              <p:cNvPr id="143611" name="Line 21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12" name="Line 21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6" name="Group 220"/>
          <p:cNvGrpSpPr>
            <a:grpSpLocks/>
          </p:cNvGrpSpPr>
          <p:nvPr/>
        </p:nvGrpSpPr>
        <p:grpSpPr bwMode="auto">
          <a:xfrm>
            <a:off x="6554788" y="2782888"/>
            <a:ext cx="273050" cy="76200"/>
            <a:chOff x="11791" y="9249"/>
            <a:chExt cx="256" cy="79"/>
          </a:xfrm>
        </p:grpSpPr>
        <p:sp>
          <p:nvSpPr>
            <p:cNvPr id="143605" name="Rectangle 22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06" name="Group 222"/>
            <p:cNvGrpSpPr>
              <a:grpSpLocks/>
            </p:cNvGrpSpPr>
            <p:nvPr/>
          </p:nvGrpSpPr>
          <p:grpSpPr bwMode="auto">
            <a:xfrm>
              <a:off x="11791" y="9249"/>
              <a:ext cx="256" cy="79"/>
              <a:chOff x="11791" y="9249"/>
              <a:chExt cx="256" cy="79"/>
            </a:xfrm>
          </p:grpSpPr>
          <p:sp>
            <p:nvSpPr>
              <p:cNvPr id="143607" name="Line 22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08" name="Line 22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7" name="Group 225"/>
          <p:cNvGrpSpPr>
            <a:grpSpLocks/>
          </p:cNvGrpSpPr>
          <p:nvPr/>
        </p:nvGrpSpPr>
        <p:grpSpPr bwMode="auto">
          <a:xfrm>
            <a:off x="7583488" y="2782888"/>
            <a:ext cx="273050" cy="76200"/>
            <a:chOff x="11791" y="9249"/>
            <a:chExt cx="256" cy="79"/>
          </a:xfrm>
        </p:grpSpPr>
        <p:sp>
          <p:nvSpPr>
            <p:cNvPr id="143601" name="Rectangle 22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02" name="Group 227"/>
            <p:cNvGrpSpPr>
              <a:grpSpLocks/>
            </p:cNvGrpSpPr>
            <p:nvPr/>
          </p:nvGrpSpPr>
          <p:grpSpPr bwMode="auto">
            <a:xfrm>
              <a:off x="11791" y="9249"/>
              <a:ext cx="256" cy="79"/>
              <a:chOff x="11791" y="9249"/>
              <a:chExt cx="256" cy="79"/>
            </a:xfrm>
          </p:grpSpPr>
          <p:sp>
            <p:nvSpPr>
              <p:cNvPr id="143603" name="Line 22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04" name="Line 22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8" name="Group 230"/>
          <p:cNvGrpSpPr>
            <a:grpSpLocks/>
          </p:cNvGrpSpPr>
          <p:nvPr/>
        </p:nvGrpSpPr>
        <p:grpSpPr bwMode="auto">
          <a:xfrm>
            <a:off x="4500563" y="3406776"/>
            <a:ext cx="273050" cy="74613"/>
            <a:chOff x="11791" y="9249"/>
            <a:chExt cx="256" cy="79"/>
          </a:xfrm>
        </p:grpSpPr>
        <p:sp>
          <p:nvSpPr>
            <p:cNvPr id="143597" name="Rectangle 23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8" name="Group 232"/>
            <p:cNvGrpSpPr>
              <a:grpSpLocks/>
            </p:cNvGrpSpPr>
            <p:nvPr/>
          </p:nvGrpSpPr>
          <p:grpSpPr bwMode="auto">
            <a:xfrm>
              <a:off x="11791" y="9249"/>
              <a:ext cx="256" cy="79"/>
              <a:chOff x="11791" y="9249"/>
              <a:chExt cx="256" cy="79"/>
            </a:xfrm>
          </p:grpSpPr>
          <p:sp>
            <p:nvSpPr>
              <p:cNvPr id="143599" name="Line 23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00" name="Line 23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9" name="Group 235"/>
          <p:cNvGrpSpPr>
            <a:grpSpLocks/>
          </p:cNvGrpSpPr>
          <p:nvPr/>
        </p:nvGrpSpPr>
        <p:grpSpPr bwMode="auto">
          <a:xfrm>
            <a:off x="5529263" y="3406776"/>
            <a:ext cx="273050" cy="74613"/>
            <a:chOff x="11791" y="9249"/>
            <a:chExt cx="256" cy="79"/>
          </a:xfrm>
        </p:grpSpPr>
        <p:sp>
          <p:nvSpPr>
            <p:cNvPr id="143593" name="Rectangle 23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4" name="Group 237"/>
            <p:cNvGrpSpPr>
              <a:grpSpLocks/>
            </p:cNvGrpSpPr>
            <p:nvPr/>
          </p:nvGrpSpPr>
          <p:grpSpPr bwMode="auto">
            <a:xfrm>
              <a:off x="11791" y="9249"/>
              <a:ext cx="256" cy="79"/>
              <a:chOff x="11791" y="9249"/>
              <a:chExt cx="256" cy="79"/>
            </a:xfrm>
          </p:grpSpPr>
          <p:sp>
            <p:nvSpPr>
              <p:cNvPr id="143595" name="Line 23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96" name="Line 23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0" name="Group 240"/>
          <p:cNvGrpSpPr>
            <a:grpSpLocks/>
          </p:cNvGrpSpPr>
          <p:nvPr/>
        </p:nvGrpSpPr>
        <p:grpSpPr bwMode="auto">
          <a:xfrm>
            <a:off x="6554788" y="3406776"/>
            <a:ext cx="273050" cy="74613"/>
            <a:chOff x="11791" y="9249"/>
            <a:chExt cx="256" cy="79"/>
          </a:xfrm>
        </p:grpSpPr>
        <p:sp>
          <p:nvSpPr>
            <p:cNvPr id="143589" name="Rectangle 24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0" name="Group 242"/>
            <p:cNvGrpSpPr>
              <a:grpSpLocks/>
            </p:cNvGrpSpPr>
            <p:nvPr/>
          </p:nvGrpSpPr>
          <p:grpSpPr bwMode="auto">
            <a:xfrm>
              <a:off x="11791" y="9249"/>
              <a:ext cx="256" cy="79"/>
              <a:chOff x="11791" y="9249"/>
              <a:chExt cx="256" cy="79"/>
            </a:xfrm>
          </p:grpSpPr>
          <p:sp>
            <p:nvSpPr>
              <p:cNvPr id="143591" name="Line 24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92" name="Line 24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1" name="Group 245"/>
          <p:cNvGrpSpPr>
            <a:grpSpLocks/>
          </p:cNvGrpSpPr>
          <p:nvPr/>
        </p:nvGrpSpPr>
        <p:grpSpPr bwMode="auto">
          <a:xfrm>
            <a:off x="7583488" y="3406776"/>
            <a:ext cx="273050" cy="74613"/>
            <a:chOff x="11791" y="9249"/>
            <a:chExt cx="256" cy="79"/>
          </a:xfrm>
        </p:grpSpPr>
        <p:sp>
          <p:nvSpPr>
            <p:cNvPr id="143585" name="Rectangle 24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586" name="Group 247"/>
            <p:cNvGrpSpPr>
              <a:grpSpLocks/>
            </p:cNvGrpSpPr>
            <p:nvPr/>
          </p:nvGrpSpPr>
          <p:grpSpPr bwMode="auto">
            <a:xfrm>
              <a:off x="11791" y="9249"/>
              <a:ext cx="256" cy="79"/>
              <a:chOff x="11791" y="9249"/>
              <a:chExt cx="256" cy="79"/>
            </a:xfrm>
          </p:grpSpPr>
          <p:sp>
            <p:nvSpPr>
              <p:cNvPr id="143587" name="Line 24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588" name="Line 24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32" name="Group 250"/>
          <p:cNvGrpSpPr>
            <a:grpSpLocks/>
          </p:cNvGrpSpPr>
          <p:nvPr/>
        </p:nvGrpSpPr>
        <p:grpSpPr bwMode="auto">
          <a:xfrm>
            <a:off x="4500563" y="4033838"/>
            <a:ext cx="273050" cy="74612"/>
            <a:chOff x="11791" y="9249"/>
            <a:chExt cx="256" cy="79"/>
          </a:xfrm>
        </p:grpSpPr>
        <p:sp>
          <p:nvSpPr>
            <p:cNvPr id="143581" name="Rectangle 25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82" name="Group 252"/>
            <p:cNvGrpSpPr>
              <a:grpSpLocks/>
            </p:cNvGrpSpPr>
            <p:nvPr/>
          </p:nvGrpSpPr>
          <p:grpSpPr bwMode="auto">
            <a:xfrm>
              <a:off x="11791" y="9249"/>
              <a:ext cx="256" cy="79"/>
              <a:chOff x="11791" y="9249"/>
              <a:chExt cx="256" cy="79"/>
            </a:xfrm>
          </p:grpSpPr>
          <p:sp>
            <p:nvSpPr>
              <p:cNvPr id="143583" name="Line 25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84" name="Line 25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3" name="Group 255"/>
          <p:cNvGrpSpPr>
            <a:grpSpLocks/>
          </p:cNvGrpSpPr>
          <p:nvPr/>
        </p:nvGrpSpPr>
        <p:grpSpPr bwMode="auto">
          <a:xfrm>
            <a:off x="5529263" y="4033838"/>
            <a:ext cx="273050" cy="74612"/>
            <a:chOff x="11791" y="9249"/>
            <a:chExt cx="256" cy="79"/>
          </a:xfrm>
        </p:grpSpPr>
        <p:sp>
          <p:nvSpPr>
            <p:cNvPr id="143577" name="Rectangle 25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78" name="Group 257"/>
            <p:cNvGrpSpPr>
              <a:grpSpLocks/>
            </p:cNvGrpSpPr>
            <p:nvPr/>
          </p:nvGrpSpPr>
          <p:grpSpPr bwMode="auto">
            <a:xfrm>
              <a:off x="11791" y="9249"/>
              <a:ext cx="256" cy="79"/>
              <a:chOff x="11791" y="9249"/>
              <a:chExt cx="256" cy="79"/>
            </a:xfrm>
          </p:grpSpPr>
          <p:sp>
            <p:nvSpPr>
              <p:cNvPr id="143579" name="Line 25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80" name="Line 25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4" name="Group 260"/>
          <p:cNvGrpSpPr>
            <a:grpSpLocks/>
          </p:cNvGrpSpPr>
          <p:nvPr/>
        </p:nvGrpSpPr>
        <p:grpSpPr bwMode="auto">
          <a:xfrm>
            <a:off x="6554788" y="4033838"/>
            <a:ext cx="273050" cy="74612"/>
            <a:chOff x="11791" y="9249"/>
            <a:chExt cx="256" cy="79"/>
          </a:xfrm>
        </p:grpSpPr>
        <p:sp>
          <p:nvSpPr>
            <p:cNvPr id="143573" name="Rectangle 26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74" name="Group 262"/>
            <p:cNvGrpSpPr>
              <a:grpSpLocks/>
            </p:cNvGrpSpPr>
            <p:nvPr/>
          </p:nvGrpSpPr>
          <p:grpSpPr bwMode="auto">
            <a:xfrm>
              <a:off x="11791" y="9249"/>
              <a:ext cx="256" cy="79"/>
              <a:chOff x="11791" y="9249"/>
              <a:chExt cx="256" cy="79"/>
            </a:xfrm>
          </p:grpSpPr>
          <p:sp>
            <p:nvSpPr>
              <p:cNvPr id="143575" name="Line 26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76" name="Line 26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5" name="Group 265"/>
          <p:cNvGrpSpPr>
            <a:grpSpLocks/>
          </p:cNvGrpSpPr>
          <p:nvPr/>
        </p:nvGrpSpPr>
        <p:grpSpPr bwMode="auto">
          <a:xfrm>
            <a:off x="7583488" y="4033838"/>
            <a:ext cx="273050" cy="74612"/>
            <a:chOff x="11791" y="9249"/>
            <a:chExt cx="256" cy="79"/>
          </a:xfrm>
        </p:grpSpPr>
        <p:sp>
          <p:nvSpPr>
            <p:cNvPr id="143569" name="Rectangle 26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570" name="Group 267"/>
            <p:cNvGrpSpPr>
              <a:grpSpLocks/>
            </p:cNvGrpSpPr>
            <p:nvPr/>
          </p:nvGrpSpPr>
          <p:grpSpPr bwMode="auto">
            <a:xfrm>
              <a:off x="11791" y="9249"/>
              <a:ext cx="256" cy="79"/>
              <a:chOff x="11791" y="9249"/>
              <a:chExt cx="256" cy="79"/>
            </a:xfrm>
          </p:grpSpPr>
          <p:sp>
            <p:nvSpPr>
              <p:cNvPr id="143571" name="Line 26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572" name="Line 26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37" name="Group 277"/>
          <p:cNvGrpSpPr>
            <a:grpSpLocks/>
          </p:cNvGrpSpPr>
          <p:nvPr/>
        </p:nvGrpSpPr>
        <p:grpSpPr bwMode="auto">
          <a:xfrm>
            <a:off x="-5323597" y="4411663"/>
            <a:ext cx="56" cy="1268412"/>
            <a:chOff x="11712" y="10671"/>
            <a:chExt cx="56" cy="1323"/>
          </a:xfrm>
        </p:grpSpPr>
        <p:sp>
          <p:nvSpPr>
            <p:cNvPr id="143558" name="Line 279"/>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561" name="Line 282"/>
            <p:cNvSpPr>
              <a:spLocks noChangeShapeType="1"/>
            </p:cNvSpPr>
            <p:nvPr/>
          </p:nvSpPr>
          <p:spPr bwMode="auto">
            <a:xfrm>
              <a:off x="11768" y="11020"/>
              <a:ext cx="0" cy="974"/>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grpSp>
      <p:sp>
        <p:nvSpPr>
          <p:cNvPr id="1248542" name="Text Box 286"/>
          <p:cNvSpPr txBox="1">
            <a:spLocks noChangeArrowheads="1"/>
          </p:cNvSpPr>
          <p:nvPr/>
        </p:nvSpPr>
        <p:spPr bwMode="auto">
          <a:xfrm>
            <a:off x="3262314" y="3851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dirty="0">
                <a:latin typeface="+mn-ea"/>
              </a:rPr>
              <a:t>列地址译码器</a:t>
            </a:r>
            <a:endParaRPr lang="zh-CN" altLang="en-US" dirty="0">
              <a:effectLst>
                <a:outerShdw blurRad="38100" dist="38100" dir="2700000" algn="tl">
                  <a:srgbClr val="FFFFFF"/>
                </a:outerShdw>
              </a:effectLst>
              <a:latin typeface="+mn-ea"/>
            </a:endParaRPr>
          </a:p>
        </p:txBody>
      </p:sp>
      <p:sp>
        <p:nvSpPr>
          <p:cNvPr id="143553" name="Line 293"/>
          <p:cNvSpPr>
            <a:spLocks noChangeShapeType="1"/>
          </p:cNvSpPr>
          <p:nvPr/>
        </p:nvSpPr>
        <p:spPr bwMode="auto">
          <a:xfrm>
            <a:off x="5162551" y="4770209"/>
            <a:ext cx="0" cy="906691"/>
          </a:xfrm>
          <a:prstGeom prst="line">
            <a:avLst/>
          </a:prstGeom>
          <a:noFill/>
          <a:ln w="9525" cap="sq">
            <a:solidFill>
              <a:schemeClr val="tx1"/>
            </a:solidFill>
            <a:miter lim="800000"/>
            <a:headEnd/>
            <a:tailEnd/>
          </a:ln>
        </p:spPr>
        <p:txBody>
          <a:bodyPr/>
          <a:lstStyle/>
          <a:p>
            <a:endParaRPr lang="zh-CN" altLang="en-US">
              <a:latin typeface="+mn-ea"/>
            </a:endParaRPr>
          </a:p>
        </p:txBody>
      </p:sp>
      <p:grpSp>
        <p:nvGrpSpPr>
          <p:cNvPr id="143544" name="Group 295"/>
          <p:cNvGrpSpPr>
            <a:grpSpLocks/>
          </p:cNvGrpSpPr>
          <p:nvPr/>
        </p:nvGrpSpPr>
        <p:grpSpPr bwMode="auto">
          <a:xfrm>
            <a:off x="-6309835" y="4411663"/>
            <a:ext cx="56" cy="1268412"/>
            <a:chOff x="11712" y="10671"/>
            <a:chExt cx="56" cy="1323"/>
          </a:xfrm>
        </p:grpSpPr>
        <p:sp>
          <p:nvSpPr>
            <p:cNvPr id="143547" name="Line 297"/>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latin typeface="+mn-ea"/>
              </a:endParaRPr>
            </a:p>
          </p:txBody>
        </p:sp>
        <p:sp>
          <p:nvSpPr>
            <p:cNvPr id="143550" name="Line 300"/>
            <p:cNvSpPr>
              <a:spLocks noChangeShapeType="1"/>
            </p:cNvSpPr>
            <p:nvPr/>
          </p:nvSpPr>
          <p:spPr bwMode="auto">
            <a:xfrm>
              <a:off x="11768" y="11020"/>
              <a:ext cx="0" cy="974"/>
            </a:xfrm>
            <a:prstGeom prst="line">
              <a:avLst/>
            </a:prstGeom>
            <a:noFill/>
            <a:ln w="9525">
              <a:solidFill>
                <a:schemeClr val="tx1"/>
              </a:solidFill>
              <a:round/>
              <a:headEnd/>
              <a:tailEnd/>
            </a:ln>
          </p:spPr>
          <p:txBody>
            <a:bodyPr/>
            <a:lstStyle/>
            <a:p>
              <a:endParaRPr lang="zh-CN" altLang="en-US">
                <a:latin typeface="+mn-ea"/>
              </a:endParaRPr>
            </a:p>
          </p:txBody>
        </p:sp>
      </p:grpSp>
      <p:sp>
        <p:nvSpPr>
          <p:cNvPr id="299" name="等腰三角形 298"/>
          <p:cNvSpPr/>
          <p:nvPr/>
        </p:nvSpPr>
        <p:spPr>
          <a:xfrm rot="10800000" flipH="1">
            <a:off x="5016688" y="4521972"/>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02" name="Line 293"/>
          <p:cNvSpPr>
            <a:spLocks noChangeShapeType="1"/>
          </p:cNvSpPr>
          <p:nvPr/>
        </p:nvSpPr>
        <p:spPr bwMode="auto">
          <a:xfrm rot="5400000">
            <a:off x="4393407" y="3944939"/>
            <a:ext cx="0" cy="1382712"/>
          </a:xfrm>
          <a:prstGeom prst="line">
            <a:avLst/>
          </a:prstGeom>
          <a:noFill/>
          <a:ln w="9525">
            <a:solidFill>
              <a:schemeClr val="tx1"/>
            </a:solidFill>
            <a:round/>
            <a:headEnd/>
            <a:tailEnd/>
          </a:ln>
        </p:spPr>
        <p:txBody>
          <a:bodyPr/>
          <a:lstStyle/>
          <a:p>
            <a:endParaRPr lang="zh-CN" altLang="en-US">
              <a:latin typeface="+mn-ea"/>
            </a:endParaRPr>
          </a:p>
        </p:txBody>
      </p:sp>
      <p:sp>
        <p:nvSpPr>
          <p:cNvPr id="304" name="等腰三角形 303"/>
          <p:cNvSpPr/>
          <p:nvPr/>
        </p:nvSpPr>
        <p:spPr>
          <a:xfrm rot="10800000" flipH="1">
            <a:off x="6048895" y="4525757"/>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14" name="等腰三角形 313"/>
          <p:cNvSpPr/>
          <p:nvPr/>
        </p:nvSpPr>
        <p:spPr>
          <a:xfrm rot="10800000" flipH="1">
            <a:off x="7071577" y="4529542"/>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15" name="等腰三角形 314"/>
          <p:cNvSpPr/>
          <p:nvPr/>
        </p:nvSpPr>
        <p:spPr>
          <a:xfrm rot="10800000" flipH="1">
            <a:off x="8094259" y="4533327"/>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
        <p:nvSpPr>
          <p:cNvPr id="319" name="Line 293"/>
          <p:cNvSpPr>
            <a:spLocks noChangeShapeType="1"/>
          </p:cNvSpPr>
          <p:nvPr/>
        </p:nvSpPr>
        <p:spPr bwMode="auto">
          <a:xfrm rot="5400000">
            <a:off x="4722020" y="3848894"/>
            <a:ext cx="0" cy="2039938"/>
          </a:xfrm>
          <a:prstGeom prst="line">
            <a:avLst/>
          </a:prstGeom>
          <a:noFill/>
          <a:ln w="9525">
            <a:solidFill>
              <a:schemeClr val="tx1"/>
            </a:solidFill>
            <a:round/>
            <a:headEnd/>
            <a:tailEnd/>
          </a:ln>
        </p:spPr>
        <p:txBody>
          <a:bodyPr/>
          <a:lstStyle/>
          <a:p>
            <a:endParaRPr lang="zh-CN" altLang="en-US">
              <a:latin typeface="+mn-ea"/>
            </a:endParaRPr>
          </a:p>
        </p:txBody>
      </p:sp>
      <p:sp>
        <p:nvSpPr>
          <p:cNvPr id="320" name="Line 293"/>
          <p:cNvSpPr>
            <a:spLocks noChangeShapeType="1"/>
          </p:cNvSpPr>
          <p:nvPr/>
        </p:nvSpPr>
        <p:spPr bwMode="auto">
          <a:xfrm rot="5400000">
            <a:off x="5233592" y="3598467"/>
            <a:ext cx="0" cy="3067843"/>
          </a:xfrm>
          <a:prstGeom prst="line">
            <a:avLst/>
          </a:prstGeom>
          <a:noFill/>
          <a:ln w="9525">
            <a:solidFill>
              <a:schemeClr val="tx1"/>
            </a:solidFill>
            <a:round/>
            <a:headEnd/>
            <a:tailEnd/>
          </a:ln>
        </p:spPr>
        <p:txBody>
          <a:bodyPr/>
          <a:lstStyle/>
          <a:p>
            <a:endParaRPr lang="zh-CN" altLang="en-US">
              <a:latin typeface="+mn-ea"/>
            </a:endParaRPr>
          </a:p>
        </p:txBody>
      </p:sp>
      <p:sp>
        <p:nvSpPr>
          <p:cNvPr id="321" name="Line 293"/>
          <p:cNvSpPr>
            <a:spLocks noChangeShapeType="1"/>
          </p:cNvSpPr>
          <p:nvPr/>
        </p:nvSpPr>
        <p:spPr bwMode="auto">
          <a:xfrm rot="5400000">
            <a:off x="5757665" y="3339110"/>
            <a:ext cx="0" cy="4098529"/>
          </a:xfrm>
          <a:prstGeom prst="line">
            <a:avLst/>
          </a:prstGeom>
          <a:noFill/>
          <a:ln w="9525">
            <a:solidFill>
              <a:schemeClr val="tx1"/>
            </a:solidFill>
            <a:round/>
            <a:headEnd/>
            <a:tailEnd/>
          </a:ln>
        </p:spPr>
        <p:txBody>
          <a:bodyPr/>
          <a:lstStyle/>
          <a:p>
            <a:endParaRPr lang="zh-CN" altLang="en-US">
              <a:latin typeface="+mn-ea"/>
            </a:endParaRPr>
          </a:p>
        </p:txBody>
      </p:sp>
      <p:grpSp>
        <p:nvGrpSpPr>
          <p:cNvPr id="4" name="组合 3"/>
          <p:cNvGrpSpPr/>
          <p:nvPr/>
        </p:nvGrpSpPr>
        <p:grpSpPr>
          <a:xfrm>
            <a:off x="5741988" y="4639897"/>
            <a:ext cx="362743" cy="228966"/>
            <a:chOff x="5741988" y="4639897"/>
            <a:chExt cx="362743" cy="228966"/>
          </a:xfrm>
        </p:grpSpPr>
        <p:sp>
          <p:nvSpPr>
            <p:cNvPr id="322" name="Line 293"/>
            <p:cNvSpPr>
              <a:spLocks noChangeShapeType="1"/>
            </p:cNvSpPr>
            <p:nvPr/>
          </p:nvSpPr>
          <p:spPr bwMode="auto">
            <a:xfrm>
              <a:off x="5741989" y="4641850"/>
              <a:ext cx="0" cy="227013"/>
            </a:xfrm>
            <a:prstGeom prst="line">
              <a:avLst/>
            </a:prstGeom>
            <a:noFill/>
            <a:ln w="9525">
              <a:solidFill>
                <a:schemeClr val="tx1"/>
              </a:solidFill>
              <a:round/>
              <a:headEnd/>
              <a:tailEnd/>
            </a:ln>
          </p:spPr>
          <p:txBody>
            <a:bodyPr/>
            <a:lstStyle/>
            <a:p>
              <a:endParaRPr lang="zh-CN" altLang="en-US">
                <a:latin typeface="+mn-ea"/>
              </a:endParaRPr>
            </a:p>
          </p:txBody>
        </p:sp>
        <p:sp>
          <p:nvSpPr>
            <p:cNvPr id="323" name="Line 293"/>
            <p:cNvSpPr>
              <a:spLocks noChangeShapeType="1"/>
            </p:cNvSpPr>
            <p:nvPr/>
          </p:nvSpPr>
          <p:spPr bwMode="auto">
            <a:xfrm rot="5400000">
              <a:off x="5923360" y="4458525"/>
              <a:ext cx="0" cy="362743"/>
            </a:xfrm>
            <a:prstGeom prst="line">
              <a:avLst/>
            </a:prstGeom>
            <a:noFill/>
            <a:ln w="9525">
              <a:solidFill>
                <a:schemeClr val="tx1"/>
              </a:solidFill>
              <a:round/>
              <a:headEnd/>
              <a:tailEnd/>
            </a:ln>
          </p:spPr>
          <p:txBody>
            <a:bodyPr/>
            <a:lstStyle/>
            <a:p>
              <a:endParaRPr lang="zh-CN" altLang="en-US">
                <a:latin typeface="+mn-ea"/>
              </a:endParaRPr>
            </a:p>
          </p:txBody>
        </p:sp>
      </p:grpSp>
      <p:grpSp>
        <p:nvGrpSpPr>
          <p:cNvPr id="324" name="组合 323"/>
          <p:cNvGrpSpPr/>
          <p:nvPr/>
        </p:nvGrpSpPr>
        <p:grpSpPr>
          <a:xfrm>
            <a:off x="6768684" y="4646432"/>
            <a:ext cx="362743" cy="485956"/>
            <a:chOff x="5741988" y="4639897"/>
            <a:chExt cx="362743" cy="485956"/>
          </a:xfrm>
        </p:grpSpPr>
        <p:sp>
          <p:nvSpPr>
            <p:cNvPr id="325" name="Line 293"/>
            <p:cNvSpPr>
              <a:spLocks noChangeShapeType="1"/>
            </p:cNvSpPr>
            <p:nvPr/>
          </p:nvSpPr>
          <p:spPr bwMode="auto">
            <a:xfrm>
              <a:off x="5741989" y="4641850"/>
              <a:ext cx="0" cy="484003"/>
            </a:xfrm>
            <a:prstGeom prst="line">
              <a:avLst/>
            </a:prstGeom>
            <a:noFill/>
            <a:ln w="9525">
              <a:solidFill>
                <a:schemeClr val="tx1"/>
              </a:solidFill>
              <a:round/>
              <a:headEnd/>
              <a:tailEnd/>
            </a:ln>
          </p:spPr>
          <p:txBody>
            <a:bodyPr/>
            <a:lstStyle/>
            <a:p>
              <a:endParaRPr lang="zh-CN" altLang="en-US">
                <a:latin typeface="+mn-ea"/>
              </a:endParaRPr>
            </a:p>
          </p:txBody>
        </p:sp>
        <p:sp>
          <p:nvSpPr>
            <p:cNvPr id="326" name="Line 293"/>
            <p:cNvSpPr>
              <a:spLocks noChangeShapeType="1"/>
            </p:cNvSpPr>
            <p:nvPr/>
          </p:nvSpPr>
          <p:spPr bwMode="auto">
            <a:xfrm rot="5400000">
              <a:off x="5923360" y="4458525"/>
              <a:ext cx="0" cy="362743"/>
            </a:xfrm>
            <a:prstGeom prst="line">
              <a:avLst/>
            </a:prstGeom>
            <a:noFill/>
            <a:ln w="9525">
              <a:solidFill>
                <a:schemeClr val="tx1"/>
              </a:solidFill>
              <a:round/>
              <a:headEnd/>
              <a:tailEnd/>
            </a:ln>
          </p:spPr>
          <p:txBody>
            <a:bodyPr/>
            <a:lstStyle/>
            <a:p>
              <a:endParaRPr lang="zh-CN" altLang="en-US">
                <a:latin typeface="+mn-ea"/>
              </a:endParaRPr>
            </a:p>
          </p:txBody>
        </p:sp>
      </p:grpSp>
      <p:grpSp>
        <p:nvGrpSpPr>
          <p:cNvPr id="327" name="组合 326"/>
          <p:cNvGrpSpPr/>
          <p:nvPr/>
        </p:nvGrpSpPr>
        <p:grpSpPr>
          <a:xfrm>
            <a:off x="7806929" y="4646431"/>
            <a:ext cx="362743" cy="741943"/>
            <a:chOff x="5741988" y="4639897"/>
            <a:chExt cx="362743" cy="741943"/>
          </a:xfrm>
        </p:grpSpPr>
        <p:sp>
          <p:nvSpPr>
            <p:cNvPr id="328" name="Line 293"/>
            <p:cNvSpPr>
              <a:spLocks noChangeShapeType="1"/>
            </p:cNvSpPr>
            <p:nvPr/>
          </p:nvSpPr>
          <p:spPr bwMode="auto">
            <a:xfrm>
              <a:off x="5741989" y="4641850"/>
              <a:ext cx="0" cy="739990"/>
            </a:xfrm>
            <a:prstGeom prst="line">
              <a:avLst/>
            </a:prstGeom>
            <a:noFill/>
            <a:ln w="9525">
              <a:solidFill>
                <a:schemeClr val="tx1"/>
              </a:solidFill>
              <a:round/>
              <a:headEnd/>
              <a:tailEnd/>
            </a:ln>
          </p:spPr>
          <p:txBody>
            <a:bodyPr/>
            <a:lstStyle/>
            <a:p>
              <a:endParaRPr lang="zh-CN" altLang="en-US">
                <a:latin typeface="+mn-ea"/>
              </a:endParaRPr>
            </a:p>
          </p:txBody>
        </p:sp>
        <p:sp>
          <p:nvSpPr>
            <p:cNvPr id="329" name="Line 293"/>
            <p:cNvSpPr>
              <a:spLocks noChangeShapeType="1"/>
            </p:cNvSpPr>
            <p:nvPr/>
          </p:nvSpPr>
          <p:spPr bwMode="auto">
            <a:xfrm rot="5400000">
              <a:off x="5923360" y="4458525"/>
              <a:ext cx="0" cy="362743"/>
            </a:xfrm>
            <a:prstGeom prst="line">
              <a:avLst/>
            </a:prstGeom>
            <a:noFill/>
            <a:ln w="9525">
              <a:solidFill>
                <a:schemeClr val="tx1"/>
              </a:solidFill>
              <a:round/>
              <a:headEnd/>
              <a:tailEnd/>
            </a:ln>
          </p:spPr>
          <p:txBody>
            <a:bodyPr/>
            <a:lstStyle/>
            <a:p>
              <a:endParaRPr lang="zh-CN" altLang="en-US">
                <a:latin typeface="+mn-ea"/>
              </a:endParaRPr>
            </a:p>
          </p:txBody>
        </p:sp>
      </p:grpSp>
      <p:sp>
        <p:nvSpPr>
          <p:cNvPr id="330" name="Line 293"/>
          <p:cNvSpPr>
            <a:spLocks noChangeShapeType="1"/>
          </p:cNvSpPr>
          <p:nvPr/>
        </p:nvSpPr>
        <p:spPr bwMode="auto">
          <a:xfrm>
            <a:off x="6190457" y="4758395"/>
            <a:ext cx="0" cy="919391"/>
          </a:xfrm>
          <a:prstGeom prst="line">
            <a:avLst/>
          </a:prstGeom>
          <a:noFill/>
          <a:ln w="9525">
            <a:solidFill>
              <a:schemeClr val="tx1"/>
            </a:solidFill>
            <a:round/>
            <a:headEnd/>
            <a:tailEnd/>
          </a:ln>
        </p:spPr>
        <p:txBody>
          <a:bodyPr/>
          <a:lstStyle/>
          <a:p>
            <a:endParaRPr lang="zh-CN" altLang="en-US">
              <a:latin typeface="+mn-ea"/>
            </a:endParaRPr>
          </a:p>
        </p:txBody>
      </p:sp>
      <p:sp>
        <p:nvSpPr>
          <p:cNvPr id="331" name="Line 293"/>
          <p:cNvSpPr>
            <a:spLocks noChangeShapeType="1"/>
          </p:cNvSpPr>
          <p:nvPr/>
        </p:nvSpPr>
        <p:spPr bwMode="auto">
          <a:xfrm>
            <a:off x="7212013" y="4753473"/>
            <a:ext cx="0" cy="919391"/>
          </a:xfrm>
          <a:prstGeom prst="line">
            <a:avLst/>
          </a:prstGeom>
          <a:noFill/>
          <a:ln w="9525">
            <a:solidFill>
              <a:schemeClr val="tx1"/>
            </a:solidFill>
            <a:round/>
            <a:headEnd/>
            <a:tailEnd/>
          </a:ln>
        </p:spPr>
        <p:txBody>
          <a:bodyPr/>
          <a:lstStyle/>
          <a:p>
            <a:endParaRPr lang="zh-CN" altLang="en-US">
              <a:latin typeface="+mn-ea"/>
            </a:endParaRPr>
          </a:p>
        </p:txBody>
      </p:sp>
      <p:sp>
        <p:nvSpPr>
          <p:cNvPr id="332" name="Line 293"/>
          <p:cNvSpPr>
            <a:spLocks noChangeShapeType="1"/>
          </p:cNvSpPr>
          <p:nvPr/>
        </p:nvSpPr>
        <p:spPr bwMode="auto">
          <a:xfrm>
            <a:off x="8235157" y="4750252"/>
            <a:ext cx="0" cy="919391"/>
          </a:xfrm>
          <a:prstGeom prst="line">
            <a:avLst/>
          </a:prstGeom>
          <a:noFill/>
          <a:ln w="9525">
            <a:solidFill>
              <a:schemeClr val="tx1"/>
            </a:solidFill>
            <a:round/>
            <a:headEnd/>
            <a:tailEnd/>
          </a:ln>
        </p:spPr>
        <p:txBody>
          <a:bodyPr/>
          <a:lstStyle/>
          <a:p>
            <a:endParaRPr lang="zh-CN" altLang="en-US">
              <a:latin typeface="+mn-ea"/>
            </a:endParaRPr>
          </a:p>
        </p:txBody>
      </p:sp>
      <p:sp>
        <p:nvSpPr>
          <p:cNvPr id="333" name="等腰三角形 332"/>
          <p:cNvSpPr/>
          <p:nvPr/>
        </p:nvSpPr>
        <p:spPr>
          <a:xfrm rot="5400000" flipH="1">
            <a:off x="8628604" y="5567431"/>
            <a:ext cx="283124" cy="220709"/>
          </a:xfrm>
          <a:prstGeom prst="triangle">
            <a:avLst/>
          </a:prstGeom>
          <a:solidFill>
            <a:srgbClr val="FFD966"/>
          </a:solidFill>
          <a:ln w="31750" cap="sq">
            <a:solidFill>
              <a:srgbClr val="000000"/>
            </a:solidFill>
            <a:miter lim="800000"/>
            <a:headEnd/>
            <a:tailEnd type="triangle" w="lg" len="lg"/>
          </a:ln>
        </p:spPr>
        <p:txBody>
          <a:bodyPr vert="horz" wrap="square" lIns="86699" tIns="43349" rIns="86699" bIns="43349" numCol="1" anchor="t" anchorCtr="0" compatLnSpc="1">
            <a:prstTxWarp prst="textNoShape">
              <a:avLst/>
            </a:prstTxWarp>
          </a:bodyPr>
          <a:lstStyle/>
          <a:p>
            <a:endParaRPr lang="zh-CN" altLang="en-US" sz="1600" b="1">
              <a:solidFill>
                <a:schemeClr val="bg2">
                  <a:lumMod val="75000"/>
                </a:schemeClr>
              </a:solidFill>
              <a:latin typeface="+mn-ea"/>
              <a:cs typeface="Times New Roman" panose="02020603050405020304" pitchFamily="18" charset="0"/>
            </a:endParaRPr>
          </a:p>
        </p:txBody>
      </p:sp>
    </p:spTree>
    <p:extLst>
      <p:ext uri="{BB962C8B-B14F-4D97-AF65-F5344CB8AC3E}">
        <p14:creationId xmlns:p14="http://schemas.microsoft.com/office/powerpoint/2010/main" val="2307135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pPr eaLnBrk="1" hangingPunct="1"/>
            <a:r>
              <a:rPr lang="zh-CN" altLang="en-US"/>
              <a:t>熔丝式</a:t>
            </a:r>
            <a:r>
              <a:rPr lang="en-US" altLang="en-US"/>
              <a:t>ROM</a:t>
            </a:r>
            <a:r>
              <a:rPr lang="en-US" altLang="zh-CN"/>
              <a:t>(PROM)</a:t>
            </a:r>
          </a:p>
        </p:txBody>
      </p:sp>
      <p:grpSp>
        <p:nvGrpSpPr>
          <p:cNvPr id="3" name="组合 2">
            <a:extLst>
              <a:ext uri="{FF2B5EF4-FFF2-40B4-BE49-F238E27FC236}">
                <a16:creationId xmlns:a16="http://schemas.microsoft.com/office/drawing/2014/main" id="{1CDB15C5-10FD-4838-B1DC-CF4942A350DB}"/>
              </a:ext>
            </a:extLst>
          </p:cNvPr>
          <p:cNvGrpSpPr/>
          <p:nvPr/>
        </p:nvGrpSpPr>
        <p:grpSpPr>
          <a:xfrm>
            <a:off x="3343275" y="1381125"/>
            <a:ext cx="5505450" cy="4126184"/>
            <a:chOff x="3524250" y="1381125"/>
            <a:chExt cx="5505450" cy="4126184"/>
          </a:xfrm>
        </p:grpSpPr>
        <p:sp>
          <p:nvSpPr>
            <p:cNvPr id="25" name="矩形: 圆角 24">
              <a:extLst>
                <a:ext uri="{FF2B5EF4-FFF2-40B4-BE49-F238E27FC236}">
                  <a16:creationId xmlns:a16="http://schemas.microsoft.com/office/drawing/2014/main" id="{48FAA87E-0C40-4BC8-8C2A-F382AE8049CA}"/>
                </a:ext>
              </a:extLst>
            </p:cNvPr>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Times New Roman" panose="02020603050405020304" pitchFamily="18" charset="0"/>
              </a:endParaRPr>
            </a:p>
          </p:txBody>
        </p:sp>
        <p:grpSp>
          <p:nvGrpSpPr>
            <p:cNvPr id="2" name="组合 1">
              <a:extLst>
                <a:ext uri="{FF2B5EF4-FFF2-40B4-BE49-F238E27FC236}">
                  <a16:creationId xmlns:a16="http://schemas.microsoft.com/office/drawing/2014/main" id="{4D525838-68FB-412E-87BC-56FC5463B47C}"/>
                </a:ext>
              </a:extLst>
            </p:cNvPr>
            <p:cNvGrpSpPr/>
            <p:nvPr/>
          </p:nvGrpSpPr>
          <p:grpSpPr>
            <a:xfrm>
              <a:off x="3754438" y="1697173"/>
              <a:ext cx="4683124" cy="3494088"/>
              <a:chOff x="4325939" y="2600325"/>
              <a:chExt cx="3276599" cy="2484439"/>
            </a:xfrm>
          </p:grpSpPr>
          <p:grpSp>
            <p:nvGrpSpPr>
              <p:cNvPr id="144387" name="Group 5"/>
              <p:cNvGrpSpPr>
                <a:grpSpLocks/>
              </p:cNvGrpSpPr>
              <p:nvPr/>
            </p:nvGrpSpPr>
            <p:grpSpPr bwMode="auto">
              <a:xfrm>
                <a:off x="4402138" y="2600325"/>
                <a:ext cx="3200400" cy="2209800"/>
                <a:chOff x="1968" y="1872"/>
                <a:chExt cx="1776" cy="1440"/>
              </a:xfrm>
            </p:grpSpPr>
            <p:sp>
              <p:nvSpPr>
                <p:cNvPr id="144393" name="Line 6"/>
                <p:cNvSpPr>
                  <a:spLocks noChangeShapeType="1"/>
                </p:cNvSpPr>
                <p:nvPr/>
              </p:nvSpPr>
              <p:spPr bwMode="auto">
                <a:xfrm>
                  <a:off x="1968" y="2140"/>
                  <a:ext cx="1776"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4" name="Line 7"/>
                <p:cNvSpPr>
                  <a:spLocks noChangeShapeType="1"/>
                </p:cNvSpPr>
                <p:nvPr/>
              </p:nvSpPr>
              <p:spPr bwMode="auto">
                <a:xfrm>
                  <a:off x="3370" y="1872"/>
                  <a:ext cx="0" cy="144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5" name="Line 8"/>
                <p:cNvSpPr>
                  <a:spLocks noChangeShapeType="1"/>
                </p:cNvSpPr>
                <p:nvPr/>
              </p:nvSpPr>
              <p:spPr bwMode="auto">
                <a:xfrm flipV="1">
                  <a:off x="2622" y="2140"/>
                  <a:ext cx="0" cy="452"/>
                </a:xfrm>
                <a:prstGeom prst="line">
                  <a:avLst/>
                </a:prstGeom>
                <a:noFill/>
                <a:ln w="19050">
                  <a:solidFill>
                    <a:schemeClr val="folHlink"/>
                  </a:solidFill>
                  <a:round/>
                  <a:headEnd type="none" w="sm" len="sm"/>
                  <a:tailEnd type="oval" w="med" len="med"/>
                </a:ln>
              </p:spPr>
              <p:txBody>
                <a:bodyPr/>
                <a:lstStyle/>
                <a:p>
                  <a:endParaRPr lang="zh-CN" altLang="en-US">
                    <a:latin typeface="+mj-ea"/>
                    <a:ea typeface="+mj-ea"/>
                    <a:cs typeface="Times New Roman" panose="02020603050405020304" pitchFamily="18" charset="0"/>
                  </a:endParaRPr>
                </a:p>
              </p:txBody>
            </p:sp>
            <p:sp>
              <p:nvSpPr>
                <p:cNvPr id="144396" name="Line 9"/>
                <p:cNvSpPr>
                  <a:spLocks noChangeShapeType="1"/>
                </p:cNvSpPr>
                <p:nvPr/>
              </p:nvSpPr>
              <p:spPr bwMode="auto">
                <a:xfrm>
                  <a:off x="2622" y="259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7" name="Line 10"/>
                <p:cNvSpPr>
                  <a:spLocks noChangeShapeType="1"/>
                </p:cNvSpPr>
                <p:nvPr/>
              </p:nvSpPr>
              <p:spPr bwMode="auto">
                <a:xfrm>
                  <a:off x="2903" y="2501"/>
                  <a:ext cx="467" cy="0"/>
                </a:xfrm>
                <a:prstGeom prst="line">
                  <a:avLst/>
                </a:prstGeom>
                <a:noFill/>
                <a:ln w="19050">
                  <a:solidFill>
                    <a:schemeClr val="folHlink"/>
                  </a:solidFill>
                  <a:round/>
                  <a:headEnd type="none" w="sm" len="sm"/>
                  <a:tailEnd type="oval" w="med" len="med"/>
                </a:ln>
              </p:spPr>
              <p:txBody>
                <a:bodyPr/>
                <a:lstStyle/>
                <a:p>
                  <a:endParaRPr lang="zh-CN" altLang="en-US" dirty="0">
                    <a:latin typeface="+mj-ea"/>
                    <a:ea typeface="+mj-ea"/>
                    <a:cs typeface="Times New Roman" panose="02020603050405020304" pitchFamily="18" charset="0"/>
                  </a:endParaRPr>
                </a:p>
              </p:txBody>
            </p:sp>
            <p:sp>
              <p:nvSpPr>
                <p:cNvPr id="144398" name="Line 11"/>
                <p:cNvSpPr>
                  <a:spLocks noChangeShapeType="1"/>
                </p:cNvSpPr>
                <p:nvPr/>
              </p:nvSpPr>
              <p:spPr bwMode="auto">
                <a:xfrm>
                  <a:off x="2903" y="2681"/>
                  <a:ext cx="187" cy="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9" name="Line 12"/>
                <p:cNvSpPr>
                  <a:spLocks noChangeShapeType="1"/>
                </p:cNvSpPr>
                <p:nvPr/>
              </p:nvSpPr>
              <p:spPr bwMode="auto">
                <a:xfrm>
                  <a:off x="3090" y="2681"/>
                  <a:ext cx="0" cy="181"/>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0" name="Line 13"/>
                <p:cNvSpPr>
                  <a:spLocks noChangeShapeType="1"/>
                </p:cNvSpPr>
                <p:nvPr/>
              </p:nvSpPr>
              <p:spPr bwMode="auto">
                <a:xfrm>
                  <a:off x="2809" y="2501"/>
                  <a:ext cx="0" cy="180"/>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1" name="Line 14"/>
                <p:cNvSpPr>
                  <a:spLocks noChangeShapeType="1"/>
                </p:cNvSpPr>
                <p:nvPr/>
              </p:nvSpPr>
              <p:spPr bwMode="auto">
                <a:xfrm>
                  <a:off x="2903" y="2410"/>
                  <a:ext cx="0" cy="361"/>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nvGrpSpPr>
                <p:cNvPr id="144402" name="Group 15"/>
                <p:cNvGrpSpPr>
                  <a:grpSpLocks/>
                </p:cNvGrpSpPr>
                <p:nvPr/>
              </p:nvGrpSpPr>
              <p:grpSpPr bwMode="auto">
                <a:xfrm>
                  <a:off x="3039" y="2860"/>
                  <a:ext cx="95" cy="270"/>
                  <a:chOff x="-1" y="0"/>
                  <a:chExt cx="20001" cy="20000"/>
                </a:xfrm>
              </p:grpSpPr>
              <p:sp>
                <p:nvSpPr>
                  <p:cNvPr id="144405" name="Arc 16"/>
                  <p:cNvSpPr>
                    <a:spLocks/>
                  </p:cNvSpPr>
                  <p:nvPr/>
                </p:nvSpPr>
                <p:spPr bwMode="auto">
                  <a:xfrm>
                    <a:off x="9917" y="0"/>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6" name="Arc 17"/>
                  <p:cNvSpPr>
                    <a:spLocks/>
                  </p:cNvSpPr>
                  <p:nvPr/>
                </p:nvSpPr>
                <p:spPr bwMode="auto">
                  <a:xfrm flipV="1">
                    <a:off x="9917" y="4984"/>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7" name="Arc 18"/>
                  <p:cNvSpPr>
                    <a:spLocks/>
                  </p:cNvSpPr>
                  <p:nvPr/>
                </p:nvSpPr>
                <p:spPr bwMode="auto">
                  <a:xfrm flipH="1">
                    <a:off x="-1" y="9968"/>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8" name="Arc 19"/>
                  <p:cNvSpPr>
                    <a:spLocks/>
                  </p:cNvSpPr>
                  <p:nvPr/>
                </p:nvSpPr>
                <p:spPr bwMode="auto">
                  <a:xfrm flipH="1" flipV="1">
                    <a:off x="-1" y="14952"/>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grpSp>
            <p:sp>
              <p:nvSpPr>
                <p:cNvPr id="144403" name="Line 20"/>
                <p:cNvSpPr>
                  <a:spLocks noChangeShapeType="1"/>
                </p:cNvSpPr>
                <p:nvPr/>
              </p:nvSpPr>
              <p:spPr bwMode="auto">
                <a:xfrm>
                  <a:off x="3090" y="3130"/>
                  <a:ext cx="0" cy="18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4" name="Line 21"/>
                <p:cNvSpPr>
                  <a:spLocks noChangeShapeType="1"/>
                </p:cNvSpPr>
                <p:nvPr/>
              </p:nvSpPr>
              <p:spPr bwMode="auto">
                <a:xfrm>
                  <a:off x="2996" y="331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sp>
            <p:nvSpPr>
              <p:cNvPr id="1194006" name="Text Box 22"/>
              <p:cNvSpPr txBox="1">
                <a:spLocks noChangeArrowheads="1"/>
              </p:cNvSpPr>
              <p:nvPr/>
            </p:nvSpPr>
            <p:spPr bwMode="auto">
              <a:xfrm>
                <a:off x="4325939" y="2600326"/>
                <a:ext cx="420687" cy="436563"/>
              </a:xfrm>
              <a:prstGeom prst="rect">
                <a:avLst/>
              </a:prstGeom>
              <a:noFill/>
              <a:ln w="16510">
                <a:noFill/>
                <a:miter lim="800000"/>
                <a:headEnd/>
                <a:tailEnd/>
              </a:ln>
            </p:spPr>
            <p:txBody>
              <a:bodyPr lIns="0" tIns="0" rIns="0" bIns="0"/>
              <a:lstStyle/>
              <a:p>
                <a:pPr algn="r">
                  <a:defRPr/>
                </a:pPr>
                <a:r>
                  <a:rPr lang="en-US" altLang="zh-CN" sz="2400">
                    <a:latin typeface="+mj-ea"/>
                    <a:ea typeface="+mj-ea"/>
                    <a:cs typeface="Times New Roman" panose="02020603050405020304" pitchFamily="18" charset="0"/>
                  </a:rPr>
                  <a:t>X</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7" name="Text Box 23"/>
              <p:cNvSpPr txBox="1">
                <a:spLocks noChangeArrowheads="1"/>
              </p:cNvSpPr>
              <p:nvPr/>
            </p:nvSpPr>
            <p:spPr bwMode="auto">
              <a:xfrm>
                <a:off x="5773739" y="4200525"/>
                <a:ext cx="422275" cy="431800"/>
              </a:xfrm>
              <a:prstGeom prst="rect">
                <a:avLst/>
              </a:prstGeom>
              <a:noFill/>
              <a:ln w="16510">
                <a:noFill/>
                <a:miter lim="800000"/>
                <a:headEnd/>
                <a:tailEnd/>
              </a:ln>
            </p:spPr>
            <p:txBody>
              <a:bodyPr lIns="0" tIns="0" rIns="0" bIns="0"/>
              <a:lstStyle/>
              <a:p>
                <a:pPr algn="r">
                  <a:defRPr/>
                </a:pPr>
                <a:r>
                  <a:rPr lang="en-US" altLang="zh-CN" sz="2400">
                    <a:latin typeface="+mj-ea"/>
                    <a:ea typeface="+mj-ea"/>
                    <a:cs typeface="Times New Roman" panose="02020603050405020304" pitchFamily="18" charset="0"/>
                  </a:rPr>
                  <a:t>S</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8" name="Text Box 24"/>
              <p:cNvSpPr txBox="1">
                <a:spLocks noChangeArrowheads="1"/>
              </p:cNvSpPr>
              <p:nvPr/>
            </p:nvSpPr>
            <p:spPr bwMode="auto">
              <a:xfrm>
                <a:off x="6816725" y="4654551"/>
                <a:ext cx="420688" cy="430213"/>
              </a:xfrm>
              <a:prstGeom prst="rect">
                <a:avLst/>
              </a:prstGeom>
              <a:noFill/>
              <a:ln w="16510">
                <a:noFill/>
                <a:miter lim="800000"/>
                <a:headEnd/>
                <a:tailEnd/>
              </a:ln>
            </p:spPr>
            <p:txBody>
              <a:bodyPr lIns="0" tIns="0" rIns="0" bIns="0"/>
              <a:lstStyle/>
              <a:p>
                <a:pPr algn="r">
                  <a:defRPr/>
                </a:pPr>
                <a:r>
                  <a:rPr lang="en-US" altLang="zh-CN" sz="2400" dirty="0">
                    <a:latin typeface="+mj-ea"/>
                    <a:ea typeface="+mj-ea"/>
                    <a:cs typeface="Times New Roman" panose="02020603050405020304" pitchFamily="18" charset="0"/>
                  </a:rPr>
                  <a:t>D</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sp>
            <p:nvSpPr>
              <p:cNvPr id="1194009" name="Text Box 25"/>
              <p:cNvSpPr txBox="1">
                <a:spLocks noChangeArrowheads="1"/>
              </p:cNvSpPr>
              <p:nvPr/>
            </p:nvSpPr>
            <p:spPr bwMode="auto">
              <a:xfrm>
                <a:off x="5664200" y="3068638"/>
                <a:ext cx="420688" cy="431800"/>
              </a:xfrm>
              <a:prstGeom prst="rect">
                <a:avLst/>
              </a:prstGeom>
              <a:noFill/>
              <a:ln w="16510">
                <a:noFill/>
                <a:miter lim="800000"/>
                <a:headEnd/>
                <a:tailEnd/>
              </a:ln>
            </p:spPr>
            <p:txBody>
              <a:bodyPr lIns="0" tIns="0" rIns="0" bIns="0"/>
              <a:lstStyle/>
              <a:p>
                <a:pPr algn="r">
                  <a:defRPr/>
                </a:pPr>
                <a:r>
                  <a:rPr lang="en-US" altLang="zh-CN" sz="2400" dirty="0">
                    <a:latin typeface="+mj-ea"/>
                    <a:ea typeface="+mj-ea"/>
                    <a:cs typeface="Times New Roman" panose="02020603050405020304" pitchFamily="18" charset="0"/>
                  </a:rPr>
                  <a:t>T</a:t>
                </a:r>
                <a:r>
                  <a:rPr lang="en-US" altLang="zh-CN" sz="2400" baseline="-25000" dirty="0">
                    <a:latin typeface="+mj-ea"/>
                    <a:ea typeface="+mj-ea"/>
                    <a:cs typeface="Times New Roman" panose="02020603050405020304" pitchFamily="18" charset="0"/>
                  </a:rPr>
                  <a:t>1</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grpSp>
      </p:grpSp>
    </p:spTree>
    <p:extLst>
      <p:ext uri="{BB962C8B-B14F-4D97-AF65-F5344CB8AC3E}">
        <p14:creationId xmlns:p14="http://schemas.microsoft.com/office/powerpoint/2010/main" val="183127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548B1CE2-8837-48A8-B91D-9600405F4011}"/>
              </a:ext>
            </a:extLst>
          </p:cNvPr>
          <p:cNvSpPr/>
          <p:nvPr/>
        </p:nvSpPr>
        <p:spPr>
          <a:xfrm>
            <a:off x="9216403" y="2855412"/>
            <a:ext cx="865321" cy="865321"/>
          </a:xfrm>
          <a:prstGeom prst="ellipse">
            <a:avLst/>
          </a:prstGeom>
          <a:solidFill>
            <a:schemeClr val="accent4">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410" name="Rectangle 46"/>
          <p:cNvSpPr>
            <a:spLocks noGrp="1" noChangeArrowheads="1"/>
          </p:cNvSpPr>
          <p:nvPr>
            <p:ph type="title"/>
          </p:nvPr>
        </p:nvSpPr>
        <p:spPr>
          <a:xfrm>
            <a:off x="487822" y="257614"/>
            <a:ext cx="4524613" cy="617641"/>
          </a:xfrm>
        </p:spPr>
        <p:txBody>
          <a:bodyPr/>
          <a:lstStyle/>
          <a:p>
            <a:pPr eaLnBrk="1" hangingPunct="1"/>
            <a:r>
              <a:rPr lang="zh-CN" altLang="en-US"/>
              <a:t>可擦写</a:t>
            </a:r>
            <a:r>
              <a:rPr lang="en-US" altLang="zh-CN"/>
              <a:t>ROM</a:t>
            </a:r>
            <a:r>
              <a:rPr lang="en-US" altLang="zh-CN">
                <a:latin typeface="Arial" charset="0"/>
              </a:rPr>
              <a:t>——</a:t>
            </a:r>
            <a:r>
              <a:rPr lang="en-US" altLang="zh-CN"/>
              <a:t>EPROM</a:t>
            </a:r>
          </a:p>
        </p:txBody>
      </p:sp>
      <p:grpSp>
        <p:nvGrpSpPr>
          <p:cNvPr id="2" name="Group 90"/>
          <p:cNvGrpSpPr>
            <a:grpSpLocks/>
          </p:cNvGrpSpPr>
          <p:nvPr/>
        </p:nvGrpSpPr>
        <p:grpSpPr bwMode="auto">
          <a:xfrm>
            <a:off x="1533663" y="2236649"/>
            <a:ext cx="5216087" cy="3149530"/>
            <a:chOff x="637" y="1382"/>
            <a:chExt cx="2519" cy="1521"/>
          </a:xfrm>
        </p:grpSpPr>
        <p:sp>
          <p:nvSpPr>
            <p:cNvPr id="145453" name="Rectangle 4"/>
            <p:cNvSpPr>
              <a:spLocks noChangeArrowheads="1"/>
            </p:cNvSpPr>
            <p:nvPr/>
          </p:nvSpPr>
          <p:spPr bwMode="auto">
            <a:xfrm>
              <a:off x="637" y="2050"/>
              <a:ext cx="1764" cy="521"/>
            </a:xfrm>
            <a:prstGeom prst="rect">
              <a:avLst/>
            </a:prstGeom>
            <a:solidFill>
              <a:srgbClr val="CCFFFF"/>
            </a:solidFill>
            <a:ln w="31750">
              <a:solidFill>
                <a:srgbClr val="000000"/>
              </a:solidFill>
              <a:miter lim="800000"/>
              <a:headEnd/>
              <a:tailEnd/>
            </a:ln>
          </p:spPr>
          <p:txBody>
            <a:bodyPr/>
            <a:lstStyle/>
            <a:p>
              <a:pPr algn="r"/>
              <a:endParaRPr lang="zh-CN" altLang="en-US" sz="2400">
                <a:latin typeface="+mn-ea"/>
              </a:endParaRPr>
            </a:p>
          </p:txBody>
        </p:sp>
        <p:sp>
          <p:nvSpPr>
            <p:cNvPr id="145454" name="Rectangle 5"/>
            <p:cNvSpPr>
              <a:spLocks noChangeArrowheads="1"/>
            </p:cNvSpPr>
            <p:nvPr/>
          </p:nvSpPr>
          <p:spPr bwMode="auto">
            <a:xfrm>
              <a:off x="640" y="1826"/>
              <a:ext cx="252"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5" name="Rectangle 6"/>
            <p:cNvSpPr>
              <a:spLocks noChangeArrowheads="1"/>
            </p:cNvSpPr>
            <p:nvPr/>
          </p:nvSpPr>
          <p:spPr bwMode="auto">
            <a:xfrm>
              <a:off x="1143" y="1826"/>
              <a:ext cx="755"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6" name="Rectangle 7"/>
            <p:cNvSpPr>
              <a:spLocks noChangeArrowheads="1"/>
            </p:cNvSpPr>
            <p:nvPr/>
          </p:nvSpPr>
          <p:spPr bwMode="auto">
            <a:xfrm>
              <a:off x="2150" y="1826"/>
              <a:ext cx="251"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7" name="Line 8"/>
            <p:cNvSpPr>
              <a:spLocks noChangeShapeType="1"/>
            </p:cNvSpPr>
            <p:nvPr/>
          </p:nvSpPr>
          <p:spPr bwMode="auto">
            <a:xfrm>
              <a:off x="1898" y="1826"/>
              <a:ext cx="294"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58" name="Line 9"/>
            <p:cNvSpPr>
              <a:spLocks noChangeShapeType="1"/>
            </p:cNvSpPr>
            <p:nvPr/>
          </p:nvSpPr>
          <p:spPr bwMode="auto">
            <a:xfrm>
              <a:off x="2027"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59" name="Line 10"/>
            <p:cNvSpPr>
              <a:spLocks noChangeShapeType="1"/>
            </p:cNvSpPr>
            <p:nvPr/>
          </p:nvSpPr>
          <p:spPr bwMode="auto">
            <a:xfrm flipV="1">
              <a:off x="1982" y="1678"/>
              <a:ext cx="335" cy="298"/>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0" name="Line 11"/>
            <p:cNvSpPr>
              <a:spLocks noChangeShapeType="1"/>
            </p:cNvSpPr>
            <p:nvPr/>
          </p:nvSpPr>
          <p:spPr bwMode="auto">
            <a:xfrm>
              <a:off x="2233" y="1975"/>
              <a:ext cx="252" cy="75"/>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1" name="Rectangle 12"/>
            <p:cNvSpPr>
              <a:spLocks noChangeArrowheads="1"/>
            </p:cNvSpPr>
            <p:nvPr/>
          </p:nvSpPr>
          <p:spPr bwMode="auto">
            <a:xfrm>
              <a:off x="1227" y="2198"/>
              <a:ext cx="587"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2400">
                  <a:latin typeface="+mn-ea"/>
                </a:rPr>
                <a:t>N</a:t>
              </a:r>
              <a:r>
                <a:rPr lang="zh-CN" altLang="en-US" sz="2400">
                  <a:latin typeface="+mn-ea"/>
                </a:rPr>
                <a:t>基片</a:t>
              </a:r>
              <a:endParaRPr lang="zh-CN" altLang="en-US" sz="4000">
                <a:latin typeface="+mn-ea"/>
              </a:endParaRPr>
            </a:p>
          </p:txBody>
        </p:sp>
        <p:sp>
          <p:nvSpPr>
            <p:cNvPr id="145462" name="Rectangle 13"/>
            <p:cNvSpPr>
              <a:spLocks noChangeArrowheads="1"/>
            </p:cNvSpPr>
            <p:nvPr/>
          </p:nvSpPr>
          <p:spPr bwMode="auto">
            <a:xfrm>
              <a:off x="862"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dirty="0">
                  <a:latin typeface="+mn-ea"/>
                </a:rPr>
                <a:t>源极</a:t>
              </a:r>
              <a:endParaRPr lang="zh-CN" altLang="en-US" sz="4000" dirty="0">
                <a:latin typeface="+mn-ea"/>
              </a:endParaRPr>
            </a:p>
          </p:txBody>
        </p:sp>
        <p:sp>
          <p:nvSpPr>
            <p:cNvPr id="145463" name="Rectangle 14"/>
            <p:cNvSpPr>
              <a:spLocks noChangeArrowheads="1"/>
            </p:cNvSpPr>
            <p:nvPr/>
          </p:nvSpPr>
          <p:spPr bwMode="auto">
            <a:xfrm>
              <a:off x="1898" y="2007"/>
              <a:ext cx="335" cy="15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mn-ea"/>
                </a:rPr>
                <a:t>- - - -</a:t>
              </a:r>
              <a:endParaRPr lang="en-US" altLang="zh-CN" sz="4000">
                <a:latin typeface="+mn-ea"/>
              </a:endParaRPr>
            </a:p>
          </p:txBody>
        </p:sp>
        <p:sp>
          <p:nvSpPr>
            <p:cNvPr id="145464" name="Rectangle 15"/>
            <p:cNvSpPr>
              <a:spLocks noChangeArrowheads="1"/>
            </p:cNvSpPr>
            <p:nvPr/>
          </p:nvSpPr>
          <p:spPr bwMode="auto">
            <a:xfrm>
              <a:off x="892" y="2000"/>
              <a:ext cx="335" cy="148"/>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mn-ea"/>
                </a:rPr>
                <a:t>- - - -</a:t>
              </a:r>
              <a:endParaRPr lang="en-US" altLang="zh-CN" sz="4000">
                <a:latin typeface="+mn-ea"/>
              </a:endParaRPr>
            </a:p>
          </p:txBody>
        </p:sp>
        <p:sp>
          <p:nvSpPr>
            <p:cNvPr id="145465" name="Rectangle 16"/>
            <p:cNvSpPr>
              <a:spLocks noChangeArrowheads="1"/>
            </p:cNvSpPr>
            <p:nvPr/>
          </p:nvSpPr>
          <p:spPr bwMode="auto">
            <a:xfrm>
              <a:off x="1880"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dirty="0">
                  <a:latin typeface="+mn-ea"/>
                </a:rPr>
                <a:t>漏极</a:t>
              </a:r>
              <a:endParaRPr lang="zh-CN" altLang="en-US" sz="4000" dirty="0">
                <a:latin typeface="+mn-ea"/>
              </a:endParaRPr>
            </a:p>
          </p:txBody>
        </p:sp>
        <p:sp>
          <p:nvSpPr>
            <p:cNvPr id="145466" name="Rectangle 17"/>
            <p:cNvSpPr>
              <a:spLocks noChangeArrowheads="1"/>
            </p:cNvSpPr>
            <p:nvPr/>
          </p:nvSpPr>
          <p:spPr bwMode="auto">
            <a:xfrm>
              <a:off x="2317" y="1455"/>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a:latin typeface="+mn-ea"/>
                </a:rPr>
                <a:t>电极导体</a:t>
              </a:r>
              <a:endParaRPr lang="zh-CN" altLang="en-US" sz="4000">
                <a:latin typeface="+mn-ea"/>
              </a:endParaRPr>
            </a:p>
          </p:txBody>
        </p:sp>
        <p:sp>
          <p:nvSpPr>
            <p:cNvPr id="145467" name="Rectangle 19"/>
            <p:cNvSpPr>
              <a:spLocks noChangeArrowheads="1"/>
            </p:cNvSpPr>
            <p:nvPr/>
          </p:nvSpPr>
          <p:spPr bwMode="auto">
            <a:xfrm>
              <a:off x="802" y="2678"/>
              <a:ext cx="1258" cy="225"/>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sz="2400" dirty="0">
                  <a:latin typeface="+mn-ea"/>
                </a:rPr>
                <a:t>(a) </a:t>
              </a:r>
              <a:r>
                <a:rPr lang="zh-CN" altLang="en-US" sz="2400" dirty="0">
                  <a:latin typeface="+mn-ea"/>
                </a:rPr>
                <a:t>单元结构</a:t>
              </a:r>
              <a:endParaRPr lang="zh-CN" altLang="en-US" sz="4000" dirty="0">
                <a:latin typeface="+mn-ea"/>
              </a:endParaRPr>
            </a:p>
          </p:txBody>
        </p:sp>
        <p:sp>
          <p:nvSpPr>
            <p:cNvPr id="145468" name="Rectangle 20"/>
            <p:cNvSpPr>
              <a:spLocks noChangeArrowheads="1"/>
            </p:cNvSpPr>
            <p:nvPr/>
          </p:nvSpPr>
          <p:spPr bwMode="auto">
            <a:xfrm>
              <a:off x="1299" y="1382"/>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b="1" dirty="0">
                  <a:solidFill>
                    <a:srgbClr val="C00000"/>
                  </a:solidFill>
                  <a:latin typeface="+mn-ea"/>
                </a:rPr>
                <a:t>浮置栅</a:t>
              </a:r>
              <a:endParaRPr lang="zh-CN" altLang="en-US" sz="4000" b="1" dirty="0">
                <a:solidFill>
                  <a:srgbClr val="C00000"/>
                </a:solidFill>
                <a:latin typeface="+mn-ea"/>
              </a:endParaRPr>
            </a:p>
          </p:txBody>
        </p:sp>
        <p:sp>
          <p:nvSpPr>
            <p:cNvPr id="145469" name="Rectangle 21"/>
            <p:cNvSpPr>
              <a:spLocks noChangeArrowheads="1"/>
            </p:cNvSpPr>
            <p:nvPr/>
          </p:nvSpPr>
          <p:spPr bwMode="auto">
            <a:xfrm>
              <a:off x="2485" y="2050"/>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a:latin typeface="+mn-ea"/>
                </a:rPr>
                <a:t>二氧化硅</a:t>
              </a:r>
              <a:endParaRPr lang="zh-CN" altLang="en-US" sz="4000">
                <a:latin typeface="+mn-ea"/>
              </a:endParaRPr>
            </a:p>
          </p:txBody>
        </p:sp>
        <p:sp>
          <p:nvSpPr>
            <p:cNvPr id="145470" name="Line 22"/>
            <p:cNvSpPr>
              <a:spLocks noChangeShapeType="1"/>
            </p:cNvSpPr>
            <p:nvPr/>
          </p:nvSpPr>
          <p:spPr bwMode="auto">
            <a:xfrm>
              <a:off x="808"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1" name="Line 23"/>
            <p:cNvSpPr>
              <a:spLocks noChangeShapeType="1"/>
            </p:cNvSpPr>
            <p:nvPr/>
          </p:nvSpPr>
          <p:spPr bwMode="auto">
            <a:xfrm>
              <a:off x="892" y="2125"/>
              <a:ext cx="251"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2" name="Line 24"/>
            <p:cNvSpPr>
              <a:spLocks noChangeShapeType="1"/>
            </p:cNvSpPr>
            <p:nvPr/>
          </p:nvSpPr>
          <p:spPr bwMode="auto">
            <a:xfrm flipV="1">
              <a:off x="1143"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3" name="Line 25"/>
            <p:cNvSpPr>
              <a:spLocks noChangeShapeType="1"/>
            </p:cNvSpPr>
            <p:nvPr/>
          </p:nvSpPr>
          <p:spPr bwMode="auto">
            <a:xfrm>
              <a:off x="1814"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4" name="Line 26"/>
            <p:cNvSpPr>
              <a:spLocks noChangeShapeType="1"/>
            </p:cNvSpPr>
            <p:nvPr/>
          </p:nvSpPr>
          <p:spPr bwMode="auto">
            <a:xfrm>
              <a:off x="1898" y="2125"/>
              <a:ext cx="252"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5" name="Line 27"/>
            <p:cNvSpPr>
              <a:spLocks noChangeShapeType="1"/>
            </p:cNvSpPr>
            <p:nvPr/>
          </p:nvSpPr>
          <p:spPr bwMode="auto">
            <a:xfrm flipV="1">
              <a:off x="2150" y="2050"/>
              <a:ext cx="83"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6" name="Line 28"/>
            <p:cNvSpPr>
              <a:spLocks noChangeShapeType="1"/>
            </p:cNvSpPr>
            <p:nvPr/>
          </p:nvSpPr>
          <p:spPr bwMode="auto">
            <a:xfrm>
              <a:off x="1020"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77" name="Line 29"/>
            <p:cNvSpPr>
              <a:spLocks noChangeShapeType="1"/>
            </p:cNvSpPr>
            <p:nvPr/>
          </p:nvSpPr>
          <p:spPr bwMode="auto">
            <a:xfrm>
              <a:off x="892" y="1826"/>
              <a:ext cx="276"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79" name="Rectangle 31"/>
            <p:cNvSpPr>
              <a:spLocks noChangeArrowheads="1"/>
            </p:cNvSpPr>
            <p:nvPr/>
          </p:nvSpPr>
          <p:spPr bwMode="auto">
            <a:xfrm>
              <a:off x="1311" y="1896"/>
              <a:ext cx="419" cy="75"/>
            </a:xfrm>
            <a:prstGeom prst="rect">
              <a:avLst/>
            </a:prstGeom>
            <a:solidFill>
              <a:srgbClr val="FFCC00"/>
            </a:solidFill>
            <a:ln w="38100" algn="ctr">
              <a:solidFill>
                <a:schemeClr val="tx1"/>
              </a:solidFill>
              <a:miter lim="800000"/>
              <a:headEnd/>
              <a:tailEnd/>
            </a:ln>
          </p:spPr>
          <p:txBody>
            <a:bodyPr/>
            <a:lstStyle/>
            <a:p>
              <a:pPr algn="r"/>
              <a:endParaRPr lang="zh-CN" altLang="en-US" sz="2400">
                <a:latin typeface="+mn-ea"/>
              </a:endParaRPr>
            </a:p>
          </p:txBody>
        </p:sp>
      </p:grpSp>
      <p:grpSp>
        <p:nvGrpSpPr>
          <p:cNvPr id="7" name="组合 6">
            <a:extLst>
              <a:ext uri="{FF2B5EF4-FFF2-40B4-BE49-F238E27FC236}">
                <a16:creationId xmlns:a16="http://schemas.microsoft.com/office/drawing/2014/main" id="{1E9D3962-4915-459D-B439-C3EBA3002498}"/>
              </a:ext>
            </a:extLst>
          </p:cNvPr>
          <p:cNvGrpSpPr/>
          <p:nvPr/>
        </p:nvGrpSpPr>
        <p:grpSpPr>
          <a:xfrm>
            <a:off x="7277058" y="1900723"/>
            <a:ext cx="3731857" cy="3562450"/>
            <a:chOff x="7271565" y="1903120"/>
            <a:chExt cx="3731857" cy="3562450"/>
          </a:xfrm>
        </p:grpSpPr>
        <p:sp>
          <p:nvSpPr>
            <p:cNvPr id="1199122" name="Rectangle 18"/>
            <p:cNvSpPr>
              <a:spLocks noChangeArrowheads="1"/>
            </p:cNvSpPr>
            <p:nvPr/>
          </p:nvSpPr>
          <p:spPr bwMode="auto">
            <a:xfrm>
              <a:off x="7497282" y="4999664"/>
              <a:ext cx="2604937" cy="465906"/>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sz="2400" dirty="0">
                  <a:latin typeface="+mn-ea"/>
                </a:rPr>
                <a:t>(b) </a:t>
              </a:r>
              <a:r>
                <a:rPr lang="zh-CN" altLang="en-US" sz="2400" dirty="0">
                  <a:latin typeface="+mn-ea"/>
                </a:rPr>
                <a:t>电路结构</a:t>
              </a:r>
              <a:endParaRPr lang="zh-CN" altLang="en-US" sz="4000" dirty="0">
                <a:latin typeface="+mn-ea"/>
              </a:endParaRPr>
            </a:p>
          </p:txBody>
        </p:sp>
        <p:sp>
          <p:nvSpPr>
            <p:cNvPr id="1199153" name="Rectangle 49"/>
            <p:cNvSpPr>
              <a:spLocks noChangeArrowheads="1"/>
            </p:cNvSpPr>
            <p:nvPr/>
          </p:nvSpPr>
          <p:spPr bwMode="auto">
            <a:xfrm>
              <a:off x="7375035" y="2021298"/>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4" name="Line 50"/>
            <p:cNvSpPr>
              <a:spLocks noChangeShapeType="1"/>
            </p:cNvSpPr>
            <p:nvPr/>
          </p:nvSpPr>
          <p:spPr bwMode="auto">
            <a:xfrm>
              <a:off x="7627724" y="2549325"/>
              <a:ext cx="3375698" cy="0"/>
            </a:xfrm>
            <a:prstGeom prst="line">
              <a:avLst/>
            </a:prstGeom>
            <a:noFill/>
            <a:ln w="15875">
              <a:solidFill>
                <a:srgbClr val="000000"/>
              </a:solidFill>
              <a:round/>
              <a:headEnd/>
              <a:tailEnd/>
            </a:ln>
          </p:spPr>
          <p:txBody>
            <a:bodyPr/>
            <a:lstStyle/>
            <a:p>
              <a:endParaRPr lang="zh-CN" altLang="en-US" sz="2400">
                <a:latin typeface="+mn-ea"/>
              </a:endParaRPr>
            </a:p>
          </p:txBody>
        </p:sp>
        <p:sp>
          <p:nvSpPr>
            <p:cNvPr id="1199155" name="Line 51"/>
            <p:cNvSpPr>
              <a:spLocks noChangeShapeType="1"/>
            </p:cNvSpPr>
            <p:nvPr/>
          </p:nvSpPr>
          <p:spPr bwMode="auto">
            <a:xfrm flipV="1">
              <a:off x="10383824" y="1903120"/>
              <a:ext cx="0" cy="2921902"/>
            </a:xfrm>
            <a:prstGeom prst="line">
              <a:avLst/>
            </a:prstGeom>
            <a:noFill/>
            <a:ln w="15875">
              <a:solidFill>
                <a:srgbClr val="000000"/>
              </a:solidFill>
              <a:round/>
              <a:headEnd/>
              <a:tailEnd/>
            </a:ln>
          </p:spPr>
          <p:txBody>
            <a:bodyPr/>
            <a:lstStyle/>
            <a:p>
              <a:endParaRPr lang="zh-CN" altLang="en-US" sz="2400">
                <a:latin typeface="+mn-ea"/>
              </a:endParaRPr>
            </a:p>
          </p:txBody>
        </p:sp>
        <p:sp>
          <p:nvSpPr>
            <p:cNvPr id="1199156" name="Rectangle 52"/>
            <p:cNvSpPr>
              <a:spLocks noChangeArrowheads="1"/>
            </p:cNvSpPr>
            <p:nvPr/>
          </p:nvSpPr>
          <p:spPr bwMode="auto">
            <a:xfrm>
              <a:off x="7271565" y="2420942"/>
              <a:ext cx="443129" cy="318887"/>
            </a:xfrm>
            <a:prstGeom prst="rect">
              <a:avLst/>
            </a:prstGeom>
            <a:noFill/>
            <a:ln w="9525">
              <a:noFill/>
              <a:miter lim="800000"/>
              <a:headEnd/>
              <a:tailEnd/>
            </a:ln>
          </p:spPr>
          <p:txBody>
            <a:bodyPr/>
            <a:lstStyle/>
            <a:p>
              <a:pPr algn="r"/>
              <a:endParaRPr lang="zh-CN" altLang="en-US" sz="2400">
                <a:latin typeface="+mn-ea"/>
              </a:endParaRPr>
            </a:p>
          </p:txBody>
        </p:sp>
        <p:sp>
          <p:nvSpPr>
            <p:cNvPr id="1199157" name="Rectangle 53"/>
            <p:cNvSpPr>
              <a:spLocks noChangeArrowheads="1"/>
            </p:cNvSpPr>
            <p:nvPr/>
          </p:nvSpPr>
          <p:spPr bwMode="auto">
            <a:xfrm>
              <a:off x="7544832" y="2431296"/>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8" name="Rectangle 54"/>
            <p:cNvSpPr>
              <a:spLocks noChangeArrowheads="1"/>
            </p:cNvSpPr>
            <p:nvPr/>
          </p:nvSpPr>
          <p:spPr bwMode="auto">
            <a:xfrm>
              <a:off x="7646296" y="2431296"/>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9" name="Freeform 55"/>
            <p:cNvSpPr>
              <a:spLocks/>
            </p:cNvSpPr>
            <p:nvPr/>
          </p:nvSpPr>
          <p:spPr bwMode="auto">
            <a:xfrm>
              <a:off x="9752260" y="3232655"/>
              <a:ext cx="627422" cy="196717"/>
            </a:xfrm>
            <a:custGeom>
              <a:avLst/>
              <a:gdLst>
                <a:gd name="T0" fmla="*/ 0 w 303"/>
                <a:gd name="T1" fmla="*/ 0 h 95"/>
                <a:gd name="T2" fmla="*/ 0 w 303"/>
                <a:gd name="T3" fmla="*/ 2147483647 h 95"/>
                <a:gd name="T4" fmla="*/ 2147483647 w 303"/>
                <a:gd name="T5" fmla="*/ 2147483647 h 95"/>
                <a:gd name="T6" fmla="*/ 0 60000 65536"/>
                <a:gd name="T7" fmla="*/ 0 60000 65536"/>
                <a:gd name="T8" fmla="*/ 0 60000 65536"/>
                <a:gd name="T9" fmla="*/ 0 w 303"/>
                <a:gd name="T10" fmla="*/ 0 h 95"/>
                <a:gd name="T11" fmla="*/ 303 w 303"/>
                <a:gd name="T12" fmla="*/ 95 h 95"/>
              </a:gdLst>
              <a:ahLst/>
              <a:cxnLst>
                <a:cxn ang="T6">
                  <a:pos x="T0" y="T1"/>
                </a:cxn>
                <a:cxn ang="T7">
                  <a:pos x="T2" y="T3"/>
                </a:cxn>
                <a:cxn ang="T8">
                  <a:pos x="T4" y="T5"/>
                </a:cxn>
              </a:cxnLst>
              <a:rect l="T9" t="T10" r="T11" b="T12"/>
              <a:pathLst>
                <a:path w="303" h="95">
                  <a:moveTo>
                    <a:pt x="0" y="0"/>
                  </a:moveTo>
                  <a:lnTo>
                    <a:pt x="0" y="95"/>
                  </a:lnTo>
                  <a:lnTo>
                    <a:pt x="303" y="95"/>
                  </a:lnTo>
                </a:path>
              </a:pathLst>
            </a:custGeom>
            <a:noFill/>
            <a:ln w="15875" cap="sq">
              <a:solidFill>
                <a:srgbClr val="000000"/>
              </a:solidFill>
              <a:miter lim="800000"/>
              <a:headEnd/>
              <a:tailEnd type="oval"/>
            </a:ln>
          </p:spPr>
          <p:txBody>
            <a:bodyPr/>
            <a:lstStyle/>
            <a:p>
              <a:endParaRPr lang="zh-CN" altLang="en-US" sz="2400">
                <a:latin typeface="+mn-ea"/>
              </a:endParaRPr>
            </a:p>
          </p:txBody>
        </p:sp>
        <p:sp>
          <p:nvSpPr>
            <p:cNvPr id="1199160" name="Freeform 56"/>
            <p:cNvSpPr>
              <a:spLocks/>
            </p:cNvSpPr>
            <p:nvPr/>
          </p:nvSpPr>
          <p:spPr bwMode="auto">
            <a:xfrm>
              <a:off x="8590599" y="3232655"/>
              <a:ext cx="969086" cy="186363"/>
            </a:xfrm>
            <a:custGeom>
              <a:avLst/>
              <a:gdLst>
                <a:gd name="T0" fmla="*/ 0 w 468"/>
                <a:gd name="T1" fmla="*/ 2147483647 h 90"/>
                <a:gd name="T2" fmla="*/ 0 w 468"/>
                <a:gd name="T3" fmla="*/ 2147483647 h 90"/>
                <a:gd name="T4" fmla="*/ 2147483647 w 468"/>
                <a:gd name="T5" fmla="*/ 2147483647 h 90"/>
                <a:gd name="T6" fmla="*/ 2147483647 w 468"/>
                <a:gd name="T7" fmla="*/ 0 h 90"/>
                <a:gd name="T8" fmla="*/ 0 60000 65536"/>
                <a:gd name="T9" fmla="*/ 0 60000 65536"/>
                <a:gd name="T10" fmla="*/ 0 60000 65536"/>
                <a:gd name="T11" fmla="*/ 0 60000 65536"/>
                <a:gd name="T12" fmla="*/ 0 w 468"/>
                <a:gd name="T13" fmla="*/ 0 h 90"/>
                <a:gd name="T14" fmla="*/ 468 w 468"/>
                <a:gd name="T15" fmla="*/ 90 h 90"/>
              </a:gdLst>
              <a:ahLst/>
              <a:cxnLst>
                <a:cxn ang="T8">
                  <a:pos x="T0" y="T1"/>
                </a:cxn>
                <a:cxn ang="T9">
                  <a:pos x="T2" y="T3"/>
                </a:cxn>
                <a:cxn ang="T10">
                  <a:pos x="T4" y="T5"/>
                </a:cxn>
                <a:cxn ang="T11">
                  <a:pos x="T6" y="T7"/>
                </a:cxn>
              </a:cxnLst>
              <a:rect l="T12" t="T13" r="T14" b="T15"/>
              <a:pathLst>
                <a:path w="468" h="90">
                  <a:moveTo>
                    <a:pt x="0" y="6"/>
                  </a:moveTo>
                  <a:lnTo>
                    <a:pt x="0" y="90"/>
                  </a:lnTo>
                  <a:lnTo>
                    <a:pt x="468" y="90"/>
                  </a:lnTo>
                  <a:lnTo>
                    <a:pt x="468" y="0"/>
                  </a:lnTo>
                </a:path>
              </a:pathLst>
            </a:custGeom>
            <a:noFill/>
            <a:ln w="15875">
              <a:solidFill>
                <a:srgbClr val="000000"/>
              </a:solidFill>
              <a:round/>
              <a:headEnd/>
              <a:tailEnd/>
            </a:ln>
          </p:spPr>
          <p:txBody>
            <a:bodyPr/>
            <a:lstStyle/>
            <a:p>
              <a:endParaRPr lang="zh-CN" altLang="en-US" sz="2400">
                <a:latin typeface="+mn-ea"/>
              </a:endParaRPr>
            </a:p>
          </p:txBody>
        </p:sp>
        <p:sp>
          <p:nvSpPr>
            <p:cNvPr id="1199161" name="Freeform 57"/>
            <p:cNvSpPr>
              <a:spLocks/>
            </p:cNvSpPr>
            <p:nvPr/>
          </p:nvSpPr>
          <p:spPr bwMode="auto">
            <a:xfrm>
              <a:off x="7932118" y="3232654"/>
              <a:ext cx="441058" cy="530099"/>
            </a:xfrm>
            <a:custGeom>
              <a:avLst/>
              <a:gdLst>
                <a:gd name="T0" fmla="*/ 2147483647 w 213"/>
                <a:gd name="T1" fmla="*/ 0 h 256"/>
                <a:gd name="T2" fmla="*/ 2147483647 w 213"/>
                <a:gd name="T3" fmla="*/ 2147483647 h 256"/>
                <a:gd name="T4" fmla="*/ 0 w 213"/>
                <a:gd name="T5" fmla="*/ 2147483647 h 256"/>
                <a:gd name="T6" fmla="*/ 0 w 213"/>
                <a:gd name="T7" fmla="*/ 2147483647 h 256"/>
                <a:gd name="T8" fmla="*/ 0 60000 65536"/>
                <a:gd name="T9" fmla="*/ 0 60000 65536"/>
                <a:gd name="T10" fmla="*/ 0 60000 65536"/>
                <a:gd name="T11" fmla="*/ 0 60000 65536"/>
                <a:gd name="T12" fmla="*/ 0 w 213"/>
                <a:gd name="T13" fmla="*/ 0 h 256"/>
                <a:gd name="T14" fmla="*/ 213 w 213"/>
                <a:gd name="T15" fmla="*/ 256 h 256"/>
              </a:gdLst>
              <a:ahLst/>
              <a:cxnLst>
                <a:cxn ang="T8">
                  <a:pos x="T0" y="T1"/>
                </a:cxn>
                <a:cxn ang="T9">
                  <a:pos x="T2" y="T3"/>
                </a:cxn>
                <a:cxn ang="T10">
                  <a:pos x="T4" y="T5"/>
                </a:cxn>
                <a:cxn ang="T11">
                  <a:pos x="T6" y="T7"/>
                </a:cxn>
              </a:cxnLst>
              <a:rect l="T12" t="T13" r="T14" b="T15"/>
              <a:pathLst>
                <a:path w="213" h="256">
                  <a:moveTo>
                    <a:pt x="213" y="0"/>
                  </a:moveTo>
                  <a:lnTo>
                    <a:pt x="213" y="95"/>
                  </a:lnTo>
                  <a:lnTo>
                    <a:pt x="0" y="95"/>
                  </a:lnTo>
                  <a:lnTo>
                    <a:pt x="0" y="256"/>
                  </a:lnTo>
                </a:path>
              </a:pathLst>
            </a:custGeom>
            <a:noFill/>
            <a:ln w="15875">
              <a:solidFill>
                <a:srgbClr val="000000"/>
              </a:solidFill>
              <a:round/>
              <a:headEnd/>
              <a:tailEnd/>
            </a:ln>
          </p:spPr>
          <p:txBody>
            <a:bodyPr/>
            <a:lstStyle/>
            <a:p>
              <a:endParaRPr lang="zh-CN" altLang="en-US" sz="2400">
                <a:latin typeface="+mn-ea"/>
              </a:endParaRPr>
            </a:p>
          </p:txBody>
        </p:sp>
        <p:sp>
          <p:nvSpPr>
            <p:cNvPr id="1199162" name="Rectangle 58"/>
            <p:cNvSpPr>
              <a:spLocks noChangeArrowheads="1"/>
            </p:cNvSpPr>
            <p:nvPr/>
          </p:nvSpPr>
          <p:spPr bwMode="auto">
            <a:xfrm>
              <a:off x="7809945" y="3746188"/>
              <a:ext cx="242272" cy="37273"/>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199179" name="Rectangle 75"/>
            <p:cNvSpPr>
              <a:spLocks noChangeArrowheads="1"/>
            </p:cNvSpPr>
            <p:nvPr/>
          </p:nvSpPr>
          <p:spPr bwMode="auto">
            <a:xfrm>
              <a:off x="9716993" y="3690280"/>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0" name="Rectangle 76"/>
            <p:cNvSpPr>
              <a:spLocks noChangeArrowheads="1"/>
            </p:cNvSpPr>
            <p:nvPr/>
          </p:nvSpPr>
          <p:spPr bwMode="auto">
            <a:xfrm>
              <a:off x="10044163" y="36840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1" name="Rectangle 77"/>
            <p:cNvSpPr>
              <a:spLocks noChangeArrowheads="1"/>
            </p:cNvSpPr>
            <p:nvPr/>
          </p:nvSpPr>
          <p:spPr bwMode="auto">
            <a:xfrm>
              <a:off x="10373470" y="4653154"/>
              <a:ext cx="445201" cy="312676"/>
            </a:xfrm>
            <a:prstGeom prst="rect">
              <a:avLst/>
            </a:prstGeom>
            <a:noFill/>
            <a:ln w="9525">
              <a:noFill/>
              <a:miter lim="800000"/>
              <a:headEnd/>
              <a:tailEnd/>
            </a:ln>
          </p:spPr>
          <p:txBody>
            <a:bodyPr/>
            <a:lstStyle/>
            <a:p>
              <a:pPr algn="r"/>
              <a:endParaRPr lang="zh-CN" altLang="en-US" sz="2400">
                <a:latin typeface="+mn-ea"/>
              </a:endParaRPr>
            </a:p>
          </p:txBody>
        </p:sp>
        <p:sp>
          <p:nvSpPr>
            <p:cNvPr id="1199182" name="Rectangle 78"/>
            <p:cNvSpPr>
              <a:spLocks noChangeArrowheads="1"/>
            </p:cNvSpPr>
            <p:nvPr/>
          </p:nvSpPr>
          <p:spPr bwMode="auto">
            <a:xfrm>
              <a:off x="10644665" y="46593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3" name="Rectangle 79"/>
            <p:cNvSpPr>
              <a:spLocks noChangeArrowheads="1"/>
            </p:cNvSpPr>
            <p:nvPr/>
          </p:nvSpPr>
          <p:spPr bwMode="auto">
            <a:xfrm>
              <a:off x="10746130" y="46593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4" name="Rectangle 80"/>
            <p:cNvSpPr>
              <a:spLocks noChangeArrowheads="1"/>
            </p:cNvSpPr>
            <p:nvPr/>
          </p:nvSpPr>
          <p:spPr bwMode="auto">
            <a:xfrm>
              <a:off x="8333834" y="3120836"/>
              <a:ext cx="308533" cy="107676"/>
            </a:xfrm>
            <a:prstGeom prst="rect">
              <a:avLst/>
            </a:prstGeom>
            <a:solidFill>
              <a:srgbClr val="FFFFFF"/>
            </a:solidFill>
            <a:ln w="9525">
              <a:noFill/>
              <a:miter lim="800000"/>
              <a:headEnd/>
              <a:tailEnd/>
            </a:ln>
          </p:spPr>
          <p:txBody>
            <a:bodyPr/>
            <a:lstStyle/>
            <a:p>
              <a:pPr algn="r"/>
              <a:endParaRPr lang="zh-CN" altLang="en-US" sz="2400">
                <a:latin typeface="+mn-ea"/>
              </a:endParaRPr>
            </a:p>
          </p:txBody>
        </p:sp>
        <p:grpSp>
          <p:nvGrpSpPr>
            <p:cNvPr id="4" name="Group 81"/>
            <p:cNvGrpSpPr>
              <a:grpSpLocks/>
            </p:cNvGrpSpPr>
            <p:nvPr/>
          </p:nvGrpSpPr>
          <p:grpSpPr bwMode="auto">
            <a:xfrm>
              <a:off x="8302772" y="3098061"/>
              <a:ext cx="370655" cy="151160"/>
              <a:chOff x="2004" y="2136"/>
              <a:chExt cx="179" cy="73"/>
            </a:xfrm>
          </p:grpSpPr>
          <p:sp>
            <p:nvSpPr>
              <p:cNvPr id="145437" name="Rectangle 82"/>
              <p:cNvSpPr>
                <a:spLocks noChangeArrowheads="1"/>
              </p:cNvSpPr>
              <p:nvPr/>
            </p:nvSpPr>
            <p:spPr bwMode="auto">
              <a:xfrm>
                <a:off x="2004" y="2191"/>
                <a:ext cx="179"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45438" name="Rectangle 83"/>
              <p:cNvSpPr>
                <a:spLocks noChangeArrowheads="1"/>
              </p:cNvSpPr>
              <p:nvPr/>
            </p:nvSpPr>
            <p:spPr bwMode="auto">
              <a:xfrm>
                <a:off x="2041" y="2136"/>
                <a:ext cx="103"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grpSp>
        <p:grpSp>
          <p:nvGrpSpPr>
            <p:cNvPr id="5" name="Group 85"/>
            <p:cNvGrpSpPr>
              <a:grpSpLocks/>
            </p:cNvGrpSpPr>
            <p:nvPr/>
          </p:nvGrpSpPr>
          <p:grpSpPr bwMode="auto">
            <a:xfrm>
              <a:off x="9472717" y="3098061"/>
              <a:ext cx="366513" cy="151160"/>
              <a:chOff x="2569" y="2136"/>
              <a:chExt cx="177" cy="73"/>
            </a:xfrm>
          </p:grpSpPr>
          <p:sp>
            <p:nvSpPr>
              <p:cNvPr id="145435" name="Rectangle 86"/>
              <p:cNvSpPr>
                <a:spLocks noChangeArrowheads="1"/>
              </p:cNvSpPr>
              <p:nvPr/>
            </p:nvSpPr>
            <p:spPr bwMode="auto">
              <a:xfrm>
                <a:off x="2569" y="2191"/>
                <a:ext cx="177"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45436" name="Rectangle 87"/>
              <p:cNvSpPr>
                <a:spLocks noChangeArrowheads="1"/>
              </p:cNvSpPr>
              <p:nvPr/>
            </p:nvSpPr>
            <p:spPr bwMode="auto">
              <a:xfrm>
                <a:off x="2606" y="2136"/>
                <a:ext cx="103"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grpSp>
        <p:sp>
          <p:nvSpPr>
            <p:cNvPr id="1199192" name="Line 88"/>
            <p:cNvSpPr>
              <a:spLocks noChangeShapeType="1"/>
            </p:cNvSpPr>
            <p:nvPr/>
          </p:nvSpPr>
          <p:spPr bwMode="auto">
            <a:xfrm flipV="1">
              <a:off x="8482924" y="2557190"/>
              <a:ext cx="0" cy="561161"/>
            </a:xfrm>
            <a:prstGeom prst="line">
              <a:avLst/>
            </a:prstGeom>
            <a:noFill/>
            <a:ln w="15875">
              <a:solidFill>
                <a:srgbClr val="000000"/>
              </a:solidFill>
              <a:round/>
              <a:headEnd/>
              <a:tailEnd type="oval"/>
            </a:ln>
          </p:spPr>
          <p:txBody>
            <a:bodyPr/>
            <a:lstStyle/>
            <a:p>
              <a:endParaRPr lang="zh-CN" altLang="en-US" sz="2400">
                <a:latin typeface="+mn-ea"/>
              </a:endParaRPr>
            </a:p>
          </p:txBody>
        </p:sp>
      </p:grpSp>
      <p:cxnSp>
        <p:nvCxnSpPr>
          <p:cNvPr id="6" name="直接箭头连接符 5"/>
          <p:cNvCxnSpPr/>
          <p:nvPr/>
        </p:nvCxnSpPr>
        <p:spPr>
          <a:xfrm>
            <a:off x="3321377" y="2718382"/>
            <a:ext cx="237355" cy="679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7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存储器分类</a:t>
            </a:r>
          </a:p>
        </p:txBody>
      </p:sp>
      <p:sp>
        <p:nvSpPr>
          <p:cNvPr id="3" name="内容占位符 2"/>
          <p:cNvSpPr>
            <a:spLocks noGrp="1"/>
          </p:cNvSpPr>
          <p:nvPr>
            <p:ph idx="1"/>
          </p:nvPr>
        </p:nvSpPr>
        <p:spPr/>
        <p:txBody>
          <a:bodyPr/>
          <a:lstStyle/>
          <a:p>
            <a:r>
              <a:rPr lang="zh-CN" altLang="en-US" dirty="0">
                <a:latin typeface="华文新魏" pitchFamily="2" charset="-122"/>
              </a:rPr>
              <a:t>按</a:t>
            </a:r>
            <a:r>
              <a:rPr lang="zh-CN" altLang="en-US" b="1" dirty="0">
                <a:solidFill>
                  <a:srgbClr val="1387B7"/>
                </a:solidFill>
                <a:latin typeface="华文新魏" pitchFamily="2" charset="-122"/>
              </a:rPr>
              <a:t>存储介质</a:t>
            </a:r>
            <a:r>
              <a:rPr lang="zh-CN" altLang="en-US" dirty="0">
                <a:latin typeface="华文新魏" pitchFamily="2" charset="-122"/>
              </a:rPr>
              <a:t>分</a:t>
            </a:r>
          </a:p>
          <a:p>
            <a:r>
              <a:rPr lang="zh-CN" altLang="en-US" dirty="0">
                <a:latin typeface="华文新魏" pitchFamily="2" charset="-122"/>
              </a:rPr>
              <a:t>按</a:t>
            </a:r>
            <a:r>
              <a:rPr lang="zh-CN" altLang="en-US" b="1" dirty="0">
                <a:solidFill>
                  <a:srgbClr val="1387B7"/>
                </a:solidFill>
                <a:latin typeface="华文新魏" pitchFamily="2" charset="-122"/>
              </a:rPr>
              <a:t>存取方式</a:t>
            </a:r>
            <a:r>
              <a:rPr lang="zh-CN" altLang="en-US" dirty="0">
                <a:latin typeface="华文新魏" pitchFamily="2" charset="-122"/>
              </a:rPr>
              <a:t>分</a:t>
            </a:r>
          </a:p>
          <a:p>
            <a:r>
              <a:rPr lang="zh-CN" altLang="en-US" dirty="0">
                <a:latin typeface="华文新魏" pitchFamily="2" charset="-122"/>
              </a:rPr>
              <a:t>按</a:t>
            </a:r>
            <a:r>
              <a:rPr lang="zh-CN" altLang="en-US" b="1" dirty="0">
                <a:solidFill>
                  <a:srgbClr val="1387B7"/>
                </a:solidFill>
                <a:latin typeface="华文新魏" pitchFamily="2" charset="-122"/>
              </a:rPr>
              <a:t>读写功能</a:t>
            </a:r>
            <a:r>
              <a:rPr lang="zh-CN" altLang="en-US" dirty="0">
                <a:latin typeface="华文新魏" pitchFamily="2" charset="-122"/>
              </a:rPr>
              <a:t>分</a:t>
            </a:r>
          </a:p>
          <a:p>
            <a:r>
              <a:rPr lang="zh-CN" altLang="en-US" dirty="0">
                <a:latin typeface="华文新魏" pitchFamily="2" charset="-122"/>
              </a:rPr>
              <a:t>按</a:t>
            </a:r>
            <a:r>
              <a:rPr lang="zh-CN" altLang="en-US" b="1" dirty="0">
                <a:solidFill>
                  <a:srgbClr val="1387B7"/>
                </a:solidFill>
                <a:latin typeface="华文新魏" pitchFamily="2" charset="-122"/>
              </a:rPr>
              <a:t>信息的可保存性</a:t>
            </a:r>
            <a:r>
              <a:rPr lang="zh-CN" altLang="en-US" dirty="0">
                <a:latin typeface="华文新魏" pitchFamily="2" charset="-122"/>
              </a:rPr>
              <a:t>分</a:t>
            </a:r>
          </a:p>
          <a:p>
            <a:r>
              <a:rPr lang="zh-CN" altLang="en-US" dirty="0">
                <a:latin typeface="华文新魏" pitchFamily="2" charset="-122"/>
              </a:rPr>
              <a:t>按在计算机系统中的</a:t>
            </a:r>
            <a:r>
              <a:rPr lang="zh-CN" altLang="en-US" b="1" dirty="0">
                <a:solidFill>
                  <a:srgbClr val="1387B7"/>
                </a:solidFill>
                <a:latin typeface="华文新魏" pitchFamily="2" charset="-122"/>
              </a:rPr>
              <a:t>功能</a:t>
            </a:r>
            <a:r>
              <a:rPr lang="zh-CN" altLang="en-US" dirty="0">
                <a:latin typeface="华文新魏" pitchFamily="2" charset="-122"/>
              </a:rPr>
              <a:t>分</a:t>
            </a:r>
            <a:endParaRPr lang="zh-CN" altLang="en-US" dirty="0"/>
          </a:p>
          <a:p>
            <a:endParaRPr lang="zh-CN" altLang="en-US" dirty="0"/>
          </a:p>
        </p:txBody>
      </p:sp>
    </p:spTree>
    <p:extLst>
      <p:ext uri="{BB962C8B-B14F-4D97-AF65-F5344CB8AC3E}">
        <p14:creationId xmlns:p14="http://schemas.microsoft.com/office/powerpoint/2010/main" val="30463222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1"/>
          <p:cNvGrpSpPr>
            <a:grpSpLocks/>
          </p:cNvGrpSpPr>
          <p:nvPr/>
        </p:nvGrpSpPr>
        <p:grpSpPr bwMode="auto">
          <a:xfrm>
            <a:off x="2636838" y="1371601"/>
            <a:ext cx="3687762" cy="1997075"/>
            <a:chOff x="797" y="1165"/>
            <a:chExt cx="2323" cy="1258"/>
          </a:xfrm>
        </p:grpSpPr>
        <p:sp>
          <p:nvSpPr>
            <p:cNvPr id="146529" name="Line 55"/>
            <p:cNvSpPr>
              <a:spLocks noChangeShapeType="1"/>
            </p:cNvSpPr>
            <p:nvPr/>
          </p:nvSpPr>
          <p:spPr bwMode="auto">
            <a:xfrm>
              <a:off x="1589" y="1340"/>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05" name="Rectangle 4"/>
            <p:cNvSpPr>
              <a:spLocks noChangeArrowheads="1"/>
            </p:cNvSpPr>
            <p:nvPr/>
          </p:nvSpPr>
          <p:spPr bwMode="auto">
            <a:xfrm>
              <a:off x="7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506" name="Rectangle 5"/>
            <p:cNvSpPr>
              <a:spLocks noChangeArrowheads="1"/>
            </p:cNvSpPr>
            <p:nvPr/>
          </p:nvSpPr>
          <p:spPr bwMode="auto">
            <a:xfrm>
              <a:off x="7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7" name="Rectangle 6"/>
            <p:cNvSpPr>
              <a:spLocks noChangeArrowheads="1"/>
            </p:cNvSpPr>
            <p:nvPr/>
          </p:nvSpPr>
          <p:spPr bwMode="auto">
            <a:xfrm>
              <a:off x="1262" y="1644"/>
              <a:ext cx="696"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8" name="Rectangle 7"/>
            <p:cNvSpPr>
              <a:spLocks noChangeArrowheads="1"/>
            </p:cNvSpPr>
            <p:nvPr/>
          </p:nvSpPr>
          <p:spPr bwMode="auto">
            <a:xfrm>
              <a:off x="2191"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9" name="Line 8"/>
            <p:cNvSpPr>
              <a:spLocks noChangeShapeType="1"/>
            </p:cNvSpPr>
            <p:nvPr/>
          </p:nvSpPr>
          <p:spPr bwMode="auto">
            <a:xfrm>
              <a:off x="1958"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10" name="Line 13"/>
            <p:cNvSpPr>
              <a:spLocks noChangeShapeType="1"/>
            </p:cNvSpPr>
            <p:nvPr/>
          </p:nvSpPr>
          <p:spPr bwMode="auto">
            <a:xfrm>
              <a:off x="20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11" name="Line 14"/>
            <p:cNvSpPr>
              <a:spLocks noChangeShapeType="1"/>
            </p:cNvSpPr>
            <p:nvPr/>
          </p:nvSpPr>
          <p:spPr bwMode="auto">
            <a:xfrm flipV="1">
              <a:off x="2036" y="1465"/>
              <a:ext cx="309" cy="24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2" name="Line 15"/>
            <p:cNvSpPr>
              <a:spLocks noChangeShapeType="1"/>
            </p:cNvSpPr>
            <p:nvPr/>
          </p:nvSpPr>
          <p:spPr bwMode="auto">
            <a:xfrm>
              <a:off x="2268" y="1704"/>
              <a:ext cx="232" cy="6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3" name="Rectangle 19"/>
            <p:cNvSpPr>
              <a:spLocks noChangeArrowheads="1"/>
            </p:cNvSpPr>
            <p:nvPr/>
          </p:nvSpPr>
          <p:spPr bwMode="auto">
            <a:xfrm>
              <a:off x="1029" y="2243"/>
              <a:ext cx="1239"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(a) MOS</a:t>
              </a:r>
              <a:r>
                <a:rPr lang="zh-CN" altLang="en-US" sz="1600">
                  <a:latin typeface="Times New Roman" pitchFamily="18" charset="0"/>
                  <a:ea typeface="宋体" charset="-122"/>
                </a:rPr>
                <a:t>晶体管结构</a:t>
              </a:r>
              <a:endParaRPr lang="zh-CN" altLang="en-US" sz="2800" b="1">
                <a:latin typeface="Verdana" pitchFamily="34" charset="0"/>
              </a:endParaRPr>
            </a:p>
          </p:txBody>
        </p:sp>
        <p:sp>
          <p:nvSpPr>
            <p:cNvPr id="146514" name="Rectangle 25"/>
            <p:cNvSpPr>
              <a:spLocks noChangeArrowheads="1"/>
            </p:cNvSpPr>
            <p:nvPr/>
          </p:nvSpPr>
          <p:spPr bwMode="auto">
            <a:xfrm>
              <a:off x="874" y="1225"/>
              <a:ext cx="388"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源极</a:t>
              </a:r>
              <a:endParaRPr lang="zh-CN" altLang="en-US" sz="2800" b="1">
                <a:latin typeface="Verdana" pitchFamily="34" charset="0"/>
              </a:endParaRPr>
            </a:p>
          </p:txBody>
        </p:sp>
        <p:sp>
          <p:nvSpPr>
            <p:cNvPr id="146515" name="Rectangle 26"/>
            <p:cNvSpPr>
              <a:spLocks noChangeArrowheads="1"/>
            </p:cNvSpPr>
            <p:nvPr/>
          </p:nvSpPr>
          <p:spPr bwMode="auto">
            <a:xfrm>
              <a:off x="1461" y="116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栅极</a:t>
              </a:r>
              <a:endParaRPr lang="zh-CN" altLang="en-US" sz="2800" b="1">
                <a:latin typeface="Verdana" pitchFamily="34" charset="0"/>
              </a:endParaRPr>
            </a:p>
          </p:txBody>
        </p:sp>
        <p:sp>
          <p:nvSpPr>
            <p:cNvPr id="146516" name="Rectangle 27"/>
            <p:cNvSpPr>
              <a:spLocks noChangeArrowheads="1"/>
            </p:cNvSpPr>
            <p:nvPr/>
          </p:nvSpPr>
          <p:spPr bwMode="auto">
            <a:xfrm>
              <a:off x="1989" y="1720"/>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17" name="Rectangle 28"/>
            <p:cNvSpPr>
              <a:spLocks noChangeArrowheads="1"/>
            </p:cNvSpPr>
            <p:nvPr/>
          </p:nvSpPr>
          <p:spPr bwMode="auto">
            <a:xfrm>
              <a:off x="1049" y="1721"/>
              <a:ext cx="310"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18" name="Rectangle 29"/>
            <p:cNvSpPr>
              <a:spLocks noChangeArrowheads="1"/>
            </p:cNvSpPr>
            <p:nvPr/>
          </p:nvSpPr>
          <p:spPr bwMode="auto">
            <a:xfrm>
              <a:off x="18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漏极</a:t>
              </a:r>
              <a:endParaRPr lang="zh-CN" altLang="en-US" sz="2800" b="1">
                <a:latin typeface="Verdana" pitchFamily="34" charset="0"/>
              </a:endParaRPr>
            </a:p>
          </p:txBody>
        </p:sp>
        <p:sp>
          <p:nvSpPr>
            <p:cNvPr id="146519" name="Rectangle 30"/>
            <p:cNvSpPr>
              <a:spLocks noChangeArrowheads="1"/>
            </p:cNvSpPr>
            <p:nvPr/>
          </p:nvSpPr>
          <p:spPr bwMode="auto">
            <a:xfrm>
              <a:off x="2345" y="1285"/>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电极导体</a:t>
              </a:r>
              <a:endParaRPr lang="zh-CN" altLang="en-US" sz="2800" b="1">
                <a:latin typeface="Verdana" pitchFamily="34" charset="0"/>
              </a:endParaRPr>
            </a:p>
          </p:txBody>
        </p:sp>
        <p:sp>
          <p:nvSpPr>
            <p:cNvPr id="146520" name="Rectangle 33"/>
            <p:cNvSpPr>
              <a:spLocks noChangeArrowheads="1"/>
            </p:cNvSpPr>
            <p:nvPr/>
          </p:nvSpPr>
          <p:spPr bwMode="auto">
            <a:xfrm>
              <a:off x="2500" y="1764"/>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二氧化硅</a:t>
              </a:r>
              <a:endParaRPr lang="zh-CN" altLang="en-US" sz="2800" b="1">
                <a:latin typeface="Verdana" pitchFamily="34" charset="0"/>
              </a:endParaRPr>
            </a:p>
          </p:txBody>
        </p:sp>
        <p:sp>
          <p:nvSpPr>
            <p:cNvPr id="146521" name="Line 34"/>
            <p:cNvSpPr>
              <a:spLocks noChangeShapeType="1"/>
            </p:cNvSpPr>
            <p:nvPr/>
          </p:nvSpPr>
          <p:spPr bwMode="auto">
            <a:xfrm>
              <a:off x="9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2" name="Line 35"/>
            <p:cNvSpPr>
              <a:spLocks noChangeShapeType="1"/>
            </p:cNvSpPr>
            <p:nvPr/>
          </p:nvSpPr>
          <p:spPr bwMode="auto">
            <a:xfrm>
              <a:off x="1029"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3" name="Line 36"/>
            <p:cNvSpPr>
              <a:spLocks noChangeShapeType="1"/>
            </p:cNvSpPr>
            <p:nvPr/>
          </p:nvSpPr>
          <p:spPr bwMode="auto">
            <a:xfrm flipV="1">
              <a:off x="126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4" name="Line 37"/>
            <p:cNvSpPr>
              <a:spLocks noChangeShapeType="1"/>
            </p:cNvSpPr>
            <p:nvPr/>
          </p:nvSpPr>
          <p:spPr bwMode="auto">
            <a:xfrm>
              <a:off x="188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5" name="Line 38"/>
            <p:cNvSpPr>
              <a:spLocks noChangeShapeType="1"/>
            </p:cNvSpPr>
            <p:nvPr/>
          </p:nvSpPr>
          <p:spPr bwMode="auto">
            <a:xfrm>
              <a:off x="1958"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6" name="Line 39"/>
            <p:cNvSpPr>
              <a:spLocks noChangeShapeType="1"/>
            </p:cNvSpPr>
            <p:nvPr/>
          </p:nvSpPr>
          <p:spPr bwMode="auto">
            <a:xfrm flipV="1">
              <a:off x="219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7" name="Line 45"/>
            <p:cNvSpPr>
              <a:spLocks noChangeShapeType="1"/>
            </p:cNvSpPr>
            <p:nvPr/>
          </p:nvSpPr>
          <p:spPr bwMode="auto">
            <a:xfrm>
              <a:off x="11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28" name="Rectangle 46"/>
            <p:cNvSpPr>
              <a:spLocks noChangeArrowheads="1"/>
            </p:cNvSpPr>
            <p:nvPr/>
          </p:nvSpPr>
          <p:spPr bwMode="auto">
            <a:xfrm>
              <a:off x="1416" y="1584"/>
              <a:ext cx="387" cy="60"/>
            </a:xfrm>
            <a:prstGeom prst="rect">
              <a:avLst/>
            </a:prstGeom>
            <a:noFill/>
            <a:ln w="12700">
              <a:solidFill>
                <a:srgbClr val="000000"/>
              </a:solidFill>
              <a:miter lim="800000"/>
              <a:headEnd/>
              <a:tailEnd/>
            </a:ln>
          </p:spPr>
          <p:txBody>
            <a:bodyPr/>
            <a:lstStyle/>
            <a:p>
              <a:pPr algn="r"/>
              <a:endParaRPr lang="zh-CN" altLang="en-US"/>
            </a:p>
          </p:txBody>
        </p:sp>
        <p:sp>
          <p:nvSpPr>
            <p:cNvPr id="146530" name="Line 62"/>
            <p:cNvSpPr>
              <a:spLocks noChangeShapeType="1"/>
            </p:cNvSpPr>
            <p:nvPr/>
          </p:nvSpPr>
          <p:spPr bwMode="auto">
            <a:xfrm>
              <a:off x="1029"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31" name="Rectangle 94"/>
            <p:cNvSpPr>
              <a:spLocks noChangeArrowheads="1"/>
            </p:cNvSpPr>
            <p:nvPr/>
          </p:nvSpPr>
          <p:spPr bwMode="auto">
            <a:xfrm>
              <a:off x="1416" y="1871"/>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3" name="Group 103"/>
          <p:cNvGrpSpPr>
            <a:grpSpLocks/>
          </p:cNvGrpSpPr>
          <p:nvPr/>
        </p:nvGrpSpPr>
        <p:grpSpPr bwMode="auto">
          <a:xfrm>
            <a:off x="2636839" y="4071938"/>
            <a:ext cx="2581275" cy="1808162"/>
            <a:chOff x="797" y="2602"/>
            <a:chExt cx="1626" cy="1139"/>
          </a:xfrm>
        </p:grpSpPr>
        <p:sp>
          <p:nvSpPr>
            <p:cNvPr id="146484" name="Line 11"/>
            <p:cNvSpPr>
              <a:spLocks noChangeShapeType="1"/>
            </p:cNvSpPr>
            <p:nvPr/>
          </p:nvSpPr>
          <p:spPr bwMode="auto">
            <a:xfrm>
              <a:off x="115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5" name="Rectangle 18"/>
            <p:cNvSpPr>
              <a:spLocks noChangeArrowheads="1"/>
            </p:cNvSpPr>
            <p:nvPr/>
          </p:nvSpPr>
          <p:spPr bwMode="auto">
            <a:xfrm>
              <a:off x="874" y="3561"/>
              <a:ext cx="1549" cy="180"/>
            </a:xfrm>
            <a:prstGeom prst="rect">
              <a:avLst/>
            </a:prstGeom>
            <a:noFill/>
            <a:ln w="3175">
              <a:noFill/>
              <a:miter lim="800000"/>
              <a:headEnd/>
              <a:tailEnd/>
            </a:ln>
          </p:spPr>
          <p:txBody>
            <a:bodyPr lIns="12700" tIns="12700" rIns="12700" bIns="12700"/>
            <a:lstStyle/>
            <a:p>
              <a:pPr algn="ctr">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(c) EPROM</a:t>
              </a:r>
              <a:r>
                <a:rPr lang="zh-CN" altLang="en-US" sz="1600" dirty="0">
                  <a:latin typeface="Times New Roman" pitchFamily="18" charset="0"/>
                  <a:ea typeface="宋体" charset="-122"/>
                </a:rPr>
                <a:t>晶体管结构</a:t>
              </a:r>
              <a:endParaRPr lang="zh-CN" altLang="en-US" sz="2800" b="1" dirty="0">
                <a:latin typeface="Verdana" pitchFamily="34" charset="0"/>
              </a:endParaRPr>
            </a:p>
          </p:txBody>
        </p:sp>
        <p:sp>
          <p:nvSpPr>
            <p:cNvPr id="146486" name="Rectangle 31"/>
            <p:cNvSpPr>
              <a:spLocks noChangeArrowheads="1"/>
            </p:cNvSpPr>
            <p:nvPr/>
          </p:nvSpPr>
          <p:spPr bwMode="auto">
            <a:xfrm>
              <a:off x="1411" y="2602"/>
              <a:ext cx="619"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浮置栅</a:t>
              </a:r>
              <a:endParaRPr lang="zh-CN" altLang="en-US" sz="2800" b="1">
                <a:latin typeface="Verdana" pitchFamily="34" charset="0"/>
              </a:endParaRPr>
            </a:p>
          </p:txBody>
        </p:sp>
        <p:sp>
          <p:nvSpPr>
            <p:cNvPr id="146487" name="Line 44"/>
            <p:cNvSpPr>
              <a:spLocks noChangeShapeType="1"/>
            </p:cNvSpPr>
            <p:nvPr/>
          </p:nvSpPr>
          <p:spPr bwMode="auto">
            <a:xfrm>
              <a:off x="1029"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8" name="Rectangle 56"/>
            <p:cNvSpPr>
              <a:spLocks noChangeArrowheads="1"/>
            </p:cNvSpPr>
            <p:nvPr/>
          </p:nvSpPr>
          <p:spPr bwMode="auto">
            <a:xfrm>
              <a:off x="797" y="3086"/>
              <a:ext cx="1626" cy="416"/>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89" name="Rectangle 57"/>
            <p:cNvSpPr>
              <a:spLocks noChangeArrowheads="1"/>
            </p:cNvSpPr>
            <p:nvPr/>
          </p:nvSpPr>
          <p:spPr bwMode="auto">
            <a:xfrm>
              <a:off x="7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0" name="Rectangle 58"/>
            <p:cNvSpPr>
              <a:spLocks noChangeArrowheads="1"/>
            </p:cNvSpPr>
            <p:nvPr/>
          </p:nvSpPr>
          <p:spPr bwMode="auto">
            <a:xfrm>
              <a:off x="1262" y="2902"/>
              <a:ext cx="696"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1" name="Rectangle 59"/>
            <p:cNvSpPr>
              <a:spLocks noChangeArrowheads="1"/>
            </p:cNvSpPr>
            <p:nvPr/>
          </p:nvSpPr>
          <p:spPr bwMode="auto">
            <a:xfrm>
              <a:off x="2191"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2" name="Line 60"/>
            <p:cNvSpPr>
              <a:spLocks noChangeShapeType="1"/>
            </p:cNvSpPr>
            <p:nvPr/>
          </p:nvSpPr>
          <p:spPr bwMode="auto">
            <a:xfrm>
              <a:off x="1958"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3" name="Rectangle 61"/>
            <p:cNvSpPr>
              <a:spLocks noChangeArrowheads="1"/>
            </p:cNvSpPr>
            <p:nvPr/>
          </p:nvSpPr>
          <p:spPr bwMode="auto">
            <a:xfrm>
              <a:off x="14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a:p>
          </p:txBody>
        </p:sp>
        <p:sp>
          <p:nvSpPr>
            <p:cNvPr id="146494" name="Line 63"/>
            <p:cNvSpPr>
              <a:spLocks noChangeShapeType="1"/>
            </p:cNvSpPr>
            <p:nvPr/>
          </p:nvSpPr>
          <p:spPr bwMode="auto">
            <a:xfrm>
              <a:off x="20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95" name="Line 64"/>
            <p:cNvSpPr>
              <a:spLocks noChangeShapeType="1"/>
            </p:cNvSpPr>
            <p:nvPr/>
          </p:nvSpPr>
          <p:spPr bwMode="auto">
            <a:xfrm>
              <a:off x="1029"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6" name="Line 65"/>
            <p:cNvSpPr>
              <a:spLocks noChangeShapeType="1"/>
            </p:cNvSpPr>
            <p:nvPr/>
          </p:nvSpPr>
          <p:spPr bwMode="auto">
            <a:xfrm>
              <a:off x="95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7" name="Line 66"/>
            <p:cNvSpPr>
              <a:spLocks noChangeShapeType="1"/>
            </p:cNvSpPr>
            <p:nvPr/>
          </p:nvSpPr>
          <p:spPr bwMode="auto">
            <a:xfrm flipV="1">
              <a:off x="126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8" name="Rectangle 67"/>
            <p:cNvSpPr>
              <a:spLocks noChangeArrowheads="1"/>
            </p:cNvSpPr>
            <p:nvPr/>
          </p:nvSpPr>
          <p:spPr bwMode="auto">
            <a:xfrm>
              <a:off x="1983" y="3033"/>
              <a:ext cx="310"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499" name="Rectangle 68"/>
            <p:cNvSpPr>
              <a:spLocks noChangeArrowheads="1"/>
            </p:cNvSpPr>
            <p:nvPr/>
          </p:nvSpPr>
          <p:spPr bwMode="auto">
            <a:xfrm>
              <a:off x="1059" y="3032"/>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00" name="Line 69"/>
            <p:cNvSpPr>
              <a:spLocks noChangeShapeType="1"/>
            </p:cNvSpPr>
            <p:nvPr/>
          </p:nvSpPr>
          <p:spPr bwMode="auto">
            <a:xfrm flipV="1">
              <a:off x="219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1" name="Line 70"/>
            <p:cNvSpPr>
              <a:spLocks noChangeShapeType="1"/>
            </p:cNvSpPr>
            <p:nvPr/>
          </p:nvSpPr>
          <p:spPr bwMode="auto">
            <a:xfrm>
              <a:off x="1958"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2" name="Line 71"/>
            <p:cNvSpPr>
              <a:spLocks noChangeShapeType="1"/>
            </p:cNvSpPr>
            <p:nvPr/>
          </p:nvSpPr>
          <p:spPr bwMode="auto">
            <a:xfrm>
              <a:off x="188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3" name="Line 91"/>
            <p:cNvSpPr>
              <a:spLocks noChangeShapeType="1"/>
            </p:cNvSpPr>
            <p:nvPr/>
          </p:nvSpPr>
          <p:spPr bwMode="auto">
            <a:xfrm flipV="1">
              <a:off x="1607" y="2782"/>
              <a:ext cx="0" cy="206"/>
            </a:xfrm>
            <a:prstGeom prst="line">
              <a:avLst/>
            </a:prstGeom>
            <a:noFill/>
            <a:ln w="3175">
              <a:solidFill>
                <a:srgbClr val="000000"/>
              </a:solidFill>
              <a:round/>
              <a:headEnd type="none" w="med" len="sm"/>
              <a:tailEnd type="none" w="med" len="sm"/>
            </a:ln>
          </p:spPr>
          <p:txBody>
            <a:bodyPr/>
            <a:lstStyle/>
            <a:p>
              <a:endParaRPr lang="zh-CN" altLang="en-US"/>
            </a:p>
          </p:txBody>
        </p:sp>
        <p:sp>
          <p:nvSpPr>
            <p:cNvPr id="146504" name="Rectangle 96"/>
            <p:cNvSpPr>
              <a:spLocks noChangeArrowheads="1"/>
            </p:cNvSpPr>
            <p:nvPr/>
          </p:nvSpPr>
          <p:spPr bwMode="auto">
            <a:xfrm>
              <a:off x="1393" y="3192"/>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4" name="Group 102"/>
          <p:cNvGrpSpPr>
            <a:grpSpLocks/>
          </p:cNvGrpSpPr>
          <p:nvPr/>
        </p:nvGrpSpPr>
        <p:grpSpPr bwMode="auto">
          <a:xfrm>
            <a:off x="6859589" y="1466851"/>
            <a:ext cx="2949575" cy="1901825"/>
            <a:chOff x="3197" y="1225"/>
            <a:chExt cx="1858" cy="1198"/>
          </a:xfrm>
        </p:grpSpPr>
        <p:sp>
          <p:nvSpPr>
            <p:cNvPr id="146463" name="Line 9"/>
            <p:cNvSpPr>
              <a:spLocks noChangeShapeType="1"/>
            </p:cNvSpPr>
            <p:nvPr/>
          </p:nvSpPr>
          <p:spPr bwMode="auto">
            <a:xfrm>
              <a:off x="4358"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64" name="Line 10"/>
            <p:cNvSpPr>
              <a:spLocks noChangeShapeType="1"/>
            </p:cNvSpPr>
            <p:nvPr/>
          </p:nvSpPr>
          <p:spPr bwMode="auto">
            <a:xfrm>
              <a:off x="35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65" name="Rectangle 12"/>
            <p:cNvSpPr>
              <a:spLocks noChangeArrowheads="1"/>
            </p:cNvSpPr>
            <p:nvPr/>
          </p:nvSpPr>
          <p:spPr bwMode="auto">
            <a:xfrm>
              <a:off x="3816" y="1584"/>
              <a:ext cx="387" cy="60"/>
            </a:xfrm>
            <a:prstGeom prst="rect">
              <a:avLst/>
            </a:prstGeom>
            <a:noFill/>
            <a:ln w="12700">
              <a:solidFill>
                <a:srgbClr val="000000"/>
              </a:solidFill>
              <a:miter lim="800000"/>
              <a:headEnd/>
              <a:tailEnd/>
            </a:ln>
          </p:spPr>
          <p:txBody>
            <a:bodyPr/>
            <a:lstStyle/>
            <a:p>
              <a:pPr algn="r"/>
              <a:endParaRPr lang="zh-CN" altLang="en-US"/>
            </a:p>
          </p:txBody>
        </p:sp>
        <p:sp>
          <p:nvSpPr>
            <p:cNvPr id="146466" name="Rectangle 17"/>
            <p:cNvSpPr>
              <a:spLocks noChangeArrowheads="1"/>
            </p:cNvSpPr>
            <p:nvPr/>
          </p:nvSpPr>
          <p:spPr bwMode="auto">
            <a:xfrm>
              <a:off x="3429" y="2243"/>
              <a:ext cx="1626"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(b) MOS</a:t>
              </a:r>
              <a:r>
                <a:rPr lang="zh-CN" altLang="en-US" sz="1600">
                  <a:latin typeface="Times New Roman" pitchFamily="18" charset="0"/>
                  <a:ea typeface="宋体" charset="-122"/>
                </a:rPr>
                <a:t>晶体管导通状态</a:t>
              </a:r>
              <a:endParaRPr lang="zh-CN" altLang="en-US" sz="2800" b="1">
                <a:latin typeface="Verdana" pitchFamily="34" charset="0"/>
              </a:endParaRPr>
            </a:p>
          </p:txBody>
        </p:sp>
        <p:sp>
          <p:nvSpPr>
            <p:cNvPr id="146467" name="Rectangle 20"/>
            <p:cNvSpPr>
              <a:spLocks noChangeArrowheads="1"/>
            </p:cNvSpPr>
            <p:nvPr/>
          </p:nvSpPr>
          <p:spPr bwMode="auto">
            <a:xfrm>
              <a:off x="3816"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+5V</a:t>
              </a:r>
              <a:endParaRPr lang="en-US" altLang="zh-CN" sz="2800" b="1">
                <a:latin typeface="Verdana" pitchFamily="34" charset="0"/>
              </a:endParaRPr>
            </a:p>
          </p:txBody>
        </p:sp>
        <p:sp>
          <p:nvSpPr>
            <p:cNvPr id="146468" name="Rectangle 21"/>
            <p:cNvSpPr>
              <a:spLocks noChangeArrowheads="1"/>
            </p:cNvSpPr>
            <p:nvPr/>
          </p:nvSpPr>
          <p:spPr bwMode="auto">
            <a:xfrm>
              <a:off x="42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dd</a:t>
              </a:r>
              <a:endParaRPr lang="en-US" altLang="zh-CN" sz="2800" b="1">
                <a:latin typeface="Verdana" pitchFamily="34" charset="0"/>
              </a:endParaRPr>
            </a:p>
          </p:txBody>
        </p:sp>
        <p:sp>
          <p:nvSpPr>
            <p:cNvPr id="146469" name="Rectangle 24"/>
            <p:cNvSpPr>
              <a:spLocks noChangeArrowheads="1"/>
            </p:cNvSpPr>
            <p:nvPr/>
          </p:nvSpPr>
          <p:spPr bwMode="auto">
            <a:xfrm>
              <a:off x="3274"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ss</a:t>
              </a:r>
              <a:endParaRPr lang="en-US" altLang="zh-CN" sz="2800" b="1">
                <a:latin typeface="Verdana" pitchFamily="34" charset="0"/>
              </a:endParaRPr>
            </a:p>
          </p:txBody>
        </p:sp>
        <p:sp>
          <p:nvSpPr>
            <p:cNvPr id="146470" name="Rectangle 40"/>
            <p:cNvSpPr>
              <a:spLocks noChangeArrowheads="1"/>
            </p:cNvSpPr>
            <p:nvPr/>
          </p:nvSpPr>
          <p:spPr bwMode="auto">
            <a:xfrm>
              <a:off x="31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71" name="Rectangle 41"/>
            <p:cNvSpPr>
              <a:spLocks noChangeArrowheads="1"/>
            </p:cNvSpPr>
            <p:nvPr/>
          </p:nvSpPr>
          <p:spPr bwMode="auto">
            <a:xfrm>
              <a:off x="31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2" name="Rectangle 42"/>
            <p:cNvSpPr>
              <a:spLocks noChangeArrowheads="1"/>
            </p:cNvSpPr>
            <p:nvPr/>
          </p:nvSpPr>
          <p:spPr bwMode="auto">
            <a:xfrm>
              <a:off x="3661" y="1644"/>
              <a:ext cx="697"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3" name="Rectangle 43"/>
            <p:cNvSpPr>
              <a:spLocks noChangeArrowheads="1"/>
            </p:cNvSpPr>
            <p:nvPr/>
          </p:nvSpPr>
          <p:spPr bwMode="auto">
            <a:xfrm>
              <a:off x="4590" y="1644"/>
              <a:ext cx="233"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4" name="Line 47"/>
            <p:cNvSpPr>
              <a:spLocks noChangeShapeType="1"/>
            </p:cNvSpPr>
            <p:nvPr/>
          </p:nvSpPr>
          <p:spPr bwMode="auto">
            <a:xfrm>
              <a:off x="44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75" name="Line 48"/>
            <p:cNvSpPr>
              <a:spLocks noChangeShapeType="1"/>
            </p:cNvSpPr>
            <p:nvPr/>
          </p:nvSpPr>
          <p:spPr bwMode="auto">
            <a:xfrm>
              <a:off x="3429"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6" name="Line 49"/>
            <p:cNvSpPr>
              <a:spLocks noChangeShapeType="1"/>
            </p:cNvSpPr>
            <p:nvPr/>
          </p:nvSpPr>
          <p:spPr bwMode="auto">
            <a:xfrm>
              <a:off x="3429" y="1824"/>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7" name="Line 50"/>
            <p:cNvSpPr>
              <a:spLocks noChangeShapeType="1"/>
            </p:cNvSpPr>
            <p:nvPr/>
          </p:nvSpPr>
          <p:spPr bwMode="auto">
            <a:xfrm>
              <a:off x="33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8" name="Rectangle 51"/>
            <p:cNvSpPr>
              <a:spLocks noChangeArrowheads="1"/>
            </p:cNvSpPr>
            <p:nvPr/>
          </p:nvSpPr>
          <p:spPr bwMode="auto">
            <a:xfrm>
              <a:off x="3533" y="1719"/>
              <a:ext cx="1161"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 - - - - - - - - - - - - - - - -</a:t>
              </a:r>
              <a:endParaRPr lang="en-US" altLang="zh-CN" sz="2800" b="1" dirty="0">
                <a:latin typeface="Verdana" pitchFamily="34" charset="0"/>
              </a:endParaRPr>
            </a:p>
          </p:txBody>
        </p:sp>
        <p:sp>
          <p:nvSpPr>
            <p:cNvPr id="146479" name="Rectangle 52"/>
            <p:cNvSpPr>
              <a:spLocks noChangeArrowheads="1"/>
            </p:cNvSpPr>
            <p:nvPr/>
          </p:nvSpPr>
          <p:spPr bwMode="auto">
            <a:xfrm>
              <a:off x="3919" y="1551"/>
              <a:ext cx="309"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a:t>
              </a:r>
              <a:endParaRPr lang="en-US" altLang="zh-CN" sz="2800" dirty="0">
                <a:latin typeface="Verdana" pitchFamily="34" charset="0"/>
              </a:endParaRPr>
            </a:p>
          </p:txBody>
        </p:sp>
        <p:sp>
          <p:nvSpPr>
            <p:cNvPr id="146480" name="Line 54"/>
            <p:cNvSpPr>
              <a:spLocks noChangeShapeType="1"/>
            </p:cNvSpPr>
            <p:nvPr/>
          </p:nvSpPr>
          <p:spPr bwMode="auto">
            <a:xfrm flipV="1">
              <a:off x="4590" y="1764"/>
              <a:ext cx="78"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1" name="Line 73"/>
            <p:cNvSpPr>
              <a:spLocks noChangeShapeType="1"/>
            </p:cNvSpPr>
            <p:nvPr/>
          </p:nvSpPr>
          <p:spPr bwMode="auto">
            <a:xfrm>
              <a:off x="4007" y="1399"/>
              <a:ext cx="0" cy="181"/>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2" name="Line 92"/>
            <p:cNvSpPr>
              <a:spLocks noChangeShapeType="1"/>
            </p:cNvSpPr>
            <p:nvPr/>
          </p:nvSpPr>
          <p:spPr bwMode="auto">
            <a:xfrm>
              <a:off x="3584" y="1884"/>
              <a:ext cx="774" cy="1"/>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83" name="Rectangle 97"/>
            <p:cNvSpPr>
              <a:spLocks noChangeArrowheads="1"/>
            </p:cNvSpPr>
            <p:nvPr/>
          </p:nvSpPr>
          <p:spPr bwMode="auto">
            <a:xfrm>
              <a:off x="3867" y="1885"/>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5" name="Group 104"/>
          <p:cNvGrpSpPr>
            <a:grpSpLocks/>
          </p:cNvGrpSpPr>
          <p:nvPr/>
        </p:nvGrpSpPr>
        <p:grpSpPr bwMode="auto">
          <a:xfrm>
            <a:off x="6737350" y="3978276"/>
            <a:ext cx="2825750" cy="1901825"/>
            <a:chOff x="3120" y="2543"/>
            <a:chExt cx="1780" cy="1198"/>
          </a:xfrm>
        </p:grpSpPr>
        <p:sp>
          <p:nvSpPr>
            <p:cNvPr id="146439" name="Rectangle 16"/>
            <p:cNvSpPr>
              <a:spLocks noChangeArrowheads="1"/>
            </p:cNvSpPr>
            <p:nvPr/>
          </p:nvSpPr>
          <p:spPr bwMode="auto">
            <a:xfrm>
              <a:off x="3120" y="3561"/>
              <a:ext cx="1780" cy="180"/>
            </a:xfrm>
            <a:prstGeom prst="rect">
              <a:avLst/>
            </a:prstGeom>
            <a:noFill/>
            <a:ln w="3175">
              <a:noFill/>
              <a:miter lim="800000"/>
              <a:headEnd/>
              <a:tailEnd/>
            </a:ln>
          </p:spPr>
          <p:txBody>
            <a:bodyPr lIns="12700" tIns="12700" rIns="12700" bIns="12700"/>
            <a:lstStyle/>
            <a:p>
              <a:pPr algn="ctr">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(d) EPROM</a:t>
              </a:r>
              <a:r>
                <a:rPr lang="zh-CN" altLang="en-US" sz="1600" dirty="0">
                  <a:latin typeface="Times New Roman" pitchFamily="18" charset="0"/>
                  <a:ea typeface="宋体" charset="-122"/>
                </a:rPr>
                <a:t>晶体管导通状态</a:t>
              </a:r>
              <a:endParaRPr lang="zh-CN" altLang="en-US" sz="2800" b="1" dirty="0">
                <a:latin typeface="Verdana" pitchFamily="34" charset="0"/>
              </a:endParaRPr>
            </a:p>
          </p:txBody>
        </p:sp>
        <p:sp>
          <p:nvSpPr>
            <p:cNvPr id="146440" name="Rectangle 22"/>
            <p:cNvSpPr>
              <a:spLocks noChangeArrowheads="1"/>
            </p:cNvSpPr>
            <p:nvPr/>
          </p:nvSpPr>
          <p:spPr bwMode="auto">
            <a:xfrm>
              <a:off x="4281"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+25V</a:t>
              </a:r>
              <a:endParaRPr lang="en-US" altLang="zh-CN" sz="2800" b="1">
                <a:latin typeface="Verdana" pitchFamily="34" charset="0"/>
              </a:endParaRPr>
            </a:p>
          </p:txBody>
        </p:sp>
        <p:sp>
          <p:nvSpPr>
            <p:cNvPr id="146441" name="Rectangle 23"/>
            <p:cNvSpPr>
              <a:spLocks noChangeArrowheads="1"/>
            </p:cNvSpPr>
            <p:nvPr/>
          </p:nvSpPr>
          <p:spPr bwMode="auto">
            <a:xfrm>
              <a:off x="3274"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0V</a:t>
              </a:r>
              <a:endParaRPr lang="en-US" altLang="zh-CN" sz="2800" b="1">
                <a:latin typeface="Verdana" pitchFamily="34" charset="0"/>
              </a:endParaRPr>
            </a:p>
          </p:txBody>
        </p:sp>
        <p:sp>
          <p:nvSpPr>
            <p:cNvPr id="146442" name="Rectangle 32"/>
            <p:cNvSpPr>
              <a:spLocks noChangeArrowheads="1"/>
            </p:cNvSpPr>
            <p:nvPr/>
          </p:nvSpPr>
          <p:spPr bwMode="auto">
            <a:xfrm>
              <a:off x="3584" y="2663"/>
              <a:ext cx="619" cy="17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dirty="0">
                  <a:latin typeface="Times New Roman" pitchFamily="18" charset="0"/>
                  <a:ea typeface="宋体" charset="-122"/>
                </a:rPr>
                <a:t>击穿电流</a:t>
              </a:r>
              <a:endParaRPr lang="zh-CN" altLang="en-US" sz="2800" b="1" dirty="0">
                <a:latin typeface="Verdana" pitchFamily="34" charset="0"/>
              </a:endParaRPr>
            </a:p>
          </p:txBody>
        </p:sp>
        <p:sp>
          <p:nvSpPr>
            <p:cNvPr id="146443" name="Rectangle 53"/>
            <p:cNvSpPr>
              <a:spLocks noChangeArrowheads="1"/>
            </p:cNvSpPr>
            <p:nvPr/>
          </p:nvSpPr>
          <p:spPr bwMode="auto">
            <a:xfrm>
              <a:off x="3894" y="2902"/>
              <a:ext cx="309"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444" name="Rectangle 72"/>
            <p:cNvSpPr>
              <a:spLocks noChangeArrowheads="1"/>
            </p:cNvSpPr>
            <p:nvPr/>
          </p:nvSpPr>
          <p:spPr bwMode="auto">
            <a:xfrm>
              <a:off x="3197" y="3085"/>
              <a:ext cx="1626" cy="417"/>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45" name="Rectangle 74"/>
            <p:cNvSpPr>
              <a:spLocks noChangeArrowheads="1"/>
            </p:cNvSpPr>
            <p:nvPr/>
          </p:nvSpPr>
          <p:spPr bwMode="auto">
            <a:xfrm>
              <a:off x="31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6" name="Rectangle 75"/>
            <p:cNvSpPr>
              <a:spLocks noChangeArrowheads="1"/>
            </p:cNvSpPr>
            <p:nvPr/>
          </p:nvSpPr>
          <p:spPr bwMode="auto">
            <a:xfrm>
              <a:off x="4590" y="2902"/>
              <a:ext cx="233"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7" name="Rectangle 76"/>
            <p:cNvSpPr>
              <a:spLocks noChangeArrowheads="1"/>
            </p:cNvSpPr>
            <p:nvPr/>
          </p:nvSpPr>
          <p:spPr bwMode="auto">
            <a:xfrm>
              <a:off x="3661" y="2902"/>
              <a:ext cx="697"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8" name="Line 77"/>
            <p:cNvSpPr>
              <a:spLocks noChangeShapeType="1"/>
            </p:cNvSpPr>
            <p:nvPr/>
          </p:nvSpPr>
          <p:spPr bwMode="auto">
            <a:xfrm>
              <a:off x="3429" y="2902"/>
              <a:ext cx="227"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49" name="Line 78"/>
            <p:cNvSpPr>
              <a:spLocks noChangeShapeType="1"/>
            </p:cNvSpPr>
            <p:nvPr/>
          </p:nvSpPr>
          <p:spPr bwMode="auto">
            <a:xfrm>
              <a:off x="4358" y="2902"/>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0" name="Rectangle 79"/>
            <p:cNvSpPr>
              <a:spLocks noChangeArrowheads="1"/>
            </p:cNvSpPr>
            <p:nvPr/>
          </p:nvSpPr>
          <p:spPr bwMode="auto">
            <a:xfrm>
              <a:off x="38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a:p>
          </p:txBody>
        </p:sp>
        <p:sp>
          <p:nvSpPr>
            <p:cNvPr id="146451" name="Line 80"/>
            <p:cNvSpPr>
              <a:spLocks noChangeShapeType="1"/>
            </p:cNvSpPr>
            <p:nvPr/>
          </p:nvSpPr>
          <p:spPr bwMode="auto">
            <a:xfrm>
              <a:off x="3356" y="3085"/>
              <a:ext cx="73" cy="57"/>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2" name="Line 81"/>
            <p:cNvSpPr>
              <a:spLocks noChangeShapeType="1"/>
            </p:cNvSpPr>
            <p:nvPr/>
          </p:nvSpPr>
          <p:spPr bwMode="auto">
            <a:xfrm>
              <a:off x="3429" y="3142"/>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3" name="Line 82"/>
            <p:cNvSpPr>
              <a:spLocks noChangeShapeType="1"/>
            </p:cNvSpPr>
            <p:nvPr/>
          </p:nvSpPr>
          <p:spPr bwMode="auto">
            <a:xfrm flipV="1">
              <a:off x="4590" y="3086"/>
              <a:ext cx="73" cy="56"/>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4" name="Rectangle 83"/>
            <p:cNvSpPr>
              <a:spLocks noChangeArrowheads="1"/>
            </p:cNvSpPr>
            <p:nvPr/>
          </p:nvSpPr>
          <p:spPr bwMode="auto">
            <a:xfrm>
              <a:off x="3554" y="3036"/>
              <a:ext cx="1194"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 - - - - - - - - - - - - - - -</a:t>
              </a:r>
              <a:endParaRPr lang="en-US" altLang="zh-CN" sz="2800" b="1" dirty="0">
                <a:latin typeface="Verdana" pitchFamily="34" charset="0"/>
              </a:endParaRPr>
            </a:p>
          </p:txBody>
        </p:sp>
        <p:sp>
          <p:nvSpPr>
            <p:cNvPr id="146455" name="Rectangle 84"/>
            <p:cNvSpPr>
              <a:spLocks noChangeArrowheads="1"/>
            </p:cNvSpPr>
            <p:nvPr/>
          </p:nvSpPr>
          <p:spPr bwMode="auto">
            <a:xfrm>
              <a:off x="3855" y="2930"/>
              <a:ext cx="49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b="1" dirty="0">
                  <a:latin typeface="Times New Roman" pitchFamily="18" charset="0"/>
                  <a:ea typeface="宋体" charset="-122"/>
                </a:rPr>
                <a:t>+ + + + +</a:t>
              </a:r>
              <a:endParaRPr lang="en-US" altLang="zh-CN" sz="2800" b="1" dirty="0">
                <a:latin typeface="Verdana" pitchFamily="34" charset="0"/>
              </a:endParaRPr>
            </a:p>
          </p:txBody>
        </p:sp>
        <p:sp>
          <p:nvSpPr>
            <p:cNvPr id="146456" name="Line 85"/>
            <p:cNvSpPr>
              <a:spLocks noChangeShapeType="1"/>
            </p:cNvSpPr>
            <p:nvPr/>
          </p:nvSpPr>
          <p:spPr bwMode="auto">
            <a:xfrm>
              <a:off x="3661" y="3201"/>
              <a:ext cx="803" cy="0"/>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57" name="Line 86"/>
            <p:cNvSpPr>
              <a:spLocks noChangeShapeType="1"/>
            </p:cNvSpPr>
            <p:nvPr/>
          </p:nvSpPr>
          <p:spPr bwMode="auto">
            <a:xfrm>
              <a:off x="3543"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8" name="Line 87"/>
            <p:cNvSpPr>
              <a:spLocks noChangeShapeType="1"/>
            </p:cNvSpPr>
            <p:nvPr/>
          </p:nvSpPr>
          <p:spPr bwMode="auto">
            <a:xfrm>
              <a:off x="44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9" name="Line 88"/>
            <p:cNvSpPr>
              <a:spLocks noChangeShapeType="1"/>
            </p:cNvSpPr>
            <p:nvPr/>
          </p:nvSpPr>
          <p:spPr bwMode="auto">
            <a:xfrm>
              <a:off x="3661"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0" name="Line 89"/>
            <p:cNvSpPr>
              <a:spLocks noChangeShapeType="1"/>
            </p:cNvSpPr>
            <p:nvPr/>
          </p:nvSpPr>
          <p:spPr bwMode="auto">
            <a:xfrm>
              <a:off x="4203"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2" name="Rectangle 98"/>
            <p:cNvSpPr>
              <a:spLocks noChangeArrowheads="1"/>
            </p:cNvSpPr>
            <p:nvPr/>
          </p:nvSpPr>
          <p:spPr bwMode="auto">
            <a:xfrm>
              <a:off x="3844" y="3206"/>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sp>
        <p:nvSpPr>
          <p:cNvPr id="146437" name="Rectangle 100"/>
          <p:cNvSpPr>
            <a:spLocks noGrp="1" noChangeArrowheads="1"/>
          </p:cNvSpPr>
          <p:nvPr>
            <p:ph type="title"/>
          </p:nvPr>
        </p:nvSpPr>
        <p:spPr/>
        <p:txBody>
          <a:bodyPr/>
          <a:lstStyle/>
          <a:p>
            <a:pPr eaLnBrk="1" hangingPunct="1"/>
            <a:r>
              <a:rPr lang="en-US" altLang="zh-CN"/>
              <a:t>MOS</a:t>
            </a:r>
            <a:r>
              <a:rPr lang="zh-CN" altLang="en-US"/>
              <a:t>管与</a:t>
            </a:r>
            <a:r>
              <a:rPr lang="en-US" altLang="zh-CN"/>
              <a:t>EPROM</a:t>
            </a:r>
            <a:r>
              <a:rPr lang="zh-CN" altLang="en-US"/>
              <a:t>的两种状态</a:t>
            </a:r>
          </a:p>
        </p:txBody>
      </p:sp>
    </p:spTree>
    <p:extLst>
      <p:ext uri="{BB962C8B-B14F-4D97-AF65-F5344CB8AC3E}">
        <p14:creationId xmlns:p14="http://schemas.microsoft.com/office/powerpoint/2010/main" val="31796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tLang="zh-CN"/>
              <a:t>EPROM</a:t>
            </a:r>
          </a:p>
        </p:txBody>
      </p:sp>
      <p:pic>
        <p:nvPicPr>
          <p:cNvPr id="1185799" name="Picture 7" descr="eprom-kontroller_mit_fenster"/>
          <p:cNvPicPr>
            <a:picLocks noChangeAspect="1" noChangeArrowheads="1"/>
          </p:cNvPicPr>
          <p:nvPr/>
        </p:nvPicPr>
        <p:blipFill>
          <a:blip r:embed="rId2" cstate="print"/>
          <a:srcRect/>
          <a:stretch>
            <a:fillRect/>
          </a:stretch>
        </p:blipFill>
        <p:spPr bwMode="auto">
          <a:xfrm>
            <a:off x="7643812" y="2023792"/>
            <a:ext cx="2652713" cy="2652713"/>
          </a:xfrm>
          <a:prstGeom prst="rect">
            <a:avLst/>
          </a:prstGeom>
          <a:noFill/>
          <a:ln w="9525">
            <a:noFill/>
            <a:miter lim="800000"/>
            <a:headEnd/>
            <a:tailEnd/>
          </a:ln>
        </p:spPr>
      </p:pic>
      <p:pic>
        <p:nvPicPr>
          <p:cNvPr id="1185802" name="Picture 10" descr="输出向导-1"/>
          <p:cNvPicPr>
            <a:picLocks noChangeAspect="1" noChangeArrowheads="1"/>
          </p:cNvPicPr>
          <p:nvPr/>
        </p:nvPicPr>
        <p:blipFill>
          <a:blip r:embed="rId3" cstate="print"/>
          <a:srcRect/>
          <a:stretch>
            <a:fillRect/>
          </a:stretch>
        </p:blipFill>
        <p:spPr bwMode="auto">
          <a:xfrm>
            <a:off x="2303463" y="1675337"/>
            <a:ext cx="3251200" cy="3128962"/>
          </a:xfrm>
          <a:prstGeom prst="rect">
            <a:avLst/>
          </a:prstGeom>
          <a:noFill/>
          <a:ln w="9525">
            <a:noFill/>
            <a:miter lim="800000"/>
            <a:headEnd/>
            <a:tailEnd/>
          </a:ln>
        </p:spPr>
      </p:pic>
      <p:sp>
        <p:nvSpPr>
          <p:cNvPr id="1185803" name="Rectangle 11"/>
          <p:cNvSpPr>
            <a:spLocks noChangeArrowheads="1"/>
          </p:cNvSpPr>
          <p:nvPr/>
        </p:nvSpPr>
        <p:spPr bwMode="auto">
          <a:xfrm>
            <a:off x="3451225" y="5384259"/>
            <a:ext cx="5683250" cy="774700"/>
          </a:xfrm>
          <a:prstGeom prst="rect">
            <a:avLst/>
          </a:prstGeom>
          <a:noFill/>
          <a:ln w="9525">
            <a:noFill/>
            <a:miter lim="800000"/>
            <a:headEnd/>
            <a:tailEnd/>
          </a:ln>
        </p:spPr>
        <p:txBody>
          <a:bodyPr/>
          <a:lstStyle/>
          <a:p>
            <a:pPr marL="342900" indent="-342900" algn="ctr">
              <a:lnSpc>
                <a:spcPct val="110000"/>
              </a:lnSpc>
              <a:spcBef>
                <a:spcPct val="20000"/>
              </a:spcBef>
              <a:buClr>
                <a:srgbClr val="FFC000"/>
              </a:buClr>
              <a:buFont typeface="Wingdings" pitchFamily="2" charset="2"/>
              <a:buChar char="n"/>
              <a:defRPr/>
            </a:pPr>
            <a:r>
              <a:rPr lang="zh-CN" altLang="en-US" sz="2800" b="1" dirty="0">
                <a:latin typeface="+mn-ea"/>
              </a:rPr>
              <a:t>高压写入      紫外线光照擦除</a:t>
            </a:r>
          </a:p>
        </p:txBody>
      </p:sp>
    </p:spTree>
    <p:extLst>
      <p:ext uri="{BB962C8B-B14F-4D97-AF65-F5344CB8AC3E}">
        <p14:creationId xmlns:p14="http://schemas.microsoft.com/office/powerpoint/2010/main" val="14995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5802"/>
                                        </p:tgtEl>
                                        <p:attrNameLst>
                                          <p:attrName>style.visibility</p:attrName>
                                        </p:attrNameLst>
                                      </p:cBhvr>
                                      <p:to>
                                        <p:strVal val="visible"/>
                                      </p:to>
                                    </p:set>
                                    <p:anim calcmode="lin" valueType="num">
                                      <p:cBhvr additive="base">
                                        <p:cTn id="7" dur="500" fill="hold"/>
                                        <p:tgtEl>
                                          <p:spTgt spid="1185802"/>
                                        </p:tgtEl>
                                        <p:attrNameLst>
                                          <p:attrName>ppt_x</p:attrName>
                                        </p:attrNameLst>
                                      </p:cBhvr>
                                      <p:tavLst>
                                        <p:tav tm="0">
                                          <p:val>
                                            <p:strVal val="#ppt_x"/>
                                          </p:val>
                                        </p:tav>
                                        <p:tav tm="100000">
                                          <p:val>
                                            <p:strVal val="#ppt_x"/>
                                          </p:val>
                                        </p:tav>
                                      </p:tavLst>
                                    </p:anim>
                                    <p:anim calcmode="lin" valueType="num">
                                      <p:cBhvr additive="base">
                                        <p:cTn id="8" dur="500" fill="hold"/>
                                        <p:tgtEl>
                                          <p:spTgt spid="1185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5799"/>
                                        </p:tgtEl>
                                        <p:attrNameLst>
                                          <p:attrName>style.visibility</p:attrName>
                                        </p:attrNameLst>
                                      </p:cBhvr>
                                      <p:to>
                                        <p:strVal val="visible"/>
                                      </p:to>
                                    </p:set>
                                    <p:anim calcmode="lin" valueType="num">
                                      <p:cBhvr additive="base">
                                        <p:cTn id="13" dur="500" fill="hold"/>
                                        <p:tgtEl>
                                          <p:spTgt spid="1185799"/>
                                        </p:tgtEl>
                                        <p:attrNameLst>
                                          <p:attrName>ppt_x</p:attrName>
                                        </p:attrNameLst>
                                      </p:cBhvr>
                                      <p:tavLst>
                                        <p:tav tm="0">
                                          <p:val>
                                            <p:strVal val="#ppt_x"/>
                                          </p:val>
                                        </p:tav>
                                        <p:tav tm="100000">
                                          <p:val>
                                            <p:strVal val="#ppt_x"/>
                                          </p:val>
                                        </p:tav>
                                      </p:tavLst>
                                    </p:anim>
                                    <p:anim calcmode="lin" valueType="num">
                                      <p:cBhvr additive="base">
                                        <p:cTn id="14" dur="500" fill="hold"/>
                                        <p:tgtEl>
                                          <p:spTgt spid="11857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85803">
                                            <p:txEl>
                                              <p:pRg st="0" end="0"/>
                                            </p:txEl>
                                          </p:spTgt>
                                        </p:tgtEl>
                                        <p:attrNameLst>
                                          <p:attrName>style.visibility</p:attrName>
                                        </p:attrNameLst>
                                      </p:cBhvr>
                                      <p:to>
                                        <p:strVal val="visible"/>
                                      </p:to>
                                    </p:set>
                                    <p:anim calcmode="lin" valueType="num">
                                      <p:cBhvr additive="base">
                                        <p:cTn id="19" dur="500" fill="hold"/>
                                        <p:tgtEl>
                                          <p:spTgt spid="1185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858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pPr eaLnBrk="1" hangingPunct="1"/>
            <a:r>
              <a:rPr lang="zh-CN" altLang="en-US"/>
              <a:t>编程器</a:t>
            </a:r>
          </a:p>
        </p:txBody>
      </p:sp>
      <p:pic>
        <p:nvPicPr>
          <p:cNvPr id="1183749" name="Picture 5" descr="top2000a"/>
          <p:cNvPicPr>
            <a:picLocks noChangeAspect="1" noChangeArrowheads="1"/>
          </p:cNvPicPr>
          <p:nvPr/>
        </p:nvPicPr>
        <p:blipFill>
          <a:blip r:embed="rId2" cstate="print"/>
          <a:srcRect/>
          <a:stretch>
            <a:fillRect/>
          </a:stretch>
        </p:blipFill>
        <p:spPr bwMode="auto">
          <a:xfrm>
            <a:off x="1738418" y="1067469"/>
            <a:ext cx="4007204" cy="32664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83752" name="Picture 8"/>
          <p:cNvPicPr>
            <a:picLocks noChangeAspect="1" noChangeArrowheads="1"/>
          </p:cNvPicPr>
          <p:nvPr/>
        </p:nvPicPr>
        <p:blipFill>
          <a:blip r:embed="rId3" cstate="print"/>
          <a:srcRect/>
          <a:stretch>
            <a:fillRect/>
          </a:stretch>
        </p:blipFill>
        <p:spPr bwMode="auto">
          <a:xfrm>
            <a:off x="6563959" y="2999235"/>
            <a:ext cx="4608866" cy="32493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3657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3749"/>
                                        </p:tgtEl>
                                        <p:attrNameLst>
                                          <p:attrName>style.visibility</p:attrName>
                                        </p:attrNameLst>
                                      </p:cBhvr>
                                      <p:to>
                                        <p:strVal val="visible"/>
                                      </p:to>
                                    </p:set>
                                    <p:anim calcmode="lin" valueType="num">
                                      <p:cBhvr additive="base">
                                        <p:cTn id="7" dur="500" fill="hold"/>
                                        <p:tgtEl>
                                          <p:spTgt spid="1183749"/>
                                        </p:tgtEl>
                                        <p:attrNameLst>
                                          <p:attrName>ppt_x</p:attrName>
                                        </p:attrNameLst>
                                      </p:cBhvr>
                                      <p:tavLst>
                                        <p:tav tm="0">
                                          <p:val>
                                            <p:strVal val="#ppt_x"/>
                                          </p:val>
                                        </p:tav>
                                        <p:tav tm="100000">
                                          <p:val>
                                            <p:strVal val="#ppt_x"/>
                                          </p:val>
                                        </p:tav>
                                      </p:tavLst>
                                    </p:anim>
                                    <p:anim calcmode="lin" valueType="num">
                                      <p:cBhvr additive="base">
                                        <p:cTn id="8" dur="500" fill="hold"/>
                                        <p:tgtEl>
                                          <p:spTgt spid="11837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3752"/>
                                        </p:tgtEl>
                                        <p:attrNameLst>
                                          <p:attrName>style.visibility</p:attrName>
                                        </p:attrNameLst>
                                      </p:cBhvr>
                                      <p:to>
                                        <p:strVal val="visible"/>
                                      </p:to>
                                    </p:set>
                                    <p:anim calcmode="lin" valueType="num">
                                      <p:cBhvr additive="base">
                                        <p:cTn id="13" dur="500" fill="hold"/>
                                        <p:tgtEl>
                                          <p:spTgt spid="1183752"/>
                                        </p:tgtEl>
                                        <p:attrNameLst>
                                          <p:attrName>ppt_x</p:attrName>
                                        </p:attrNameLst>
                                      </p:cBhvr>
                                      <p:tavLst>
                                        <p:tav tm="0">
                                          <p:val>
                                            <p:strVal val="#ppt_x"/>
                                          </p:val>
                                        </p:tav>
                                        <p:tav tm="100000">
                                          <p:val>
                                            <p:strVal val="#ppt_x"/>
                                          </p:val>
                                        </p:tav>
                                      </p:tavLst>
                                    </p:anim>
                                    <p:anim calcmode="lin" valueType="num">
                                      <p:cBhvr additive="base">
                                        <p:cTn id="14" dur="500" fill="hold"/>
                                        <p:tgtEl>
                                          <p:spTgt spid="11837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zh-CN" altLang="en-US"/>
              <a:t>紫外线擦除器</a:t>
            </a:r>
          </a:p>
        </p:txBody>
      </p:sp>
      <p:pic>
        <p:nvPicPr>
          <p:cNvPr id="1184773" name="Picture 5" descr="eprom.jpg (39228 字节)"/>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40298" y="1172365"/>
            <a:ext cx="4505324" cy="3112299"/>
          </a:xfrm>
          <a:prstGeom prst="rect">
            <a:avLst/>
          </a:prstGeom>
          <a:noFill/>
          <a:ln w="9525">
            <a:noFill/>
            <a:miter lim="800000"/>
            <a:headEnd/>
            <a:tailEnd/>
          </a:ln>
        </p:spPr>
      </p:pic>
      <p:pic>
        <p:nvPicPr>
          <p:cNvPr id="1184777" name="Picture 9" descr="eraser.jpg (29836 字节)"/>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46380" y="2885476"/>
            <a:ext cx="4341811" cy="3107337"/>
          </a:xfrm>
          <a:prstGeom prst="rect">
            <a:avLst/>
          </a:prstGeom>
          <a:noFill/>
          <a:ln w="9525">
            <a:noFill/>
            <a:miter lim="800000"/>
            <a:headEnd/>
            <a:tailEnd/>
          </a:ln>
        </p:spPr>
      </p:pic>
    </p:spTree>
    <p:extLst>
      <p:ext uri="{BB962C8B-B14F-4D97-AF65-F5344CB8AC3E}">
        <p14:creationId xmlns:p14="http://schemas.microsoft.com/office/powerpoint/2010/main" val="247429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4773"/>
                                        </p:tgtEl>
                                        <p:attrNameLst>
                                          <p:attrName>style.visibility</p:attrName>
                                        </p:attrNameLst>
                                      </p:cBhvr>
                                      <p:to>
                                        <p:strVal val="visible"/>
                                      </p:to>
                                    </p:set>
                                    <p:anim calcmode="lin" valueType="num">
                                      <p:cBhvr additive="base">
                                        <p:cTn id="7" dur="500" fill="hold"/>
                                        <p:tgtEl>
                                          <p:spTgt spid="1184773"/>
                                        </p:tgtEl>
                                        <p:attrNameLst>
                                          <p:attrName>ppt_x</p:attrName>
                                        </p:attrNameLst>
                                      </p:cBhvr>
                                      <p:tavLst>
                                        <p:tav tm="0">
                                          <p:val>
                                            <p:strVal val="#ppt_x"/>
                                          </p:val>
                                        </p:tav>
                                        <p:tav tm="100000">
                                          <p:val>
                                            <p:strVal val="#ppt_x"/>
                                          </p:val>
                                        </p:tav>
                                      </p:tavLst>
                                    </p:anim>
                                    <p:anim calcmode="lin" valueType="num">
                                      <p:cBhvr additive="base">
                                        <p:cTn id="8" dur="500" fill="hold"/>
                                        <p:tgtEl>
                                          <p:spTgt spid="11847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4777"/>
                                        </p:tgtEl>
                                        <p:attrNameLst>
                                          <p:attrName>style.visibility</p:attrName>
                                        </p:attrNameLst>
                                      </p:cBhvr>
                                      <p:to>
                                        <p:strVal val="visible"/>
                                      </p:to>
                                    </p:set>
                                    <p:anim calcmode="lin" valueType="num">
                                      <p:cBhvr additive="base">
                                        <p:cTn id="13" dur="500" fill="hold"/>
                                        <p:tgtEl>
                                          <p:spTgt spid="1184777"/>
                                        </p:tgtEl>
                                        <p:attrNameLst>
                                          <p:attrName>ppt_x</p:attrName>
                                        </p:attrNameLst>
                                      </p:cBhvr>
                                      <p:tavLst>
                                        <p:tav tm="0">
                                          <p:val>
                                            <p:strVal val="#ppt_x"/>
                                          </p:val>
                                        </p:tav>
                                        <p:tav tm="100000">
                                          <p:val>
                                            <p:strVal val="#ppt_x"/>
                                          </p:val>
                                        </p:tav>
                                      </p:tavLst>
                                    </p:anim>
                                    <p:anim calcmode="lin" valueType="num">
                                      <p:cBhvr additive="base">
                                        <p:cTn id="14" dur="500" fill="hold"/>
                                        <p:tgtEl>
                                          <p:spTgt spid="1184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0DF98-E46C-4FEB-8EDA-9B48C1517F39}"/>
              </a:ext>
            </a:extLst>
          </p:cNvPr>
          <p:cNvSpPr>
            <a:spLocks noGrp="1"/>
          </p:cNvSpPr>
          <p:nvPr>
            <p:ph type="title"/>
          </p:nvPr>
        </p:nvSpPr>
        <p:spPr/>
        <p:txBody>
          <a:bodyPr/>
          <a:lstStyle/>
          <a:p>
            <a:r>
              <a:rPr lang="zh-CN" altLang="en-US" dirty="0"/>
              <a:t>电可擦写</a:t>
            </a:r>
            <a:r>
              <a:rPr lang="en-US" altLang="zh-CN" dirty="0"/>
              <a:t>ROM</a:t>
            </a:r>
            <a:r>
              <a:rPr lang="en-US" altLang="zh-CN" dirty="0">
                <a:latin typeface="Arial" charset="0"/>
              </a:rPr>
              <a:t>——</a:t>
            </a:r>
            <a:r>
              <a:rPr lang="en-US" altLang="zh-CN" dirty="0"/>
              <a:t>EEPROM  E</a:t>
            </a:r>
            <a:r>
              <a:rPr lang="en-US" altLang="zh-CN" baseline="70000" dirty="0"/>
              <a:t>2</a:t>
            </a:r>
            <a:r>
              <a:rPr lang="en-US" altLang="zh-CN" dirty="0"/>
              <a:t>PROM</a:t>
            </a:r>
            <a:endParaRPr lang="zh-CN" altLang="en-US" dirty="0"/>
          </a:p>
        </p:txBody>
      </p:sp>
      <p:sp>
        <p:nvSpPr>
          <p:cNvPr id="3" name="内容占位符 2">
            <a:extLst>
              <a:ext uri="{FF2B5EF4-FFF2-40B4-BE49-F238E27FC236}">
                <a16:creationId xmlns:a16="http://schemas.microsoft.com/office/drawing/2014/main" id="{EAF28549-C906-44B7-8E5B-8DDD774A89A9}"/>
              </a:ext>
            </a:extLst>
          </p:cNvPr>
          <p:cNvSpPr>
            <a:spLocks noGrp="1"/>
          </p:cNvSpPr>
          <p:nvPr>
            <p:ph idx="1"/>
          </p:nvPr>
        </p:nvSpPr>
        <p:spPr/>
        <p:txBody>
          <a:bodyPr/>
          <a:lstStyle/>
          <a:p>
            <a:r>
              <a:rPr lang="en-US" altLang="zh-CN" b="1" dirty="0"/>
              <a:t>E</a:t>
            </a:r>
            <a:r>
              <a:rPr lang="en-US" altLang="zh-CN" dirty="0"/>
              <a:t>lectrically</a:t>
            </a:r>
            <a:r>
              <a:rPr lang="en-US" altLang="zh-CN" dirty="0">
                <a:latin typeface="Arial" charset="0"/>
              </a:rPr>
              <a:t> </a:t>
            </a:r>
            <a:r>
              <a:rPr lang="en-US" altLang="zh-CN" b="1" dirty="0"/>
              <a:t>E</a:t>
            </a:r>
            <a:r>
              <a:rPr lang="en-US" altLang="zh-CN" dirty="0"/>
              <a:t>rasable</a:t>
            </a:r>
            <a:r>
              <a:rPr lang="en-US" altLang="zh-CN" dirty="0">
                <a:latin typeface="Arial" charset="0"/>
              </a:rPr>
              <a:t> </a:t>
            </a:r>
            <a:r>
              <a:rPr lang="en-US" altLang="zh-CN" b="1" dirty="0"/>
              <a:t>P</a:t>
            </a:r>
            <a:r>
              <a:rPr lang="en-US" altLang="zh-CN" dirty="0"/>
              <a:t>rogrammable</a:t>
            </a:r>
            <a:r>
              <a:rPr lang="en-US" altLang="zh-CN" dirty="0">
                <a:latin typeface="Arial" charset="0"/>
              </a:rPr>
              <a:t> </a:t>
            </a:r>
            <a:r>
              <a:rPr lang="en-US" altLang="zh-CN" b="1" dirty="0"/>
              <a:t>ROM</a:t>
            </a:r>
            <a:r>
              <a:rPr lang="en-US" altLang="zh-CN" dirty="0"/>
              <a:t> </a:t>
            </a:r>
            <a:endParaRPr lang="zh-CN" altLang="en-US" dirty="0"/>
          </a:p>
        </p:txBody>
      </p:sp>
      <p:grpSp>
        <p:nvGrpSpPr>
          <p:cNvPr id="4" name="组合 3">
            <a:extLst>
              <a:ext uri="{FF2B5EF4-FFF2-40B4-BE49-F238E27FC236}">
                <a16:creationId xmlns:a16="http://schemas.microsoft.com/office/drawing/2014/main" id="{508F8D6D-E078-47FB-AE44-D526C942E7ED}"/>
              </a:ext>
            </a:extLst>
          </p:cNvPr>
          <p:cNvGrpSpPr/>
          <p:nvPr/>
        </p:nvGrpSpPr>
        <p:grpSpPr>
          <a:xfrm>
            <a:off x="3481388" y="2241548"/>
            <a:ext cx="6400797" cy="3244852"/>
            <a:chOff x="4081464" y="2366961"/>
            <a:chExt cx="4800600" cy="2433640"/>
          </a:xfrm>
        </p:grpSpPr>
        <p:sp>
          <p:nvSpPr>
            <p:cNvPr id="5" name="Rectangle 3">
              <a:extLst>
                <a:ext uri="{FF2B5EF4-FFF2-40B4-BE49-F238E27FC236}">
                  <a16:creationId xmlns:a16="http://schemas.microsoft.com/office/drawing/2014/main" id="{99B61771-528B-408E-BBD0-54C575A1D9AF}"/>
                </a:ext>
              </a:extLst>
            </p:cNvPr>
            <p:cNvSpPr>
              <a:spLocks noChangeArrowheads="1"/>
            </p:cNvSpPr>
            <p:nvPr/>
          </p:nvSpPr>
          <p:spPr bwMode="auto">
            <a:xfrm>
              <a:off x="4081464" y="3763964"/>
              <a:ext cx="3360737" cy="1036637"/>
            </a:xfrm>
            <a:prstGeom prst="rect">
              <a:avLst/>
            </a:prstGeom>
            <a:solidFill>
              <a:srgbClr val="99FFCC"/>
            </a:solidFill>
            <a:ln w="28575">
              <a:solidFill>
                <a:schemeClr val="tx1"/>
              </a:solidFill>
              <a:miter lim="800000"/>
              <a:headEnd/>
              <a:tailEnd/>
            </a:ln>
          </p:spPr>
          <p:txBody>
            <a:bodyPr anchor="ctr" anchorCtr="1"/>
            <a:lstStyle/>
            <a:p>
              <a:pPr algn="r"/>
              <a:r>
                <a:rPr lang="zh-CN" altLang="en-US" sz="2400">
                  <a:solidFill>
                    <a:srgbClr val="0066FF"/>
                  </a:solidFill>
                  <a:latin typeface="+mn-ea"/>
                </a:rPr>
                <a:t>基片</a:t>
              </a:r>
            </a:p>
          </p:txBody>
        </p:sp>
        <p:sp>
          <p:nvSpPr>
            <p:cNvPr id="6" name="Rectangle 4">
              <a:extLst>
                <a:ext uri="{FF2B5EF4-FFF2-40B4-BE49-F238E27FC236}">
                  <a16:creationId xmlns:a16="http://schemas.microsoft.com/office/drawing/2014/main" id="{FF42BF5D-9CC0-4F7F-B7E2-44A7365D0A6F}"/>
                </a:ext>
              </a:extLst>
            </p:cNvPr>
            <p:cNvSpPr>
              <a:spLocks noChangeArrowheads="1"/>
            </p:cNvSpPr>
            <p:nvPr/>
          </p:nvSpPr>
          <p:spPr bwMode="auto">
            <a:xfrm>
              <a:off x="4081464" y="3319463"/>
              <a:ext cx="479425"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7" name="Rectangle 5">
              <a:extLst>
                <a:ext uri="{FF2B5EF4-FFF2-40B4-BE49-F238E27FC236}">
                  <a16:creationId xmlns:a16="http://schemas.microsoft.com/office/drawing/2014/main" id="{8BCB3354-4E83-47B4-87CF-BE02F5D63760}"/>
                </a:ext>
              </a:extLst>
            </p:cNvPr>
            <p:cNvSpPr>
              <a:spLocks noChangeArrowheads="1"/>
            </p:cNvSpPr>
            <p:nvPr/>
          </p:nvSpPr>
          <p:spPr bwMode="auto">
            <a:xfrm>
              <a:off x="5041901" y="3319463"/>
              <a:ext cx="1439863"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8" name="Rectangle 6">
              <a:extLst>
                <a:ext uri="{FF2B5EF4-FFF2-40B4-BE49-F238E27FC236}">
                  <a16:creationId xmlns:a16="http://schemas.microsoft.com/office/drawing/2014/main" id="{CF8DFFEF-DB2D-4042-99F7-35E02062A06B}"/>
                </a:ext>
              </a:extLst>
            </p:cNvPr>
            <p:cNvSpPr>
              <a:spLocks noChangeArrowheads="1"/>
            </p:cNvSpPr>
            <p:nvPr/>
          </p:nvSpPr>
          <p:spPr bwMode="auto">
            <a:xfrm>
              <a:off x="6961188" y="3319463"/>
              <a:ext cx="481012"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9" name="Line 7">
              <a:extLst>
                <a:ext uri="{FF2B5EF4-FFF2-40B4-BE49-F238E27FC236}">
                  <a16:creationId xmlns:a16="http://schemas.microsoft.com/office/drawing/2014/main" id="{1420A734-2808-4246-B4A7-47D9C6895DDD}"/>
                </a:ext>
              </a:extLst>
            </p:cNvPr>
            <p:cNvSpPr>
              <a:spLocks noChangeShapeType="1"/>
            </p:cNvSpPr>
            <p:nvPr/>
          </p:nvSpPr>
          <p:spPr bwMode="auto">
            <a:xfrm>
              <a:off x="6481764" y="3319464"/>
              <a:ext cx="559593"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10" name="Line 8">
              <a:extLst>
                <a:ext uri="{FF2B5EF4-FFF2-40B4-BE49-F238E27FC236}">
                  <a16:creationId xmlns:a16="http://schemas.microsoft.com/office/drawing/2014/main" id="{ABAEFC22-7EA7-4574-A56C-6B1CBD9F9317}"/>
                </a:ext>
              </a:extLst>
            </p:cNvPr>
            <p:cNvSpPr>
              <a:spLocks noChangeShapeType="1"/>
            </p:cNvSpPr>
            <p:nvPr/>
          </p:nvSpPr>
          <p:spPr bwMode="auto">
            <a:xfrm>
              <a:off x="6699250"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11" name="Line 9">
              <a:extLst>
                <a:ext uri="{FF2B5EF4-FFF2-40B4-BE49-F238E27FC236}">
                  <a16:creationId xmlns:a16="http://schemas.microsoft.com/office/drawing/2014/main" id="{B93DA458-68A5-46AF-A7E2-1444701547E6}"/>
                </a:ext>
              </a:extLst>
            </p:cNvPr>
            <p:cNvSpPr>
              <a:spLocks noChangeShapeType="1"/>
            </p:cNvSpPr>
            <p:nvPr/>
          </p:nvSpPr>
          <p:spPr bwMode="auto">
            <a:xfrm flipV="1">
              <a:off x="6642101" y="3024189"/>
              <a:ext cx="639763" cy="5937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2" name="Line 10">
              <a:extLst>
                <a:ext uri="{FF2B5EF4-FFF2-40B4-BE49-F238E27FC236}">
                  <a16:creationId xmlns:a16="http://schemas.microsoft.com/office/drawing/2014/main" id="{7E5ADAB0-D52C-499D-8292-BC262B12AC29}"/>
                </a:ext>
              </a:extLst>
            </p:cNvPr>
            <p:cNvSpPr>
              <a:spLocks noChangeShapeType="1"/>
            </p:cNvSpPr>
            <p:nvPr/>
          </p:nvSpPr>
          <p:spPr bwMode="auto">
            <a:xfrm>
              <a:off x="7121526" y="3614739"/>
              <a:ext cx="481013" cy="1492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3" name="Rectangle 11">
              <a:extLst>
                <a:ext uri="{FF2B5EF4-FFF2-40B4-BE49-F238E27FC236}">
                  <a16:creationId xmlns:a16="http://schemas.microsoft.com/office/drawing/2014/main" id="{448BBD8A-7655-4303-9A5E-191D5AF60863}"/>
                </a:ext>
              </a:extLst>
            </p:cNvPr>
            <p:cNvSpPr>
              <a:spLocks noChangeArrowheads="1"/>
            </p:cNvSpPr>
            <p:nvPr/>
          </p:nvSpPr>
          <p:spPr bwMode="auto">
            <a:xfrm>
              <a:off x="4384675"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源极</a:t>
              </a:r>
              <a:endParaRPr lang="zh-CN" altLang="en-US" sz="2400">
                <a:solidFill>
                  <a:schemeClr val="accent2"/>
                </a:solidFill>
                <a:effectLst>
                  <a:outerShdw blurRad="38100" dist="38100" dir="2700000" algn="tl">
                    <a:srgbClr val="C0C0C0"/>
                  </a:outerShdw>
                </a:effectLst>
                <a:latin typeface="+mn-ea"/>
              </a:endParaRPr>
            </a:p>
          </p:txBody>
        </p:sp>
        <p:sp>
          <p:nvSpPr>
            <p:cNvPr id="14" name="Rectangle 12">
              <a:extLst>
                <a:ext uri="{FF2B5EF4-FFF2-40B4-BE49-F238E27FC236}">
                  <a16:creationId xmlns:a16="http://schemas.microsoft.com/office/drawing/2014/main" id="{93E8515C-3987-4F51-BC53-8C4BD6099AB8}"/>
                </a:ext>
              </a:extLst>
            </p:cNvPr>
            <p:cNvSpPr>
              <a:spLocks noChangeArrowheads="1"/>
            </p:cNvSpPr>
            <p:nvPr/>
          </p:nvSpPr>
          <p:spPr bwMode="auto">
            <a:xfrm>
              <a:off x="6438903" y="3657600"/>
              <a:ext cx="639762" cy="298450"/>
            </a:xfrm>
            <a:prstGeom prst="rect">
              <a:avLst/>
            </a:prstGeom>
            <a:noFill/>
            <a:ln w="19050">
              <a:noFill/>
              <a:miter lim="800000"/>
              <a:headEnd/>
              <a:tailEnd/>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5" name="Rectangle 13">
              <a:extLst>
                <a:ext uri="{FF2B5EF4-FFF2-40B4-BE49-F238E27FC236}">
                  <a16:creationId xmlns:a16="http://schemas.microsoft.com/office/drawing/2014/main" id="{E22889A1-AC2A-4DDA-907A-C6A87813FA24}"/>
                </a:ext>
              </a:extLst>
            </p:cNvPr>
            <p:cNvSpPr>
              <a:spLocks noChangeArrowheads="1"/>
            </p:cNvSpPr>
            <p:nvPr/>
          </p:nvSpPr>
          <p:spPr bwMode="auto">
            <a:xfrm>
              <a:off x="4503736" y="3657601"/>
              <a:ext cx="641350" cy="295275"/>
            </a:xfrm>
            <a:prstGeom prst="rect">
              <a:avLst/>
            </a:prstGeom>
            <a:noFill/>
            <a:ln w="19050">
              <a:noFill/>
              <a:prstDash val="sysDot"/>
              <a:miter lim="800000"/>
              <a:headEnd/>
              <a:tailEnd/>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6" name="Rectangle 14">
              <a:extLst>
                <a:ext uri="{FF2B5EF4-FFF2-40B4-BE49-F238E27FC236}">
                  <a16:creationId xmlns:a16="http://schemas.microsoft.com/office/drawing/2014/main" id="{81D20878-94B9-4879-9CAD-5321B3E61362}"/>
                </a:ext>
              </a:extLst>
            </p:cNvPr>
            <p:cNvSpPr>
              <a:spLocks noChangeArrowheads="1"/>
            </p:cNvSpPr>
            <p:nvPr/>
          </p:nvSpPr>
          <p:spPr bwMode="auto">
            <a:xfrm>
              <a:off x="6464300"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漏极</a:t>
              </a:r>
              <a:endParaRPr lang="zh-CN" altLang="en-US" sz="2400">
                <a:solidFill>
                  <a:schemeClr val="accent2"/>
                </a:solidFill>
                <a:effectLst>
                  <a:outerShdw blurRad="38100" dist="38100" dir="2700000" algn="tl">
                    <a:srgbClr val="C0C0C0"/>
                  </a:outerShdw>
                </a:effectLst>
                <a:latin typeface="+mn-ea"/>
              </a:endParaRPr>
            </a:p>
          </p:txBody>
        </p:sp>
        <p:sp>
          <p:nvSpPr>
            <p:cNvPr id="17" name="Rectangle 15">
              <a:extLst>
                <a:ext uri="{FF2B5EF4-FFF2-40B4-BE49-F238E27FC236}">
                  <a16:creationId xmlns:a16="http://schemas.microsoft.com/office/drawing/2014/main" id="{892EDD17-83DB-4421-A7EA-613284C1A6A8}"/>
                </a:ext>
              </a:extLst>
            </p:cNvPr>
            <p:cNvSpPr>
              <a:spLocks noChangeArrowheads="1"/>
            </p:cNvSpPr>
            <p:nvPr/>
          </p:nvSpPr>
          <p:spPr bwMode="auto">
            <a:xfrm>
              <a:off x="7281864" y="2781301"/>
              <a:ext cx="1279525" cy="442913"/>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电极导体</a:t>
              </a:r>
              <a:endParaRPr lang="zh-CN" altLang="en-US" sz="2400">
                <a:solidFill>
                  <a:schemeClr val="accent2"/>
                </a:solidFill>
                <a:effectLst>
                  <a:outerShdw blurRad="38100" dist="38100" dir="2700000" algn="tl">
                    <a:srgbClr val="C0C0C0"/>
                  </a:outerShdw>
                </a:effectLst>
                <a:latin typeface="+mn-ea"/>
              </a:endParaRPr>
            </a:p>
          </p:txBody>
        </p:sp>
        <p:sp>
          <p:nvSpPr>
            <p:cNvPr id="18" name="Rectangle 17">
              <a:extLst>
                <a:ext uri="{FF2B5EF4-FFF2-40B4-BE49-F238E27FC236}">
                  <a16:creationId xmlns:a16="http://schemas.microsoft.com/office/drawing/2014/main" id="{ACAC3B7C-5713-4AA3-9E95-8DBAA55DFA58}"/>
                </a:ext>
              </a:extLst>
            </p:cNvPr>
            <p:cNvSpPr>
              <a:spLocks noChangeArrowheads="1"/>
            </p:cNvSpPr>
            <p:nvPr/>
          </p:nvSpPr>
          <p:spPr bwMode="auto">
            <a:xfrm>
              <a:off x="7602539" y="3763963"/>
              <a:ext cx="1279525" cy="442912"/>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二氧化硅</a:t>
              </a:r>
              <a:endParaRPr lang="zh-CN" altLang="en-US" sz="2400">
                <a:solidFill>
                  <a:schemeClr val="accent2"/>
                </a:solidFill>
                <a:effectLst>
                  <a:outerShdw blurRad="38100" dist="38100" dir="2700000" algn="tl">
                    <a:srgbClr val="C0C0C0"/>
                  </a:outerShdw>
                </a:effectLst>
                <a:latin typeface="+mn-ea"/>
              </a:endParaRPr>
            </a:p>
          </p:txBody>
        </p:sp>
        <p:sp>
          <p:nvSpPr>
            <p:cNvPr id="19" name="Line 18">
              <a:extLst>
                <a:ext uri="{FF2B5EF4-FFF2-40B4-BE49-F238E27FC236}">
                  <a16:creationId xmlns:a16="http://schemas.microsoft.com/office/drawing/2014/main" id="{E486DC7C-D4C0-4437-BDE4-C7FD59778911}"/>
                </a:ext>
              </a:extLst>
            </p:cNvPr>
            <p:cNvSpPr>
              <a:spLocks noChangeShapeType="1"/>
            </p:cNvSpPr>
            <p:nvPr/>
          </p:nvSpPr>
          <p:spPr bwMode="auto">
            <a:xfrm>
              <a:off x="4402138" y="3763964"/>
              <a:ext cx="158750"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0" name="Line 19">
              <a:extLst>
                <a:ext uri="{FF2B5EF4-FFF2-40B4-BE49-F238E27FC236}">
                  <a16:creationId xmlns:a16="http://schemas.microsoft.com/office/drawing/2014/main" id="{21F73F26-99E6-4902-9A28-78323268247E}"/>
                </a:ext>
              </a:extLst>
            </p:cNvPr>
            <p:cNvSpPr>
              <a:spLocks noChangeShapeType="1"/>
            </p:cNvSpPr>
            <p:nvPr/>
          </p:nvSpPr>
          <p:spPr bwMode="auto">
            <a:xfrm>
              <a:off x="4560888" y="3913188"/>
              <a:ext cx="481012"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1" name="Line 20">
              <a:extLst>
                <a:ext uri="{FF2B5EF4-FFF2-40B4-BE49-F238E27FC236}">
                  <a16:creationId xmlns:a16="http://schemas.microsoft.com/office/drawing/2014/main" id="{7819AD40-C18D-4C59-81C5-BEECC8A55EF2}"/>
                </a:ext>
              </a:extLst>
            </p:cNvPr>
            <p:cNvSpPr>
              <a:spLocks noChangeShapeType="1"/>
            </p:cNvSpPr>
            <p:nvPr/>
          </p:nvSpPr>
          <p:spPr bwMode="auto">
            <a:xfrm flipV="1">
              <a:off x="5041900"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2" name="Line 21">
              <a:extLst>
                <a:ext uri="{FF2B5EF4-FFF2-40B4-BE49-F238E27FC236}">
                  <a16:creationId xmlns:a16="http://schemas.microsoft.com/office/drawing/2014/main" id="{A1589D23-1F09-407A-9A93-773767B7B5DC}"/>
                </a:ext>
              </a:extLst>
            </p:cNvPr>
            <p:cNvSpPr>
              <a:spLocks noChangeShapeType="1"/>
            </p:cNvSpPr>
            <p:nvPr/>
          </p:nvSpPr>
          <p:spPr bwMode="auto">
            <a:xfrm>
              <a:off x="6321425"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3" name="Line 22">
              <a:extLst>
                <a:ext uri="{FF2B5EF4-FFF2-40B4-BE49-F238E27FC236}">
                  <a16:creationId xmlns:a16="http://schemas.microsoft.com/office/drawing/2014/main" id="{9BC067F8-7D11-4FCF-A168-C10482B0B5A0}"/>
                </a:ext>
              </a:extLst>
            </p:cNvPr>
            <p:cNvSpPr>
              <a:spLocks noChangeShapeType="1"/>
            </p:cNvSpPr>
            <p:nvPr/>
          </p:nvSpPr>
          <p:spPr bwMode="auto">
            <a:xfrm>
              <a:off x="6481764" y="3913188"/>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4" name="Line 23">
              <a:extLst>
                <a:ext uri="{FF2B5EF4-FFF2-40B4-BE49-F238E27FC236}">
                  <a16:creationId xmlns:a16="http://schemas.microsoft.com/office/drawing/2014/main" id="{02913880-A80A-485B-9EC1-9F0025CF240B}"/>
                </a:ext>
              </a:extLst>
            </p:cNvPr>
            <p:cNvSpPr>
              <a:spLocks noChangeShapeType="1"/>
            </p:cNvSpPr>
            <p:nvPr/>
          </p:nvSpPr>
          <p:spPr bwMode="auto">
            <a:xfrm flipV="1">
              <a:off x="6961189" y="3763964"/>
              <a:ext cx="160337"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5" name="Line 24">
              <a:extLst>
                <a:ext uri="{FF2B5EF4-FFF2-40B4-BE49-F238E27FC236}">
                  <a16:creationId xmlns:a16="http://schemas.microsoft.com/office/drawing/2014/main" id="{F5D749D7-8FBD-4355-AE96-E58E457F5A09}"/>
                </a:ext>
              </a:extLst>
            </p:cNvPr>
            <p:cNvSpPr>
              <a:spLocks noChangeShapeType="1"/>
            </p:cNvSpPr>
            <p:nvPr/>
          </p:nvSpPr>
          <p:spPr bwMode="auto">
            <a:xfrm>
              <a:off x="4792663"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26" name="Line 25">
              <a:extLst>
                <a:ext uri="{FF2B5EF4-FFF2-40B4-BE49-F238E27FC236}">
                  <a16:creationId xmlns:a16="http://schemas.microsoft.com/office/drawing/2014/main" id="{BB45CDD5-7740-4A17-A149-4ADDD8139036}"/>
                </a:ext>
              </a:extLst>
            </p:cNvPr>
            <p:cNvSpPr>
              <a:spLocks noChangeShapeType="1"/>
            </p:cNvSpPr>
            <p:nvPr/>
          </p:nvSpPr>
          <p:spPr bwMode="auto">
            <a:xfrm>
              <a:off x="4560888" y="3319464"/>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7" name="Rectangle 26">
              <a:extLst>
                <a:ext uri="{FF2B5EF4-FFF2-40B4-BE49-F238E27FC236}">
                  <a16:creationId xmlns:a16="http://schemas.microsoft.com/office/drawing/2014/main" id="{6A2A358D-7B9C-4CEB-9A5C-F04D130D4790}"/>
                </a:ext>
              </a:extLst>
            </p:cNvPr>
            <p:cNvSpPr>
              <a:spLocks noChangeArrowheads="1"/>
            </p:cNvSpPr>
            <p:nvPr/>
          </p:nvSpPr>
          <p:spPr bwMode="auto">
            <a:xfrm>
              <a:off x="5360988" y="3468689"/>
              <a:ext cx="800100" cy="149225"/>
            </a:xfrm>
            <a:prstGeom prst="rect">
              <a:avLst/>
            </a:prstGeom>
            <a:solidFill>
              <a:srgbClr val="FFCC00"/>
            </a:solidFill>
            <a:ln w="19050">
              <a:solidFill>
                <a:schemeClr val="tx1"/>
              </a:solidFill>
              <a:miter lim="800000"/>
              <a:headEnd/>
              <a:tailEnd/>
            </a:ln>
          </p:spPr>
          <p:txBody>
            <a:bodyPr/>
            <a:lstStyle/>
            <a:p>
              <a:pPr algn="r"/>
              <a:endParaRPr lang="zh-CN" altLang="en-US" sz="2400">
                <a:latin typeface="+mn-ea"/>
              </a:endParaRPr>
            </a:p>
          </p:txBody>
        </p:sp>
        <p:grpSp>
          <p:nvGrpSpPr>
            <p:cNvPr id="28" name="Group 30">
              <a:extLst>
                <a:ext uri="{FF2B5EF4-FFF2-40B4-BE49-F238E27FC236}">
                  <a16:creationId xmlns:a16="http://schemas.microsoft.com/office/drawing/2014/main" id="{90E36B69-297F-45EA-AAB6-449C7955C706}"/>
                </a:ext>
              </a:extLst>
            </p:cNvPr>
            <p:cNvGrpSpPr>
              <a:grpSpLocks/>
            </p:cNvGrpSpPr>
            <p:nvPr/>
          </p:nvGrpSpPr>
          <p:grpSpPr bwMode="auto">
            <a:xfrm>
              <a:off x="5353051" y="2366961"/>
              <a:ext cx="1279525" cy="955675"/>
              <a:chOff x="2402" y="1766"/>
              <a:chExt cx="806" cy="602"/>
            </a:xfrm>
          </p:grpSpPr>
          <p:sp>
            <p:nvSpPr>
              <p:cNvPr id="29" name="Rectangle 16">
                <a:extLst>
                  <a:ext uri="{FF2B5EF4-FFF2-40B4-BE49-F238E27FC236}">
                    <a16:creationId xmlns:a16="http://schemas.microsoft.com/office/drawing/2014/main" id="{456A39BB-ECA8-490A-94AC-123811E3994E}"/>
                  </a:ext>
                </a:extLst>
              </p:cNvPr>
              <p:cNvSpPr>
                <a:spLocks noChangeArrowheads="1"/>
              </p:cNvSpPr>
              <p:nvPr/>
            </p:nvSpPr>
            <p:spPr bwMode="auto">
              <a:xfrm>
                <a:off x="2402" y="1766"/>
                <a:ext cx="806" cy="280"/>
              </a:xfrm>
              <a:prstGeom prst="rect">
                <a:avLst/>
              </a:prstGeom>
              <a:noFill/>
              <a:ln w="3175">
                <a:noFill/>
                <a:miter lim="800000"/>
                <a:headEnd/>
                <a:tailEnd/>
              </a:ln>
              <a:effectLst/>
            </p:spPr>
            <p:txBody>
              <a:bodyPr lIns="12700" tIns="12700" rIns="12700" bIns="12700"/>
              <a:lstStyle/>
              <a:p>
                <a:pPr algn="just">
                  <a:defRPr/>
                </a:pPr>
                <a:r>
                  <a:rPr lang="zh-CN" altLang="en-US" sz="2400" dirty="0">
                    <a:solidFill>
                      <a:srgbClr val="0000FF"/>
                    </a:solidFill>
                    <a:latin typeface="+mn-ea"/>
                  </a:rPr>
                  <a:t>控制栅极</a:t>
                </a:r>
                <a:endParaRPr lang="zh-CN" altLang="en-US" sz="2400" dirty="0">
                  <a:solidFill>
                    <a:srgbClr val="0000FF"/>
                  </a:solidFill>
                  <a:effectLst>
                    <a:outerShdw blurRad="38100" dist="38100" dir="2700000" algn="tl">
                      <a:srgbClr val="C0C0C0"/>
                    </a:outerShdw>
                  </a:effectLst>
                  <a:latin typeface="+mn-ea"/>
                </a:endParaRPr>
              </a:p>
            </p:txBody>
          </p:sp>
          <p:sp>
            <p:nvSpPr>
              <p:cNvPr id="30" name="Rectangle 27">
                <a:extLst>
                  <a:ext uri="{FF2B5EF4-FFF2-40B4-BE49-F238E27FC236}">
                    <a16:creationId xmlns:a16="http://schemas.microsoft.com/office/drawing/2014/main" id="{E32A5A3B-826B-4C86-88D8-7C1EC63C01DE}"/>
                  </a:ext>
                </a:extLst>
              </p:cNvPr>
              <p:cNvSpPr>
                <a:spLocks noChangeArrowheads="1"/>
              </p:cNvSpPr>
              <p:nvPr/>
            </p:nvSpPr>
            <p:spPr bwMode="auto">
              <a:xfrm>
                <a:off x="2407" y="2274"/>
                <a:ext cx="504" cy="94"/>
              </a:xfrm>
              <a:prstGeom prst="rect">
                <a:avLst/>
              </a:prstGeom>
              <a:solidFill>
                <a:schemeClr val="accent1">
                  <a:lumMod val="60000"/>
                  <a:lumOff val="40000"/>
                </a:schemeClr>
              </a:solidFill>
              <a:ln w="19050">
                <a:solidFill>
                  <a:schemeClr val="tx1"/>
                </a:solidFill>
                <a:miter lim="800000"/>
                <a:headEnd/>
                <a:tailEnd/>
              </a:ln>
            </p:spPr>
            <p:txBody>
              <a:bodyPr/>
              <a:lstStyle/>
              <a:p>
                <a:pPr algn="r"/>
                <a:endParaRPr lang="zh-CN" altLang="en-US" sz="2400">
                  <a:latin typeface="+mn-ea"/>
                </a:endParaRPr>
              </a:p>
            </p:txBody>
          </p:sp>
          <p:sp>
            <p:nvSpPr>
              <p:cNvPr id="31" name="Line 28">
                <a:extLst>
                  <a:ext uri="{FF2B5EF4-FFF2-40B4-BE49-F238E27FC236}">
                    <a16:creationId xmlns:a16="http://schemas.microsoft.com/office/drawing/2014/main" id="{EF2C1B48-81CB-467E-877A-6DCC33C3A696}"/>
                  </a:ext>
                </a:extLst>
              </p:cNvPr>
              <p:cNvSpPr>
                <a:spLocks noChangeShapeType="1"/>
              </p:cNvSpPr>
              <p:nvPr/>
            </p:nvSpPr>
            <p:spPr bwMode="auto">
              <a:xfrm>
                <a:off x="2654" y="1995"/>
                <a:ext cx="0" cy="279"/>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grpSp>
      </p:grpSp>
    </p:spTree>
    <p:extLst>
      <p:ext uri="{BB962C8B-B14F-4D97-AF65-F5344CB8AC3E}">
        <p14:creationId xmlns:p14="http://schemas.microsoft.com/office/powerpoint/2010/main" val="2292955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易失性半导体存储器 </a:t>
            </a:r>
            <a:r>
              <a:rPr lang="en-US" altLang="zh-CN" dirty="0"/>
              <a:t>VOLATILE</a:t>
            </a:r>
            <a:endParaRPr lang="zh-CN" altLang="en-US" dirty="0"/>
          </a:p>
        </p:txBody>
      </p:sp>
      <p:sp>
        <p:nvSpPr>
          <p:cNvPr id="3" name="内容占位符 2"/>
          <p:cNvSpPr>
            <a:spLocks noGrp="1"/>
          </p:cNvSpPr>
          <p:nvPr>
            <p:ph idx="1"/>
          </p:nvPr>
        </p:nvSpPr>
        <p:spPr/>
        <p:txBody>
          <a:bodyPr/>
          <a:lstStyle/>
          <a:p>
            <a:r>
              <a:rPr lang="en-US" altLang="zh-CN" sz="2100" b="1" dirty="0"/>
              <a:t>DRAM</a:t>
            </a:r>
          </a:p>
          <a:p>
            <a:pPr lvl="1"/>
            <a:r>
              <a:rPr lang="en-US" altLang="zh-CN" sz="2200" dirty="0"/>
              <a:t>FPM DRAM    </a:t>
            </a:r>
            <a:r>
              <a:rPr lang="en-US" altLang="zh-CN" sz="2200" dirty="0">
                <a:solidFill>
                  <a:srgbClr val="0000FF"/>
                </a:solidFill>
              </a:rPr>
              <a:t>(Fast Page Mode RAM)</a:t>
            </a:r>
          </a:p>
          <a:p>
            <a:pPr lvl="1"/>
            <a:r>
              <a:rPr lang="en-US" altLang="zh-CN" sz="2200" dirty="0"/>
              <a:t>EDO DRAM </a:t>
            </a:r>
            <a:r>
              <a:rPr lang="en-US" altLang="zh-CN" sz="2200" dirty="0">
                <a:solidFill>
                  <a:srgbClr val="0000FF"/>
                </a:solidFill>
              </a:rPr>
              <a:t>(Enhanced Data Out DRAM)</a:t>
            </a:r>
          </a:p>
          <a:p>
            <a:pPr lvl="1"/>
            <a:r>
              <a:rPr lang="en-US" altLang="zh-CN" sz="2200" dirty="0"/>
              <a:t>SDRAM       </a:t>
            </a:r>
            <a:r>
              <a:rPr lang="en-US" altLang="zh-CN" sz="2200" dirty="0">
                <a:solidFill>
                  <a:srgbClr val="0000FF"/>
                </a:solidFill>
              </a:rPr>
              <a:t>(Synchronous DRAM)</a:t>
            </a:r>
          </a:p>
          <a:p>
            <a:pPr lvl="2"/>
            <a:r>
              <a:rPr lang="en-US" altLang="zh-CN" sz="1800" dirty="0">
                <a:solidFill>
                  <a:schemeClr val="accent2"/>
                </a:solidFill>
              </a:rPr>
              <a:t>PC66 PC100 PC133    168 pin</a:t>
            </a:r>
          </a:p>
          <a:p>
            <a:pPr lvl="1"/>
            <a:r>
              <a:rPr lang="en-US" altLang="zh-CN" sz="2200" dirty="0"/>
              <a:t>DDR SDRAM </a:t>
            </a:r>
            <a:r>
              <a:rPr lang="en-US" altLang="zh-CN" sz="2200" dirty="0">
                <a:solidFill>
                  <a:srgbClr val="0000FF"/>
                </a:solidFill>
              </a:rPr>
              <a:t>(double data rate synch. DRAM)</a:t>
            </a:r>
          </a:p>
          <a:p>
            <a:pPr lvl="2"/>
            <a:r>
              <a:rPr lang="en-US" altLang="zh-CN" sz="1800" dirty="0">
                <a:solidFill>
                  <a:schemeClr val="accent2"/>
                </a:solidFill>
              </a:rPr>
              <a:t>PC1600  PC2100  PC2700  PC3200  184 pin</a:t>
            </a:r>
          </a:p>
          <a:p>
            <a:pPr lvl="2"/>
            <a:r>
              <a:rPr lang="en-US" altLang="zh-CN" sz="1800" dirty="0">
                <a:solidFill>
                  <a:schemeClr val="accent2"/>
                </a:solidFill>
              </a:rPr>
              <a:t>DDR200 DDR266 DDR333 DDR400  </a:t>
            </a:r>
            <a:r>
              <a:rPr lang="en-US" altLang="zh-CN" sz="1800" dirty="0">
                <a:solidFill>
                  <a:srgbClr val="C00000"/>
                </a:solidFill>
              </a:rPr>
              <a:t>DDR600</a:t>
            </a:r>
          </a:p>
          <a:p>
            <a:pPr lvl="1"/>
            <a:r>
              <a:rPr lang="en-US" altLang="zh-CN" dirty="0"/>
              <a:t>RDRAM (Rambus DRAM)</a:t>
            </a:r>
          </a:p>
          <a:p>
            <a:r>
              <a:rPr lang="en-US" altLang="zh-CN" b="1" dirty="0"/>
              <a:t>SRAM</a:t>
            </a:r>
          </a:p>
          <a:p>
            <a:pPr lvl="1">
              <a:lnSpc>
                <a:spcPct val="110000"/>
              </a:lnSpc>
            </a:pPr>
            <a:endParaRPr lang="en-US" altLang="zh-CN" dirty="0"/>
          </a:p>
          <a:p>
            <a:endParaRPr lang="zh-CN" altLang="en-US" dirty="0"/>
          </a:p>
        </p:txBody>
      </p:sp>
      <p:pic>
        <p:nvPicPr>
          <p:cNvPr id="4" name="Picture 6" descr="image004"/>
          <p:cNvPicPr>
            <a:picLocks noChangeAspect="1" noChangeArrowheads="1"/>
          </p:cNvPicPr>
          <p:nvPr/>
        </p:nvPicPr>
        <p:blipFill>
          <a:blip r:embed="rId2" cstate="print"/>
          <a:srcRect/>
          <a:stretch>
            <a:fillRect/>
          </a:stretch>
        </p:blipFill>
        <p:spPr bwMode="auto">
          <a:xfrm>
            <a:off x="7570732" y="4092876"/>
            <a:ext cx="3783068" cy="2162250"/>
          </a:xfrm>
          <a:prstGeom prst="rect">
            <a:avLst/>
          </a:prstGeom>
          <a:noFill/>
          <a:ln w="9525">
            <a:noFill/>
            <a:miter lim="800000"/>
            <a:headEnd/>
            <a:tailEnd/>
          </a:ln>
        </p:spPr>
      </p:pic>
    </p:spTree>
    <p:extLst>
      <p:ext uri="{BB962C8B-B14F-4D97-AF65-F5344CB8AC3E}">
        <p14:creationId xmlns:p14="http://schemas.microsoft.com/office/powerpoint/2010/main" val="352706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非易失性半导体存储器 </a:t>
            </a:r>
            <a:r>
              <a:rPr lang="en-US" altLang="zh-CN" dirty="0"/>
              <a:t>NON-VOLATILE</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ROM       </a:t>
            </a:r>
            <a:r>
              <a:rPr lang="en-US" altLang="zh-CN" dirty="0">
                <a:solidFill>
                  <a:srgbClr val="0000FF"/>
                </a:solidFill>
              </a:rPr>
              <a:t>(read only memory)</a:t>
            </a:r>
            <a:endParaRPr lang="en-US" altLang="zh-CN" dirty="0"/>
          </a:p>
          <a:p>
            <a:r>
              <a:rPr lang="en-US" altLang="zh-CN" dirty="0"/>
              <a:t>PROM     </a:t>
            </a:r>
            <a:r>
              <a:rPr lang="en-US" altLang="zh-CN" dirty="0">
                <a:solidFill>
                  <a:srgbClr val="0000FF"/>
                </a:solidFill>
              </a:rPr>
              <a:t>(Programmable ROM)</a:t>
            </a:r>
          </a:p>
          <a:p>
            <a:r>
              <a:rPr lang="en-US" altLang="zh-CN" dirty="0"/>
              <a:t>EPROM   </a:t>
            </a:r>
            <a:r>
              <a:rPr lang="en-US" altLang="zh-CN" dirty="0">
                <a:solidFill>
                  <a:srgbClr val="0000FF"/>
                </a:solidFill>
              </a:rPr>
              <a:t>(Erasable PROM)</a:t>
            </a:r>
          </a:p>
          <a:p>
            <a:r>
              <a:rPr lang="en-US" altLang="zh-CN" dirty="0"/>
              <a:t>EEPROM  </a:t>
            </a:r>
            <a:r>
              <a:rPr lang="en-US" altLang="zh-CN" dirty="0">
                <a:solidFill>
                  <a:srgbClr val="0000FF"/>
                </a:solidFill>
              </a:rPr>
              <a:t>(Electrically Erasable PROM)</a:t>
            </a:r>
          </a:p>
          <a:p>
            <a:r>
              <a:rPr lang="en-US" altLang="zh-CN" dirty="0"/>
              <a:t>NVRAM   </a:t>
            </a:r>
            <a:r>
              <a:rPr lang="en-US" altLang="zh-CN" dirty="0">
                <a:solidFill>
                  <a:srgbClr val="0000FF"/>
                </a:solidFill>
              </a:rPr>
              <a:t>(Non-</a:t>
            </a:r>
            <a:r>
              <a:rPr lang="en-US" altLang="zh-CN" dirty="0" err="1">
                <a:solidFill>
                  <a:srgbClr val="0000FF"/>
                </a:solidFill>
              </a:rPr>
              <a:t>volatileRAM</a:t>
            </a:r>
            <a:r>
              <a:rPr lang="en-US" altLang="zh-CN" dirty="0">
                <a:solidFill>
                  <a:srgbClr val="0000FF"/>
                </a:solidFill>
              </a:rPr>
              <a:t>)</a:t>
            </a:r>
          </a:p>
          <a:p>
            <a:r>
              <a:rPr lang="en-US" altLang="zh-CN" dirty="0"/>
              <a:t>BRAM     </a:t>
            </a:r>
            <a:r>
              <a:rPr lang="en-US" altLang="zh-CN" dirty="0">
                <a:solidFill>
                  <a:srgbClr val="0000FF"/>
                </a:solidFill>
              </a:rPr>
              <a:t>(Battery-backup RAM)</a:t>
            </a:r>
          </a:p>
          <a:p>
            <a:r>
              <a:rPr lang="en-US" altLang="zh-CN" dirty="0"/>
              <a:t>FERAM   </a:t>
            </a:r>
            <a:r>
              <a:rPr lang="en-US" altLang="zh-CN" dirty="0">
                <a:solidFill>
                  <a:srgbClr val="0000FF"/>
                </a:solidFill>
              </a:rPr>
              <a:t>(</a:t>
            </a:r>
            <a:r>
              <a:rPr lang="en-US" altLang="zh-CN" dirty="0" err="1">
                <a:solidFill>
                  <a:srgbClr val="0000FF"/>
                </a:solidFill>
              </a:rPr>
              <a:t>FerroelectricRAM</a:t>
            </a:r>
            <a:r>
              <a:rPr lang="en-US" altLang="zh-CN" dirty="0">
                <a:solidFill>
                  <a:srgbClr val="0000FF"/>
                </a:solidFill>
              </a:rPr>
              <a:t>)</a:t>
            </a:r>
          </a:p>
          <a:p>
            <a:r>
              <a:rPr lang="en-US" altLang="zh-CN" dirty="0"/>
              <a:t>MRAM    </a:t>
            </a:r>
            <a:r>
              <a:rPr lang="en-US" altLang="zh-CN" dirty="0">
                <a:solidFill>
                  <a:srgbClr val="0000FF"/>
                </a:solidFill>
              </a:rPr>
              <a:t>(</a:t>
            </a:r>
            <a:r>
              <a:rPr lang="en-US" altLang="zh-CN" dirty="0" err="1">
                <a:solidFill>
                  <a:srgbClr val="0000FF"/>
                </a:solidFill>
              </a:rPr>
              <a:t>Magnetoresistive</a:t>
            </a:r>
            <a:r>
              <a:rPr lang="en-US" altLang="zh-CN" dirty="0"/>
              <a:t> </a:t>
            </a:r>
            <a:r>
              <a:rPr lang="en-US" altLang="zh-CN" dirty="0">
                <a:solidFill>
                  <a:srgbClr val="0000FF"/>
                </a:solidFill>
              </a:rPr>
              <a:t>RAM)</a:t>
            </a:r>
          </a:p>
          <a:p>
            <a:r>
              <a:rPr lang="en-US" altLang="zh-CN" dirty="0"/>
              <a:t>PCRAM</a:t>
            </a:r>
            <a:r>
              <a:rPr lang="en-US" altLang="zh-CN" dirty="0">
                <a:solidFill>
                  <a:srgbClr val="0000FF"/>
                </a:solidFill>
              </a:rPr>
              <a:t>   (Phase changed RAM)</a:t>
            </a:r>
          </a:p>
          <a:p>
            <a:endParaRPr lang="zh-CN" altLang="en-US" dirty="0"/>
          </a:p>
        </p:txBody>
      </p:sp>
    </p:spTree>
    <p:extLst>
      <p:ext uri="{BB962C8B-B14F-4D97-AF65-F5344CB8AC3E}">
        <p14:creationId xmlns:p14="http://schemas.microsoft.com/office/powerpoint/2010/main" val="3332240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闪速存储器 </a:t>
            </a:r>
            <a:r>
              <a:rPr lang="en-US" altLang="zh-CN" dirty="0"/>
              <a:t>Flash Memory</a:t>
            </a:r>
            <a:endParaRPr lang="zh-CN" altLang="en-US" dirty="0"/>
          </a:p>
        </p:txBody>
      </p:sp>
      <p:sp>
        <p:nvSpPr>
          <p:cNvPr id="3" name="内容占位符 2"/>
          <p:cNvSpPr>
            <a:spLocks noGrp="1"/>
          </p:cNvSpPr>
          <p:nvPr>
            <p:ph idx="1"/>
          </p:nvPr>
        </p:nvSpPr>
        <p:spPr/>
        <p:txBody>
          <a:bodyPr/>
          <a:lstStyle/>
          <a:p>
            <a:pPr>
              <a:defRPr/>
            </a:pPr>
            <a:r>
              <a:rPr lang="zh-CN" altLang="en-US" dirty="0"/>
              <a:t>在不加电时仍可长期保持信息</a:t>
            </a:r>
            <a:endParaRPr lang="en-US" altLang="zh-CN" dirty="0"/>
          </a:p>
          <a:p>
            <a:pPr>
              <a:defRPr/>
            </a:pPr>
            <a:r>
              <a:rPr lang="zh-CN" altLang="en-US" dirty="0"/>
              <a:t>本质上属于</a:t>
            </a:r>
            <a:r>
              <a:rPr lang="en-US" altLang="zh-CN" dirty="0"/>
              <a:t>EEPROM</a:t>
            </a:r>
            <a:r>
              <a:rPr lang="zh-CN" altLang="en-US" dirty="0"/>
              <a:t>，存储速度快</a:t>
            </a:r>
            <a:endParaRPr lang="en-US" altLang="zh-CN" dirty="0"/>
          </a:p>
          <a:p>
            <a:pPr>
              <a:defRPr/>
            </a:pPr>
            <a:r>
              <a:rPr lang="zh-CN" altLang="en-US" dirty="0"/>
              <a:t>易于擦除和重写，功耗很小</a:t>
            </a:r>
          </a:p>
          <a:p>
            <a:pPr>
              <a:defRPr/>
            </a:pPr>
            <a:r>
              <a:rPr lang="zh-CN" altLang="en-US" dirty="0"/>
              <a:t>存放</a:t>
            </a:r>
            <a:r>
              <a:rPr lang="en-US" altLang="zh-CN" dirty="0"/>
              <a:t>BIOS</a:t>
            </a:r>
            <a:r>
              <a:rPr lang="zh-CN" altLang="en-US" dirty="0"/>
              <a:t>，升级方便，</a:t>
            </a:r>
            <a:r>
              <a:rPr lang="en-US" altLang="zh-CN" dirty="0"/>
              <a:t>CIH</a:t>
            </a:r>
            <a:r>
              <a:rPr lang="zh-CN" altLang="en-US" dirty="0"/>
              <a:t>病毒</a:t>
            </a:r>
            <a:endParaRPr lang="en-US" altLang="zh-CN" dirty="0"/>
          </a:p>
          <a:p>
            <a:pPr>
              <a:defRPr/>
            </a:pPr>
            <a:r>
              <a:rPr lang="en-US" altLang="zh-CN" dirty="0"/>
              <a:t>NOR &amp; </a:t>
            </a:r>
            <a:r>
              <a:rPr lang="en-US" altLang="zh-CN" dirty="0">
                <a:solidFill>
                  <a:srgbClr val="1387B7"/>
                </a:solidFill>
              </a:rPr>
              <a:t>NAND</a:t>
            </a:r>
            <a:r>
              <a:rPr lang="en-US" altLang="zh-CN" dirty="0"/>
              <a:t>  FLASH</a:t>
            </a:r>
          </a:p>
          <a:p>
            <a:pPr marL="0" indent="0">
              <a:buNone/>
              <a:defRPr/>
            </a:pPr>
            <a:endParaRPr lang="en-US" altLang="zh-CN" dirty="0"/>
          </a:p>
          <a:p>
            <a:endParaRPr lang="zh-CN" altLang="en-US" dirty="0"/>
          </a:p>
        </p:txBody>
      </p:sp>
      <p:pic>
        <p:nvPicPr>
          <p:cNvPr id="6" name="Picture 8" descr="Card_sum_sm"/>
          <p:cNvPicPr>
            <a:picLocks noChangeAspect="1" noChangeArrowheads="1"/>
          </p:cNvPicPr>
          <p:nvPr/>
        </p:nvPicPr>
        <p:blipFill>
          <a:blip r:embed="rId2" cstate="print"/>
          <a:srcRect/>
          <a:stretch>
            <a:fillRect/>
          </a:stretch>
        </p:blipFill>
        <p:spPr bwMode="auto">
          <a:xfrm>
            <a:off x="9731687" y="4351839"/>
            <a:ext cx="1655762" cy="2016125"/>
          </a:xfrm>
          <a:prstGeom prst="rect">
            <a:avLst/>
          </a:prstGeom>
          <a:noFill/>
          <a:ln w="9525">
            <a:noFill/>
            <a:miter lim="800000"/>
            <a:headEnd/>
            <a:tailEnd/>
          </a:ln>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13674" b="13178"/>
          <a:stretch/>
        </p:blipFill>
        <p:spPr>
          <a:xfrm>
            <a:off x="6909193" y="3991975"/>
            <a:ext cx="2857495" cy="209020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908" y="2620314"/>
            <a:ext cx="1803400" cy="1803400"/>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t="24074"/>
          <a:stretch/>
        </p:blipFill>
        <p:spPr>
          <a:xfrm>
            <a:off x="5863990" y="5153412"/>
            <a:ext cx="1550949" cy="1177572"/>
          </a:xfrm>
          <a:prstGeom prst="rect">
            <a:avLst/>
          </a:prstGeom>
        </p:spPr>
      </p:pic>
    </p:spTree>
    <p:extLst>
      <p:ext uri="{BB962C8B-B14F-4D97-AF65-F5344CB8AC3E}">
        <p14:creationId xmlns:p14="http://schemas.microsoft.com/office/powerpoint/2010/main" val="2851978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MRAM  </a:t>
            </a:r>
            <a:r>
              <a:rPr lang="en-US" altLang="zh-CN" dirty="0">
                <a:solidFill>
                  <a:srgbClr val="C00000"/>
                </a:solidFill>
                <a:effectLst/>
              </a:rPr>
              <a:t>(Magneto resistive RAM)</a:t>
            </a:r>
            <a:endParaRPr lang="zh-CN" altLang="en-US" dirty="0">
              <a:solidFill>
                <a:srgbClr val="C00000"/>
              </a:solidFill>
              <a:effectLst/>
            </a:endParaRPr>
          </a:p>
        </p:txBody>
      </p:sp>
      <p:sp>
        <p:nvSpPr>
          <p:cNvPr id="3" name="内容占位符 2"/>
          <p:cNvSpPr>
            <a:spLocks noGrp="1"/>
          </p:cNvSpPr>
          <p:nvPr>
            <p:ph idx="1"/>
          </p:nvPr>
        </p:nvSpPr>
        <p:spPr/>
        <p:txBody>
          <a:bodyPr/>
          <a:lstStyle/>
          <a:p>
            <a:r>
              <a:rPr lang="en-US" altLang="zh-CN" dirty="0"/>
              <a:t>MRAM</a:t>
            </a:r>
            <a:r>
              <a:rPr lang="zh-CN" altLang="en-US" dirty="0"/>
              <a:t>的主要技术特点就是使用</a:t>
            </a:r>
            <a:r>
              <a:rPr lang="en-US" altLang="zh-CN" dirty="0"/>
              <a:t>TMR</a:t>
            </a:r>
            <a:r>
              <a:rPr lang="zh-CN" altLang="en-US" dirty="0"/>
              <a:t>（隧道型磁电阻）磁性体单元来存储数据</a:t>
            </a:r>
          </a:p>
          <a:p>
            <a:r>
              <a:rPr lang="zh-CN" altLang="en-US" dirty="0"/>
              <a:t>利用电阻随磁化方向而变化的原理记录数据，并通过隧道效应扩大电阻值的差别</a:t>
            </a:r>
          </a:p>
          <a:p>
            <a:r>
              <a:rPr lang="zh-CN" altLang="en-US" dirty="0"/>
              <a:t>耗电量低，且可高速写入和读取。擦写次数无限制</a:t>
            </a:r>
          </a:p>
          <a:p>
            <a:r>
              <a:rPr lang="en-US" altLang="zh-CN" dirty="0"/>
              <a:t>TMR</a:t>
            </a:r>
            <a:r>
              <a:rPr lang="zh-CN" altLang="en-US"/>
              <a:t>技术也可用于硬盘</a:t>
            </a:r>
            <a:r>
              <a:rPr lang="zh-CN" altLang="en-US" dirty="0"/>
              <a:t>的磁头 </a:t>
            </a:r>
          </a:p>
          <a:p>
            <a:endParaRPr lang="zh-CN" altLang="en-US" dirty="0"/>
          </a:p>
        </p:txBody>
      </p:sp>
    </p:spTree>
    <p:extLst>
      <p:ext uri="{BB962C8B-B14F-4D97-AF65-F5344CB8AC3E}">
        <p14:creationId xmlns:p14="http://schemas.microsoft.com/office/powerpoint/2010/main" val="2726394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r>
              <a:rPr lang="en-US" altLang="zh-CN" dirty="0"/>
              <a:t>MRAM  </a:t>
            </a:r>
            <a:r>
              <a:rPr lang="en-US" altLang="zh-CN" dirty="0">
                <a:solidFill>
                  <a:srgbClr val="C00000"/>
                </a:solidFill>
                <a:effectLst/>
              </a:rPr>
              <a:t>(Magneto resistive RAM)</a:t>
            </a:r>
            <a:endParaRPr lang="en-US" altLang="zh-CN" i="1" dirty="0"/>
          </a:p>
        </p:txBody>
      </p:sp>
      <p:sp>
        <p:nvSpPr>
          <p:cNvPr id="158722" name="Rectangle 18"/>
          <p:cNvSpPr>
            <a:spLocks noChangeArrowheads="1"/>
          </p:cNvSpPr>
          <p:nvPr/>
        </p:nvSpPr>
        <p:spPr bwMode="auto">
          <a:xfrm>
            <a:off x="7513058" y="8713679"/>
            <a:ext cx="184731" cy="646331"/>
          </a:xfrm>
          <a:prstGeom prst="rect">
            <a:avLst/>
          </a:prstGeom>
          <a:noFill/>
          <a:ln w="9525">
            <a:noFill/>
            <a:miter lim="800000"/>
            <a:headEnd/>
            <a:tailEnd/>
          </a:ln>
        </p:spPr>
        <p:txBody>
          <a:bodyPr wrap="none" anchor="ctr">
            <a:spAutoFit/>
          </a:bodyPr>
          <a:lstStyle/>
          <a:p>
            <a:pPr algn="r"/>
            <a:br>
              <a:rPr lang="en-US" altLang="zh-CN" sz="900">
                <a:latin typeface="Verdana" pitchFamily="34" charset="0"/>
              </a:rPr>
            </a:br>
            <a:br>
              <a:rPr lang="en-US" altLang="zh-CN" sz="900">
                <a:latin typeface="Verdana" pitchFamily="34" charset="0"/>
              </a:rPr>
            </a:br>
            <a:endParaRPr lang="en-US" altLang="zh-CN">
              <a:ea typeface="宋体" charset="-122"/>
            </a:endParaRPr>
          </a:p>
        </p:txBody>
      </p:sp>
      <p:pic>
        <p:nvPicPr>
          <p:cNvPr id="1231914" name="Picture 4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18892" y="3503062"/>
            <a:ext cx="4200525" cy="2262188"/>
          </a:xfrm>
          <a:prstGeom prst="rect">
            <a:avLst/>
          </a:prstGeom>
          <a:noFill/>
          <a:ln w="9525">
            <a:noFill/>
            <a:miter lim="800000"/>
            <a:headEnd/>
            <a:tailEnd/>
          </a:ln>
        </p:spPr>
      </p:pic>
      <p:pic>
        <p:nvPicPr>
          <p:cNvPr id="1231916" name="Picture 4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2215956" y="1261551"/>
            <a:ext cx="4184650" cy="2065337"/>
          </a:xfrm>
          <a:prstGeom prst="rect">
            <a:avLst/>
          </a:prstGeom>
          <a:noFill/>
          <a:ln w="9525">
            <a:noFill/>
            <a:miter lim="800000"/>
            <a:headEnd/>
            <a:tailEnd/>
          </a:ln>
        </p:spPr>
      </p:pic>
      <p:grpSp>
        <p:nvGrpSpPr>
          <p:cNvPr id="5" name="组合 4"/>
          <p:cNvGrpSpPr/>
          <p:nvPr/>
        </p:nvGrpSpPr>
        <p:grpSpPr>
          <a:xfrm>
            <a:off x="7305902" y="3326888"/>
            <a:ext cx="4008951" cy="2352384"/>
            <a:chOff x="7837747" y="3675192"/>
            <a:chExt cx="4008951" cy="2352384"/>
          </a:xfrm>
        </p:grpSpPr>
        <p:sp>
          <p:nvSpPr>
            <p:cNvPr id="3" name="圆角矩形 2"/>
            <p:cNvSpPr/>
            <p:nvPr/>
          </p:nvSpPr>
          <p:spPr>
            <a:xfrm>
              <a:off x="7837747" y="3675192"/>
              <a:ext cx="4008951" cy="2352384"/>
            </a:xfrm>
            <a:prstGeom prst="roundRect">
              <a:avLst>
                <a:gd name="adj" fmla="val 3362"/>
              </a:avLst>
            </a:prstGeom>
            <a:solidFill>
              <a:srgbClr val="99FF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17153" y="3735281"/>
              <a:ext cx="3026228" cy="2160591"/>
            </a:xfrm>
            <a:prstGeom prst="rect">
              <a:avLst/>
            </a:prstGeom>
            <a:ln>
              <a:noFill/>
            </a:ln>
          </p:spPr>
          <p:txBody>
            <a:bodyPr wrap="square">
              <a:spAutoFit/>
            </a:bodyPr>
            <a:lstStyle/>
            <a:p>
              <a:pPr>
                <a:lnSpc>
                  <a:spcPct val="120000"/>
                </a:lnSpc>
                <a:spcBef>
                  <a:spcPct val="20000"/>
                </a:spcBef>
                <a:buClr>
                  <a:schemeClr val="accent2"/>
                </a:buClr>
                <a:buFont typeface="Wingdings" pitchFamily="2" charset="2"/>
                <a:buNone/>
              </a:pPr>
              <a:r>
                <a:rPr lang="en-US" altLang="zh-CN" sz="2800" b="1" dirty="0">
                  <a:solidFill>
                    <a:srgbClr val="0000FF"/>
                  </a:solidFill>
                  <a:latin typeface="+mn-ea"/>
                </a:rPr>
                <a:t>MRAM</a:t>
              </a:r>
              <a:r>
                <a:rPr lang="zh-CN" altLang="en-US" sz="2800" b="1" dirty="0">
                  <a:solidFill>
                    <a:srgbClr val="0000FF"/>
                  </a:solidFill>
                  <a:latin typeface="+mn-ea"/>
                </a:rPr>
                <a:t>的目标</a:t>
              </a:r>
            </a:p>
            <a:p>
              <a:pPr>
                <a:lnSpc>
                  <a:spcPct val="120000"/>
                </a:lnSpc>
                <a:spcBef>
                  <a:spcPct val="20000"/>
                </a:spcBef>
                <a:buClr>
                  <a:schemeClr val="accent2"/>
                </a:buClr>
                <a:buFont typeface="Wingdings" pitchFamily="2" charset="2"/>
                <a:buNone/>
              </a:pPr>
              <a:r>
                <a:rPr lang="en-US" altLang="zh-CN" sz="2400" dirty="0">
                  <a:solidFill>
                    <a:srgbClr val="C00000"/>
                  </a:solidFill>
                  <a:latin typeface="+mn-ea"/>
                </a:rPr>
                <a:t>DRAM</a:t>
              </a:r>
              <a:r>
                <a:rPr lang="zh-CN" altLang="en-US" sz="2400" dirty="0">
                  <a:solidFill>
                    <a:srgbClr val="C00000"/>
                  </a:solidFill>
                  <a:latin typeface="+mn-ea"/>
                </a:rPr>
                <a:t>一样的高容量</a:t>
              </a:r>
            </a:p>
            <a:p>
              <a:pPr>
                <a:lnSpc>
                  <a:spcPct val="120000"/>
                </a:lnSpc>
                <a:spcBef>
                  <a:spcPct val="20000"/>
                </a:spcBef>
                <a:buClr>
                  <a:schemeClr val="accent2"/>
                </a:buClr>
                <a:buFont typeface="Wingdings" pitchFamily="2" charset="2"/>
                <a:buNone/>
              </a:pPr>
              <a:r>
                <a:rPr lang="en-US" altLang="zh-CN" sz="2400" dirty="0">
                  <a:solidFill>
                    <a:srgbClr val="C00000"/>
                  </a:solidFill>
                  <a:latin typeface="+mn-ea"/>
                </a:rPr>
                <a:t>SRAM</a:t>
              </a:r>
              <a:r>
                <a:rPr lang="zh-CN" altLang="en-US" sz="2400" dirty="0">
                  <a:solidFill>
                    <a:srgbClr val="C00000"/>
                  </a:solidFill>
                  <a:latin typeface="+mn-ea"/>
                </a:rPr>
                <a:t>一样的高速度</a:t>
              </a:r>
            </a:p>
            <a:p>
              <a:pPr>
                <a:lnSpc>
                  <a:spcPct val="120000"/>
                </a:lnSpc>
                <a:spcBef>
                  <a:spcPct val="20000"/>
                </a:spcBef>
                <a:buClr>
                  <a:schemeClr val="accent2"/>
                </a:buClr>
                <a:buFont typeface="Wingdings" pitchFamily="2" charset="2"/>
                <a:buNone/>
              </a:pPr>
              <a:r>
                <a:rPr lang="zh-CN" altLang="en-US" sz="2400" dirty="0">
                  <a:solidFill>
                    <a:srgbClr val="C00000"/>
                  </a:solidFill>
                  <a:latin typeface="+mn-ea"/>
                </a:rPr>
                <a:t>非易失性存储</a:t>
              </a:r>
            </a:p>
          </p:txBody>
        </p:sp>
      </p:grpSp>
    </p:spTree>
    <p:extLst>
      <p:ext uri="{BB962C8B-B14F-4D97-AF65-F5344CB8AC3E}">
        <p14:creationId xmlns:p14="http://schemas.microsoft.com/office/powerpoint/2010/main" val="375100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按存储介质分</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半导体存储器</a:t>
            </a:r>
          </a:p>
          <a:p>
            <a:pPr lvl="1"/>
            <a:r>
              <a:rPr lang="zh-CN" altLang="en-US" sz="2000" dirty="0"/>
              <a:t>双极型存储器  </a:t>
            </a:r>
            <a:r>
              <a:rPr lang="en-US" altLang="zh-CN" sz="2000" dirty="0"/>
              <a:t>MOS</a:t>
            </a:r>
            <a:r>
              <a:rPr lang="zh-CN" altLang="en-US" sz="2000" dirty="0"/>
              <a:t>存储器  </a:t>
            </a:r>
          </a:p>
          <a:p>
            <a:pPr lvl="1"/>
            <a:r>
              <a:rPr lang="zh-CN" altLang="en-US" sz="2000" dirty="0"/>
              <a:t>速度快、功耗低</a:t>
            </a:r>
          </a:p>
          <a:p>
            <a:r>
              <a:rPr lang="zh-CN" altLang="en-US" b="1" dirty="0"/>
              <a:t>磁存储器</a:t>
            </a:r>
          </a:p>
          <a:p>
            <a:pPr lvl="1"/>
            <a:r>
              <a:rPr lang="zh-CN" altLang="en-US" sz="2000" dirty="0"/>
              <a:t>磁芯、磁带、磁盘   </a:t>
            </a:r>
          </a:p>
          <a:p>
            <a:pPr lvl="1"/>
            <a:r>
              <a:rPr lang="zh-CN" altLang="en-US" sz="2000" dirty="0"/>
              <a:t>容量大，速度慢、体积大</a:t>
            </a:r>
          </a:p>
          <a:p>
            <a:r>
              <a:rPr lang="zh-CN" altLang="en-US" b="1" dirty="0"/>
              <a:t>激光存储器</a:t>
            </a:r>
          </a:p>
          <a:p>
            <a:pPr lvl="1"/>
            <a:r>
              <a:rPr lang="en-US" altLang="zh-CN" sz="2000" dirty="0"/>
              <a:t>CD-ROM  CD-RW  CD-R  </a:t>
            </a:r>
          </a:p>
          <a:p>
            <a:pPr lvl="1"/>
            <a:r>
              <a:rPr lang="en-US" altLang="zh-CN" sz="2000" dirty="0"/>
              <a:t>DVD-ROM  DVD-RW  DVD-R</a:t>
            </a:r>
          </a:p>
          <a:p>
            <a:pPr lvl="1"/>
            <a:r>
              <a:rPr lang="zh-CN" altLang="en-US" sz="2000" dirty="0"/>
              <a:t>便于携带，廉价，易于保存</a:t>
            </a:r>
            <a:endParaRPr lang="zh-CN" altLang="en-US" sz="2400" dirty="0"/>
          </a:p>
        </p:txBody>
      </p:sp>
    </p:spTree>
    <p:extLst>
      <p:ext uri="{BB962C8B-B14F-4D97-AF65-F5344CB8AC3E}">
        <p14:creationId xmlns:p14="http://schemas.microsoft.com/office/powerpoint/2010/main" val="1515670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a:t>半导体存储器对比</a:t>
            </a:r>
          </a:p>
        </p:txBody>
      </p:sp>
      <p:grpSp>
        <p:nvGrpSpPr>
          <p:cNvPr id="159746" name="组合 39"/>
          <p:cNvGrpSpPr>
            <a:grpSpLocks/>
          </p:cNvGrpSpPr>
          <p:nvPr/>
        </p:nvGrpSpPr>
        <p:grpSpPr bwMode="auto">
          <a:xfrm>
            <a:off x="1932500" y="1474983"/>
            <a:ext cx="8517286" cy="439737"/>
            <a:chOff x="1135336" y="1484784"/>
            <a:chExt cx="7317356" cy="438919"/>
          </a:xfrm>
          <a:solidFill>
            <a:schemeClr val="accent1">
              <a:lumMod val="40000"/>
              <a:lumOff val="60000"/>
            </a:schemeClr>
          </a:solidFill>
          <a:effectLst>
            <a:outerShdw blurRad="50800" dist="38100" dir="5400000" algn="t" rotWithShape="0">
              <a:prstClr val="black">
                <a:alpha val="40000"/>
              </a:prstClr>
            </a:outerShdw>
          </a:effectLst>
        </p:grpSpPr>
        <p:sp>
          <p:nvSpPr>
            <p:cNvPr id="5" name="Text Box 29"/>
            <p:cNvSpPr txBox="1">
              <a:spLocks noChangeArrowheads="1"/>
            </p:cNvSpPr>
            <p:nvPr/>
          </p:nvSpPr>
          <p:spPr bwMode="auto">
            <a:xfrm>
              <a:off x="1135336"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SRAM</a:t>
              </a:r>
            </a:p>
          </p:txBody>
        </p:sp>
        <p:sp>
          <p:nvSpPr>
            <p:cNvPr id="6" name="Text Box 29"/>
            <p:cNvSpPr txBox="1">
              <a:spLocks noChangeArrowheads="1"/>
            </p:cNvSpPr>
            <p:nvPr/>
          </p:nvSpPr>
          <p:spPr bwMode="auto">
            <a:xfrm>
              <a:off x="2391820"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DRAM</a:t>
              </a:r>
            </a:p>
          </p:txBody>
        </p:sp>
        <p:sp>
          <p:nvSpPr>
            <p:cNvPr id="7" name="Text Box 29"/>
            <p:cNvSpPr txBox="1">
              <a:spLocks noChangeArrowheads="1"/>
            </p:cNvSpPr>
            <p:nvPr/>
          </p:nvSpPr>
          <p:spPr bwMode="auto">
            <a:xfrm>
              <a:off x="3648303"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ROM</a:t>
              </a:r>
            </a:p>
          </p:txBody>
        </p:sp>
        <p:sp>
          <p:nvSpPr>
            <p:cNvPr id="8" name="Text Box 29"/>
            <p:cNvSpPr txBox="1">
              <a:spLocks noChangeArrowheads="1"/>
            </p:cNvSpPr>
            <p:nvPr/>
          </p:nvSpPr>
          <p:spPr bwMode="auto">
            <a:xfrm>
              <a:off x="4904787"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PROM</a:t>
              </a:r>
            </a:p>
          </p:txBody>
        </p:sp>
        <p:sp>
          <p:nvSpPr>
            <p:cNvPr id="9" name="Text Box 29"/>
            <p:cNvSpPr txBox="1">
              <a:spLocks noChangeArrowheads="1"/>
            </p:cNvSpPr>
            <p:nvPr/>
          </p:nvSpPr>
          <p:spPr bwMode="auto">
            <a:xfrm>
              <a:off x="6161271"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EPROM</a:t>
              </a:r>
            </a:p>
          </p:txBody>
        </p:sp>
        <p:sp>
          <p:nvSpPr>
            <p:cNvPr id="10" name="Text Box 29"/>
            <p:cNvSpPr txBox="1">
              <a:spLocks noChangeArrowheads="1"/>
            </p:cNvSpPr>
            <p:nvPr/>
          </p:nvSpPr>
          <p:spPr bwMode="auto">
            <a:xfrm>
              <a:off x="7417753"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EEPROM</a:t>
              </a:r>
            </a:p>
          </p:txBody>
        </p:sp>
      </p:grpSp>
      <p:sp>
        <p:nvSpPr>
          <p:cNvPr id="12" name="Text Box 29"/>
          <p:cNvSpPr txBox="1">
            <a:spLocks noChangeArrowheads="1"/>
          </p:cNvSpPr>
          <p:nvPr/>
        </p:nvSpPr>
        <p:spPr bwMode="auto">
          <a:xfrm>
            <a:off x="1932506" y="2130619"/>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MOS</a:t>
            </a:r>
            <a:r>
              <a:rPr lang="zh-CN" altLang="en-US" sz="1600" dirty="0">
                <a:solidFill>
                  <a:schemeClr val="tx1"/>
                </a:solidFill>
                <a:latin typeface="+mn-ea"/>
              </a:rPr>
              <a:t>管</a:t>
            </a:r>
            <a:endParaRPr lang="en-US" altLang="zh-CN" sz="1600" dirty="0">
              <a:solidFill>
                <a:schemeClr val="tx1"/>
              </a:solidFill>
              <a:latin typeface="+mn-ea"/>
            </a:endParaRPr>
          </a:p>
        </p:txBody>
      </p:sp>
      <p:sp>
        <p:nvSpPr>
          <p:cNvPr id="13" name="Text Box 29"/>
          <p:cNvSpPr txBox="1">
            <a:spLocks noChangeArrowheads="1"/>
          </p:cNvSpPr>
          <p:nvPr/>
        </p:nvSpPr>
        <p:spPr bwMode="auto">
          <a:xfrm>
            <a:off x="3396083" y="2130619"/>
            <a:ext cx="1202806"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电容</a:t>
            </a:r>
            <a:endParaRPr lang="en-US" altLang="zh-CN" sz="1600" dirty="0">
              <a:solidFill>
                <a:schemeClr val="tx1"/>
              </a:solidFill>
              <a:latin typeface="+mn-ea"/>
            </a:endParaRPr>
          </a:p>
        </p:txBody>
      </p:sp>
      <p:sp>
        <p:nvSpPr>
          <p:cNvPr id="14" name="Text Box 29"/>
          <p:cNvSpPr txBox="1">
            <a:spLocks noChangeArrowheads="1"/>
          </p:cNvSpPr>
          <p:nvPr/>
        </p:nvSpPr>
        <p:spPr bwMode="auto">
          <a:xfrm>
            <a:off x="4858065" y="2130619"/>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开关</a:t>
            </a:r>
            <a:endParaRPr lang="en-US" altLang="zh-CN" sz="1600" dirty="0">
              <a:solidFill>
                <a:schemeClr val="tx1"/>
              </a:solidFill>
              <a:latin typeface="+mn-ea"/>
            </a:endParaRPr>
          </a:p>
        </p:txBody>
      </p:sp>
      <p:sp>
        <p:nvSpPr>
          <p:cNvPr id="15" name="Text Box 29"/>
          <p:cNvSpPr txBox="1">
            <a:spLocks noChangeArrowheads="1"/>
          </p:cNvSpPr>
          <p:nvPr/>
        </p:nvSpPr>
        <p:spPr bwMode="auto">
          <a:xfrm>
            <a:off x="6312314" y="2130619"/>
            <a:ext cx="1202805"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熔丝</a:t>
            </a:r>
            <a:endParaRPr lang="en-US" altLang="zh-CN" sz="1600" dirty="0">
              <a:solidFill>
                <a:schemeClr val="tx1"/>
              </a:solidFill>
              <a:latin typeface="+mn-ea"/>
            </a:endParaRPr>
          </a:p>
        </p:txBody>
      </p:sp>
      <p:sp>
        <p:nvSpPr>
          <p:cNvPr id="16" name="Text Box 29"/>
          <p:cNvSpPr txBox="1">
            <a:spLocks noChangeArrowheads="1"/>
          </p:cNvSpPr>
          <p:nvPr/>
        </p:nvSpPr>
        <p:spPr bwMode="auto">
          <a:xfrm>
            <a:off x="7783637" y="2130619"/>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7" name="Text Box 29"/>
          <p:cNvSpPr txBox="1">
            <a:spLocks noChangeArrowheads="1"/>
          </p:cNvSpPr>
          <p:nvPr/>
        </p:nvSpPr>
        <p:spPr bwMode="auto">
          <a:xfrm>
            <a:off x="9245626" y="2130619"/>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8" name="Text Box 29"/>
          <p:cNvSpPr txBox="1">
            <a:spLocks noChangeArrowheads="1"/>
          </p:cNvSpPr>
          <p:nvPr/>
        </p:nvSpPr>
        <p:spPr bwMode="auto">
          <a:xfrm>
            <a:off x="1932506" y="2823828"/>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快</a:t>
            </a:r>
            <a:endParaRPr lang="en-US" altLang="zh-CN" sz="1600" dirty="0">
              <a:solidFill>
                <a:schemeClr val="tx1"/>
              </a:solidFill>
              <a:latin typeface="+mn-ea"/>
            </a:endParaRPr>
          </a:p>
        </p:txBody>
      </p:sp>
      <p:sp>
        <p:nvSpPr>
          <p:cNvPr id="19" name="Text Box 29"/>
          <p:cNvSpPr txBox="1">
            <a:spLocks noChangeArrowheads="1"/>
          </p:cNvSpPr>
          <p:nvPr/>
        </p:nvSpPr>
        <p:spPr bwMode="auto">
          <a:xfrm>
            <a:off x="3396083" y="2823828"/>
            <a:ext cx="1202806"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慢</a:t>
            </a:r>
            <a:endParaRPr lang="en-US" altLang="zh-CN" sz="1600" dirty="0">
              <a:solidFill>
                <a:schemeClr val="tx1"/>
              </a:solidFill>
              <a:latin typeface="+mn-ea"/>
            </a:endParaRPr>
          </a:p>
        </p:txBody>
      </p:sp>
      <p:sp>
        <p:nvSpPr>
          <p:cNvPr id="20" name="Text Box 29"/>
          <p:cNvSpPr txBox="1">
            <a:spLocks noChangeArrowheads="1"/>
          </p:cNvSpPr>
          <p:nvPr/>
        </p:nvSpPr>
        <p:spPr bwMode="auto">
          <a:xfrm>
            <a:off x="4867407" y="2823828"/>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只读</a:t>
            </a:r>
            <a:endParaRPr lang="en-US" altLang="zh-CN" sz="1600" dirty="0">
              <a:solidFill>
                <a:schemeClr val="tx1"/>
              </a:solidFill>
              <a:latin typeface="+mn-ea"/>
            </a:endParaRPr>
          </a:p>
        </p:txBody>
      </p:sp>
      <p:sp>
        <p:nvSpPr>
          <p:cNvPr id="21" name="Text Box 29"/>
          <p:cNvSpPr txBox="1">
            <a:spLocks noChangeArrowheads="1"/>
          </p:cNvSpPr>
          <p:nvPr/>
        </p:nvSpPr>
        <p:spPr bwMode="auto">
          <a:xfrm>
            <a:off x="6321929" y="2823828"/>
            <a:ext cx="1202805"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写一次</a:t>
            </a:r>
            <a:endParaRPr lang="en-US" altLang="zh-CN" sz="1600" dirty="0">
              <a:solidFill>
                <a:schemeClr val="tx1"/>
              </a:solidFill>
              <a:latin typeface="+mn-ea"/>
            </a:endParaRPr>
          </a:p>
        </p:txBody>
      </p:sp>
      <p:sp>
        <p:nvSpPr>
          <p:cNvPr id="22" name="Text Box 29"/>
          <p:cNvSpPr txBox="1">
            <a:spLocks noChangeArrowheads="1"/>
          </p:cNvSpPr>
          <p:nvPr/>
        </p:nvSpPr>
        <p:spPr bwMode="auto">
          <a:xfrm>
            <a:off x="7772455" y="2823828"/>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3" name="Text Box 29"/>
          <p:cNvSpPr txBox="1">
            <a:spLocks noChangeArrowheads="1"/>
          </p:cNvSpPr>
          <p:nvPr/>
        </p:nvSpPr>
        <p:spPr bwMode="auto">
          <a:xfrm>
            <a:off x="9245133" y="2823828"/>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4" name="Text Box 29"/>
          <p:cNvSpPr txBox="1">
            <a:spLocks noChangeArrowheads="1"/>
          </p:cNvSpPr>
          <p:nvPr/>
        </p:nvSpPr>
        <p:spPr bwMode="auto">
          <a:xfrm>
            <a:off x="1932506" y="3517037"/>
            <a:ext cx="1204653" cy="439737"/>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6MOS </a:t>
            </a:r>
          </a:p>
        </p:txBody>
      </p:sp>
      <p:sp>
        <p:nvSpPr>
          <p:cNvPr id="25" name="Text Box 29"/>
          <p:cNvSpPr txBox="1">
            <a:spLocks noChangeArrowheads="1"/>
          </p:cNvSpPr>
          <p:nvPr/>
        </p:nvSpPr>
        <p:spPr bwMode="auto">
          <a:xfrm>
            <a:off x="3396083" y="3517037"/>
            <a:ext cx="1202806" cy="439737"/>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1MOS+1C</a:t>
            </a:r>
          </a:p>
        </p:txBody>
      </p:sp>
      <p:sp>
        <p:nvSpPr>
          <p:cNvPr id="28" name="Text Box 29"/>
          <p:cNvSpPr txBox="1">
            <a:spLocks noChangeArrowheads="1"/>
          </p:cNvSpPr>
          <p:nvPr/>
        </p:nvSpPr>
        <p:spPr bwMode="auto">
          <a:xfrm>
            <a:off x="7783144" y="3517037"/>
            <a:ext cx="1204653" cy="439737"/>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紫外线擦</a:t>
            </a:r>
            <a:endParaRPr lang="en-US" altLang="zh-CN" sz="1600" dirty="0">
              <a:solidFill>
                <a:schemeClr val="tx1"/>
              </a:solidFill>
              <a:latin typeface="+mn-ea"/>
            </a:endParaRPr>
          </a:p>
        </p:txBody>
      </p:sp>
      <p:sp>
        <p:nvSpPr>
          <p:cNvPr id="29" name="Text Box 29"/>
          <p:cNvSpPr txBox="1">
            <a:spLocks noChangeArrowheads="1"/>
          </p:cNvSpPr>
          <p:nvPr/>
        </p:nvSpPr>
        <p:spPr bwMode="auto">
          <a:xfrm>
            <a:off x="9245133" y="3517037"/>
            <a:ext cx="1204653" cy="439737"/>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控制栅极</a:t>
            </a:r>
            <a:endParaRPr lang="en-US" altLang="zh-CN" sz="1600" dirty="0">
              <a:solidFill>
                <a:schemeClr val="tx1"/>
              </a:solidFill>
              <a:latin typeface="+mn-ea"/>
            </a:endParaRPr>
          </a:p>
        </p:txBody>
      </p:sp>
      <p:sp>
        <p:nvSpPr>
          <p:cNvPr id="30" name="Text Box 29"/>
          <p:cNvSpPr txBox="1">
            <a:spLocks noChangeArrowheads="1"/>
          </p:cNvSpPr>
          <p:nvPr/>
        </p:nvSpPr>
        <p:spPr bwMode="auto">
          <a:xfrm>
            <a:off x="1932506" y="4211832"/>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功耗高</a:t>
            </a:r>
            <a:endParaRPr lang="en-US" altLang="zh-CN" sz="1600" dirty="0">
              <a:solidFill>
                <a:schemeClr val="tx1"/>
              </a:solidFill>
              <a:latin typeface="+mn-ea"/>
            </a:endParaRPr>
          </a:p>
        </p:txBody>
      </p:sp>
      <p:sp>
        <p:nvSpPr>
          <p:cNvPr id="31" name="Text Box 29"/>
          <p:cNvSpPr txBox="1">
            <a:spLocks noChangeArrowheads="1"/>
          </p:cNvSpPr>
          <p:nvPr/>
        </p:nvSpPr>
        <p:spPr bwMode="auto">
          <a:xfrm>
            <a:off x="3396083" y="4211832"/>
            <a:ext cx="1202806"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价格便宜</a:t>
            </a:r>
            <a:endParaRPr lang="en-US" altLang="zh-CN" sz="1600" dirty="0">
              <a:solidFill>
                <a:schemeClr val="tx1"/>
              </a:solidFill>
              <a:latin typeface="+mn-ea"/>
            </a:endParaRPr>
          </a:p>
        </p:txBody>
      </p:sp>
      <p:sp>
        <p:nvSpPr>
          <p:cNvPr id="34" name="Text Box 29"/>
          <p:cNvSpPr txBox="1">
            <a:spLocks noChangeArrowheads="1"/>
          </p:cNvSpPr>
          <p:nvPr/>
        </p:nvSpPr>
        <p:spPr bwMode="auto">
          <a:xfrm>
            <a:off x="7783144" y="4211832"/>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离线擦除</a:t>
            </a:r>
            <a:endParaRPr lang="en-US" altLang="zh-CN" sz="1600" dirty="0">
              <a:solidFill>
                <a:schemeClr val="tx1"/>
              </a:solidFill>
              <a:latin typeface="+mn-ea"/>
            </a:endParaRPr>
          </a:p>
        </p:txBody>
      </p:sp>
      <p:sp>
        <p:nvSpPr>
          <p:cNvPr id="35" name="Text Box 29"/>
          <p:cNvSpPr txBox="1">
            <a:spLocks noChangeArrowheads="1"/>
          </p:cNvSpPr>
          <p:nvPr/>
        </p:nvSpPr>
        <p:spPr bwMode="auto">
          <a:xfrm>
            <a:off x="9245133" y="4211832"/>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在线电擦</a:t>
            </a:r>
            <a:endParaRPr lang="en-US" altLang="zh-CN" sz="1600" dirty="0">
              <a:solidFill>
                <a:schemeClr val="tx1"/>
              </a:solidFill>
              <a:latin typeface="+mn-ea"/>
            </a:endParaRPr>
          </a:p>
        </p:txBody>
      </p:sp>
      <p:sp>
        <p:nvSpPr>
          <p:cNvPr id="36" name="Text Box 29"/>
          <p:cNvSpPr txBox="1">
            <a:spLocks noChangeArrowheads="1"/>
          </p:cNvSpPr>
          <p:nvPr/>
        </p:nvSpPr>
        <p:spPr bwMode="auto">
          <a:xfrm>
            <a:off x="3396083" y="4905957"/>
            <a:ext cx="1204653" cy="439738"/>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动态刷新</a:t>
            </a:r>
            <a:endParaRPr lang="en-US" altLang="zh-CN" sz="1600" dirty="0">
              <a:solidFill>
                <a:schemeClr val="tx1"/>
              </a:solidFill>
              <a:latin typeface="+mn-ea"/>
            </a:endParaRPr>
          </a:p>
        </p:txBody>
      </p:sp>
      <p:sp>
        <p:nvSpPr>
          <p:cNvPr id="37" name="Text Box 29"/>
          <p:cNvSpPr txBox="1">
            <a:spLocks noChangeArrowheads="1"/>
          </p:cNvSpPr>
          <p:nvPr/>
        </p:nvSpPr>
        <p:spPr bwMode="auto">
          <a:xfrm>
            <a:off x="9245133" y="4905957"/>
            <a:ext cx="1204653" cy="439738"/>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8" name="Text Box 29"/>
          <p:cNvSpPr txBox="1">
            <a:spLocks noChangeArrowheads="1"/>
          </p:cNvSpPr>
          <p:nvPr/>
        </p:nvSpPr>
        <p:spPr bwMode="auto">
          <a:xfrm>
            <a:off x="7783144" y="4905957"/>
            <a:ext cx="1202805" cy="439738"/>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9" name="Text Box 29"/>
          <p:cNvSpPr txBox="1">
            <a:spLocks noChangeArrowheads="1"/>
          </p:cNvSpPr>
          <p:nvPr/>
        </p:nvSpPr>
        <p:spPr bwMode="auto">
          <a:xfrm>
            <a:off x="3396083" y="5608250"/>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行列分开</a:t>
            </a:r>
            <a:endParaRPr lang="en-US" altLang="zh-CN" sz="1600" dirty="0">
              <a:solidFill>
                <a:schemeClr val="tx1"/>
              </a:solidFill>
              <a:latin typeface="+mn-ea"/>
            </a:endParaRPr>
          </a:p>
        </p:txBody>
      </p:sp>
    </p:spTree>
    <p:extLst>
      <p:ext uri="{BB962C8B-B14F-4D97-AF65-F5344CB8AC3E}">
        <p14:creationId xmlns:p14="http://schemas.microsoft.com/office/powerpoint/2010/main" val="166284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wipe(left)">
                                      <p:cBhvr>
                                        <p:cTn id="1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p>
          <a:p>
            <a:r>
              <a:rPr lang="en-US" altLang="zh-CN" b="1" dirty="0">
                <a:latin typeface="+mj-lt"/>
              </a:rPr>
              <a:t>4.2 </a:t>
            </a:r>
            <a:r>
              <a:rPr lang="zh-CN" altLang="en-US" b="1" dirty="0">
                <a:latin typeface="+mj-lt"/>
              </a:rPr>
              <a:t>半导体存储器</a:t>
            </a:r>
          </a:p>
          <a:p>
            <a:r>
              <a:rPr lang="en-US" altLang="zh-CN" b="1" dirty="0">
                <a:solidFill>
                  <a:srgbClr val="C00000"/>
                </a:solidFill>
                <a:effectLst>
                  <a:outerShdw blurRad="38100" dist="38100" dir="2700000" algn="tl">
                    <a:srgbClr val="000000">
                      <a:alpha val="43137"/>
                    </a:srgbClr>
                  </a:outerShdw>
                </a:effectLst>
                <a:latin typeface="+mj-lt"/>
              </a:rPr>
              <a:t>4.3 </a:t>
            </a:r>
            <a:r>
              <a:rPr lang="zh-CN" altLang="en-US" b="1" dirty="0">
                <a:solidFill>
                  <a:srgbClr val="C00000"/>
                </a:solidFill>
                <a:effectLst>
                  <a:outerShdw blurRad="38100" dist="38100" dir="2700000" algn="tl">
                    <a:srgbClr val="000000">
                      <a:alpha val="43137"/>
                    </a:srgbClr>
                  </a:outerShdw>
                </a:effectLst>
                <a:latin typeface="+mj-lt"/>
              </a:rPr>
              <a:t>主存的组织及与</a:t>
            </a:r>
            <a:r>
              <a:rPr lang="en-US" altLang="zh-CN" b="1" dirty="0">
                <a:solidFill>
                  <a:srgbClr val="C00000"/>
                </a:solidFill>
                <a:effectLst>
                  <a:outerShdw blurRad="38100" dist="38100" dir="2700000" algn="tl">
                    <a:srgbClr val="000000">
                      <a:alpha val="43137"/>
                    </a:srgbClr>
                  </a:outerShdw>
                </a:effectLst>
                <a:latin typeface="+mj-lt"/>
              </a:rPr>
              <a:t>CPU</a:t>
            </a:r>
            <a:r>
              <a:rPr lang="zh-CN" altLang="en-US" b="1" dirty="0">
                <a:solidFill>
                  <a:srgbClr val="C00000"/>
                </a:solidFill>
                <a:effectLst>
                  <a:outerShdw blurRad="38100" dist="38100" dir="2700000" algn="tl">
                    <a:srgbClr val="000000">
                      <a:alpha val="43137"/>
                    </a:srgbClr>
                  </a:outerShdw>
                </a:effectLst>
                <a:latin typeface="+mj-lt"/>
              </a:rPr>
              <a:t>的连接</a:t>
            </a:r>
          </a:p>
          <a:p>
            <a:r>
              <a:rPr lang="en-US" altLang="zh-CN" b="1" dirty="0">
                <a:latin typeface="+mj-lt"/>
              </a:rPr>
              <a:t>4.4 </a:t>
            </a:r>
            <a:r>
              <a:rPr lang="zh-CN" altLang="en-US" b="1" dirty="0">
                <a:latin typeface="+mj-lt"/>
              </a:rPr>
              <a:t>并行主存系统</a:t>
            </a: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70730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p>
        </p:txBody>
      </p:sp>
      <p:sp>
        <p:nvSpPr>
          <p:cNvPr id="3" name="内容占位符 2"/>
          <p:cNvSpPr>
            <a:spLocks noGrp="1"/>
          </p:cNvSpPr>
          <p:nvPr>
            <p:ph idx="1"/>
          </p:nvPr>
        </p:nvSpPr>
        <p:spPr/>
        <p:txBody>
          <a:bodyPr/>
          <a:lstStyle/>
          <a:p>
            <a:r>
              <a:rPr lang="zh-CN" altLang="en-US" dirty="0"/>
              <a:t>基本概念</a:t>
            </a:r>
          </a:p>
          <a:p>
            <a:r>
              <a:rPr lang="zh-CN" altLang="en-US" dirty="0"/>
              <a:t>随机存储器</a:t>
            </a:r>
          </a:p>
          <a:p>
            <a:r>
              <a:rPr lang="zh-CN" altLang="en-US" dirty="0"/>
              <a:t>只读存储器</a:t>
            </a:r>
          </a:p>
          <a:p>
            <a:r>
              <a:rPr lang="zh-CN" altLang="en-US" b="1" dirty="0">
                <a:solidFill>
                  <a:srgbClr val="C00000"/>
                </a:solidFill>
              </a:rPr>
              <a:t>主存储器与</a:t>
            </a:r>
            <a:r>
              <a:rPr lang="en-US" altLang="zh-CN" b="1" dirty="0">
                <a:solidFill>
                  <a:srgbClr val="C00000"/>
                </a:solidFill>
              </a:rPr>
              <a:t>CPU</a:t>
            </a:r>
            <a:r>
              <a:rPr lang="zh-CN" altLang="en-US" b="1" dirty="0">
                <a:solidFill>
                  <a:srgbClr val="C00000"/>
                </a:solidFill>
              </a:rPr>
              <a:t>的连接</a:t>
            </a:r>
          </a:p>
          <a:p>
            <a:r>
              <a:rPr lang="zh-CN" altLang="en-US" dirty="0"/>
              <a:t>高速主存储器</a:t>
            </a:r>
          </a:p>
          <a:p>
            <a:endParaRPr lang="zh-CN" altLang="en-US" dirty="0"/>
          </a:p>
        </p:txBody>
      </p:sp>
    </p:spTree>
    <p:extLst>
      <p:ext uri="{BB962C8B-B14F-4D97-AF65-F5344CB8AC3E}">
        <p14:creationId xmlns:p14="http://schemas.microsoft.com/office/powerpoint/2010/main" val="3277247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主存储器与</a:t>
            </a:r>
            <a:r>
              <a:rPr lang="en-US" altLang="zh-CN" dirty="0"/>
              <a:t>CPU</a:t>
            </a:r>
            <a:r>
              <a:rPr lang="zh-CN" altLang="en-US" dirty="0"/>
              <a:t>的连接</a:t>
            </a:r>
          </a:p>
        </p:txBody>
      </p:sp>
      <p:sp>
        <p:nvSpPr>
          <p:cNvPr id="3" name="内容占位符 2"/>
          <p:cNvSpPr>
            <a:spLocks noGrp="1"/>
          </p:cNvSpPr>
          <p:nvPr>
            <p:ph idx="1"/>
          </p:nvPr>
        </p:nvSpPr>
        <p:spPr>
          <a:xfrm>
            <a:off x="487822" y="942764"/>
            <a:ext cx="6009797" cy="5637024"/>
          </a:xfrm>
        </p:spPr>
        <p:txBody>
          <a:bodyPr/>
          <a:lstStyle/>
          <a:p>
            <a:r>
              <a:rPr lang="zh-CN" altLang="en-US" b="1" dirty="0"/>
              <a:t>地址线的连接</a:t>
            </a:r>
          </a:p>
          <a:p>
            <a:r>
              <a:rPr lang="zh-CN" altLang="en-US" b="1" dirty="0"/>
              <a:t>数据线的连接</a:t>
            </a:r>
          </a:p>
          <a:p>
            <a:r>
              <a:rPr lang="zh-CN" altLang="en-US" b="1" dirty="0"/>
              <a:t>控制信号线的连接</a:t>
            </a:r>
          </a:p>
          <a:p>
            <a:r>
              <a:rPr lang="zh-CN" altLang="en-US" b="1" dirty="0"/>
              <a:t>存储扩展</a:t>
            </a:r>
          </a:p>
          <a:p>
            <a:endParaRPr lang="zh-CN" altLang="en-US" dirty="0"/>
          </a:p>
        </p:txBody>
      </p:sp>
      <p:sp>
        <p:nvSpPr>
          <p:cNvPr id="4" name="Line 4"/>
          <p:cNvSpPr>
            <a:spLocks noChangeAspect="1" noChangeShapeType="1"/>
          </p:cNvSpPr>
          <p:nvPr/>
        </p:nvSpPr>
        <p:spPr bwMode="auto">
          <a:xfrm flipV="1">
            <a:off x="10321700" y="2387108"/>
            <a:ext cx="0" cy="1293473"/>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5" name="Line 6"/>
          <p:cNvSpPr>
            <a:spLocks noChangeAspect="1" noChangeShapeType="1"/>
          </p:cNvSpPr>
          <p:nvPr/>
        </p:nvSpPr>
        <p:spPr bwMode="auto">
          <a:xfrm flipV="1">
            <a:off x="9724000" y="3179518"/>
            <a:ext cx="0" cy="506432"/>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6" name="Line 7"/>
          <p:cNvSpPr>
            <a:spLocks noChangeAspect="1" noChangeShapeType="1"/>
          </p:cNvSpPr>
          <p:nvPr/>
        </p:nvSpPr>
        <p:spPr bwMode="auto">
          <a:xfrm>
            <a:off x="5989284" y="3179518"/>
            <a:ext cx="3727559"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7" name="Line 9"/>
          <p:cNvSpPr>
            <a:spLocks noChangeAspect="1" noChangeShapeType="1"/>
          </p:cNvSpPr>
          <p:nvPr/>
        </p:nvSpPr>
        <p:spPr bwMode="auto">
          <a:xfrm>
            <a:off x="6006283" y="2782246"/>
            <a:ext cx="3968250" cy="0"/>
          </a:xfrm>
          <a:prstGeom prst="line">
            <a:avLst/>
          </a:prstGeom>
          <a:noFill/>
          <a:ln w="76200" cap="sq">
            <a:solidFill>
              <a:srgbClr val="D60093"/>
            </a:solidFill>
            <a:miter lim="800000"/>
            <a:headEnd type="none" w="sm" len="sm"/>
            <a:tailEnd type="none" w="sm" len="sm"/>
          </a:ln>
        </p:spPr>
        <p:txBody>
          <a:bodyPr/>
          <a:lstStyle/>
          <a:p>
            <a:endParaRPr lang="zh-CN" altLang="en-US" sz="2000"/>
          </a:p>
        </p:txBody>
      </p:sp>
      <p:sp>
        <p:nvSpPr>
          <p:cNvPr id="8" name="Line 10"/>
          <p:cNvSpPr>
            <a:spLocks noChangeAspect="1" noChangeShapeType="1"/>
          </p:cNvSpPr>
          <p:nvPr/>
        </p:nvSpPr>
        <p:spPr bwMode="auto">
          <a:xfrm>
            <a:off x="10010343" y="2782245"/>
            <a:ext cx="0" cy="760543"/>
          </a:xfrm>
          <a:prstGeom prst="line">
            <a:avLst/>
          </a:prstGeom>
          <a:noFill/>
          <a:ln w="76200" cap="sq">
            <a:solidFill>
              <a:srgbClr val="D60093"/>
            </a:solidFill>
            <a:miter lim="800000"/>
            <a:headEnd type="none" w="sm" len="sm"/>
            <a:tailEnd type="triangle" w="sm" len="sm"/>
          </a:ln>
        </p:spPr>
        <p:txBody>
          <a:bodyPr/>
          <a:lstStyle/>
          <a:p>
            <a:endParaRPr lang="zh-CN" altLang="en-US" sz="2000"/>
          </a:p>
        </p:txBody>
      </p:sp>
      <p:sp>
        <p:nvSpPr>
          <p:cNvPr id="9" name="Line 11"/>
          <p:cNvSpPr>
            <a:spLocks noChangeAspect="1" noChangeShapeType="1"/>
          </p:cNvSpPr>
          <p:nvPr/>
        </p:nvSpPr>
        <p:spPr bwMode="auto">
          <a:xfrm>
            <a:off x="6000043" y="5711680"/>
            <a:ext cx="4571217" cy="0"/>
          </a:xfrm>
          <a:prstGeom prst="line">
            <a:avLst/>
          </a:prstGeom>
          <a:noFill/>
          <a:ln w="76200">
            <a:solidFill>
              <a:srgbClr val="00CC00"/>
            </a:solidFill>
            <a:round/>
            <a:headEnd type="triangle" w="sm" len="sm"/>
            <a:tailEnd type="triangle" w="sm" len="sm"/>
          </a:ln>
        </p:spPr>
        <p:txBody>
          <a:bodyPr/>
          <a:lstStyle/>
          <a:p>
            <a:endParaRPr lang="zh-CN" altLang="en-US" sz="2000"/>
          </a:p>
        </p:txBody>
      </p:sp>
      <p:sp>
        <p:nvSpPr>
          <p:cNvPr id="10" name="Line 12"/>
          <p:cNvSpPr>
            <a:spLocks noChangeAspect="1" noChangeShapeType="1"/>
          </p:cNvSpPr>
          <p:nvPr/>
        </p:nvSpPr>
        <p:spPr bwMode="auto">
          <a:xfrm>
            <a:off x="5989284" y="2387110"/>
            <a:ext cx="4332416"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grpSp>
        <p:nvGrpSpPr>
          <p:cNvPr id="11" name="Group 14"/>
          <p:cNvGrpSpPr>
            <a:grpSpLocks/>
          </p:cNvGrpSpPr>
          <p:nvPr/>
        </p:nvGrpSpPr>
        <p:grpSpPr bwMode="auto">
          <a:xfrm>
            <a:off x="4750941" y="1989492"/>
            <a:ext cx="1247293" cy="3979878"/>
            <a:chOff x="580" y="1369"/>
            <a:chExt cx="697" cy="2224"/>
          </a:xfrm>
          <a:effectLst>
            <a:outerShdw blurRad="50800" dist="38100" dir="2700000" algn="tl" rotWithShape="0">
              <a:prstClr val="black">
                <a:alpha val="40000"/>
              </a:prstClr>
            </a:outerShdw>
          </a:effectLst>
        </p:grpSpPr>
        <p:sp>
          <p:nvSpPr>
            <p:cNvPr id="12"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3" name="Rectangle 16"/>
            <p:cNvSpPr>
              <a:spLocks noChangeAspect="1" noChangeArrowheads="1"/>
            </p:cNvSpPr>
            <p:nvPr/>
          </p:nvSpPr>
          <p:spPr bwMode="auto">
            <a:xfrm>
              <a:off x="629" y="1686"/>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A</a:t>
              </a:r>
              <a:r>
                <a:rPr lang="en-US" altLang="zh-CN" sz="2000" b="1" baseline="-25000" dirty="0">
                  <a:latin typeface="Times New Roman" pitchFamily="18" charset="0"/>
                  <a:ea typeface="微软雅黑" panose="020B0503020204020204" pitchFamily="34" charset="-122"/>
                </a:rPr>
                <a:t>17-0</a:t>
              </a:r>
              <a:endParaRPr lang="en-US" altLang="zh-CN" sz="2000" b="1" dirty="0">
                <a:latin typeface="Tahoma" pitchFamily="34" charset="0"/>
                <a:ea typeface="微软雅黑" panose="020B0503020204020204" pitchFamily="34" charset="-122"/>
              </a:endParaRPr>
            </a:p>
          </p:txBody>
        </p:sp>
        <p:sp>
          <p:nvSpPr>
            <p:cNvPr id="14" name="Rectangle 17"/>
            <p:cNvSpPr>
              <a:spLocks noChangeAspect="1" noChangeArrowheads="1"/>
            </p:cNvSpPr>
            <p:nvPr/>
          </p:nvSpPr>
          <p:spPr bwMode="auto">
            <a:xfrm>
              <a:off x="649" y="1492"/>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MREQ#</a:t>
              </a:r>
              <a:endParaRPr lang="en-US" altLang="zh-CN" sz="2000" b="1" dirty="0">
                <a:latin typeface="Tahoma" pitchFamily="34" charset="0"/>
                <a:ea typeface="微软雅黑" panose="020B0503020204020204" pitchFamily="34" charset="-122"/>
              </a:endParaRPr>
            </a:p>
          </p:txBody>
        </p:sp>
        <p:sp>
          <p:nvSpPr>
            <p:cNvPr id="15" name="Rectangle 18"/>
            <p:cNvSpPr>
              <a:spLocks noChangeAspect="1" noChangeArrowheads="1"/>
            </p:cNvSpPr>
            <p:nvPr/>
          </p:nvSpPr>
          <p:spPr bwMode="auto">
            <a:xfrm>
              <a:off x="674" y="1951"/>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R/W#</a:t>
              </a:r>
              <a:endParaRPr lang="en-US" altLang="zh-CN" sz="2000" b="1" dirty="0">
                <a:latin typeface="Tahoma" pitchFamily="34" charset="0"/>
                <a:ea typeface="微软雅黑" panose="020B0503020204020204" pitchFamily="34" charset="-122"/>
              </a:endParaRPr>
            </a:p>
          </p:txBody>
        </p:sp>
        <p:sp>
          <p:nvSpPr>
            <p:cNvPr id="16"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7" name="Rectangle 20"/>
            <p:cNvSpPr>
              <a:spLocks noChangeAspect="1" noChangeArrowheads="1"/>
            </p:cNvSpPr>
            <p:nvPr/>
          </p:nvSpPr>
          <p:spPr bwMode="auto">
            <a:xfrm>
              <a:off x="664" y="3308"/>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31</a:t>
              </a: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grpSp>
      <p:grpSp>
        <p:nvGrpSpPr>
          <p:cNvPr id="18" name="组合 17"/>
          <p:cNvGrpSpPr/>
          <p:nvPr/>
        </p:nvGrpSpPr>
        <p:grpSpPr>
          <a:xfrm>
            <a:off x="9999586" y="4859873"/>
            <a:ext cx="440221" cy="814230"/>
            <a:chOff x="8418212" y="4676992"/>
            <a:chExt cx="440221" cy="814230"/>
          </a:xfrm>
        </p:grpSpPr>
        <p:sp>
          <p:nvSpPr>
            <p:cNvPr id="19" name="Rectangle 5"/>
            <p:cNvSpPr>
              <a:spLocks noChangeAspect="1" noChangeArrowheads="1"/>
            </p:cNvSpPr>
            <p:nvPr/>
          </p:nvSpPr>
          <p:spPr bwMode="auto">
            <a:xfrm>
              <a:off x="8418212" y="4770046"/>
              <a:ext cx="440221" cy="506433"/>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D</a:t>
              </a:r>
              <a:r>
                <a:rPr lang="en-US" altLang="zh-CN" sz="2000" baseline="-25000" dirty="0">
                  <a:latin typeface="Times New Roman" pitchFamily="18" charset="0"/>
                  <a:ea typeface="微软雅黑" panose="020B0503020204020204" pitchFamily="34" charset="-122"/>
                </a:rPr>
                <a:t>1</a:t>
              </a:r>
              <a:endParaRPr lang="en-US" altLang="zh-CN" sz="2000" b="1" dirty="0">
                <a:latin typeface="Tahoma" pitchFamily="34" charset="0"/>
                <a:ea typeface="微软雅黑" panose="020B0503020204020204" pitchFamily="34" charset="-122"/>
              </a:endParaRPr>
            </a:p>
          </p:txBody>
        </p:sp>
        <p:sp>
          <p:nvSpPr>
            <p:cNvPr id="20" name="Line 53"/>
            <p:cNvSpPr>
              <a:spLocks noChangeAspect="1" noChangeShapeType="1"/>
            </p:cNvSpPr>
            <p:nvPr/>
          </p:nvSpPr>
          <p:spPr bwMode="auto">
            <a:xfrm>
              <a:off x="8450422" y="4676992"/>
              <a:ext cx="0" cy="814230"/>
            </a:xfrm>
            <a:prstGeom prst="line">
              <a:avLst/>
            </a:prstGeom>
            <a:noFill/>
            <a:ln w="19050">
              <a:solidFill>
                <a:srgbClr val="00CC00"/>
              </a:solidFill>
              <a:round/>
              <a:headEnd type="triangle" w="lg" len="lg"/>
              <a:tailEnd type="triangle" w="lg" len="lg"/>
            </a:ln>
          </p:spPr>
          <p:txBody>
            <a:bodyPr/>
            <a:lstStyle/>
            <a:p>
              <a:endParaRPr lang="zh-CN" altLang="en-US" sz="2000"/>
            </a:p>
          </p:txBody>
        </p:sp>
      </p:grpSp>
      <p:grpSp>
        <p:nvGrpSpPr>
          <p:cNvPr id="21" name="组合 20"/>
          <p:cNvGrpSpPr/>
          <p:nvPr/>
        </p:nvGrpSpPr>
        <p:grpSpPr>
          <a:xfrm>
            <a:off x="9446372" y="3511733"/>
            <a:ext cx="1160869" cy="1486746"/>
            <a:chOff x="7864998" y="3328852"/>
            <a:chExt cx="1160869" cy="1486746"/>
          </a:xfrm>
        </p:grpSpPr>
        <p:sp>
          <p:nvSpPr>
            <p:cNvPr id="2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23" name="矩形 2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24" name="矩形 2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25" name="矩形 2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26" name="矩形 2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27" name="矩形 2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spTree>
    <p:extLst>
      <p:ext uri="{BB962C8B-B14F-4D97-AF65-F5344CB8AC3E}">
        <p14:creationId xmlns:p14="http://schemas.microsoft.com/office/powerpoint/2010/main" val="164398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left)">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left)">
                                      <p:cBhvr>
                                        <p:cTn id="45" dur="500"/>
                                        <p:tgtEl>
                                          <p:spTgt spid="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P spid="9" grpId="0" animBg="1"/>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存储器扩展</a:t>
            </a:r>
          </a:p>
        </p:txBody>
      </p:sp>
      <p:sp>
        <p:nvSpPr>
          <p:cNvPr id="3" name="内容占位符 2"/>
          <p:cNvSpPr>
            <a:spLocks noGrp="1"/>
          </p:cNvSpPr>
          <p:nvPr>
            <p:ph idx="1"/>
          </p:nvPr>
        </p:nvSpPr>
        <p:spPr>
          <a:xfrm>
            <a:off x="487823" y="942764"/>
            <a:ext cx="5780650" cy="5637024"/>
          </a:xfrm>
        </p:spPr>
        <p:txBody>
          <a:bodyPr/>
          <a:lstStyle/>
          <a:p>
            <a:r>
              <a:rPr lang="zh-CN" altLang="en-US" b="1" dirty="0">
                <a:solidFill>
                  <a:srgbClr val="1387B7"/>
                </a:solidFill>
              </a:rPr>
              <a:t>字长扩展</a:t>
            </a:r>
            <a:r>
              <a:rPr lang="en-US" altLang="zh-CN" dirty="0"/>
              <a:t>(</a:t>
            </a:r>
            <a:r>
              <a:rPr lang="zh-CN" altLang="en-US" dirty="0"/>
              <a:t>数据总线扩展</a:t>
            </a:r>
            <a:r>
              <a:rPr lang="en-US" altLang="zh-CN" dirty="0"/>
              <a:t>)</a:t>
            </a:r>
          </a:p>
          <a:p>
            <a:pPr lvl="1"/>
            <a:r>
              <a:rPr lang="zh-CN" altLang="en-US" sz="2400" dirty="0"/>
              <a:t>各芯片并行工作</a:t>
            </a:r>
          </a:p>
          <a:p>
            <a:r>
              <a:rPr lang="zh-CN" altLang="en-US" b="1" dirty="0">
                <a:solidFill>
                  <a:srgbClr val="1387B7"/>
                </a:solidFill>
              </a:rPr>
              <a:t>字数扩展</a:t>
            </a:r>
            <a:r>
              <a:rPr lang="en-US" altLang="zh-CN" dirty="0"/>
              <a:t>(</a:t>
            </a:r>
            <a:r>
              <a:rPr lang="zh-CN" altLang="en-US" dirty="0"/>
              <a:t>地址总线扩展</a:t>
            </a:r>
            <a:r>
              <a:rPr lang="en-US" altLang="zh-CN" dirty="0"/>
              <a:t>)</a:t>
            </a:r>
          </a:p>
          <a:p>
            <a:pPr lvl="1"/>
            <a:r>
              <a:rPr lang="zh-CN" altLang="en-US" sz="2400" dirty="0"/>
              <a:t>同一时刻仅一芯片工作</a:t>
            </a:r>
          </a:p>
          <a:p>
            <a:endParaRPr lang="zh-CN" altLang="en-US" dirty="0"/>
          </a:p>
        </p:txBody>
      </p:sp>
      <p:grpSp>
        <p:nvGrpSpPr>
          <p:cNvPr id="46" name="组合 45"/>
          <p:cNvGrpSpPr/>
          <p:nvPr/>
        </p:nvGrpSpPr>
        <p:grpSpPr>
          <a:xfrm>
            <a:off x="6660140" y="3658321"/>
            <a:ext cx="4062371" cy="2120351"/>
            <a:chOff x="6660140" y="3658321"/>
            <a:chExt cx="4062371" cy="2120351"/>
          </a:xfrm>
        </p:grpSpPr>
        <p:grpSp>
          <p:nvGrpSpPr>
            <p:cNvPr id="18" name="组合 17"/>
            <p:cNvGrpSpPr/>
            <p:nvPr/>
          </p:nvGrpSpPr>
          <p:grpSpPr>
            <a:xfrm>
              <a:off x="7443476" y="3658321"/>
              <a:ext cx="1160869" cy="1486746"/>
              <a:chOff x="7864998" y="3328852"/>
              <a:chExt cx="1160869" cy="1486746"/>
            </a:xfrm>
          </p:grpSpPr>
          <p:sp>
            <p:nvSpPr>
              <p:cNvPr id="19"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1" name="组合 10"/>
            <p:cNvGrpSpPr/>
            <p:nvPr/>
          </p:nvGrpSpPr>
          <p:grpSpPr>
            <a:xfrm>
              <a:off x="7051808" y="3940029"/>
              <a:ext cx="1160869" cy="1486746"/>
              <a:chOff x="7864998" y="3328852"/>
              <a:chExt cx="1160869" cy="1486746"/>
            </a:xfrm>
          </p:grpSpPr>
          <p:sp>
            <p:nvSpPr>
              <p:cNvPr id="1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4" name="组合 3"/>
            <p:cNvGrpSpPr/>
            <p:nvPr/>
          </p:nvGrpSpPr>
          <p:grpSpPr>
            <a:xfrm>
              <a:off x="6660140" y="4221737"/>
              <a:ext cx="1160869" cy="1486746"/>
              <a:chOff x="7864998" y="3328852"/>
              <a:chExt cx="1160869" cy="1486746"/>
            </a:xfrm>
          </p:grpSpPr>
          <p:sp>
            <p:nvSpPr>
              <p:cNvPr id="5"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25" name="组合 24"/>
            <p:cNvGrpSpPr/>
            <p:nvPr/>
          </p:nvGrpSpPr>
          <p:grpSpPr>
            <a:xfrm>
              <a:off x="9561642" y="3728510"/>
              <a:ext cx="1160869" cy="1486746"/>
              <a:chOff x="7864998" y="3328852"/>
              <a:chExt cx="1160869" cy="1486746"/>
            </a:xfrm>
          </p:grpSpPr>
          <p:sp>
            <p:nvSpPr>
              <p:cNvPr id="2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矩形 2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2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矩形 2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32" name="组合 31"/>
            <p:cNvGrpSpPr/>
            <p:nvPr/>
          </p:nvGrpSpPr>
          <p:grpSpPr>
            <a:xfrm>
              <a:off x="9169974" y="4010218"/>
              <a:ext cx="1160869" cy="1486746"/>
              <a:chOff x="7864998" y="3328852"/>
              <a:chExt cx="1160869" cy="1486746"/>
            </a:xfrm>
          </p:grpSpPr>
          <p:sp>
            <p:nvSpPr>
              <p:cNvPr id="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矩形 3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3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39" name="组合 38"/>
            <p:cNvGrpSpPr/>
            <p:nvPr/>
          </p:nvGrpSpPr>
          <p:grpSpPr>
            <a:xfrm>
              <a:off x="8778306" y="4291926"/>
              <a:ext cx="1160869" cy="1486746"/>
              <a:chOff x="7864998" y="3328852"/>
              <a:chExt cx="1160869" cy="1486746"/>
            </a:xfrm>
          </p:grpSpPr>
          <p:sp>
            <p:nvSpPr>
              <p:cNvPr id="40"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43"/>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矩形 44"/>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64K×8</a:t>
                </a:r>
              </a:p>
            </p:txBody>
          </p:sp>
        </p:grpSp>
      </p:grpSp>
    </p:spTree>
    <p:extLst>
      <p:ext uri="{BB962C8B-B14F-4D97-AF65-F5344CB8AC3E}">
        <p14:creationId xmlns:p14="http://schemas.microsoft.com/office/powerpoint/2010/main" val="3467366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51238" y="2719384"/>
            <a:ext cx="5656256" cy="450850"/>
            <a:chOff x="1277" y="2074"/>
            <a:chExt cx="3563" cy="284"/>
          </a:xfrm>
        </p:grpSpPr>
        <p:sp>
          <p:nvSpPr>
            <p:cNvPr id="164911" name="Line 3"/>
            <p:cNvSpPr>
              <a:spLocks noChangeAspect="1" noChangeShapeType="1"/>
            </p:cNvSpPr>
            <p:nvPr/>
          </p:nvSpPr>
          <p:spPr bwMode="auto">
            <a:xfrm flipV="1">
              <a:off x="1812"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2" name="Line 4"/>
            <p:cNvSpPr>
              <a:spLocks noChangeAspect="1" noChangeShapeType="1"/>
            </p:cNvSpPr>
            <p:nvPr/>
          </p:nvSpPr>
          <p:spPr bwMode="auto">
            <a:xfrm flipV="1">
              <a:off x="2704"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sp>
        <p:nvSpPr>
          <p:cNvPr id="164866" name="Rectangle 12"/>
          <p:cNvSpPr>
            <a:spLocks noGrp="1" noChangeArrowheads="1"/>
          </p:cNvSpPr>
          <p:nvPr>
            <p:ph type="title"/>
          </p:nvPr>
        </p:nvSpPr>
        <p:spPr/>
        <p:txBody>
          <a:bodyPr/>
          <a:lstStyle/>
          <a:p>
            <a:pPr eaLnBrk="1" hangingPunct="1"/>
            <a:r>
              <a:rPr lang="zh-CN" altLang="en-US"/>
              <a:t>字长扩展（</a:t>
            </a:r>
            <a:r>
              <a:rPr lang="en-US" altLang="zh-CN"/>
              <a:t>DBUS</a:t>
            </a:r>
            <a:r>
              <a:rPr lang="zh-CN" altLang="en-US"/>
              <a:t>）</a:t>
            </a:r>
          </a:p>
        </p:txBody>
      </p:sp>
      <p:sp>
        <p:nvSpPr>
          <p:cNvPr id="920590" name="Rectangle 14"/>
          <p:cNvSpPr>
            <a:spLocks noChangeAspect="1" noChangeArrowheads="1"/>
          </p:cNvSpPr>
          <p:nvPr/>
        </p:nvSpPr>
        <p:spPr bwMode="auto">
          <a:xfrm>
            <a:off x="8689925" y="1905978"/>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A</a:t>
            </a:r>
            <a:r>
              <a:rPr lang="en-US" altLang="zh-CN" baseline="-25000" dirty="0">
                <a:latin typeface="Times New Roman" pitchFamily="18" charset="0"/>
                <a:ea typeface="微软雅黑" panose="020B0503020204020204" pitchFamily="34" charset="-122"/>
              </a:rPr>
              <a:t>17-0</a:t>
            </a:r>
            <a:endParaRPr lang="en-US" altLang="zh-CN" b="1" dirty="0">
              <a:latin typeface="Tahoma" pitchFamily="34" charset="0"/>
              <a:ea typeface="微软雅黑" panose="020B0503020204020204" pitchFamily="34" charset="-122"/>
            </a:endParaRPr>
          </a:p>
        </p:txBody>
      </p:sp>
      <p:sp>
        <p:nvSpPr>
          <p:cNvPr id="920610" name="Line 34"/>
          <p:cNvSpPr>
            <a:spLocks noChangeAspect="1" noChangeShapeType="1"/>
          </p:cNvSpPr>
          <p:nvPr/>
        </p:nvSpPr>
        <p:spPr bwMode="auto">
          <a:xfrm>
            <a:off x="3557219" y="2282192"/>
            <a:ext cx="5901532"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3593679" y="5143758"/>
            <a:ext cx="6486296" cy="0"/>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0612" name="Line 36"/>
          <p:cNvSpPr>
            <a:spLocks noChangeAspect="1" noChangeShapeType="1"/>
          </p:cNvSpPr>
          <p:nvPr/>
        </p:nvSpPr>
        <p:spPr bwMode="auto">
          <a:xfrm>
            <a:off x="3551238" y="1819277"/>
            <a:ext cx="6322962"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nvGrpSpPr>
          <p:cNvPr id="5" name="Group 37"/>
          <p:cNvGrpSpPr>
            <a:grpSpLocks/>
          </p:cNvGrpSpPr>
          <p:nvPr/>
        </p:nvGrpSpPr>
        <p:grpSpPr bwMode="auto">
          <a:xfrm>
            <a:off x="4689527" y="2282080"/>
            <a:ext cx="4827593" cy="740121"/>
            <a:chOff x="1908" y="1843"/>
            <a:chExt cx="3041"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2" name="Line 39"/>
            <p:cNvSpPr>
              <a:spLocks noChangeAspect="1" noChangeShapeType="1"/>
            </p:cNvSpPr>
            <p:nvPr/>
          </p:nvSpPr>
          <p:spPr bwMode="auto">
            <a:xfrm>
              <a:off x="279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70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grpSp>
      <p:grpSp>
        <p:nvGrpSpPr>
          <p:cNvPr id="164893" name="Group 43"/>
          <p:cNvGrpSpPr>
            <a:grpSpLocks/>
          </p:cNvGrpSpPr>
          <p:nvPr/>
        </p:nvGrpSpPr>
        <p:grpSpPr bwMode="auto">
          <a:xfrm>
            <a:off x="5030737" y="1819457"/>
            <a:ext cx="4843463" cy="1316038"/>
            <a:chOff x="2064" y="1526"/>
            <a:chExt cx="3051" cy="829"/>
          </a:xfrm>
        </p:grpSpPr>
        <p:sp>
          <p:nvSpPr>
            <p:cNvPr id="164897" name="Line 44"/>
            <p:cNvSpPr>
              <a:spLocks noChangeAspect="1" noChangeShapeType="1"/>
            </p:cNvSpPr>
            <p:nvPr/>
          </p:nvSpPr>
          <p:spPr bwMode="auto">
            <a:xfrm flipV="1">
              <a:off x="2961"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9" name="Line 46"/>
            <p:cNvSpPr>
              <a:spLocks noChangeAspect="1" noChangeShapeType="1"/>
            </p:cNvSpPr>
            <p:nvPr/>
          </p:nvSpPr>
          <p:spPr bwMode="auto">
            <a:xfrm flipV="1">
              <a:off x="2064"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115" y="1526"/>
              <a:ext cx="0" cy="761"/>
            </a:xfrm>
            <a:prstGeom prst="line">
              <a:avLst/>
            </a:prstGeom>
            <a:noFill/>
            <a:ln w="19050" cap="sq">
              <a:solidFill>
                <a:schemeClr val="tx1"/>
              </a:solidFill>
              <a:miter lim="800000"/>
              <a:headEnd type="none" w="sm" len="sm"/>
              <a:tailEnd type="none" w="sm" len="sm"/>
            </a:ln>
          </p:spPr>
          <p:txBody>
            <a:bodyPr/>
            <a:lstStyle/>
            <a:p>
              <a:endParaRPr lang="zh-CN" altLang="en-US"/>
            </a:p>
          </p:txBody>
        </p:sp>
      </p:grpSp>
      <p:grpSp>
        <p:nvGrpSpPr>
          <p:cNvPr id="4" name="组合 3"/>
          <p:cNvGrpSpPr/>
          <p:nvPr/>
        </p:nvGrpSpPr>
        <p:grpSpPr>
          <a:xfrm>
            <a:off x="4622945" y="4324426"/>
            <a:ext cx="5335034" cy="796472"/>
            <a:chOff x="4622945" y="4324426"/>
            <a:chExt cx="5335034" cy="796472"/>
          </a:xfrm>
        </p:grpSpPr>
        <p:sp>
          <p:nvSpPr>
            <p:cNvPr id="920589" name="Line 13"/>
            <p:cNvSpPr>
              <a:spLocks noChangeAspect="1" noChangeShapeType="1"/>
            </p:cNvSpPr>
            <p:nvPr/>
          </p:nvSpPr>
          <p:spPr bwMode="auto">
            <a:xfrm>
              <a:off x="7526179"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591" name="Rectangle 15"/>
            <p:cNvSpPr>
              <a:spLocks noChangeAspect="1" noChangeArrowheads="1"/>
            </p:cNvSpPr>
            <p:nvPr/>
          </p:nvSpPr>
          <p:spPr bwMode="auto">
            <a:xfrm>
              <a:off x="9569041"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31</a:t>
              </a:r>
              <a:endParaRPr lang="en-US" altLang="zh-CN" b="1" dirty="0">
                <a:latin typeface="Tahoma" pitchFamily="34" charset="0"/>
                <a:ea typeface="微软雅黑" panose="020B0503020204020204" pitchFamily="34" charset="-122"/>
              </a:endParaRPr>
            </a:p>
          </p:txBody>
        </p:sp>
        <p:sp>
          <p:nvSpPr>
            <p:cNvPr id="920592" name="Rectangle 16"/>
            <p:cNvSpPr>
              <a:spLocks noChangeAspect="1" noChangeArrowheads="1"/>
            </p:cNvSpPr>
            <p:nvPr/>
          </p:nvSpPr>
          <p:spPr bwMode="auto">
            <a:xfrm>
              <a:off x="7510336"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2</a:t>
              </a:r>
              <a:endParaRPr lang="en-US" altLang="zh-CN" b="1" dirty="0">
                <a:latin typeface="Tahoma" pitchFamily="34" charset="0"/>
                <a:ea typeface="微软雅黑" panose="020B0503020204020204" pitchFamily="34" charset="-122"/>
              </a:endParaRPr>
            </a:p>
          </p:txBody>
        </p:sp>
        <p:sp>
          <p:nvSpPr>
            <p:cNvPr id="920593" name="Rectangle 17"/>
            <p:cNvSpPr>
              <a:spLocks noChangeAspect="1" noChangeArrowheads="1"/>
            </p:cNvSpPr>
            <p:nvPr/>
          </p:nvSpPr>
          <p:spPr bwMode="auto">
            <a:xfrm>
              <a:off x="6055087" y="4518013"/>
              <a:ext cx="390525"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1</a:t>
              </a:r>
              <a:endParaRPr lang="en-US" altLang="zh-CN" b="1" dirty="0">
                <a:latin typeface="Tahoma" pitchFamily="34" charset="0"/>
                <a:ea typeface="微软雅黑" panose="020B0503020204020204" pitchFamily="34" charset="-122"/>
              </a:endParaRPr>
            </a:p>
          </p:txBody>
        </p:sp>
        <p:sp>
          <p:nvSpPr>
            <p:cNvPr id="920594" name="Rectangle 18"/>
            <p:cNvSpPr>
              <a:spLocks noChangeAspect="1" noChangeArrowheads="1"/>
            </p:cNvSpPr>
            <p:nvPr/>
          </p:nvSpPr>
          <p:spPr bwMode="auto">
            <a:xfrm>
              <a:off x="4622945"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0</a:t>
              </a:r>
              <a:endParaRPr lang="en-US" altLang="zh-CN" b="1" dirty="0">
                <a:latin typeface="Tahoma" pitchFamily="34" charset="0"/>
                <a:ea typeface="微软雅黑" panose="020B0503020204020204" pitchFamily="34" charset="-122"/>
              </a:endParaRPr>
            </a:p>
          </p:txBody>
        </p:sp>
        <p:sp>
          <p:nvSpPr>
            <p:cNvPr id="920627" name="Line 51"/>
            <p:cNvSpPr>
              <a:spLocks noChangeAspect="1" noChangeShapeType="1"/>
            </p:cNvSpPr>
            <p:nvPr/>
          </p:nvSpPr>
          <p:spPr bwMode="auto">
            <a:xfrm>
              <a:off x="9539229" y="4331910"/>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8" name="Line 52"/>
            <p:cNvSpPr>
              <a:spLocks noChangeAspect="1" noChangeShapeType="1"/>
            </p:cNvSpPr>
            <p:nvPr/>
          </p:nvSpPr>
          <p:spPr bwMode="auto">
            <a:xfrm>
              <a:off x="6101947"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9" name="Line 53"/>
            <p:cNvSpPr>
              <a:spLocks noChangeAspect="1" noChangeShapeType="1"/>
            </p:cNvSpPr>
            <p:nvPr/>
          </p:nvSpPr>
          <p:spPr bwMode="auto">
            <a:xfrm>
              <a:off x="4697163"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grpSp>
      <p:sp>
        <p:nvSpPr>
          <p:cNvPr id="920630" name="Text Box 54"/>
          <p:cNvSpPr txBox="1">
            <a:spLocks noChangeArrowheads="1"/>
          </p:cNvSpPr>
          <p:nvPr/>
        </p:nvSpPr>
        <p:spPr bwMode="auto">
          <a:xfrm>
            <a:off x="1857975" y="5877430"/>
            <a:ext cx="8493645"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存储系统位宽 </a:t>
            </a:r>
            <a:r>
              <a:rPr lang="en-US" altLang="zh-CN" sz="2400" dirty="0">
                <a:solidFill>
                  <a:srgbClr val="1387B7"/>
                </a:solidFill>
                <a:latin typeface="+mn-ea"/>
                <a:ea typeface="+mn-ea"/>
              </a:rPr>
              <a:t>N</a:t>
            </a:r>
            <a:r>
              <a:rPr lang="zh-CN" altLang="en-US" sz="2400" dirty="0">
                <a:latin typeface="+mn-ea"/>
                <a:ea typeface="+mn-ea"/>
              </a:rPr>
              <a:t>位，若使用</a:t>
            </a:r>
            <a:r>
              <a:rPr lang="en-US" altLang="zh-CN" sz="2400" dirty="0">
                <a:solidFill>
                  <a:srgbClr val="1387B7"/>
                </a:solidFill>
                <a:latin typeface="+mn-ea"/>
                <a:ea typeface="+mn-ea"/>
              </a:rPr>
              <a:t>k</a:t>
            </a:r>
            <a:r>
              <a:rPr lang="zh-CN" altLang="en-US" sz="2400" dirty="0">
                <a:latin typeface="+mn-ea"/>
                <a:ea typeface="+mn-ea"/>
              </a:rPr>
              <a:t>位芯片，</a:t>
            </a:r>
            <a:r>
              <a:rPr lang="en-US" altLang="zh-CN" sz="2400" dirty="0">
                <a:latin typeface="+mn-ea"/>
                <a:ea typeface="+mn-ea"/>
              </a:rPr>
              <a:t>k&lt;N</a:t>
            </a:r>
            <a:r>
              <a:rPr lang="zh-CN" altLang="en-US" sz="2400" dirty="0">
                <a:latin typeface="+mn-ea"/>
                <a:ea typeface="+mn-ea"/>
              </a:rPr>
              <a:t>，需</a:t>
            </a:r>
            <a:r>
              <a:rPr lang="en-US" altLang="zh-CN" sz="2400" dirty="0">
                <a:latin typeface="+mn-ea"/>
                <a:ea typeface="+mn-ea"/>
              </a:rPr>
              <a:t>(</a:t>
            </a:r>
            <a:r>
              <a:rPr lang="en-US" altLang="zh-CN" sz="2400" dirty="0">
                <a:solidFill>
                  <a:srgbClr val="1387B7"/>
                </a:solidFill>
                <a:latin typeface="+mn-ea"/>
                <a:ea typeface="+mn-ea"/>
              </a:rPr>
              <a:t>N/k</a:t>
            </a:r>
            <a:r>
              <a:rPr lang="en-US" altLang="zh-CN" sz="2400" dirty="0">
                <a:latin typeface="+mn-ea"/>
                <a:ea typeface="+mn-ea"/>
              </a:rPr>
              <a:t>)</a:t>
            </a:r>
            <a:r>
              <a:rPr lang="zh-CN" altLang="en-US" sz="2400" dirty="0">
                <a:latin typeface="+mn-ea"/>
                <a:ea typeface="+mn-ea"/>
              </a:rPr>
              <a:t>个芯片</a:t>
            </a:r>
          </a:p>
        </p:txBody>
      </p:sp>
      <p:grpSp>
        <p:nvGrpSpPr>
          <p:cNvPr id="3" name="组合 2"/>
          <p:cNvGrpSpPr/>
          <p:nvPr/>
        </p:nvGrpSpPr>
        <p:grpSpPr>
          <a:xfrm>
            <a:off x="4117975" y="2980904"/>
            <a:ext cx="5997981" cy="1497234"/>
            <a:chOff x="4117975" y="2980904"/>
            <a:chExt cx="5997981" cy="1497234"/>
          </a:xfrm>
        </p:grpSpPr>
        <p:grpSp>
          <p:nvGrpSpPr>
            <p:cNvPr id="8" name="Group 56"/>
            <p:cNvGrpSpPr>
              <a:grpSpLocks/>
            </p:cNvGrpSpPr>
            <p:nvPr/>
          </p:nvGrpSpPr>
          <p:grpSpPr bwMode="auto">
            <a:xfrm>
              <a:off x="8374565" y="3619288"/>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grpSp>
        <p:grpSp>
          <p:nvGrpSpPr>
            <p:cNvPr id="91" name="组合 90"/>
            <p:cNvGrpSpPr/>
            <p:nvPr/>
          </p:nvGrpSpPr>
          <p:grpSpPr>
            <a:xfrm>
              <a:off x="4117975" y="2980904"/>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98" name="组合 97"/>
            <p:cNvGrpSpPr/>
            <p:nvPr/>
          </p:nvGrpSpPr>
          <p:grpSpPr>
            <a:xfrm>
              <a:off x="5533045" y="2980904"/>
              <a:ext cx="1160869" cy="1486746"/>
              <a:chOff x="7712598" y="3328852"/>
              <a:chExt cx="1160869" cy="1486746"/>
            </a:xfrm>
          </p:grpSpPr>
          <p:sp>
            <p:nvSpPr>
              <p:cNvPr id="99" name="Rectangle 8"/>
              <p:cNvSpPr>
                <a:spLocks noChangeAspect="1" noChangeArrowheads="1"/>
              </p:cNvSpPr>
              <p:nvPr/>
            </p:nvSpPr>
            <p:spPr bwMode="auto">
              <a:xfrm>
                <a:off x="77396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0" name="矩形 99"/>
              <p:cNvSpPr/>
              <p:nvPr/>
            </p:nvSpPr>
            <p:spPr>
              <a:xfrm>
                <a:off x="77125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01" name="矩形 100"/>
              <p:cNvSpPr/>
              <p:nvPr/>
            </p:nvSpPr>
            <p:spPr>
              <a:xfrm>
                <a:off x="81319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2" name="矩形 101"/>
              <p:cNvSpPr/>
              <p:nvPr/>
            </p:nvSpPr>
            <p:spPr>
              <a:xfrm>
                <a:off x="81200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03" name="矩形 102"/>
              <p:cNvSpPr/>
              <p:nvPr/>
            </p:nvSpPr>
            <p:spPr>
              <a:xfrm>
                <a:off x="84027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04" name="矩形 103"/>
              <p:cNvSpPr/>
              <p:nvPr/>
            </p:nvSpPr>
            <p:spPr>
              <a:xfrm>
                <a:off x="77200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05" name="组合 104"/>
            <p:cNvGrpSpPr/>
            <p:nvPr/>
          </p:nvGrpSpPr>
          <p:grpSpPr>
            <a:xfrm>
              <a:off x="6957640" y="2980904"/>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12" name="组合 111"/>
            <p:cNvGrpSpPr/>
            <p:nvPr/>
          </p:nvGrpSpPr>
          <p:grpSpPr>
            <a:xfrm>
              <a:off x="8955087" y="2991392"/>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grpSp>
        <p:nvGrpSpPr>
          <p:cNvPr id="120" name="Group 14"/>
          <p:cNvGrpSpPr>
            <a:grpSpLocks/>
          </p:cNvGrpSpPr>
          <p:nvPr/>
        </p:nvGrpSpPr>
        <p:grpSpPr bwMode="auto">
          <a:xfrm>
            <a:off x="2341562" y="1497408"/>
            <a:ext cx="1247293" cy="3979878"/>
            <a:chOff x="580" y="1369"/>
            <a:chExt cx="697" cy="2224"/>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22" name="Rectangle 16"/>
            <p:cNvSpPr>
              <a:spLocks noChangeAspect="1" noChangeArrowheads="1"/>
            </p:cNvSpPr>
            <p:nvPr/>
          </p:nvSpPr>
          <p:spPr bwMode="auto">
            <a:xfrm>
              <a:off x="629" y="1686"/>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A</a:t>
              </a:r>
              <a:r>
                <a:rPr lang="en-US" altLang="zh-CN" sz="2000" b="1" baseline="-25000" dirty="0">
                  <a:latin typeface="Times New Roman" pitchFamily="18" charset="0"/>
                  <a:ea typeface="微软雅黑" panose="020B0503020204020204" pitchFamily="34" charset="-122"/>
                </a:rPr>
                <a:t>17-0</a:t>
              </a:r>
              <a:endParaRPr lang="en-US" altLang="zh-CN" sz="2000" b="1" dirty="0">
                <a:latin typeface="Tahoma" pitchFamily="34" charset="0"/>
                <a:ea typeface="微软雅黑" panose="020B0503020204020204" pitchFamily="34" charset="-122"/>
              </a:endParaRPr>
            </a:p>
          </p:txBody>
        </p:sp>
        <p:sp>
          <p:nvSpPr>
            <p:cNvPr id="123" name="Rectangle 17"/>
            <p:cNvSpPr>
              <a:spLocks noChangeAspect="1" noChangeArrowheads="1"/>
            </p:cNvSpPr>
            <p:nvPr/>
          </p:nvSpPr>
          <p:spPr bwMode="auto">
            <a:xfrm>
              <a:off x="649" y="1492"/>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MREQ#</a:t>
              </a:r>
              <a:endParaRPr lang="en-US" altLang="zh-CN" sz="2000" b="1" dirty="0">
                <a:latin typeface="Tahoma" pitchFamily="34" charset="0"/>
                <a:ea typeface="微软雅黑" panose="020B0503020204020204" pitchFamily="34" charset="-122"/>
              </a:endParaRPr>
            </a:p>
          </p:txBody>
        </p:sp>
        <p:sp>
          <p:nvSpPr>
            <p:cNvPr id="124" name="Rectangle 18"/>
            <p:cNvSpPr>
              <a:spLocks noChangeAspect="1" noChangeArrowheads="1"/>
            </p:cNvSpPr>
            <p:nvPr/>
          </p:nvSpPr>
          <p:spPr bwMode="auto">
            <a:xfrm>
              <a:off x="674" y="1951"/>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R/W#</a:t>
              </a:r>
              <a:endParaRPr lang="en-US" altLang="zh-CN" sz="2000" b="1" dirty="0">
                <a:latin typeface="Tahoma" pitchFamily="34" charset="0"/>
                <a:ea typeface="微软雅黑" panose="020B0503020204020204" pitchFamily="34" charset="-122"/>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4" y="3308"/>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31</a:t>
              </a: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grpSp>
      <p:grpSp>
        <p:nvGrpSpPr>
          <p:cNvPr id="73" name="组合 72">
            <a:extLst>
              <a:ext uri="{FF2B5EF4-FFF2-40B4-BE49-F238E27FC236}">
                <a16:creationId xmlns:a16="http://schemas.microsoft.com/office/drawing/2014/main" id="{8290AFFA-5954-43B2-9E25-77DB5E178460}"/>
              </a:ext>
            </a:extLst>
          </p:cNvPr>
          <p:cNvGrpSpPr/>
          <p:nvPr/>
        </p:nvGrpSpPr>
        <p:grpSpPr>
          <a:xfrm>
            <a:off x="8486532" y="986281"/>
            <a:ext cx="2440101" cy="579957"/>
            <a:chOff x="665665" y="4732301"/>
            <a:chExt cx="1887609" cy="579957"/>
          </a:xfrm>
        </p:grpSpPr>
        <p:sp>
          <p:nvSpPr>
            <p:cNvPr id="74" name="矩形 73">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K&gt;N</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29657020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1" nodeType="clickEffect">
                                  <p:stCondLst>
                                    <p:cond delay="0"/>
                                  </p:stCondLst>
                                  <p:childTnLst>
                                    <p:set>
                                      <p:cBhvr>
                                        <p:cTn id="21" dur="1" fill="hold">
                                          <p:stCondLst>
                                            <p:cond delay="0"/>
                                          </p:stCondLst>
                                        </p:cTn>
                                        <p:tgtEl>
                                          <p:spTgt spid="920611"/>
                                        </p:tgtEl>
                                        <p:attrNameLst>
                                          <p:attrName>style.visibility</p:attrName>
                                        </p:attrNameLst>
                                      </p:cBhvr>
                                      <p:to>
                                        <p:strVal val="visible"/>
                                      </p:to>
                                    </p:set>
                                    <p:animEffect transition="in" filter="wipe(right)">
                                      <p:cBhvr>
                                        <p:cTn id="22" dur="500"/>
                                        <p:tgtEl>
                                          <p:spTgt spid="9206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920610"/>
                                        </p:tgtEl>
                                        <p:attrNameLst>
                                          <p:attrName>style.visibility</p:attrName>
                                        </p:attrNameLst>
                                      </p:cBhvr>
                                      <p:to>
                                        <p:strVal val="visible"/>
                                      </p:to>
                                    </p:set>
                                    <p:animEffect transition="in" filter="wipe(left)">
                                      <p:cBhvr>
                                        <p:cTn id="27" dur="1000"/>
                                        <p:tgtEl>
                                          <p:spTgt spid="9206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20590"/>
                                        </p:tgtEl>
                                        <p:attrNameLst>
                                          <p:attrName>style.visibility</p:attrName>
                                        </p:attrNameLst>
                                      </p:cBhvr>
                                      <p:to>
                                        <p:strVal val="visible"/>
                                      </p:to>
                                    </p:set>
                                    <p:anim calcmode="lin" valueType="num">
                                      <p:cBhvr additive="base">
                                        <p:cTn id="32" dur="500" fill="hold"/>
                                        <p:tgtEl>
                                          <p:spTgt spid="920590"/>
                                        </p:tgtEl>
                                        <p:attrNameLst>
                                          <p:attrName>ppt_x</p:attrName>
                                        </p:attrNameLst>
                                      </p:cBhvr>
                                      <p:tavLst>
                                        <p:tav tm="0">
                                          <p:val>
                                            <p:strVal val="#ppt_x"/>
                                          </p:val>
                                        </p:tav>
                                        <p:tav tm="100000">
                                          <p:val>
                                            <p:strVal val="#ppt_x"/>
                                          </p:val>
                                        </p:tav>
                                      </p:tavLst>
                                    </p:anim>
                                    <p:anim calcmode="lin" valueType="num">
                                      <p:cBhvr additive="base">
                                        <p:cTn id="33"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repeatCount="300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1000"/>
                                        <p:tgtEl>
                                          <p:spTgt spid="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920612"/>
                                        </p:tgtEl>
                                        <p:attrNameLst>
                                          <p:attrName>style.visibility</p:attrName>
                                        </p:attrNameLst>
                                      </p:cBhvr>
                                      <p:to>
                                        <p:strVal val="visible"/>
                                      </p:to>
                                    </p:set>
                                    <p:animEffect transition="in" filter="wipe(left)">
                                      <p:cBhvr>
                                        <p:cTn id="48" dur="1000"/>
                                        <p:tgtEl>
                                          <p:spTgt spid="9206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64893"/>
                                        </p:tgtEl>
                                        <p:attrNameLst>
                                          <p:attrName>style.visibility</p:attrName>
                                        </p:attrNameLst>
                                      </p:cBhvr>
                                      <p:to>
                                        <p:strVal val="visible"/>
                                      </p:to>
                                    </p:set>
                                    <p:animEffect transition="in" filter="wipe(up)">
                                      <p:cBhvr>
                                        <p:cTn id="53" dur="500"/>
                                        <p:tgtEl>
                                          <p:spTgt spid="16489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20630"/>
                                        </p:tgtEl>
                                        <p:attrNameLst>
                                          <p:attrName>style.visibility</p:attrName>
                                        </p:attrNameLst>
                                      </p:cBhvr>
                                      <p:to>
                                        <p:strVal val="visible"/>
                                      </p:to>
                                    </p:set>
                                    <p:animEffect transition="in" filter="wipe(left)">
                                      <p:cBhvr>
                                        <p:cTn id="58" dur="500"/>
                                        <p:tgtEl>
                                          <p:spTgt spid="920630"/>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3000" fill="hold" grpId="1" nodeType="clickEffect">
                                  <p:stCondLst>
                                    <p:cond delay="0"/>
                                  </p:stCondLst>
                                  <p:childTnLst>
                                    <p:anim calcmode="discrete" valueType="str">
                                      <p:cBhvr>
                                        <p:cTn id="62" dur="1000" fill="hold"/>
                                        <p:tgtEl>
                                          <p:spTgt spid="920610"/>
                                        </p:tgtEl>
                                        <p:attrNameLst>
                                          <p:attrName>style.visibility</p:attrName>
                                        </p:attrNameLst>
                                      </p:cBhvr>
                                      <p:tavLst>
                                        <p:tav tm="0">
                                          <p:val>
                                            <p:strVal val="hidden"/>
                                          </p:val>
                                        </p:tav>
                                        <p:tav tm="50000">
                                          <p:val>
                                            <p:strVal val="visible"/>
                                          </p:val>
                                        </p:tav>
                                      </p:tavLst>
                                    </p:anim>
                                  </p:childTnLst>
                                </p:cTn>
                              </p:par>
                              <p:par>
                                <p:cTn id="63" presetID="35" presetClass="emph" presetSubtype="0" repeatCount="3000" fill="hold" nodeType="withEffect">
                                  <p:stCondLst>
                                    <p:cond delay="0"/>
                                  </p:stCondLst>
                                  <p:childTnLst>
                                    <p:anim calcmode="discrete" valueType="str">
                                      <p:cBhvr>
                                        <p:cTn id="6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65" fill="hold">
                      <p:stCondLst>
                        <p:cond delay="indefinite"/>
                      </p:stCondLst>
                      <p:childTnLst>
                        <p:par>
                          <p:cTn id="66" fill="hold">
                            <p:stCondLst>
                              <p:cond delay="0"/>
                            </p:stCondLst>
                            <p:childTnLst>
                              <p:par>
                                <p:cTn id="67" presetID="35" presetClass="emph" presetSubtype="0" repeatCount="3000" fill="hold" nodeType="clickEffect">
                                  <p:stCondLst>
                                    <p:cond delay="0"/>
                                  </p:stCondLst>
                                  <p:childTnLst>
                                    <p:anim calcmode="discrete" valueType="str">
                                      <p:cBhvr>
                                        <p:cTn id="68"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35" presetClass="emph" presetSubtype="0" repeatCount="3000" fill="hold" nodeType="clickEffect">
                                  <p:stCondLst>
                                    <p:cond delay="0"/>
                                  </p:stCondLst>
                                  <p:childTnLst>
                                    <p:anim calcmode="discrete" valueType="str">
                                      <p:cBhvr>
                                        <p:cTn id="72"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35" presetClass="emph" presetSubtype="0" repeatCount="3000" fill="hold" grpId="0" nodeType="clickEffect">
                                  <p:stCondLst>
                                    <p:cond delay="0"/>
                                  </p:stCondLst>
                                  <p:childTnLst>
                                    <p:anim calcmode="discrete" valueType="str">
                                      <p:cBhvr>
                                        <p:cTn id="76" dur="1000" fill="hold"/>
                                        <p:tgtEl>
                                          <p:spTgt spid="920611"/>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73"/>
                                        </p:tgtEl>
                                        <p:attrNameLst>
                                          <p:attrName>style.visibility</p:attrName>
                                        </p:attrNameLst>
                                      </p:cBhvr>
                                      <p:to>
                                        <p:strVal val="visible"/>
                                      </p:to>
                                    </p:set>
                                    <p:animEffect transition="in" filter="wipe(left)">
                                      <p:cBhvr>
                                        <p:cTn id="8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1" grpId="1" animBg="1"/>
      <p:bldP spid="920612" grpId="0" animBg="1"/>
      <p:bldP spid="92063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字数扩展</a:t>
            </a:r>
            <a:r>
              <a:rPr lang="en-US" altLang="zh-CN" dirty="0"/>
              <a:t>(ABUS)</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91448" y="4419612"/>
            <a:ext cx="5623287" cy="777386"/>
            <a:chOff x="4691448" y="4324426"/>
            <a:chExt cx="5623287"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88091" y="4518013"/>
              <a:ext cx="726644"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38910"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189136" y="4526194"/>
              <a:ext cx="706768"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757163" y="4526194"/>
              <a:ext cx="724475"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781852" y="5876297"/>
            <a:ext cx="9286275"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存储系统容量为</a:t>
            </a:r>
            <a:r>
              <a:rPr lang="en-US" altLang="zh-CN" sz="2400" dirty="0">
                <a:solidFill>
                  <a:srgbClr val="1387B7"/>
                </a:solidFill>
                <a:latin typeface="+mn-ea"/>
                <a:ea typeface="+mn-ea"/>
              </a:rPr>
              <a:t>M</a:t>
            </a:r>
            <a:r>
              <a:rPr lang="zh-CN" altLang="en-US" sz="2400" dirty="0">
                <a:latin typeface="+mn-ea"/>
                <a:ea typeface="+mn-ea"/>
              </a:rPr>
              <a:t>，若使用容量</a:t>
            </a:r>
            <a:r>
              <a:rPr lang="en-US" altLang="zh-CN" sz="2400" dirty="0">
                <a:solidFill>
                  <a:srgbClr val="1387B7"/>
                </a:solidFill>
                <a:latin typeface="+mn-ea"/>
                <a:ea typeface="+mn-ea"/>
              </a:rPr>
              <a:t>l</a:t>
            </a:r>
            <a:r>
              <a:rPr lang="zh-CN" altLang="en-US" sz="2400" dirty="0">
                <a:latin typeface="+mn-ea"/>
                <a:ea typeface="+mn-ea"/>
              </a:rPr>
              <a:t>的芯片，</a:t>
            </a:r>
            <a:r>
              <a:rPr lang="en-US" altLang="zh-CN" sz="2400" dirty="0">
                <a:latin typeface="+mn-ea"/>
                <a:ea typeface="+mn-ea"/>
              </a:rPr>
              <a:t>l&lt;M</a:t>
            </a:r>
            <a:r>
              <a:rPr lang="zh-CN" altLang="en-US" sz="2400" dirty="0">
                <a:latin typeface="+mn-ea"/>
                <a:ea typeface="+mn-ea"/>
              </a:rPr>
              <a:t>，需（</a:t>
            </a:r>
            <a:r>
              <a:rPr lang="en-US" altLang="zh-CN" sz="2400" dirty="0">
                <a:solidFill>
                  <a:srgbClr val="1387B7"/>
                </a:solidFill>
                <a:latin typeface="+mn-ea"/>
                <a:ea typeface="+mn-ea"/>
              </a:rPr>
              <a:t>M/l</a:t>
            </a:r>
            <a:r>
              <a:rPr lang="zh-CN" altLang="en-US" sz="2400" dirty="0">
                <a:latin typeface="+mn-ea"/>
                <a:ea typeface="+mn-ea"/>
              </a:rPr>
              <a:t>）个芯片</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3051818"/>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98" name="组合 97"/>
          <p:cNvGrpSpPr/>
          <p:nvPr/>
        </p:nvGrpSpPr>
        <p:grpSpPr>
          <a:xfrm>
            <a:off x="5542570" y="3051818"/>
            <a:ext cx="1160869" cy="1486746"/>
            <a:chOff x="7722123" y="3328852"/>
            <a:chExt cx="1160869"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4" name="矩形 103"/>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05" name="组合 104"/>
          <p:cNvGrpSpPr/>
          <p:nvPr/>
        </p:nvGrpSpPr>
        <p:grpSpPr>
          <a:xfrm>
            <a:off x="6957640" y="3051818"/>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12" name="组合 111"/>
          <p:cNvGrpSpPr/>
          <p:nvPr/>
        </p:nvGrpSpPr>
        <p:grpSpPr>
          <a:xfrm>
            <a:off x="8955087" y="3062306"/>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45200" y="197846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9" name="组合 88"/>
          <p:cNvGrpSpPr/>
          <p:nvPr/>
        </p:nvGrpSpPr>
        <p:grpSpPr>
          <a:xfrm>
            <a:off x="5543879" y="3051582"/>
            <a:ext cx="1160869" cy="1486746"/>
            <a:chOff x="7722123" y="3328852"/>
            <a:chExt cx="1160869" cy="1486746"/>
          </a:xfrm>
        </p:grpSpPr>
        <p:sp>
          <p:nvSpPr>
            <p:cNvPr id="90"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7" name="组合 6"/>
          <p:cNvGrpSpPr/>
          <p:nvPr/>
        </p:nvGrpSpPr>
        <p:grpSpPr>
          <a:xfrm>
            <a:off x="4392271" y="1514033"/>
            <a:ext cx="5687704" cy="464434"/>
            <a:chOff x="4392271" y="1514033"/>
            <a:chExt cx="5687704" cy="464434"/>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2" name="Rectangle 13"/>
            <p:cNvSpPr>
              <a:spLocks noChangeAspect="1" noChangeArrowheads="1"/>
            </p:cNvSpPr>
            <p:nvPr/>
          </p:nvSpPr>
          <p:spPr bwMode="auto">
            <a:xfrm>
              <a:off x="4392271" y="1517143"/>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grpSp>
        <p:nvGrpSpPr>
          <p:cNvPr id="133" name="组合 132">
            <a:extLst>
              <a:ext uri="{FF2B5EF4-FFF2-40B4-BE49-F238E27FC236}">
                <a16:creationId xmlns:a16="http://schemas.microsoft.com/office/drawing/2014/main" id="{8290AFFA-5954-43B2-9E25-77DB5E178460}"/>
              </a:ext>
            </a:extLst>
          </p:cNvPr>
          <p:cNvGrpSpPr/>
          <p:nvPr/>
        </p:nvGrpSpPr>
        <p:grpSpPr>
          <a:xfrm>
            <a:off x="6144289" y="700352"/>
            <a:ext cx="2440101" cy="579957"/>
            <a:chOff x="665665" y="4732301"/>
            <a:chExt cx="1887609" cy="579957"/>
          </a:xfrm>
        </p:grpSpPr>
        <p:sp>
          <p:nvSpPr>
            <p:cNvPr id="134" name="矩形 133">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l&gt;M</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4144725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par>
                    <p:cTn id="91" fill="hold">
                      <p:stCondLst>
                        <p:cond delay="indefinite"/>
                      </p:stCondLst>
                      <p:childTnLst>
                        <p:par>
                          <p:cTn id="92" fill="hold">
                            <p:stCondLst>
                              <p:cond delay="0"/>
                            </p:stCondLst>
                            <p:childTnLst>
                              <p:par>
                                <p:cTn id="93" presetID="35" presetClass="emph" presetSubtype="0" repeatCount="3000" fill="hold" grpId="1" nodeType="clickEffect">
                                  <p:stCondLst>
                                    <p:cond delay="0"/>
                                  </p:stCondLst>
                                  <p:childTnLst>
                                    <p:anim calcmode="discrete" valueType="str">
                                      <p:cBhvr>
                                        <p:cTn id="94" dur="1000" fill="hold"/>
                                        <p:tgtEl>
                                          <p:spTgt spid="920610"/>
                                        </p:tgtEl>
                                        <p:attrNameLst>
                                          <p:attrName>style.visibility</p:attrName>
                                        </p:attrNameLst>
                                      </p:cBhvr>
                                      <p:tavLst>
                                        <p:tav tm="0">
                                          <p:val>
                                            <p:strVal val="hidden"/>
                                          </p:val>
                                        </p:tav>
                                        <p:tav tm="50000">
                                          <p:val>
                                            <p:strVal val="visible"/>
                                          </p:val>
                                        </p:tav>
                                      </p:tavLst>
                                    </p:anim>
                                  </p:childTnLst>
                                </p:cTn>
                              </p:par>
                              <p:par>
                                <p:cTn id="95" presetID="35" presetClass="emph" presetSubtype="0" repeatCount="3000" fill="hold" nodeType="withEffect">
                                  <p:stCondLst>
                                    <p:cond delay="0"/>
                                  </p:stCondLst>
                                  <p:childTnLst>
                                    <p:anim calcmode="discrete" valueType="str">
                                      <p:cBhvr>
                                        <p:cTn id="96" dur="1000" fill="hold"/>
                                        <p:tgtEl>
                                          <p:spTgt spid="5"/>
                                        </p:tgtEl>
                                        <p:attrNameLst>
                                          <p:attrName>style.visibility</p:attrName>
                                        </p:attrNameLst>
                                      </p:cBhvr>
                                      <p:tavLst>
                                        <p:tav tm="0">
                                          <p:val>
                                            <p:strVal val="hidden"/>
                                          </p:val>
                                        </p:tav>
                                        <p:tav tm="50000">
                                          <p:val>
                                            <p:strVal val="visible"/>
                                          </p:val>
                                        </p:tav>
                                      </p:tavLst>
                                    </p:anim>
                                  </p:childTnLst>
                                </p:cTn>
                              </p:par>
                              <p:par>
                                <p:cTn id="97" presetID="35" presetClass="emph" presetSubtype="0" repeatCount="3000" fill="hold" grpId="1" nodeType="withEffect">
                                  <p:stCondLst>
                                    <p:cond delay="0"/>
                                  </p:stCondLst>
                                  <p:childTnLst>
                                    <p:anim calcmode="discrete" valueType="str">
                                      <p:cBhvr>
                                        <p:cTn id="98" dur="1000" fill="hold"/>
                                        <p:tgtEl>
                                          <p:spTgt spid="77"/>
                                        </p:tgtEl>
                                        <p:attrNameLst>
                                          <p:attrName>style.visibility</p:attrName>
                                        </p:attrNameLst>
                                      </p:cBhvr>
                                      <p:tavLst>
                                        <p:tav tm="0">
                                          <p:val>
                                            <p:strVal val="hidden"/>
                                          </p:val>
                                        </p:tav>
                                        <p:tav tm="50000">
                                          <p:val>
                                            <p:strVal val="visible"/>
                                          </p:val>
                                        </p:tav>
                                      </p:tavLst>
                                    </p:anim>
                                  </p:childTnLst>
                                </p:cTn>
                              </p:par>
                              <p:par>
                                <p:cTn id="99" presetID="35" presetClass="emph" presetSubtype="0" repeatCount="3000" fill="hold" grpId="1" nodeType="withEffect">
                                  <p:stCondLst>
                                    <p:cond delay="0"/>
                                  </p:stCondLst>
                                  <p:childTnLst>
                                    <p:anim calcmode="discrete" valueType="str">
                                      <p:cBhvr>
                                        <p:cTn id="100" dur="1000" fill="hold"/>
                                        <p:tgtEl>
                                          <p:spTgt spid="76"/>
                                        </p:tgtEl>
                                        <p:attrNameLst>
                                          <p:attrName>style.visibility</p:attrName>
                                        </p:attrNameLst>
                                      </p:cBhvr>
                                      <p:tavLst>
                                        <p:tav tm="0">
                                          <p:val>
                                            <p:strVal val="hidden"/>
                                          </p:val>
                                        </p:tav>
                                        <p:tav tm="50000">
                                          <p:val>
                                            <p:strVal val="visible"/>
                                          </p:val>
                                        </p:tav>
                                      </p:tavLst>
                                    </p:anim>
                                  </p:childTnLst>
                                </p:cTn>
                              </p:par>
                            </p:childTnLst>
                          </p:cTn>
                        </p:par>
                      </p:childTnLst>
                    </p:cTn>
                  </p:par>
                  <p:par>
                    <p:cTn id="101" fill="hold">
                      <p:stCondLst>
                        <p:cond delay="indefinite"/>
                      </p:stCondLst>
                      <p:childTnLst>
                        <p:par>
                          <p:cTn id="102" fill="hold">
                            <p:stCondLst>
                              <p:cond delay="0"/>
                            </p:stCondLst>
                            <p:childTnLst>
                              <p:par>
                                <p:cTn id="103" presetID="35" presetClass="emph" presetSubtype="0" repeatCount="3000" fill="hold" nodeType="clickEffect">
                                  <p:stCondLst>
                                    <p:cond delay="0"/>
                                  </p:stCondLst>
                                  <p:childTnLst>
                                    <p:anim calcmode="discrete" valueType="str">
                                      <p:cBhvr>
                                        <p:cTn id="104"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1" repeatCount="3000"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up)">
                                      <p:cBhvr>
                                        <p:cTn id="109" dur="500"/>
                                        <p:tgtEl>
                                          <p:spTgt spid="85"/>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repeatCount="3000" fill="hold" nodeType="click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wipe(up)">
                                      <p:cBhvr>
                                        <p:cTn id="114" dur="500"/>
                                        <p:tgtEl>
                                          <p:spTgt spid="8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33"/>
                                        </p:tgtEl>
                                        <p:attrNameLst>
                                          <p:attrName>style.visibility</p:attrName>
                                        </p:attrNameLst>
                                      </p:cBhvr>
                                      <p:to>
                                        <p:strVal val="visible"/>
                                      </p:to>
                                    </p:set>
                                    <p:animEffect transition="in" filter="wipe(left)">
                                      <p:cBhvr>
                                        <p:cTn id="119"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2" grpId="0" animBg="1"/>
      <p:bldP spid="920630" grpId="0"/>
      <p:bldP spid="76" grpId="0" animBg="1"/>
      <p:bldP spid="76" grpId="1" animBg="1"/>
      <p:bldP spid="77" grpId="0" animBg="1"/>
      <p:bldP spid="77" grpId="1" animBg="1"/>
      <p:bldP spid="78" grpId="0"/>
      <p:bldP spid="8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2" name="Group 2"/>
          <p:cNvGrpSpPr>
            <a:grpSpLocks/>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综合扩展</a:t>
            </a:r>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82126"/>
            <a:ext cx="4852988" cy="1111236"/>
            <a:chOff x="2058" y="1520"/>
            <a:chExt cx="3057" cy="835"/>
          </a:xfrm>
        </p:grpSpPr>
        <p:sp>
          <p:nvSpPr>
            <p:cNvPr id="164897" name="Line 44"/>
            <p:cNvSpPr>
              <a:spLocks noChangeAspect="1" noChangeShapeType="1"/>
            </p:cNvSpPr>
            <p:nvPr/>
          </p:nvSpPr>
          <p:spPr bwMode="auto">
            <a:xfrm flipV="1">
              <a:off x="2955"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841083" y="5814119"/>
            <a:ext cx="10594581"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 </a:t>
            </a:r>
            <a:r>
              <a:rPr lang="en-US" altLang="zh-CN" sz="2400" dirty="0">
                <a:solidFill>
                  <a:srgbClr val="1387B7"/>
                </a:solidFill>
                <a:latin typeface="+mn-ea"/>
                <a:ea typeface="+mn-ea"/>
              </a:rPr>
              <a:t>M*N</a:t>
            </a:r>
            <a:r>
              <a:rPr lang="zh-CN" altLang="en-US" sz="2400" dirty="0">
                <a:latin typeface="+mn-ea"/>
                <a:ea typeface="+mn-ea"/>
              </a:rPr>
              <a:t>位，若使用</a:t>
            </a:r>
            <a:r>
              <a:rPr lang="en-US" altLang="zh-CN" sz="2400" dirty="0">
                <a:solidFill>
                  <a:srgbClr val="1387B7"/>
                </a:solidFill>
                <a:latin typeface="+mn-ea"/>
                <a:ea typeface="+mn-ea"/>
              </a:rPr>
              <a:t>l*k</a:t>
            </a:r>
            <a:r>
              <a:rPr lang="zh-CN" altLang="en-US" sz="2400" dirty="0">
                <a:latin typeface="+mn-ea"/>
                <a:ea typeface="+mn-ea"/>
              </a:rPr>
              <a:t>位的芯片，</a:t>
            </a:r>
            <a:r>
              <a:rPr lang="en-US" altLang="zh-CN" sz="2400" dirty="0">
                <a:latin typeface="+mn-ea"/>
                <a:ea typeface="+mn-ea"/>
              </a:rPr>
              <a:t>l&lt;</a:t>
            </a:r>
            <a:r>
              <a:rPr lang="en-US" altLang="zh-CN" sz="2400" dirty="0" err="1">
                <a:latin typeface="+mn-ea"/>
                <a:ea typeface="+mn-ea"/>
              </a:rPr>
              <a:t>M,k</a:t>
            </a:r>
            <a:r>
              <a:rPr lang="en-US" altLang="zh-CN" sz="2400" dirty="0">
                <a:latin typeface="+mn-ea"/>
                <a:ea typeface="+mn-ea"/>
              </a:rPr>
              <a:t>&lt;N</a:t>
            </a:r>
            <a:r>
              <a:rPr lang="zh-CN" altLang="en-US" sz="2400" dirty="0">
                <a:latin typeface="+mn-ea"/>
                <a:ea typeface="+mn-ea"/>
              </a:rPr>
              <a:t>，需</a:t>
            </a:r>
            <a:r>
              <a:rPr lang="zh-CN" altLang="en-US" sz="2400" dirty="0">
                <a:solidFill>
                  <a:srgbClr val="1387B7"/>
                </a:solidFill>
                <a:latin typeface="+mn-ea"/>
                <a:ea typeface="+mn-ea"/>
              </a:rPr>
              <a:t>（</a:t>
            </a:r>
            <a:r>
              <a:rPr lang="en-US" altLang="zh-CN" sz="2400" dirty="0">
                <a:solidFill>
                  <a:srgbClr val="1387B7"/>
                </a:solidFill>
                <a:latin typeface="+mn-ea"/>
                <a:ea typeface="+mn-ea"/>
              </a:rPr>
              <a:t>M/l</a:t>
            </a:r>
            <a:r>
              <a:rPr lang="zh-CN" altLang="en-US" sz="2400" dirty="0">
                <a:solidFill>
                  <a:srgbClr val="1387B7"/>
                </a:solidFill>
                <a:latin typeface="+mn-ea"/>
                <a:ea typeface="+mn-ea"/>
              </a:rPr>
              <a:t>）*</a:t>
            </a:r>
            <a:r>
              <a:rPr lang="en-US" altLang="zh-CN" sz="2400" dirty="0">
                <a:solidFill>
                  <a:srgbClr val="1387B7"/>
                </a:solidFill>
                <a:latin typeface="+mn-ea"/>
                <a:ea typeface="+mn-ea"/>
              </a:rPr>
              <a:t>(N/k)</a:t>
            </a:r>
            <a:r>
              <a:rPr lang="zh-CN" altLang="en-US" sz="2400" dirty="0">
                <a:latin typeface="+mn-ea"/>
                <a:ea typeface="+mn-ea"/>
              </a:rPr>
              <a:t>个芯片</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Times New Roman" panose="02020603050405020304" pitchFamily="18" charset="0"/>
                  <a:cs typeface="Times New Roman" panose="02020603050405020304" pitchFamily="18"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31</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51922" y="196322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09586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0630"/>
                                        </p:tgtEl>
                                        <p:attrNameLst>
                                          <p:attrName>style.visibility</p:attrName>
                                        </p:attrNameLst>
                                      </p:cBhvr>
                                      <p:to>
                                        <p:strVal val="visible"/>
                                      </p:to>
                                    </p:set>
                                    <p:animEffect transition="in" filter="wipe(left)">
                                      <p:cBhvr>
                                        <p:cTn id="7"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630" grpId="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142DCB9-6CBD-48FD-B989-8BE5AC317D4B}"/>
              </a:ext>
            </a:extLst>
          </p:cNvPr>
          <p:cNvPicPr>
            <a:picLocks noChangeAspect="1"/>
          </p:cNvPicPr>
          <p:nvPr/>
        </p:nvPicPr>
        <p:blipFill>
          <a:blip r:embed="rId2"/>
          <a:stretch>
            <a:fillRect/>
          </a:stretch>
        </p:blipFill>
        <p:spPr>
          <a:xfrm>
            <a:off x="8207081" y="3243600"/>
            <a:ext cx="1984489" cy="1987337"/>
          </a:xfrm>
          <a:prstGeom prst="rect">
            <a:avLst/>
          </a:prstGeom>
        </p:spPr>
      </p:pic>
      <p:sp>
        <p:nvSpPr>
          <p:cNvPr id="2" name="标题 1"/>
          <p:cNvSpPr>
            <a:spLocks noGrp="1"/>
          </p:cNvSpPr>
          <p:nvPr>
            <p:ph type="title"/>
          </p:nvPr>
        </p:nvSpPr>
        <p:spPr/>
        <p:txBody>
          <a:bodyPr/>
          <a:lstStyle/>
          <a:p>
            <a:r>
              <a:rPr lang="en-US" altLang="zh-CN" dirty="0"/>
              <a:t>16</a:t>
            </a:r>
            <a:r>
              <a:rPr lang="zh-CN" altLang="en-US" dirty="0"/>
              <a:t>*</a:t>
            </a:r>
            <a:r>
              <a:rPr lang="en-US" altLang="zh-CN" dirty="0"/>
              <a:t>16</a:t>
            </a:r>
            <a:r>
              <a:rPr lang="zh-CN" altLang="en-US" dirty="0"/>
              <a:t>点阵字库设计</a:t>
            </a:r>
          </a:p>
        </p:txBody>
      </p:sp>
      <p:sp>
        <p:nvSpPr>
          <p:cNvPr id="3" name="内容占位符 2"/>
          <p:cNvSpPr>
            <a:spLocks noGrp="1"/>
          </p:cNvSpPr>
          <p:nvPr>
            <p:ph idx="1"/>
          </p:nvPr>
        </p:nvSpPr>
        <p:spPr/>
        <p:txBody>
          <a:bodyPr>
            <a:normAutofit/>
          </a:bodyPr>
          <a:lstStyle/>
          <a:p>
            <a:r>
              <a:rPr lang="zh-CN" altLang="en-US" b="1" dirty="0">
                <a:solidFill>
                  <a:srgbClr val="1387B7"/>
                </a:solidFill>
              </a:rPr>
              <a:t>汉字字库</a:t>
            </a:r>
            <a:r>
              <a:rPr lang="zh-CN" altLang="en-US" dirty="0"/>
              <a:t>：用于输出汉字字形码</a:t>
            </a:r>
            <a:endParaRPr lang="en-US" altLang="zh-CN" dirty="0"/>
          </a:p>
          <a:p>
            <a:pPr lvl="1"/>
            <a:r>
              <a:rPr lang="zh-CN" altLang="en-US" dirty="0"/>
              <a:t>输入：区号，位号</a:t>
            </a:r>
            <a:endParaRPr lang="en-US" altLang="zh-CN" dirty="0"/>
          </a:p>
          <a:p>
            <a:pPr lvl="1"/>
            <a:r>
              <a:rPr lang="zh-CN" altLang="en-US" dirty="0"/>
              <a:t>输出：对应汉字编码的字形码（字模码）</a:t>
            </a:r>
            <a:endParaRPr lang="en-US" altLang="zh-CN" dirty="0"/>
          </a:p>
          <a:p>
            <a:r>
              <a:rPr lang="en-US" altLang="zh-CN" dirty="0"/>
              <a:t>16*16</a:t>
            </a:r>
            <a:r>
              <a:rPr lang="zh-CN" altLang="en-US" dirty="0"/>
              <a:t>点阵需</a:t>
            </a:r>
            <a:r>
              <a:rPr lang="en-US" altLang="zh-CN" dirty="0"/>
              <a:t>256</a:t>
            </a:r>
            <a:r>
              <a:rPr lang="zh-CN" altLang="en-US" dirty="0"/>
              <a:t>位才能显示一个汉字</a:t>
            </a:r>
            <a:endParaRPr lang="en-US" altLang="zh-CN" dirty="0"/>
          </a:p>
          <a:p>
            <a:pPr lvl="1"/>
            <a:r>
              <a:rPr lang="zh-CN" altLang="en-US" dirty="0"/>
              <a:t>字库存储单元位宽应该为</a:t>
            </a:r>
            <a:r>
              <a:rPr lang="en-US" altLang="zh-CN" dirty="0"/>
              <a:t>256</a:t>
            </a:r>
            <a:r>
              <a:rPr lang="zh-CN" altLang="en-US" dirty="0"/>
              <a:t>位</a:t>
            </a:r>
            <a:endParaRPr lang="en-US" altLang="zh-CN" dirty="0"/>
          </a:p>
          <a:p>
            <a:pPr lvl="1"/>
            <a:r>
              <a:rPr lang="en-US" altLang="zh-CN" dirty="0" err="1"/>
              <a:t>Logisim</a:t>
            </a:r>
            <a:r>
              <a:rPr lang="en-US" altLang="zh-CN" dirty="0"/>
              <a:t> </a:t>
            </a:r>
            <a:r>
              <a:rPr lang="zh-CN" altLang="en-US" dirty="0"/>
              <a:t>中</a:t>
            </a:r>
            <a:r>
              <a:rPr lang="en-US" altLang="zh-CN" dirty="0"/>
              <a:t>ROM</a:t>
            </a:r>
            <a:r>
              <a:rPr lang="zh-CN" altLang="en-US" dirty="0"/>
              <a:t>数据位宽最多</a:t>
            </a:r>
            <a:r>
              <a:rPr lang="en-US" altLang="zh-CN" dirty="0"/>
              <a:t>32</a:t>
            </a:r>
            <a:r>
              <a:rPr lang="zh-CN" altLang="en-US" dirty="0"/>
              <a:t>位</a:t>
            </a:r>
            <a:endParaRPr lang="en-US" altLang="zh-CN" dirty="0"/>
          </a:p>
          <a:p>
            <a:pPr lvl="1"/>
            <a:r>
              <a:rPr lang="zh-CN" altLang="en-US" dirty="0"/>
              <a:t>位扩展</a:t>
            </a:r>
            <a:endParaRPr lang="en-US" altLang="zh-CN" dirty="0"/>
          </a:p>
          <a:p>
            <a:pPr lvl="2"/>
            <a:r>
              <a:rPr lang="en-US" altLang="zh-CN" dirty="0"/>
              <a:t>8</a:t>
            </a:r>
            <a:r>
              <a:rPr lang="zh-CN" altLang="en-US" dirty="0"/>
              <a:t>个</a:t>
            </a:r>
            <a:r>
              <a:rPr lang="en-US" altLang="zh-CN" dirty="0"/>
              <a:t>16K</a:t>
            </a:r>
            <a:r>
              <a:rPr lang="zh-CN" altLang="en-US" dirty="0"/>
              <a:t>*</a:t>
            </a:r>
            <a:r>
              <a:rPr lang="en-US" altLang="zh-CN" dirty="0"/>
              <a:t>32</a:t>
            </a:r>
            <a:r>
              <a:rPr lang="zh-CN" altLang="en-US" dirty="0"/>
              <a:t>位的</a:t>
            </a:r>
            <a:r>
              <a:rPr lang="en-US" altLang="zh-CN" dirty="0"/>
              <a:t>ROM</a:t>
            </a:r>
            <a:r>
              <a:rPr lang="zh-CN" altLang="en-US" dirty="0"/>
              <a:t>存储器</a:t>
            </a:r>
            <a:endParaRPr lang="en-US" altLang="zh-CN" dirty="0"/>
          </a:p>
          <a:p>
            <a:pPr lvl="2"/>
            <a:r>
              <a:rPr lang="en-US" altLang="zh-CN" dirty="0"/>
              <a:t>256</a:t>
            </a:r>
            <a:r>
              <a:rPr lang="zh-CN" altLang="en-US" dirty="0"/>
              <a:t>位最终输出到</a:t>
            </a:r>
            <a:r>
              <a:rPr lang="en-US" altLang="zh-CN" dirty="0"/>
              <a:t>8</a:t>
            </a:r>
            <a:r>
              <a:rPr lang="zh-CN" altLang="en-US" dirty="0"/>
              <a:t>个</a:t>
            </a:r>
            <a:r>
              <a:rPr lang="en-US" altLang="zh-CN" dirty="0"/>
              <a:t>32</a:t>
            </a:r>
            <a:r>
              <a:rPr lang="zh-CN" altLang="en-US" dirty="0"/>
              <a:t>位输出引脚</a:t>
            </a:r>
            <a:endParaRPr lang="en-US" altLang="zh-CN" dirty="0"/>
          </a:p>
          <a:p>
            <a:pPr lvl="1"/>
            <a:endParaRPr lang="en-US" altLang="zh-CN" dirty="0"/>
          </a:p>
          <a:p>
            <a:pPr lvl="1"/>
            <a:endParaRPr lang="en-US" altLang="zh-CN" dirty="0"/>
          </a:p>
          <a:p>
            <a:endParaRPr lang="en-US" altLang="zh-CN" dirty="0"/>
          </a:p>
          <a:p>
            <a:pPr marL="0" indent="0">
              <a:buNone/>
            </a:pPr>
            <a:endParaRPr lang="en-US" altLang="zh-CN" dirty="0"/>
          </a:p>
          <a:p>
            <a:pPr marL="0" indent="0">
              <a:buNone/>
            </a:pPr>
            <a:endParaRPr lang="zh-CN" altLang="en-US" dirty="0"/>
          </a:p>
        </p:txBody>
      </p:sp>
      <p:grpSp>
        <p:nvGrpSpPr>
          <p:cNvPr id="10" name="组合 9">
            <a:extLst>
              <a:ext uri="{FF2B5EF4-FFF2-40B4-BE49-F238E27FC236}">
                <a16:creationId xmlns:a16="http://schemas.microsoft.com/office/drawing/2014/main" id="{C9442983-32C7-47C1-BF30-82D7485BB836}"/>
              </a:ext>
            </a:extLst>
          </p:cNvPr>
          <p:cNvGrpSpPr/>
          <p:nvPr/>
        </p:nvGrpSpPr>
        <p:grpSpPr>
          <a:xfrm>
            <a:off x="7544556" y="5378753"/>
            <a:ext cx="4647444" cy="1268544"/>
            <a:chOff x="6790879" y="4176812"/>
            <a:chExt cx="4647444" cy="1268544"/>
          </a:xfrm>
        </p:grpSpPr>
        <p:pic>
          <p:nvPicPr>
            <p:cNvPr id="11" name="图片 10">
              <a:extLst>
                <a:ext uri="{FF2B5EF4-FFF2-40B4-BE49-F238E27FC236}">
                  <a16:creationId xmlns:a16="http://schemas.microsoft.com/office/drawing/2014/main" id="{01B9C53B-D2FF-46C6-8ACF-32D45F924B8A}"/>
                </a:ext>
              </a:extLst>
            </p:cNvPr>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848890" y="4176812"/>
              <a:ext cx="1589433" cy="1268544"/>
            </a:xfrm>
            <a:prstGeom prst="rect">
              <a:avLst/>
            </a:prstGeom>
          </p:spPr>
        </p:pic>
        <p:pic>
          <p:nvPicPr>
            <p:cNvPr id="12" name="图片 11">
              <a:extLst>
                <a:ext uri="{FF2B5EF4-FFF2-40B4-BE49-F238E27FC236}">
                  <a16:creationId xmlns:a16="http://schemas.microsoft.com/office/drawing/2014/main" id="{8C71FD12-37B0-40F3-81A6-FF425767323E}"/>
                </a:ext>
              </a:extLst>
            </p:cNvPr>
            <p:cNvPicPr>
              <a:picLocks noChangeAspect="1"/>
            </p:cNvPicPr>
            <p:nvPr/>
          </p:nvPicPr>
          <p:blipFill>
            <a:blip r:embed="rId4"/>
            <a:stretch>
              <a:fillRect/>
            </a:stretch>
          </p:blipFill>
          <p:spPr>
            <a:xfrm>
              <a:off x="6790879" y="4310173"/>
              <a:ext cx="2993395" cy="816935"/>
            </a:xfrm>
            <a:prstGeom prst="rect">
              <a:avLst/>
            </a:prstGeom>
          </p:spPr>
        </p:pic>
      </p:grpSp>
      <p:pic>
        <p:nvPicPr>
          <p:cNvPr id="7" name="图片 6">
            <a:extLst>
              <a:ext uri="{FF2B5EF4-FFF2-40B4-BE49-F238E27FC236}">
                <a16:creationId xmlns:a16="http://schemas.microsoft.com/office/drawing/2014/main" id="{42994F33-63D7-49EB-A6BF-5DD5C4B2A8AA}"/>
              </a:ext>
            </a:extLst>
          </p:cNvPr>
          <p:cNvPicPr>
            <a:picLocks noChangeAspect="1"/>
          </p:cNvPicPr>
          <p:nvPr/>
        </p:nvPicPr>
        <p:blipFill>
          <a:blip r:embed="rId5"/>
          <a:stretch>
            <a:fillRect/>
          </a:stretch>
        </p:blipFill>
        <p:spPr>
          <a:xfrm>
            <a:off x="6651047" y="984185"/>
            <a:ext cx="4443673" cy="2111599"/>
          </a:xfrm>
          <a:prstGeom prst="rect">
            <a:avLst/>
          </a:prstGeom>
        </p:spPr>
      </p:pic>
    </p:spTree>
    <p:extLst>
      <p:ext uri="{BB962C8B-B14F-4D97-AF65-F5344CB8AC3E}">
        <p14:creationId xmlns:p14="http://schemas.microsoft.com/office/powerpoint/2010/main" val="279605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字库设计实验</a:t>
            </a:r>
          </a:p>
        </p:txBody>
      </p:sp>
      <p:pic>
        <p:nvPicPr>
          <p:cNvPr id="5" name="内容占位符 4"/>
          <p:cNvPicPr>
            <a:picLocks noGrp="1" noChangeAspect="1"/>
          </p:cNvPicPr>
          <p:nvPr>
            <p:ph idx="1"/>
          </p:nvPr>
        </p:nvPicPr>
        <p:blipFill rotWithShape="1">
          <a:blip r:embed="rId2"/>
          <a:srcRect l="18402" t="26631" r="12380" b="29756"/>
          <a:stretch/>
        </p:blipFill>
        <p:spPr>
          <a:xfrm>
            <a:off x="1047547" y="947342"/>
            <a:ext cx="10044775" cy="3560174"/>
          </a:xfrm>
          <a:prstGeom prst="rect">
            <a:avLst/>
          </a:prstGeom>
        </p:spPr>
      </p:pic>
      <p:sp>
        <p:nvSpPr>
          <p:cNvPr id="6" name="内容占位符 2"/>
          <p:cNvSpPr txBox="1">
            <a:spLocks/>
          </p:cNvSpPr>
          <p:nvPr/>
        </p:nvSpPr>
        <p:spPr bwMode="auto">
          <a:xfrm>
            <a:off x="1291256" y="4743080"/>
            <a:ext cx="10113343" cy="21149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lnSpc>
                <a:spcPct val="150000"/>
              </a:lnSpc>
            </a:pPr>
            <a:r>
              <a:rPr lang="zh-CN" altLang="en-US" sz="2600" kern="0" dirty="0"/>
              <a:t>用</a:t>
            </a:r>
            <a:r>
              <a:rPr lang="en-US" altLang="zh-CN" sz="2600" kern="0" dirty="0"/>
              <a:t>4</a:t>
            </a:r>
            <a:r>
              <a:rPr lang="zh-CN" altLang="en-US" sz="2600" kern="0" dirty="0"/>
              <a:t>片</a:t>
            </a:r>
            <a:r>
              <a:rPr lang="en-US" altLang="zh-CN" sz="2600" kern="0" dirty="0">
                <a:solidFill>
                  <a:srgbClr val="1387B7"/>
                </a:solidFill>
              </a:rPr>
              <a:t>4K</a:t>
            </a:r>
            <a:r>
              <a:rPr lang="zh-CN" altLang="en-US" sz="2600" kern="0" dirty="0">
                <a:solidFill>
                  <a:srgbClr val="1387B7"/>
                </a:solidFill>
              </a:rPr>
              <a:t>*</a:t>
            </a:r>
            <a:r>
              <a:rPr lang="en-US" altLang="zh-CN" sz="2600" kern="0" dirty="0">
                <a:solidFill>
                  <a:srgbClr val="1387B7"/>
                </a:solidFill>
              </a:rPr>
              <a:t>32</a:t>
            </a:r>
            <a:r>
              <a:rPr lang="zh-CN" altLang="en-US" sz="2600" kern="0" dirty="0"/>
              <a:t>位的</a:t>
            </a:r>
            <a:r>
              <a:rPr lang="en-US" altLang="zh-CN" sz="2600" kern="0" dirty="0"/>
              <a:t>ROM </a:t>
            </a:r>
            <a:r>
              <a:rPr lang="zh-CN" altLang="en-US" sz="2600" kern="0" dirty="0"/>
              <a:t>替换其中一片</a:t>
            </a:r>
            <a:r>
              <a:rPr lang="en-US" altLang="zh-CN" sz="2600" kern="0" dirty="0"/>
              <a:t>16K</a:t>
            </a:r>
            <a:r>
              <a:rPr lang="zh-CN" altLang="en-US" sz="2600" kern="0" dirty="0"/>
              <a:t>*</a:t>
            </a:r>
            <a:r>
              <a:rPr lang="en-US" altLang="zh-CN" sz="2600" kern="0" dirty="0"/>
              <a:t>32</a:t>
            </a:r>
            <a:r>
              <a:rPr lang="zh-CN" altLang="en-US" sz="2600" kern="0" dirty="0"/>
              <a:t>位器件</a:t>
            </a:r>
            <a:endParaRPr lang="en-US" altLang="zh-CN" sz="2600" kern="0" dirty="0"/>
          </a:p>
          <a:p>
            <a:pPr lvl="1">
              <a:lnSpc>
                <a:spcPct val="150000"/>
              </a:lnSpc>
            </a:pPr>
            <a:r>
              <a:rPr lang="zh-CN" altLang="en-US" sz="2200" kern="0" dirty="0"/>
              <a:t>容量扩展（地址总线扩展）</a:t>
            </a:r>
            <a:endParaRPr lang="en-US" altLang="zh-CN" sz="2200" kern="0" dirty="0"/>
          </a:p>
          <a:p>
            <a:pPr lvl="1">
              <a:lnSpc>
                <a:spcPct val="150000"/>
              </a:lnSpc>
            </a:pPr>
            <a:r>
              <a:rPr lang="zh-CN" altLang="en-US" sz="2200" kern="0" dirty="0"/>
              <a:t>原字库文件数据如何分布？</a:t>
            </a:r>
            <a:endParaRPr lang="zh-CN" altLang="en-US" kern="0" dirty="0"/>
          </a:p>
          <a:p>
            <a:pPr marL="0" indent="0">
              <a:lnSpc>
                <a:spcPct val="150000"/>
              </a:lnSpc>
              <a:buNone/>
            </a:pPr>
            <a:endParaRPr lang="zh-CN" altLang="en-US" kern="0" dirty="0"/>
          </a:p>
        </p:txBody>
      </p:sp>
      <p:sp>
        <p:nvSpPr>
          <p:cNvPr id="7" name="矩形 6"/>
          <p:cNvSpPr/>
          <p:nvPr/>
        </p:nvSpPr>
        <p:spPr>
          <a:xfrm>
            <a:off x="6750964"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8" name="矩形 7"/>
          <p:cNvSpPr/>
          <p:nvPr/>
        </p:nvSpPr>
        <p:spPr>
          <a:xfrm>
            <a:off x="1773499"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9" name="矩形 8"/>
          <p:cNvSpPr/>
          <p:nvPr/>
        </p:nvSpPr>
        <p:spPr>
          <a:xfrm>
            <a:off x="1773498"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0" name="矩形 9"/>
          <p:cNvSpPr/>
          <p:nvPr/>
        </p:nvSpPr>
        <p:spPr>
          <a:xfrm>
            <a:off x="4271342"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1" name="矩形 10"/>
          <p:cNvSpPr/>
          <p:nvPr/>
        </p:nvSpPr>
        <p:spPr>
          <a:xfrm>
            <a:off x="6780685"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2" name="矩形 11"/>
          <p:cNvSpPr/>
          <p:nvPr/>
        </p:nvSpPr>
        <p:spPr>
          <a:xfrm>
            <a:off x="9252846"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3" name="矩形 12"/>
          <p:cNvSpPr/>
          <p:nvPr/>
        </p:nvSpPr>
        <p:spPr>
          <a:xfrm>
            <a:off x="9263017"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6" name="矩形 15"/>
          <p:cNvSpPr/>
          <p:nvPr/>
        </p:nvSpPr>
        <p:spPr>
          <a:xfrm>
            <a:off x="4238911" y="203487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3" name="矩形 2"/>
          <p:cNvSpPr/>
          <p:nvPr/>
        </p:nvSpPr>
        <p:spPr>
          <a:xfrm>
            <a:off x="3913967" y="1080183"/>
            <a:ext cx="1597833" cy="895309"/>
          </a:xfrm>
          <a:prstGeom prst="rect">
            <a:avLst/>
          </a:prstGeom>
          <a:solidFill>
            <a:srgbClr val="00CC00"/>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4</a:t>
            </a:r>
            <a:r>
              <a:rPr lang="zh-CN" altLang="en-US" b="1" dirty="0">
                <a:solidFill>
                  <a:schemeClr val="bg1"/>
                </a:solidFill>
              </a:rPr>
              <a:t>片 </a:t>
            </a:r>
            <a:r>
              <a:rPr lang="en-US" altLang="zh-CN" b="1" dirty="0">
                <a:solidFill>
                  <a:schemeClr val="bg1"/>
                </a:solidFill>
              </a:rPr>
              <a:t>4K</a:t>
            </a:r>
            <a:r>
              <a:rPr lang="zh-CN" altLang="en-US" b="1" dirty="0">
                <a:solidFill>
                  <a:schemeClr val="bg1"/>
                </a:solidFill>
              </a:rPr>
              <a:t>*</a:t>
            </a:r>
            <a:r>
              <a:rPr lang="en-US" altLang="zh-CN" b="1" dirty="0">
                <a:solidFill>
                  <a:schemeClr val="bg1"/>
                </a:solidFill>
              </a:rPr>
              <a:t>32</a:t>
            </a:r>
            <a:endParaRPr lang="zh-CN" altLang="en-US" b="1" dirty="0">
              <a:solidFill>
                <a:schemeClr val="bg1"/>
              </a:solidFill>
            </a:endParaRPr>
          </a:p>
        </p:txBody>
      </p:sp>
    </p:spTree>
    <p:extLst>
      <p:ext uri="{BB962C8B-B14F-4D97-AF65-F5344CB8AC3E}">
        <p14:creationId xmlns:p14="http://schemas.microsoft.com/office/powerpoint/2010/main" val="305483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wipe(left)">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wipe(left)">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按存取方式分</a:t>
            </a:r>
            <a:endParaRPr lang="zh-CN" altLang="en-US" dirty="0"/>
          </a:p>
        </p:txBody>
      </p:sp>
      <p:sp>
        <p:nvSpPr>
          <p:cNvPr id="3" name="内容占位符 2"/>
          <p:cNvSpPr>
            <a:spLocks noGrp="1"/>
          </p:cNvSpPr>
          <p:nvPr>
            <p:ph idx="1"/>
          </p:nvPr>
        </p:nvSpPr>
        <p:spPr/>
        <p:txBody>
          <a:bodyPr/>
          <a:lstStyle/>
          <a:p>
            <a:r>
              <a:rPr lang="zh-CN" altLang="en-US" b="1" dirty="0"/>
              <a:t>随机存储器</a:t>
            </a:r>
          </a:p>
          <a:p>
            <a:pPr lvl="1"/>
            <a:r>
              <a:rPr lang="zh-CN" altLang="en-US" sz="2400" dirty="0"/>
              <a:t>存取时间与物理位置无关</a:t>
            </a:r>
          </a:p>
          <a:p>
            <a:pPr lvl="1"/>
            <a:r>
              <a:rPr lang="zh-CN" altLang="en-US" sz="2400" dirty="0"/>
              <a:t>磁芯、半导体存储器</a:t>
            </a:r>
          </a:p>
          <a:p>
            <a:r>
              <a:rPr lang="zh-CN" altLang="en-US" b="1" dirty="0"/>
              <a:t>顺序存储器</a:t>
            </a:r>
          </a:p>
          <a:p>
            <a:pPr lvl="1"/>
            <a:r>
              <a:rPr lang="zh-CN" altLang="en-US" sz="2400" dirty="0"/>
              <a:t>存取时间与物理位置有关</a:t>
            </a:r>
          </a:p>
          <a:p>
            <a:pPr lvl="1"/>
            <a:r>
              <a:rPr lang="zh-CN" altLang="en-US" sz="2400" dirty="0"/>
              <a:t>磁带</a:t>
            </a:r>
            <a:endParaRPr lang="en-US" altLang="zh-CN" sz="2400" dirty="0"/>
          </a:p>
          <a:p>
            <a:r>
              <a:rPr lang="zh-CN" altLang="en-US" b="1" dirty="0"/>
              <a:t>直接存储器</a:t>
            </a:r>
            <a:endParaRPr lang="en-US" altLang="zh-CN" b="1" dirty="0"/>
          </a:p>
          <a:p>
            <a:pPr lvl="1"/>
            <a:r>
              <a:rPr lang="zh-CN" altLang="en-US" sz="2400" dirty="0"/>
              <a:t>磁盘、激光存储器</a:t>
            </a:r>
          </a:p>
          <a:p>
            <a:endParaRPr lang="zh-CN" altLang="en-US" dirty="0"/>
          </a:p>
          <a:p>
            <a:endParaRPr lang="zh-CN" altLang="en-US" dirty="0"/>
          </a:p>
        </p:txBody>
      </p:sp>
    </p:spTree>
    <p:extLst>
      <p:ext uri="{BB962C8B-B14F-4D97-AF65-F5344CB8AC3E}">
        <p14:creationId xmlns:p14="http://schemas.microsoft.com/office/powerpoint/2010/main" val="2969673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汉字字库自动测试</a:t>
            </a:r>
          </a:p>
        </p:txBody>
      </p:sp>
      <p:sp>
        <p:nvSpPr>
          <p:cNvPr id="5" name="文本框 4"/>
          <p:cNvSpPr txBox="1"/>
          <p:nvPr/>
        </p:nvSpPr>
        <p:spPr>
          <a:xfrm>
            <a:off x="2081118" y="5956551"/>
            <a:ext cx="719299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时钟频率</a:t>
            </a:r>
            <a:r>
              <a:rPr lang="en-US" altLang="zh-CN" sz="2400" b="1" dirty="0">
                <a:latin typeface="微软雅黑" panose="020B0503020204020204" pitchFamily="34" charset="-122"/>
                <a:ea typeface="微软雅黑" panose="020B0503020204020204" pitchFamily="34" charset="-122"/>
              </a:rPr>
              <a:t>8Hz</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Ctrl+k</a:t>
            </a:r>
            <a:r>
              <a:rPr lang="zh-CN" altLang="en-US" sz="2400" b="1" dirty="0">
                <a:latin typeface="微软雅黑" panose="020B0503020204020204" pitchFamily="34" charset="-122"/>
                <a:ea typeface="微软雅黑" panose="020B0503020204020204" pitchFamily="34" charset="-122"/>
              </a:rPr>
              <a:t>，</a:t>
            </a:r>
            <a:r>
              <a:rPr lang="zh-CN" altLang="en-US" sz="2400" b="1" dirty="0"/>
              <a:t>⌘</a:t>
            </a:r>
            <a:r>
              <a:rPr lang="en-US" altLang="zh-CN" sz="2400" b="1" dirty="0">
                <a:latin typeface="微软雅黑" panose="020B0503020204020204" pitchFamily="34" charset="-122"/>
                <a:ea typeface="微软雅黑" panose="020B0503020204020204" pitchFamily="34" charset="-122"/>
              </a:rPr>
              <a:t>+k</a:t>
            </a:r>
            <a:r>
              <a:rPr lang="zh-CN" altLang="en-US" sz="2400" b="1" dirty="0">
                <a:latin typeface="微软雅黑" panose="020B0503020204020204" pitchFamily="34" charset="-122"/>
                <a:ea typeface="微软雅黑" panose="020B0503020204020204" pitchFamily="34" charset="-122"/>
              </a:rPr>
              <a:t> 自动测试，提交检查</a:t>
            </a:r>
          </a:p>
        </p:txBody>
      </p:sp>
      <p:pic>
        <p:nvPicPr>
          <p:cNvPr id="3" name="图片 2">
            <a:extLst>
              <a:ext uri="{FF2B5EF4-FFF2-40B4-BE49-F238E27FC236}">
                <a16:creationId xmlns:a16="http://schemas.microsoft.com/office/drawing/2014/main" id="{5C6A0C4E-6622-43A4-B231-E8F3966561EC}"/>
              </a:ext>
            </a:extLst>
          </p:cNvPr>
          <p:cNvPicPr>
            <a:picLocks noChangeAspect="1"/>
          </p:cNvPicPr>
          <p:nvPr/>
        </p:nvPicPr>
        <p:blipFill>
          <a:blip r:embed="rId4"/>
          <a:stretch>
            <a:fillRect/>
          </a:stretch>
        </p:blipFill>
        <p:spPr>
          <a:xfrm>
            <a:off x="1249822" y="901449"/>
            <a:ext cx="9291178" cy="4676067"/>
          </a:xfrm>
          <a:prstGeom prst="rect">
            <a:avLst/>
          </a:prstGeom>
        </p:spPr>
      </p:pic>
    </p:spTree>
    <p:custDataLst>
      <p:tags r:id="rId1"/>
    </p:custDataLst>
    <p:extLst>
      <p:ext uri="{BB962C8B-B14F-4D97-AF65-F5344CB8AC3E}">
        <p14:creationId xmlns:p14="http://schemas.microsoft.com/office/powerpoint/2010/main" val="1832766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mod="1"/>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zh-CN" altLang="en-US"/>
              <a:t>芯片表示的主存空间</a:t>
            </a:r>
          </a:p>
        </p:txBody>
      </p:sp>
      <p:sp>
        <p:nvSpPr>
          <p:cNvPr id="168962" name="Rectangle 4"/>
          <p:cNvSpPr>
            <a:spLocks noChangeArrowheads="1"/>
          </p:cNvSpPr>
          <p:nvPr/>
        </p:nvSpPr>
        <p:spPr bwMode="auto">
          <a:xfrm>
            <a:off x="9557915" y="2491595"/>
            <a:ext cx="365806" cy="342851"/>
          </a:xfrm>
          <a:prstGeom prst="rect">
            <a:avLst/>
          </a:prstGeom>
          <a:noFill/>
          <a:ln w="16510">
            <a:noFill/>
            <a:miter lim="800000"/>
            <a:headEnd/>
            <a:tailEnd/>
          </a:ln>
        </p:spPr>
        <p:txBody>
          <a:bodyPr lIns="0" tIns="0" rIns="0" bIns="0"/>
          <a:lstStyle/>
          <a:p>
            <a:pPr algn="ctr">
              <a:lnSpc>
                <a:spcPct val="64000"/>
              </a:lnSpc>
            </a:pPr>
            <a:r>
              <a:rPr lang="en-US" altLang="zh-CN" sz="2400" dirty="0">
                <a:latin typeface="+mn-ea"/>
              </a:rPr>
              <a:t>1</a:t>
            </a:r>
          </a:p>
        </p:txBody>
      </p:sp>
      <p:sp>
        <p:nvSpPr>
          <p:cNvPr id="1175557" name="Text Box 5"/>
          <p:cNvSpPr txBox="1">
            <a:spLocks noChangeArrowheads="1"/>
          </p:cNvSpPr>
          <p:nvPr/>
        </p:nvSpPr>
        <p:spPr bwMode="auto">
          <a:xfrm>
            <a:off x="3557413" y="1455055"/>
            <a:ext cx="871792" cy="436826"/>
          </a:xfrm>
          <a:prstGeom prst="rect">
            <a:avLst/>
          </a:prstGeom>
          <a:noFill/>
          <a:ln w="16510">
            <a:noFill/>
            <a:miter lim="800000"/>
            <a:headEnd/>
            <a:tailEnd/>
          </a:ln>
        </p:spPr>
        <p:txBody>
          <a:bodyPr lIns="0" tIns="0" rIns="0" bIns="0"/>
          <a:lstStyle/>
          <a:p>
            <a:pPr algn="ctr">
              <a:defRPr/>
            </a:pPr>
            <a:r>
              <a:rPr lang="en-US" altLang="zh-CN" sz="2000">
                <a:latin typeface="+mn-ea"/>
              </a:rPr>
              <a:t>8</a:t>
            </a:r>
            <a:r>
              <a:rPr lang="zh-CN" altLang="en-US" sz="2000">
                <a:latin typeface="+mn-ea"/>
              </a:rPr>
              <a:t>位</a:t>
            </a:r>
            <a:endParaRPr lang="zh-CN" altLang="en-US" sz="2000">
              <a:effectLst>
                <a:outerShdw blurRad="38100" dist="38100" dir="2700000" algn="tl">
                  <a:srgbClr val="C0C0C0"/>
                </a:outerShdw>
              </a:effectLst>
              <a:latin typeface="+mn-ea"/>
            </a:endParaRPr>
          </a:p>
        </p:txBody>
      </p:sp>
      <p:sp>
        <p:nvSpPr>
          <p:cNvPr id="168964" name="Rectangle 6"/>
          <p:cNvSpPr>
            <a:spLocks noChangeArrowheads="1"/>
          </p:cNvSpPr>
          <p:nvPr/>
        </p:nvSpPr>
        <p:spPr bwMode="auto">
          <a:xfrm>
            <a:off x="2776702" y="2005268"/>
            <a:ext cx="2109775" cy="2896064"/>
          </a:xfrm>
          <a:prstGeom prst="rect">
            <a:avLst/>
          </a:prstGeom>
          <a:solidFill>
            <a:srgbClr val="66FFCC"/>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65" name="Line 7"/>
          <p:cNvSpPr>
            <a:spLocks noChangeShapeType="1"/>
          </p:cNvSpPr>
          <p:nvPr/>
        </p:nvSpPr>
        <p:spPr bwMode="auto">
          <a:xfrm>
            <a:off x="3302751" y="2005268"/>
            <a:ext cx="0" cy="2896064"/>
          </a:xfrm>
          <a:prstGeom prst="line">
            <a:avLst/>
          </a:prstGeom>
          <a:noFill/>
          <a:ln w="16510">
            <a:solidFill>
              <a:schemeClr val="tx1"/>
            </a:solidFill>
            <a:round/>
            <a:headEnd/>
            <a:tailEnd/>
          </a:ln>
        </p:spPr>
        <p:txBody>
          <a:bodyPr/>
          <a:lstStyle/>
          <a:p>
            <a:pPr algn="ctr"/>
            <a:endParaRPr lang="zh-CN" altLang="en-US" sz="2000">
              <a:latin typeface="+mn-ea"/>
            </a:endParaRPr>
          </a:p>
        </p:txBody>
      </p:sp>
      <p:sp>
        <p:nvSpPr>
          <p:cNvPr id="168966" name="Line 8"/>
          <p:cNvSpPr>
            <a:spLocks noChangeShapeType="1"/>
          </p:cNvSpPr>
          <p:nvPr/>
        </p:nvSpPr>
        <p:spPr bwMode="auto">
          <a:xfrm>
            <a:off x="3838095" y="2005268"/>
            <a:ext cx="0" cy="2896064"/>
          </a:xfrm>
          <a:prstGeom prst="line">
            <a:avLst/>
          </a:prstGeom>
          <a:noFill/>
          <a:ln w="16510">
            <a:solidFill>
              <a:schemeClr val="tx1"/>
            </a:solidFill>
            <a:round/>
            <a:headEnd/>
            <a:tailEnd/>
          </a:ln>
        </p:spPr>
        <p:txBody>
          <a:bodyPr/>
          <a:lstStyle/>
          <a:p>
            <a:pPr algn="ctr"/>
            <a:endParaRPr lang="zh-CN" altLang="en-US" sz="2000">
              <a:latin typeface="+mn-ea"/>
            </a:endParaRPr>
          </a:p>
        </p:txBody>
      </p:sp>
      <p:sp>
        <p:nvSpPr>
          <p:cNvPr id="168967" name="Line 9"/>
          <p:cNvSpPr>
            <a:spLocks noChangeShapeType="1"/>
          </p:cNvSpPr>
          <p:nvPr/>
        </p:nvSpPr>
        <p:spPr bwMode="auto">
          <a:xfrm>
            <a:off x="4371580" y="2005268"/>
            <a:ext cx="0" cy="2896064"/>
          </a:xfrm>
          <a:prstGeom prst="line">
            <a:avLst/>
          </a:prstGeom>
          <a:noFill/>
          <a:ln w="16510">
            <a:solidFill>
              <a:schemeClr val="tx1"/>
            </a:solidFill>
            <a:round/>
            <a:headEnd/>
            <a:tailEnd/>
          </a:ln>
        </p:spPr>
        <p:txBody>
          <a:bodyPr/>
          <a:lstStyle/>
          <a:p>
            <a:pPr algn="ctr"/>
            <a:endParaRPr lang="zh-CN" altLang="en-US" sz="2000">
              <a:latin typeface="+mn-ea"/>
            </a:endParaRPr>
          </a:p>
        </p:txBody>
      </p:sp>
      <p:sp>
        <p:nvSpPr>
          <p:cNvPr id="168968" name="Line 10"/>
          <p:cNvSpPr>
            <a:spLocks noChangeShapeType="1"/>
          </p:cNvSpPr>
          <p:nvPr/>
        </p:nvSpPr>
        <p:spPr bwMode="auto">
          <a:xfrm>
            <a:off x="2895664"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69" name="Line 11"/>
          <p:cNvSpPr>
            <a:spLocks noChangeShapeType="1"/>
          </p:cNvSpPr>
          <p:nvPr/>
        </p:nvSpPr>
        <p:spPr bwMode="auto">
          <a:xfrm>
            <a:off x="3163336"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0" name="Line 12"/>
          <p:cNvSpPr>
            <a:spLocks noChangeShapeType="1"/>
          </p:cNvSpPr>
          <p:nvPr/>
        </p:nvSpPr>
        <p:spPr bwMode="auto">
          <a:xfrm>
            <a:off x="3436585"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1" name="Line 13"/>
          <p:cNvSpPr>
            <a:spLocks noChangeShapeType="1"/>
          </p:cNvSpPr>
          <p:nvPr/>
        </p:nvSpPr>
        <p:spPr bwMode="auto">
          <a:xfrm>
            <a:off x="3707975"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2" name="Line 14"/>
          <p:cNvSpPr>
            <a:spLocks noChangeShapeType="1"/>
          </p:cNvSpPr>
          <p:nvPr/>
        </p:nvSpPr>
        <p:spPr bwMode="auto">
          <a:xfrm>
            <a:off x="3981223"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3" name="Line 15"/>
          <p:cNvSpPr>
            <a:spLocks noChangeShapeType="1"/>
          </p:cNvSpPr>
          <p:nvPr/>
        </p:nvSpPr>
        <p:spPr bwMode="auto">
          <a:xfrm>
            <a:off x="4252613"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4" name="Line 16"/>
          <p:cNvSpPr>
            <a:spLocks noChangeShapeType="1"/>
          </p:cNvSpPr>
          <p:nvPr/>
        </p:nvSpPr>
        <p:spPr bwMode="auto">
          <a:xfrm>
            <a:off x="4522144"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5" name="Line 17"/>
          <p:cNvSpPr>
            <a:spLocks noChangeShapeType="1"/>
          </p:cNvSpPr>
          <p:nvPr/>
        </p:nvSpPr>
        <p:spPr bwMode="auto">
          <a:xfrm>
            <a:off x="4795392"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6" name="AutoShape 18"/>
          <p:cNvSpPr>
            <a:spLocks/>
          </p:cNvSpPr>
          <p:nvPr/>
        </p:nvSpPr>
        <p:spPr bwMode="auto">
          <a:xfrm rot="5400000" flipV="1">
            <a:off x="3754448" y="826769"/>
            <a:ext cx="139413" cy="2087469"/>
          </a:xfrm>
          <a:prstGeom prst="leftBrace">
            <a:avLst>
              <a:gd name="adj1" fmla="val 79234"/>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68977" name="AutoShape 19"/>
          <p:cNvSpPr>
            <a:spLocks/>
          </p:cNvSpPr>
          <p:nvPr/>
        </p:nvSpPr>
        <p:spPr bwMode="auto">
          <a:xfrm flipV="1">
            <a:off x="2538771" y="2020139"/>
            <a:ext cx="169153" cy="3065216"/>
          </a:xfrm>
          <a:prstGeom prst="leftBrace">
            <a:avLst>
              <a:gd name="adj1" fmla="val 95890"/>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72" name="Text Box 20"/>
          <p:cNvSpPr txBox="1">
            <a:spLocks noChangeArrowheads="1"/>
          </p:cNvSpPr>
          <p:nvPr/>
        </p:nvSpPr>
        <p:spPr bwMode="auto">
          <a:xfrm>
            <a:off x="2813878" y="3297159"/>
            <a:ext cx="466567" cy="314142"/>
          </a:xfrm>
          <a:prstGeom prst="rect">
            <a:avLst/>
          </a:prstGeom>
          <a:noFill/>
          <a:ln w="16510">
            <a:noFill/>
            <a:miter lim="800000"/>
            <a:headEnd/>
            <a:tailEnd/>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73" name="Text Box 21"/>
          <p:cNvSpPr txBox="1">
            <a:spLocks noChangeArrowheads="1"/>
          </p:cNvSpPr>
          <p:nvPr/>
        </p:nvSpPr>
        <p:spPr bwMode="auto">
          <a:xfrm>
            <a:off x="3341788" y="3297159"/>
            <a:ext cx="464708" cy="314142"/>
          </a:xfrm>
          <a:prstGeom prst="rect">
            <a:avLst/>
          </a:prstGeom>
          <a:noFill/>
          <a:ln w="16510">
            <a:noFill/>
            <a:miter lim="800000"/>
            <a:headEnd/>
            <a:tailEnd/>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74" name="Text Box 22"/>
          <p:cNvSpPr txBox="1">
            <a:spLocks noChangeArrowheads="1"/>
          </p:cNvSpPr>
          <p:nvPr/>
        </p:nvSpPr>
        <p:spPr bwMode="auto">
          <a:xfrm>
            <a:off x="3867837" y="3297159"/>
            <a:ext cx="466568" cy="314142"/>
          </a:xfrm>
          <a:prstGeom prst="rect">
            <a:avLst/>
          </a:prstGeom>
          <a:noFill/>
          <a:ln w="16510">
            <a:noFill/>
            <a:miter lim="800000"/>
            <a:headEnd/>
            <a:tailEnd/>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75" name="Text Box 23"/>
          <p:cNvSpPr txBox="1">
            <a:spLocks noChangeArrowheads="1"/>
          </p:cNvSpPr>
          <p:nvPr/>
        </p:nvSpPr>
        <p:spPr bwMode="auto">
          <a:xfrm>
            <a:off x="4403181" y="3297159"/>
            <a:ext cx="464708" cy="314142"/>
          </a:xfrm>
          <a:prstGeom prst="rect">
            <a:avLst/>
          </a:prstGeom>
          <a:noFill/>
          <a:ln w="16510">
            <a:noFill/>
            <a:miter lim="800000"/>
            <a:headEnd/>
            <a:tailEnd/>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576" name="Text Box 24"/>
          <p:cNvSpPr txBox="1">
            <a:spLocks noChangeArrowheads="1"/>
          </p:cNvSpPr>
          <p:nvPr/>
        </p:nvSpPr>
        <p:spPr bwMode="auto">
          <a:xfrm>
            <a:off x="1373282" y="3265558"/>
            <a:ext cx="1161771" cy="801158"/>
          </a:xfrm>
          <a:prstGeom prst="rect">
            <a:avLst/>
          </a:prstGeom>
          <a:noFill/>
          <a:ln w="16510">
            <a:noFill/>
            <a:miter lim="800000"/>
            <a:headEnd/>
            <a:tailEnd/>
          </a:ln>
        </p:spPr>
        <p:txBody>
          <a:bodyPr lIns="0" tIns="0" rIns="0" bIns="0"/>
          <a:lstStyle/>
          <a:p>
            <a:pPr algn="ctr">
              <a:defRPr/>
            </a:pPr>
            <a:r>
              <a:rPr lang="en-US" altLang="zh-CN" sz="2000">
                <a:latin typeface="+mn-ea"/>
              </a:rPr>
              <a:t>2048</a:t>
            </a:r>
            <a:r>
              <a:rPr lang="zh-CN" altLang="en-US" sz="2000">
                <a:latin typeface="+mn-ea"/>
              </a:rPr>
              <a:t>个</a:t>
            </a:r>
          </a:p>
          <a:p>
            <a:pPr algn="ctr">
              <a:defRPr/>
            </a:pPr>
            <a:r>
              <a:rPr lang="zh-CN" altLang="en-US" sz="2000">
                <a:latin typeface="+mn-ea"/>
              </a:rPr>
              <a:t>存储单元</a:t>
            </a:r>
            <a:endParaRPr lang="zh-CN" altLang="en-US" sz="2000">
              <a:effectLst>
                <a:outerShdw blurRad="38100" dist="38100" dir="2700000" algn="tl">
                  <a:srgbClr val="C0C0C0"/>
                </a:outerShdw>
              </a:effectLst>
              <a:latin typeface="+mn-ea"/>
            </a:endParaRPr>
          </a:p>
        </p:txBody>
      </p:sp>
      <p:sp>
        <p:nvSpPr>
          <p:cNvPr id="1175577" name="Text Box 25"/>
          <p:cNvSpPr txBox="1">
            <a:spLocks noChangeArrowheads="1"/>
          </p:cNvSpPr>
          <p:nvPr/>
        </p:nvSpPr>
        <p:spPr bwMode="auto">
          <a:xfrm>
            <a:off x="2707924" y="5326643"/>
            <a:ext cx="360614"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7</a:t>
            </a:r>
            <a:endParaRPr lang="en-US" altLang="zh-CN" sz="2000">
              <a:effectLst>
                <a:outerShdw blurRad="38100" dist="38100" dir="2700000" algn="tl">
                  <a:srgbClr val="C0C0C0"/>
                </a:outerShdw>
              </a:effectLst>
              <a:latin typeface="+mn-ea"/>
            </a:endParaRPr>
          </a:p>
        </p:txBody>
      </p:sp>
      <p:sp>
        <p:nvSpPr>
          <p:cNvPr id="1175578" name="Text Box 26"/>
          <p:cNvSpPr txBox="1">
            <a:spLocks noChangeArrowheads="1"/>
          </p:cNvSpPr>
          <p:nvPr/>
        </p:nvSpPr>
        <p:spPr bwMode="auto">
          <a:xfrm>
            <a:off x="2986748" y="5326643"/>
            <a:ext cx="362472"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6</a:t>
            </a:r>
            <a:endParaRPr lang="en-US" altLang="zh-CN" sz="2000">
              <a:effectLst>
                <a:outerShdw blurRad="38100" dist="38100" dir="2700000" algn="tl">
                  <a:srgbClr val="C0C0C0"/>
                </a:outerShdw>
              </a:effectLst>
              <a:latin typeface="+mn-ea"/>
            </a:endParaRPr>
          </a:p>
        </p:txBody>
      </p:sp>
      <p:sp>
        <p:nvSpPr>
          <p:cNvPr id="1175579" name="Text Box 27"/>
          <p:cNvSpPr txBox="1">
            <a:spLocks noChangeArrowheads="1"/>
          </p:cNvSpPr>
          <p:nvPr/>
        </p:nvSpPr>
        <p:spPr bwMode="auto">
          <a:xfrm>
            <a:off x="3349220" y="5326643"/>
            <a:ext cx="894099" cy="312284"/>
          </a:xfrm>
          <a:prstGeom prst="rect">
            <a:avLst/>
          </a:prstGeom>
          <a:noFill/>
          <a:ln w="16510">
            <a:noFill/>
            <a:miter lim="800000"/>
            <a:headEnd/>
            <a:tailEnd/>
          </a:ln>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sp>
        <p:nvSpPr>
          <p:cNvPr id="1175580" name="Text Box 28"/>
          <p:cNvSpPr txBox="1">
            <a:spLocks noChangeArrowheads="1"/>
          </p:cNvSpPr>
          <p:nvPr/>
        </p:nvSpPr>
        <p:spPr bwMode="auto">
          <a:xfrm>
            <a:off x="4325108" y="5326643"/>
            <a:ext cx="362472"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1</a:t>
            </a:r>
            <a:endParaRPr lang="en-US" altLang="zh-CN" sz="2000">
              <a:effectLst>
                <a:outerShdw blurRad="38100" dist="38100" dir="2700000" algn="tl">
                  <a:srgbClr val="C0C0C0"/>
                </a:outerShdw>
              </a:effectLst>
              <a:latin typeface="+mn-ea"/>
            </a:endParaRPr>
          </a:p>
        </p:txBody>
      </p:sp>
      <p:sp>
        <p:nvSpPr>
          <p:cNvPr id="1175581" name="Text Box 29"/>
          <p:cNvSpPr txBox="1">
            <a:spLocks noChangeArrowheads="1"/>
          </p:cNvSpPr>
          <p:nvPr/>
        </p:nvSpPr>
        <p:spPr bwMode="auto">
          <a:xfrm>
            <a:off x="4631816" y="5326643"/>
            <a:ext cx="362473"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68988" name="Rectangle 30"/>
          <p:cNvSpPr>
            <a:spLocks noChangeArrowheads="1"/>
          </p:cNvSpPr>
          <p:nvPr/>
        </p:nvSpPr>
        <p:spPr bwMode="auto">
          <a:xfrm>
            <a:off x="7830868" y="2023651"/>
            <a:ext cx="1591161" cy="3265969"/>
          </a:xfrm>
          <a:prstGeom prst="rect">
            <a:avLst/>
          </a:prstGeom>
          <a:solidFill>
            <a:srgbClr val="66FFCC"/>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89" name="Line 31"/>
          <p:cNvSpPr>
            <a:spLocks noChangeShapeType="1"/>
          </p:cNvSpPr>
          <p:nvPr/>
        </p:nvSpPr>
        <p:spPr bwMode="auto">
          <a:xfrm>
            <a:off x="7839930" y="2821088"/>
            <a:ext cx="1582099" cy="0"/>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90" name="Line 32"/>
          <p:cNvSpPr>
            <a:spLocks noChangeShapeType="1"/>
          </p:cNvSpPr>
          <p:nvPr/>
        </p:nvSpPr>
        <p:spPr bwMode="auto">
          <a:xfrm>
            <a:off x="7836445" y="3651987"/>
            <a:ext cx="1591161" cy="0"/>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91" name="Line 33"/>
          <p:cNvSpPr>
            <a:spLocks noChangeShapeType="1"/>
          </p:cNvSpPr>
          <p:nvPr/>
        </p:nvSpPr>
        <p:spPr bwMode="auto">
          <a:xfrm>
            <a:off x="7836445" y="4482885"/>
            <a:ext cx="1591161" cy="0"/>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175586" name="Text Box 34"/>
          <p:cNvSpPr txBox="1">
            <a:spLocks noChangeArrowheads="1"/>
          </p:cNvSpPr>
          <p:nvPr/>
        </p:nvSpPr>
        <p:spPr bwMode="auto">
          <a:xfrm>
            <a:off x="8297437" y="1458565"/>
            <a:ext cx="663603" cy="405226"/>
          </a:xfrm>
          <a:prstGeom prst="rect">
            <a:avLst/>
          </a:prstGeom>
          <a:noFill/>
          <a:ln w="16510">
            <a:noFill/>
            <a:miter lim="800000"/>
            <a:headEnd/>
            <a:tailEnd/>
          </a:ln>
        </p:spPr>
        <p:txBody>
          <a:bodyPr lIns="0" tIns="0" rIns="0" bIns="0"/>
          <a:lstStyle/>
          <a:p>
            <a:pPr algn="ctr">
              <a:defRPr/>
            </a:pPr>
            <a:r>
              <a:rPr lang="en-US" altLang="zh-CN" sz="2000" dirty="0">
                <a:latin typeface="+mn-ea"/>
              </a:rPr>
              <a:t>8</a:t>
            </a:r>
            <a:r>
              <a:rPr lang="zh-CN" altLang="en-US" sz="2000" dirty="0">
                <a:latin typeface="+mn-ea"/>
              </a:rPr>
              <a:t>位</a:t>
            </a:r>
            <a:endParaRPr lang="zh-CN" altLang="en-US" sz="2000" dirty="0">
              <a:effectLst>
                <a:outerShdw blurRad="38100" dist="38100" dir="2700000" algn="tl">
                  <a:srgbClr val="C0C0C0"/>
                </a:outerShdw>
              </a:effectLst>
              <a:latin typeface="+mn-ea"/>
            </a:endParaRPr>
          </a:p>
        </p:txBody>
      </p:sp>
      <p:sp>
        <p:nvSpPr>
          <p:cNvPr id="168993" name="AutoShape 35"/>
          <p:cNvSpPr>
            <a:spLocks/>
          </p:cNvSpPr>
          <p:nvPr/>
        </p:nvSpPr>
        <p:spPr bwMode="auto">
          <a:xfrm rot="5400000" flipV="1">
            <a:off x="8558602" y="1097022"/>
            <a:ext cx="146848" cy="1565137"/>
          </a:xfrm>
          <a:prstGeom prst="leftBrace">
            <a:avLst>
              <a:gd name="adj1" fmla="val 56400"/>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68994" name="AutoShape 36"/>
          <p:cNvSpPr>
            <a:spLocks/>
          </p:cNvSpPr>
          <p:nvPr/>
        </p:nvSpPr>
        <p:spPr bwMode="auto">
          <a:xfrm flipV="1">
            <a:off x="7589221" y="2029227"/>
            <a:ext cx="169154" cy="754686"/>
          </a:xfrm>
          <a:prstGeom prst="leftBrace">
            <a:avLst>
              <a:gd name="adj1" fmla="val 23609"/>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89" name="Text Box 37"/>
          <p:cNvSpPr txBox="1">
            <a:spLocks noChangeArrowheads="1"/>
          </p:cNvSpPr>
          <p:nvPr/>
        </p:nvSpPr>
        <p:spPr bwMode="auto">
          <a:xfrm>
            <a:off x="7156112" y="2272734"/>
            <a:ext cx="468426" cy="329013"/>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6" name="AutoShape 38"/>
          <p:cNvSpPr>
            <a:spLocks/>
          </p:cNvSpPr>
          <p:nvPr/>
        </p:nvSpPr>
        <p:spPr bwMode="auto">
          <a:xfrm flipV="1">
            <a:off x="7589221" y="2860125"/>
            <a:ext cx="169154" cy="754686"/>
          </a:xfrm>
          <a:prstGeom prst="leftBrace">
            <a:avLst>
              <a:gd name="adj1" fmla="val 23609"/>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91" name="Text Box 39"/>
          <p:cNvSpPr txBox="1">
            <a:spLocks noChangeArrowheads="1"/>
          </p:cNvSpPr>
          <p:nvPr/>
        </p:nvSpPr>
        <p:spPr bwMode="auto">
          <a:xfrm>
            <a:off x="7156112" y="3105490"/>
            <a:ext cx="468426" cy="332731"/>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8" name="AutoShape 40"/>
          <p:cNvSpPr>
            <a:spLocks/>
          </p:cNvSpPr>
          <p:nvPr/>
        </p:nvSpPr>
        <p:spPr bwMode="auto">
          <a:xfrm flipV="1">
            <a:off x="7589221" y="3685446"/>
            <a:ext cx="169154" cy="756544"/>
          </a:xfrm>
          <a:prstGeom prst="leftBrace">
            <a:avLst>
              <a:gd name="adj1" fmla="val 23667"/>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93" name="Text Box 41"/>
          <p:cNvSpPr txBox="1">
            <a:spLocks noChangeArrowheads="1"/>
          </p:cNvSpPr>
          <p:nvPr/>
        </p:nvSpPr>
        <p:spPr bwMode="auto">
          <a:xfrm>
            <a:off x="7156112" y="3932672"/>
            <a:ext cx="468426" cy="332732"/>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9000" name="AutoShape 42"/>
          <p:cNvSpPr>
            <a:spLocks/>
          </p:cNvSpPr>
          <p:nvPr/>
        </p:nvSpPr>
        <p:spPr bwMode="auto">
          <a:xfrm flipV="1">
            <a:off x="7589221" y="4520063"/>
            <a:ext cx="169154" cy="754686"/>
          </a:xfrm>
          <a:prstGeom prst="leftBrace">
            <a:avLst>
              <a:gd name="adj1" fmla="val 23609"/>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95" name="Text Box 43"/>
          <p:cNvSpPr txBox="1">
            <a:spLocks noChangeArrowheads="1"/>
          </p:cNvSpPr>
          <p:nvPr/>
        </p:nvSpPr>
        <p:spPr bwMode="auto">
          <a:xfrm>
            <a:off x="7156112" y="4767288"/>
            <a:ext cx="468426" cy="330872"/>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175596" name="Text Box 44"/>
          <p:cNvSpPr txBox="1">
            <a:spLocks noChangeArrowheads="1"/>
          </p:cNvSpPr>
          <p:nvPr/>
        </p:nvSpPr>
        <p:spPr bwMode="auto">
          <a:xfrm>
            <a:off x="8366212" y="2282028"/>
            <a:ext cx="527909" cy="325296"/>
          </a:xfrm>
          <a:prstGeom prst="rect">
            <a:avLst/>
          </a:prstGeom>
          <a:noFill/>
          <a:ln w="16510">
            <a:noFill/>
            <a:miter lim="800000"/>
            <a:headEnd/>
            <a:tailEnd/>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97" name="Text Box 45"/>
          <p:cNvSpPr txBox="1">
            <a:spLocks noChangeArrowheads="1"/>
          </p:cNvSpPr>
          <p:nvPr/>
        </p:nvSpPr>
        <p:spPr bwMode="auto">
          <a:xfrm>
            <a:off x="8366212" y="3083184"/>
            <a:ext cx="527909" cy="332731"/>
          </a:xfrm>
          <a:prstGeom prst="rect">
            <a:avLst/>
          </a:prstGeom>
          <a:noFill/>
          <a:ln w="16510">
            <a:noFill/>
            <a:miter lim="800000"/>
            <a:headEnd/>
            <a:tailEnd/>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98" name="Text Box 46"/>
          <p:cNvSpPr txBox="1">
            <a:spLocks noChangeArrowheads="1"/>
          </p:cNvSpPr>
          <p:nvPr/>
        </p:nvSpPr>
        <p:spPr bwMode="auto">
          <a:xfrm>
            <a:off x="8366212" y="3936389"/>
            <a:ext cx="527909" cy="332732"/>
          </a:xfrm>
          <a:prstGeom prst="rect">
            <a:avLst/>
          </a:prstGeom>
          <a:noFill/>
          <a:ln w="16510">
            <a:noFill/>
            <a:miter lim="800000"/>
            <a:headEnd/>
            <a:tailEnd/>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99" name="Text Box 47"/>
          <p:cNvSpPr txBox="1">
            <a:spLocks noChangeArrowheads="1"/>
          </p:cNvSpPr>
          <p:nvPr/>
        </p:nvSpPr>
        <p:spPr bwMode="auto">
          <a:xfrm>
            <a:off x="8366212" y="4726394"/>
            <a:ext cx="527909" cy="330872"/>
          </a:xfrm>
          <a:prstGeom prst="rect">
            <a:avLst/>
          </a:prstGeom>
          <a:noFill/>
          <a:ln w="16510">
            <a:noFill/>
            <a:miter lim="800000"/>
            <a:headEnd/>
            <a:tailEnd/>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600" name="Text Box 48"/>
          <p:cNvSpPr txBox="1">
            <a:spLocks noChangeArrowheads="1"/>
          </p:cNvSpPr>
          <p:nvPr/>
        </p:nvSpPr>
        <p:spPr bwMode="auto">
          <a:xfrm>
            <a:off x="7762092" y="5360255"/>
            <a:ext cx="1745444" cy="399650"/>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7</a:t>
            </a:r>
            <a:r>
              <a:rPr lang="en-US" altLang="zh-CN" sz="2000">
                <a:latin typeface="+mn-ea"/>
              </a:rPr>
              <a:t>D</a:t>
            </a:r>
            <a:r>
              <a:rPr lang="en-US" altLang="zh-CN" sz="2000" baseline="-25000">
                <a:latin typeface="+mn-ea"/>
              </a:rPr>
              <a:t>6</a:t>
            </a:r>
            <a:r>
              <a:rPr lang="en-US" altLang="zh-CN" sz="2000">
                <a:latin typeface="+mn-ea"/>
              </a:rPr>
              <a:t>…D</a:t>
            </a:r>
            <a:r>
              <a:rPr lang="en-US" altLang="zh-CN" sz="2000" baseline="-25000">
                <a:latin typeface="+mn-ea"/>
              </a:rPr>
              <a:t>1</a:t>
            </a: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175601" name="Text Box 49"/>
          <p:cNvSpPr txBox="1">
            <a:spLocks noChangeArrowheads="1"/>
          </p:cNvSpPr>
          <p:nvPr/>
        </p:nvSpPr>
        <p:spPr bwMode="auto">
          <a:xfrm>
            <a:off x="9358830" y="1458565"/>
            <a:ext cx="845770" cy="405226"/>
          </a:xfrm>
          <a:prstGeom prst="rect">
            <a:avLst/>
          </a:prstGeom>
          <a:noFill/>
          <a:ln w="16510">
            <a:noFill/>
            <a:miter lim="800000"/>
            <a:headEnd/>
            <a:tailEnd/>
          </a:ln>
        </p:spPr>
        <p:txBody>
          <a:bodyPr lIns="0" tIns="0" rIns="0" bIns="0"/>
          <a:lstStyle/>
          <a:p>
            <a:pPr algn="ctr">
              <a:defRPr/>
            </a:pPr>
            <a:r>
              <a:rPr lang="zh-CN" altLang="en-US" sz="2000" dirty="0">
                <a:latin typeface="+mn-ea"/>
              </a:rPr>
              <a:t>地址</a:t>
            </a:r>
            <a:endParaRPr lang="zh-CN" altLang="en-US" sz="2000" dirty="0">
              <a:effectLst>
                <a:outerShdw blurRad="38100" dist="38100" dir="2700000" algn="tl">
                  <a:srgbClr val="C0C0C0"/>
                </a:outerShdw>
              </a:effectLst>
              <a:latin typeface="+mn-ea"/>
            </a:endParaRPr>
          </a:p>
        </p:txBody>
      </p:sp>
      <p:sp>
        <p:nvSpPr>
          <p:cNvPr id="1175602" name="Text Box 50"/>
          <p:cNvSpPr txBox="1">
            <a:spLocks noChangeArrowheads="1"/>
          </p:cNvSpPr>
          <p:nvPr/>
        </p:nvSpPr>
        <p:spPr bwMode="auto">
          <a:xfrm>
            <a:off x="9407158" y="2096686"/>
            <a:ext cx="667320" cy="250401"/>
          </a:xfrm>
          <a:prstGeom prst="rect">
            <a:avLst/>
          </a:prstGeom>
          <a:noFill/>
          <a:ln w="16510">
            <a:noFill/>
            <a:miter lim="800000"/>
            <a:headEnd/>
            <a:tailEnd/>
          </a:ln>
        </p:spPr>
        <p:txBody>
          <a:bodyPr lIns="0" tIns="0" rIns="0" bIns="0"/>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lnSpc>
                <a:spcPct val="64000"/>
              </a:lnSpc>
              <a:defRPr/>
            </a:pPr>
            <a:r>
              <a:rPr lang="en-US" altLang="zh-CN" sz="2400" dirty="0">
                <a:latin typeface="+mn-ea"/>
                <a:ea typeface="+mn-ea"/>
              </a:rPr>
              <a:t>0</a:t>
            </a:r>
          </a:p>
          <a:p>
            <a:pPr algn="ctr" eaLnBrk="1" hangingPunct="1">
              <a:lnSpc>
                <a:spcPct val="48000"/>
              </a:lnSpc>
              <a:spcBef>
                <a:spcPts val="300"/>
              </a:spcBef>
              <a:defRPr/>
            </a:pPr>
            <a:endParaRPr lang="en-US" altLang="zh-CN" sz="2400" dirty="0">
              <a:effectLst>
                <a:outerShdw blurRad="38100" dist="38100" dir="2700000" algn="tl">
                  <a:srgbClr val="C0C0C0"/>
                </a:outerShdw>
              </a:effectLst>
              <a:latin typeface="+mn-ea"/>
              <a:ea typeface="+mn-ea"/>
            </a:endParaRPr>
          </a:p>
        </p:txBody>
      </p:sp>
      <p:sp>
        <p:nvSpPr>
          <p:cNvPr id="1175603" name="Text Box 51"/>
          <p:cNvSpPr txBox="1">
            <a:spLocks noChangeArrowheads="1"/>
          </p:cNvSpPr>
          <p:nvPr/>
        </p:nvSpPr>
        <p:spPr bwMode="auto">
          <a:xfrm>
            <a:off x="9557915" y="3438221"/>
            <a:ext cx="414519" cy="689628"/>
          </a:xfrm>
          <a:prstGeom prst="rect">
            <a:avLst/>
          </a:prstGeom>
          <a:noFill/>
          <a:ln w="16510">
            <a:noFill/>
            <a:miter lim="800000"/>
            <a:headEnd/>
            <a:tailEnd/>
          </a:ln>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sp>
        <p:nvSpPr>
          <p:cNvPr id="1175604" name="Text Box 52"/>
          <p:cNvSpPr txBox="1">
            <a:spLocks noChangeArrowheads="1"/>
          </p:cNvSpPr>
          <p:nvPr/>
        </p:nvSpPr>
        <p:spPr bwMode="auto">
          <a:xfrm>
            <a:off x="9494524" y="4913206"/>
            <a:ext cx="858781" cy="325296"/>
          </a:xfrm>
          <a:prstGeom prst="rect">
            <a:avLst/>
          </a:prstGeom>
          <a:noFill/>
          <a:ln w="16510">
            <a:noFill/>
            <a:miter lim="800000"/>
            <a:headEnd/>
            <a:tailEnd/>
          </a:ln>
        </p:spPr>
        <p:txBody>
          <a:bodyPr lIns="0" tIns="0" rIns="0" bIns="0"/>
          <a:lstStyle/>
          <a:p>
            <a:pPr algn="ctr">
              <a:defRPr/>
            </a:pPr>
            <a:r>
              <a:rPr lang="en-US" altLang="zh-CN" sz="2000" dirty="0">
                <a:latin typeface="+mn-ea"/>
              </a:rPr>
              <a:t>32767</a:t>
            </a:r>
            <a:endParaRPr lang="en-US" altLang="zh-CN" sz="2000" dirty="0">
              <a:effectLst>
                <a:outerShdw blurRad="38100" dist="38100" dir="2700000" algn="tl">
                  <a:srgbClr val="C0C0C0"/>
                </a:outerShdw>
              </a:effectLst>
              <a:latin typeface="+mn-ea"/>
            </a:endParaRPr>
          </a:p>
        </p:txBody>
      </p:sp>
      <p:grpSp>
        <p:nvGrpSpPr>
          <p:cNvPr id="2" name="Group 58"/>
          <p:cNvGrpSpPr>
            <a:grpSpLocks/>
          </p:cNvGrpSpPr>
          <p:nvPr/>
        </p:nvGrpSpPr>
        <p:grpSpPr bwMode="auto">
          <a:xfrm>
            <a:off x="1419753" y="2201168"/>
            <a:ext cx="3964892" cy="801158"/>
            <a:chOff x="619" y="1679"/>
            <a:chExt cx="2133" cy="431"/>
          </a:xfrm>
        </p:grpSpPr>
        <p:sp>
          <p:nvSpPr>
            <p:cNvPr id="169016" name="Line 53"/>
            <p:cNvSpPr>
              <a:spLocks noChangeShapeType="1"/>
            </p:cNvSpPr>
            <p:nvPr/>
          </p:nvSpPr>
          <p:spPr bwMode="auto">
            <a:xfrm>
              <a:off x="932" y="1874"/>
              <a:ext cx="1820" cy="0"/>
            </a:xfrm>
            <a:prstGeom prst="line">
              <a:avLst/>
            </a:prstGeom>
            <a:noFill/>
            <a:ln w="38100">
              <a:solidFill>
                <a:srgbClr val="C00000"/>
              </a:solidFill>
              <a:round/>
              <a:headEnd/>
              <a:tailEnd/>
            </a:ln>
          </p:spPr>
          <p:txBody>
            <a:bodyPr/>
            <a:lstStyle/>
            <a:p>
              <a:pPr algn="ctr"/>
              <a:endParaRPr lang="zh-CN" altLang="en-US" sz="2000">
                <a:latin typeface="+mn-ea"/>
              </a:endParaRPr>
            </a:p>
          </p:txBody>
        </p:sp>
        <p:sp>
          <p:nvSpPr>
            <p:cNvPr id="1175607" name="Text Box 55"/>
            <p:cNvSpPr txBox="1">
              <a:spLocks noChangeArrowheads="1"/>
            </p:cNvSpPr>
            <p:nvPr/>
          </p:nvSpPr>
          <p:spPr bwMode="auto">
            <a:xfrm>
              <a:off x="619" y="1679"/>
              <a:ext cx="625" cy="431"/>
            </a:xfrm>
            <a:prstGeom prst="rect">
              <a:avLst/>
            </a:prstGeom>
            <a:noFill/>
            <a:ln w="16510">
              <a:noFill/>
              <a:miter lim="800000"/>
              <a:headEnd/>
              <a:tailEnd/>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grpSp>
        <p:nvGrpSpPr>
          <p:cNvPr id="3" name="Group 59"/>
          <p:cNvGrpSpPr>
            <a:grpSpLocks/>
          </p:cNvGrpSpPr>
          <p:nvPr/>
        </p:nvGrpSpPr>
        <p:grpSpPr bwMode="auto">
          <a:xfrm>
            <a:off x="6386555" y="4367638"/>
            <a:ext cx="3805030" cy="801158"/>
            <a:chOff x="2930" y="2853"/>
            <a:chExt cx="2047" cy="431"/>
          </a:xfrm>
        </p:grpSpPr>
        <p:sp>
          <p:nvSpPr>
            <p:cNvPr id="169014" name="Line 54"/>
            <p:cNvSpPr>
              <a:spLocks noChangeShapeType="1"/>
            </p:cNvSpPr>
            <p:nvPr/>
          </p:nvSpPr>
          <p:spPr bwMode="auto">
            <a:xfrm>
              <a:off x="3157" y="3135"/>
              <a:ext cx="1820" cy="0"/>
            </a:xfrm>
            <a:prstGeom prst="line">
              <a:avLst/>
            </a:prstGeom>
            <a:noFill/>
            <a:ln w="38100">
              <a:solidFill>
                <a:srgbClr val="C00000"/>
              </a:solidFill>
              <a:round/>
              <a:headEnd/>
              <a:tailEnd/>
            </a:ln>
          </p:spPr>
          <p:txBody>
            <a:bodyPr/>
            <a:lstStyle/>
            <a:p>
              <a:pPr algn="ctr"/>
              <a:endParaRPr lang="zh-CN" altLang="en-US" sz="2000">
                <a:latin typeface="+mn-ea"/>
              </a:endParaRPr>
            </a:p>
          </p:txBody>
        </p:sp>
        <p:sp>
          <p:nvSpPr>
            <p:cNvPr id="1175608" name="Text Box 56"/>
            <p:cNvSpPr txBox="1">
              <a:spLocks noChangeArrowheads="1"/>
            </p:cNvSpPr>
            <p:nvPr/>
          </p:nvSpPr>
          <p:spPr bwMode="auto">
            <a:xfrm>
              <a:off x="2930" y="2853"/>
              <a:ext cx="625" cy="431"/>
            </a:xfrm>
            <a:prstGeom prst="rect">
              <a:avLst/>
            </a:prstGeom>
            <a:noFill/>
            <a:ln w="16510">
              <a:noFill/>
              <a:miter lim="800000"/>
              <a:headEnd/>
              <a:tailEnd/>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spTree>
    <p:extLst>
      <p:ext uri="{BB962C8B-B14F-4D97-AF65-F5344CB8AC3E}">
        <p14:creationId xmlns:p14="http://schemas.microsoft.com/office/powerpoint/2010/main" val="38110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zh-CN" altLang="en-US"/>
              <a:t>各芯片地址范围</a:t>
            </a:r>
          </a:p>
        </p:txBody>
      </p:sp>
      <p:sp>
        <p:nvSpPr>
          <p:cNvPr id="169986" name="Rectangle 4"/>
          <p:cNvSpPr>
            <a:spLocks noChangeArrowheads="1"/>
          </p:cNvSpPr>
          <p:nvPr/>
        </p:nvSpPr>
        <p:spPr bwMode="auto">
          <a:xfrm>
            <a:off x="3403851" y="1845366"/>
            <a:ext cx="2016191" cy="3714036"/>
          </a:xfrm>
          <a:prstGeom prst="rect">
            <a:avLst/>
          </a:prstGeom>
          <a:solidFill>
            <a:srgbClr val="66FFCC"/>
          </a:solidFill>
          <a:ln w="28575">
            <a:solidFill>
              <a:schemeClr val="tx1"/>
            </a:solidFill>
            <a:miter lim="800000"/>
            <a:headEnd/>
            <a:tailEnd/>
          </a:ln>
        </p:spPr>
        <p:txBody>
          <a:bodyPr/>
          <a:lstStyle/>
          <a:p>
            <a:pPr algn="ctr">
              <a:lnSpc>
                <a:spcPct val="120000"/>
              </a:lnSpc>
              <a:spcBef>
                <a:spcPct val="20000"/>
              </a:spcBef>
              <a:buClr>
                <a:schemeClr val="accent2"/>
              </a:buClr>
              <a:buFont typeface="Wingdings" pitchFamily="2" charset="2"/>
              <a:buNone/>
            </a:pPr>
            <a:endParaRPr lang="zh-CN" altLang="zh-CN" sz="2400" b="1">
              <a:latin typeface="+mn-ea"/>
            </a:endParaRPr>
          </a:p>
        </p:txBody>
      </p:sp>
      <p:sp>
        <p:nvSpPr>
          <p:cNvPr id="169987" name="Line 5"/>
          <p:cNvSpPr>
            <a:spLocks noChangeShapeType="1"/>
          </p:cNvSpPr>
          <p:nvPr/>
        </p:nvSpPr>
        <p:spPr bwMode="auto">
          <a:xfrm>
            <a:off x="3427433" y="2753240"/>
            <a:ext cx="1992610" cy="0"/>
          </a:xfrm>
          <a:prstGeom prst="line">
            <a:avLst/>
          </a:prstGeom>
          <a:noFill/>
          <a:ln w="9525">
            <a:solidFill>
              <a:schemeClr val="tx1"/>
            </a:solidFill>
            <a:round/>
            <a:headEnd/>
            <a:tailEnd/>
          </a:ln>
        </p:spPr>
        <p:txBody>
          <a:bodyPr/>
          <a:lstStyle/>
          <a:p>
            <a:endParaRPr lang="zh-CN" altLang="en-US" sz="2400">
              <a:latin typeface="+mn-ea"/>
            </a:endParaRPr>
          </a:p>
        </p:txBody>
      </p:sp>
      <p:sp>
        <p:nvSpPr>
          <p:cNvPr id="169988" name="Line 6"/>
          <p:cNvSpPr>
            <a:spLocks noChangeShapeType="1"/>
          </p:cNvSpPr>
          <p:nvPr/>
        </p:nvSpPr>
        <p:spPr bwMode="auto">
          <a:xfrm>
            <a:off x="3411713" y="3696487"/>
            <a:ext cx="1998504" cy="0"/>
          </a:xfrm>
          <a:prstGeom prst="line">
            <a:avLst/>
          </a:prstGeom>
          <a:noFill/>
          <a:ln w="9525">
            <a:solidFill>
              <a:schemeClr val="tx1"/>
            </a:solidFill>
            <a:round/>
            <a:headEnd/>
            <a:tailEnd/>
          </a:ln>
        </p:spPr>
        <p:txBody>
          <a:bodyPr/>
          <a:lstStyle/>
          <a:p>
            <a:endParaRPr lang="zh-CN" altLang="en-US" sz="2400">
              <a:latin typeface="+mn-ea"/>
            </a:endParaRPr>
          </a:p>
        </p:txBody>
      </p:sp>
      <p:sp>
        <p:nvSpPr>
          <p:cNvPr id="169989" name="Line 7"/>
          <p:cNvSpPr>
            <a:spLocks noChangeShapeType="1"/>
          </p:cNvSpPr>
          <p:nvPr/>
        </p:nvSpPr>
        <p:spPr bwMode="auto">
          <a:xfrm>
            <a:off x="3411713" y="4641700"/>
            <a:ext cx="2008330" cy="0"/>
          </a:xfrm>
          <a:prstGeom prst="line">
            <a:avLst/>
          </a:prstGeom>
          <a:noFill/>
          <a:ln w="9525">
            <a:solidFill>
              <a:schemeClr val="tx1"/>
            </a:solidFill>
            <a:round/>
            <a:headEnd/>
            <a:tailEnd/>
          </a:ln>
        </p:spPr>
        <p:txBody>
          <a:bodyPr/>
          <a:lstStyle/>
          <a:p>
            <a:endParaRPr lang="zh-CN" altLang="en-US" sz="2400">
              <a:latin typeface="+mn-ea"/>
            </a:endParaRPr>
          </a:p>
        </p:txBody>
      </p:sp>
      <p:sp>
        <p:nvSpPr>
          <p:cNvPr id="1174536" name="Text Box 8"/>
          <p:cNvSpPr txBox="1">
            <a:spLocks noChangeArrowheads="1"/>
          </p:cNvSpPr>
          <p:nvPr/>
        </p:nvSpPr>
        <p:spPr bwMode="auto">
          <a:xfrm>
            <a:off x="4081808" y="1207690"/>
            <a:ext cx="839097" cy="459833"/>
          </a:xfrm>
          <a:prstGeom prst="rect">
            <a:avLst/>
          </a:prstGeom>
          <a:noFill/>
          <a:ln w="16510">
            <a:noFill/>
            <a:miter lim="800000"/>
            <a:headEnd/>
            <a:tailEnd/>
          </a:ln>
        </p:spPr>
        <p:txBody>
          <a:bodyPr lIns="0" tIns="0" rIns="0" bIns="0"/>
          <a:lstStyle/>
          <a:p>
            <a:pPr algn="ctr">
              <a:defRPr/>
            </a:pPr>
            <a:r>
              <a:rPr lang="en-US" altLang="zh-CN" sz="2400">
                <a:latin typeface="+mn-ea"/>
              </a:rPr>
              <a:t>8</a:t>
            </a:r>
            <a:r>
              <a:rPr lang="zh-CN" altLang="en-US" sz="2400" dirty="0">
                <a:latin typeface="+mn-ea"/>
              </a:rPr>
              <a:t>位</a:t>
            </a:r>
            <a:endParaRPr lang="zh-CN" altLang="en-US" sz="2400" dirty="0">
              <a:effectLst>
                <a:outerShdw blurRad="38100" dist="38100" dir="2700000" algn="tl">
                  <a:srgbClr val="C0C0C0"/>
                </a:outerShdw>
              </a:effectLst>
              <a:latin typeface="+mn-ea"/>
            </a:endParaRPr>
          </a:p>
        </p:txBody>
      </p:sp>
      <p:sp>
        <p:nvSpPr>
          <p:cNvPr id="169991" name="AutoShape 9"/>
          <p:cNvSpPr>
            <a:spLocks/>
          </p:cNvSpPr>
          <p:nvPr/>
        </p:nvSpPr>
        <p:spPr bwMode="auto">
          <a:xfrm rot="5400000" flipV="1">
            <a:off x="4335308" y="691854"/>
            <a:ext cx="167033" cy="1982783"/>
          </a:xfrm>
          <a:prstGeom prst="leftBrace">
            <a:avLst>
              <a:gd name="adj1" fmla="val 62815"/>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69992" name="AutoShape 10"/>
          <p:cNvSpPr>
            <a:spLocks/>
          </p:cNvSpPr>
          <p:nvPr/>
        </p:nvSpPr>
        <p:spPr bwMode="auto">
          <a:xfrm flipV="1">
            <a:off x="3097296" y="1853225"/>
            <a:ext cx="214195" cy="856783"/>
          </a:xfrm>
          <a:prstGeom prst="leftBrace">
            <a:avLst>
              <a:gd name="adj1" fmla="val 21167"/>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39" name="Text Box 11"/>
          <p:cNvSpPr txBox="1">
            <a:spLocks noChangeArrowheads="1"/>
          </p:cNvSpPr>
          <p:nvPr/>
        </p:nvSpPr>
        <p:spPr bwMode="auto">
          <a:xfrm>
            <a:off x="2549033" y="2130306"/>
            <a:ext cx="593460" cy="373369"/>
          </a:xfrm>
          <a:prstGeom prst="rect">
            <a:avLst/>
          </a:prstGeom>
          <a:noFill/>
          <a:ln w="16510">
            <a:noFill/>
            <a:miter lim="800000"/>
            <a:headEnd/>
            <a:tailEnd/>
          </a:ln>
        </p:spPr>
        <p:txBody>
          <a:bodyPr lIns="0" tIns="0" rIns="0" bIns="0"/>
          <a:lstStyle/>
          <a:p>
            <a:pPr algn="ctr">
              <a:defRPr/>
            </a:pPr>
            <a:r>
              <a:rPr lang="en-US" altLang="zh-CN" sz="2400" dirty="0">
                <a:latin typeface="+mn-ea"/>
              </a:rPr>
              <a:t>8K</a:t>
            </a:r>
            <a:endParaRPr lang="en-US" altLang="zh-CN" sz="2400" dirty="0">
              <a:effectLst>
                <a:outerShdw blurRad="38100" dist="38100" dir="2700000" algn="tl">
                  <a:srgbClr val="C0C0C0"/>
                </a:outerShdw>
              </a:effectLst>
              <a:latin typeface="+mn-ea"/>
            </a:endParaRPr>
          </a:p>
        </p:txBody>
      </p:sp>
      <p:sp>
        <p:nvSpPr>
          <p:cNvPr id="169994" name="AutoShape 12"/>
          <p:cNvSpPr>
            <a:spLocks/>
          </p:cNvSpPr>
          <p:nvPr/>
        </p:nvSpPr>
        <p:spPr bwMode="auto">
          <a:xfrm flipV="1">
            <a:off x="3097296" y="2796472"/>
            <a:ext cx="214195" cy="858749"/>
          </a:xfrm>
          <a:prstGeom prst="leftBrace">
            <a:avLst>
              <a:gd name="adj1" fmla="val 21215"/>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1" name="Text Box 13"/>
          <p:cNvSpPr txBox="1">
            <a:spLocks noChangeArrowheads="1"/>
          </p:cNvSpPr>
          <p:nvPr/>
        </p:nvSpPr>
        <p:spPr bwMode="auto">
          <a:xfrm>
            <a:off x="2549033" y="3075516"/>
            <a:ext cx="593460" cy="379265"/>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6" name="AutoShape 14"/>
          <p:cNvSpPr>
            <a:spLocks/>
          </p:cNvSpPr>
          <p:nvPr/>
        </p:nvSpPr>
        <p:spPr bwMode="auto">
          <a:xfrm flipV="1">
            <a:off x="3097296" y="3735790"/>
            <a:ext cx="214195" cy="860713"/>
          </a:xfrm>
          <a:prstGeom prst="leftBrace">
            <a:avLst>
              <a:gd name="adj1" fmla="val 21264"/>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3" name="Text Box 15"/>
          <p:cNvSpPr txBox="1">
            <a:spLocks noChangeArrowheads="1"/>
          </p:cNvSpPr>
          <p:nvPr/>
        </p:nvSpPr>
        <p:spPr bwMode="auto">
          <a:xfrm>
            <a:off x="2549033" y="4016799"/>
            <a:ext cx="593460" cy="377299"/>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8" name="AutoShape 16"/>
          <p:cNvSpPr>
            <a:spLocks/>
          </p:cNvSpPr>
          <p:nvPr/>
        </p:nvSpPr>
        <p:spPr bwMode="auto">
          <a:xfrm flipV="1">
            <a:off x="3097296" y="4684932"/>
            <a:ext cx="214195" cy="856783"/>
          </a:xfrm>
          <a:prstGeom prst="leftBrace">
            <a:avLst>
              <a:gd name="adj1" fmla="val 21167"/>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5" name="Text Box 17"/>
          <p:cNvSpPr txBox="1">
            <a:spLocks noChangeArrowheads="1"/>
          </p:cNvSpPr>
          <p:nvPr/>
        </p:nvSpPr>
        <p:spPr bwMode="auto">
          <a:xfrm>
            <a:off x="2549033" y="4965942"/>
            <a:ext cx="593460" cy="375334"/>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174546" name="Text Box 18"/>
          <p:cNvSpPr txBox="1">
            <a:spLocks noChangeArrowheads="1"/>
          </p:cNvSpPr>
          <p:nvPr/>
        </p:nvSpPr>
        <p:spPr bwMode="auto">
          <a:xfrm>
            <a:off x="4081808" y="2140129"/>
            <a:ext cx="668133" cy="369438"/>
          </a:xfrm>
          <a:prstGeom prst="rect">
            <a:avLst/>
          </a:prstGeom>
          <a:noFill/>
          <a:ln w="16510">
            <a:noFill/>
            <a:miter lim="800000"/>
            <a:headEnd/>
            <a:tailEnd/>
          </a:ln>
        </p:spPr>
        <p:txBody>
          <a:bodyPr lIns="0" tIns="0" rIns="0" bIns="0"/>
          <a:lstStyle/>
          <a:p>
            <a:pPr algn="ctr">
              <a:defRPr/>
            </a:pPr>
            <a:r>
              <a:rPr lang="en-US" altLang="zh-CN" sz="2400">
                <a:latin typeface="+mn-ea"/>
              </a:rPr>
              <a:t>1</a:t>
            </a:r>
            <a:endParaRPr lang="en-US" altLang="zh-CN" sz="2400">
              <a:effectLst>
                <a:outerShdw blurRad="38100" dist="38100" dir="2700000" algn="tl">
                  <a:srgbClr val="C0C0C0"/>
                </a:outerShdw>
              </a:effectLst>
              <a:latin typeface="+mn-ea"/>
            </a:endParaRPr>
          </a:p>
        </p:txBody>
      </p:sp>
      <p:sp>
        <p:nvSpPr>
          <p:cNvPr id="1174547" name="Text Box 19"/>
          <p:cNvSpPr txBox="1">
            <a:spLocks noChangeArrowheads="1"/>
          </p:cNvSpPr>
          <p:nvPr/>
        </p:nvSpPr>
        <p:spPr bwMode="auto">
          <a:xfrm>
            <a:off x="4081808" y="3049972"/>
            <a:ext cx="668133" cy="379263"/>
          </a:xfrm>
          <a:prstGeom prst="rect">
            <a:avLst/>
          </a:prstGeom>
          <a:noFill/>
          <a:ln w="16510">
            <a:noFill/>
            <a:miter lim="800000"/>
            <a:headEnd/>
            <a:tailEnd/>
          </a:ln>
        </p:spPr>
        <p:txBody>
          <a:bodyPr lIns="0" tIns="0" rIns="0" bIns="0"/>
          <a:lstStyle/>
          <a:p>
            <a:pPr algn="ctr">
              <a:defRPr/>
            </a:pPr>
            <a:r>
              <a:rPr lang="en-US" altLang="zh-CN" sz="2400">
                <a:latin typeface="+mn-ea"/>
              </a:rPr>
              <a:t>2</a:t>
            </a:r>
            <a:endParaRPr lang="en-US" altLang="zh-CN" sz="2400">
              <a:effectLst>
                <a:outerShdw blurRad="38100" dist="38100" dir="2700000" algn="tl">
                  <a:srgbClr val="C0C0C0"/>
                </a:outerShdw>
              </a:effectLst>
              <a:latin typeface="+mn-ea"/>
            </a:endParaRPr>
          </a:p>
        </p:txBody>
      </p:sp>
      <p:sp>
        <p:nvSpPr>
          <p:cNvPr id="1174548" name="Text Box 20"/>
          <p:cNvSpPr txBox="1">
            <a:spLocks noChangeArrowheads="1"/>
          </p:cNvSpPr>
          <p:nvPr/>
        </p:nvSpPr>
        <p:spPr bwMode="auto">
          <a:xfrm>
            <a:off x="4081808" y="4020730"/>
            <a:ext cx="668133" cy="379263"/>
          </a:xfrm>
          <a:prstGeom prst="rect">
            <a:avLst/>
          </a:prstGeom>
          <a:noFill/>
          <a:ln w="16510">
            <a:noFill/>
            <a:miter lim="800000"/>
            <a:headEnd/>
            <a:tailEnd/>
          </a:ln>
        </p:spPr>
        <p:txBody>
          <a:bodyPr lIns="0" tIns="0" rIns="0" bIns="0"/>
          <a:lstStyle/>
          <a:p>
            <a:pPr algn="ctr">
              <a:defRPr/>
            </a:pPr>
            <a:r>
              <a:rPr lang="en-US" altLang="zh-CN" sz="2400">
                <a:latin typeface="+mn-ea"/>
              </a:rPr>
              <a:t>3</a:t>
            </a:r>
            <a:endParaRPr lang="en-US" altLang="zh-CN" sz="2400">
              <a:effectLst>
                <a:outerShdw blurRad="38100" dist="38100" dir="2700000" algn="tl">
                  <a:srgbClr val="C0C0C0"/>
                </a:outerShdw>
              </a:effectLst>
              <a:latin typeface="+mn-ea"/>
            </a:endParaRPr>
          </a:p>
        </p:txBody>
      </p:sp>
      <p:sp>
        <p:nvSpPr>
          <p:cNvPr id="1174549" name="Text Box 21"/>
          <p:cNvSpPr txBox="1">
            <a:spLocks noChangeArrowheads="1"/>
          </p:cNvSpPr>
          <p:nvPr/>
        </p:nvSpPr>
        <p:spPr bwMode="auto">
          <a:xfrm>
            <a:off x="4081808" y="4918780"/>
            <a:ext cx="668133" cy="375334"/>
          </a:xfrm>
          <a:prstGeom prst="rect">
            <a:avLst/>
          </a:prstGeom>
          <a:noFill/>
          <a:ln w="16510">
            <a:noFill/>
            <a:miter lim="800000"/>
            <a:headEnd/>
            <a:tailEnd/>
          </a:ln>
        </p:spPr>
        <p:txBody>
          <a:bodyPr lIns="0" tIns="0" rIns="0" bIns="0"/>
          <a:lstStyle/>
          <a:p>
            <a:pPr algn="ctr">
              <a:defRPr/>
            </a:pPr>
            <a:r>
              <a:rPr lang="en-US" altLang="zh-CN" sz="2400">
                <a:latin typeface="+mn-ea"/>
              </a:rPr>
              <a:t>4</a:t>
            </a:r>
            <a:endParaRPr lang="en-US" altLang="zh-CN" sz="2400">
              <a:effectLst>
                <a:outerShdw blurRad="38100" dist="38100" dir="2700000" algn="tl">
                  <a:srgbClr val="C0C0C0"/>
                </a:outerShdw>
              </a:effectLst>
              <a:latin typeface="+mn-ea"/>
            </a:endParaRPr>
          </a:p>
        </p:txBody>
      </p:sp>
      <p:sp>
        <p:nvSpPr>
          <p:cNvPr id="1174550" name="Text Box 22"/>
          <p:cNvSpPr txBox="1">
            <a:spLocks noChangeArrowheads="1"/>
          </p:cNvSpPr>
          <p:nvPr/>
        </p:nvSpPr>
        <p:spPr bwMode="auto">
          <a:xfrm>
            <a:off x="3317387" y="5639970"/>
            <a:ext cx="2210735" cy="453937"/>
          </a:xfrm>
          <a:prstGeom prst="rect">
            <a:avLst/>
          </a:prstGeom>
          <a:noFill/>
          <a:ln w="16510">
            <a:noFill/>
            <a:miter lim="800000"/>
            <a:headEnd/>
            <a:tailEnd/>
          </a:ln>
        </p:spPr>
        <p:txBody>
          <a:bodyPr lIns="0" tIns="0" rIns="0" bIns="0"/>
          <a:lstStyle/>
          <a:p>
            <a:pPr algn="ctr">
              <a:defRPr/>
            </a:pPr>
            <a:r>
              <a:rPr lang="en-US" altLang="zh-CN" sz="2400" dirty="0">
                <a:latin typeface="+mn-ea"/>
              </a:rPr>
              <a:t>D</a:t>
            </a:r>
            <a:r>
              <a:rPr lang="en-US" altLang="zh-CN" sz="2400" baseline="-25000" dirty="0">
                <a:latin typeface="+mn-ea"/>
              </a:rPr>
              <a:t>7</a:t>
            </a:r>
            <a:r>
              <a:rPr lang="en-US" altLang="zh-CN" sz="2400" dirty="0">
                <a:latin typeface="+mn-ea"/>
              </a:rPr>
              <a:t>D</a:t>
            </a:r>
            <a:r>
              <a:rPr lang="en-US" altLang="zh-CN" sz="2400" baseline="-25000" dirty="0">
                <a:latin typeface="+mn-ea"/>
              </a:rPr>
              <a:t>6</a:t>
            </a:r>
            <a:r>
              <a:rPr lang="en-US" altLang="zh-CN" sz="2400" dirty="0">
                <a:latin typeface="+mn-ea"/>
              </a:rPr>
              <a:t>…D</a:t>
            </a:r>
            <a:r>
              <a:rPr lang="en-US" altLang="zh-CN" sz="2400" baseline="-25000" dirty="0">
                <a:latin typeface="+mn-ea"/>
              </a:rPr>
              <a:t>1</a:t>
            </a:r>
            <a:r>
              <a:rPr lang="en-US" altLang="zh-CN" sz="2400" dirty="0">
                <a:latin typeface="+mn-ea"/>
              </a:rPr>
              <a:t>D</a:t>
            </a:r>
            <a:r>
              <a:rPr lang="en-US" altLang="zh-CN" sz="2400" baseline="-25000" dirty="0">
                <a:latin typeface="+mn-ea"/>
              </a:rPr>
              <a:t>0</a:t>
            </a:r>
            <a:endParaRPr lang="en-US" altLang="zh-CN" sz="2400" dirty="0">
              <a:effectLst>
                <a:outerShdw blurRad="38100" dist="38100" dir="2700000" algn="tl">
                  <a:srgbClr val="C0C0C0"/>
                </a:outerShdw>
              </a:effectLst>
              <a:latin typeface="+mn-ea"/>
            </a:endParaRPr>
          </a:p>
        </p:txBody>
      </p:sp>
      <p:grpSp>
        <p:nvGrpSpPr>
          <p:cNvPr id="8" name="组合 7"/>
          <p:cNvGrpSpPr/>
          <p:nvPr/>
        </p:nvGrpSpPr>
        <p:grpSpPr>
          <a:xfrm>
            <a:off x="6010773" y="1377671"/>
            <a:ext cx="3580409" cy="1320546"/>
            <a:chOff x="6236691" y="1420703"/>
            <a:chExt cx="3580409" cy="1320546"/>
          </a:xfrm>
        </p:grpSpPr>
        <p:grpSp>
          <p:nvGrpSpPr>
            <p:cNvPr id="2" name="Group 23"/>
            <p:cNvGrpSpPr>
              <a:grpSpLocks/>
            </p:cNvGrpSpPr>
            <p:nvPr/>
          </p:nvGrpSpPr>
          <p:grpSpPr bwMode="auto">
            <a:xfrm>
              <a:off x="6236691" y="1420703"/>
              <a:ext cx="3580409" cy="471624"/>
              <a:chOff x="2761" y="1392"/>
              <a:chExt cx="1822" cy="240"/>
            </a:xfrm>
          </p:grpSpPr>
          <p:sp>
            <p:nvSpPr>
              <p:cNvPr id="170075" name="Text Box 24"/>
              <p:cNvSpPr txBox="1">
                <a:spLocks noChangeArrowheads="1"/>
              </p:cNvSpPr>
              <p:nvPr/>
            </p:nvSpPr>
            <p:spPr bwMode="auto">
              <a:xfrm>
                <a:off x="2761" y="1392"/>
                <a:ext cx="743" cy="240"/>
              </a:xfrm>
              <a:prstGeom prst="rect">
                <a:avLst/>
              </a:prstGeom>
              <a:noFill/>
              <a:ln w="9525">
                <a:noFill/>
                <a:miter lim="800000"/>
                <a:headEnd/>
                <a:tailEnd/>
              </a:ln>
            </p:spPr>
            <p:txBody>
              <a:bodyPr lIns="0" tIns="0" rIns="0" bIns="0"/>
              <a:lstStyle/>
              <a:p>
                <a:pPr algn="ct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14</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13</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12</a:t>
                </a:r>
              </a:p>
            </p:txBody>
          </p:sp>
          <p:sp>
            <p:nvSpPr>
              <p:cNvPr id="170076" name="Text Box 25"/>
              <p:cNvSpPr txBox="1">
                <a:spLocks noChangeArrowheads="1"/>
              </p:cNvSpPr>
              <p:nvPr/>
            </p:nvSpPr>
            <p:spPr bwMode="auto">
              <a:xfrm>
                <a:off x="4176" y="1392"/>
                <a:ext cx="407" cy="144"/>
              </a:xfrm>
              <a:prstGeom prst="rect">
                <a:avLst/>
              </a:prstGeom>
              <a:noFill/>
              <a:ln w="9525">
                <a:noFill/>
                <a:miter lim="800000"/>
                <a:headEnd/>
                <a:tailEnd/>
              </a:ln>
            </p:spPr>
            <p:txBody>
              <a:bodyPr lIns="0" tIns="0" rIns="0" bIns="0"/>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a:latin typeface="Consolas" panose="020B0609020204030204" pitchFamily="49" charset="0"/>
                    <a:ea typeface="微软雅黑" panose="020B0503020204020204" pitchFamily="34" charset="-122"/>
                    <a:cs typeface="Times New Roman" panose="02020603050405020304" pitchFamily="18" charset="0"/>
                  </a:rPr>
                  <a:t>0</a:t>
                </a:r>
              </a:p>
            </p:txBody>
          </p:sp>
        </p:grpSp>
        <p:grpSp>
          <p:nvGrpSpPr>
            <p:cNvPr id="3" name="Group 26"/>
            <p:cNvGrpSpPr>
              <a:grpSpLocks/>
            </p:cNvGrpSpPr>
            <p:nvPr/>
          </p:nvGrpSpPr>
          <p:grpSpPr bwMode="auto">
            <a:xfrm>
              <a:off x="6319987" y="1892327"/>
              <a:ext cx="3301365" cy="848922"/>
              <a:chOff x="2784" y="1632"/>
              <a:chExt cx="1680" cy="432"/>
            </a:xfrm>
          </p:grpSpPr>
          <p:sp>
            <p:nvSpPr>
              <p:cNvPr id="170059"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0"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1"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2"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3"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4"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5"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6"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7"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8"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9"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70"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71"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2"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3"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4"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grpSp>
        <p:nvGrpSpPr>
          <p:cNvPr id="4" name="Group 43"/>
          <p:cNvGrpSpPr>
            <a:grpSpLocks/>
          </p:cNvGrpSpPr>
          <p:nvPr/>
        </p:nvGrpSpPr>
        <p:grpSpPr bwMode="auto">
          <a:xfrm>
            <a:off x="6094069" y="2792542"/>
            <a:ext cx="3301365" cy="848922"/>
            <a:chOff x="2784" y="2112"/>
            <a:chExt cx="1680" cy="432"/>
          </a:xfrm>
        </p:grpSpPr>
        <p:sp>
          <p:nvSpPr>
            <p:cNvPr id="170043"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4"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dirty="0">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45"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6"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7"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8"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9"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0"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51"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52"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3"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4"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5"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6"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7"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8"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nvGrpSpPr>
          <p:cNvPr id="5" name="Group 60"/>
          <p:cNvGrpSpPr>
            <a:grpSpLocks/>
          </p:cNvGrpSpPr>
          <p:nvPr/>
        </p:nvGrpSpPr>
        <p:grpSpPr bwMode="auto">
          <a:xfrm>
            <a:off x="6094069" y="3735789"/>
            <a:ext cx="3301365" cy="848922"/>
            <a:chOff x="2784" y="2592"/>
            <a:chExt cx="1680" cy="432"/>
          </a:xfrm>
        </p:grpSpPr>
        <p:sp>
          <p:nvSpPr>
            <p:cNvPr id="170027"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8"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29"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0"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1"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2"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3"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4"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5"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6"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7"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8"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9"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0"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1"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2"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nvGrpSpPr>
          <p:cNvPr id="6" name="Group 77"/>
          <p:cNvGrpSpPr>
            <a:grpSpLocks/>
          </p:cNvGrpSpPr>
          <p:nvPr/>
        </p:nvGrpSpPr>
        <p:grpSpPr bwMode="auto">
          <a:xfrm>
            <a:off x="6094069" y="4679036"/>
            <a:ext cx="3301365" cy="848922"/>
            <a:chOff x="2784" y="3072"/>
            <a:chExt cx="1680" cy="432"/>
          </a:xfrm>
        </p:grpSpPr>
        <p:sp>
          <p:nvSpPr>
            <p:cNvPr id="170011"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12"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13"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4"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5"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6"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7"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8"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9"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0"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1"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2"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3"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4"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5"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6"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spTree>
    <p:extLst>
      <p:ext uri="{BB962C8B-B14F-4D97-AF65-F5344CB8AC3E}">
        <p14:creationId xmlns:p14="http://schemas.microsoft.com/office/powerpoint/2010/main" val="165573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综合扩展举例</a:t>
            </a:r>
          </a:p>
        </p:txBody>
      </p:sp>
      <p:sp>
        <p:nvSpPr>
          <p:cNvPr id="3" name="内容占位符 2"/>
          <p:cNvSpPr>
            <a:spLocks noGrp="1"/>
          </p:cNvSpPr>
          <p:nvPr>
            <p:ph idx="1"/>
          </p:nvPr>
        </p:nvSpPr>
        <p:spPr>
          <a:xfrm>
            <a:off x="487822" y="942764"/>
            <a:ext cx="11141194" cy="5637024"/>
          </a:xfrm>
        </p:spPr>
        <p:txBody>
          <a:bodyPr/>
          <a:lstStyle/>
          <a:p>
            <a:pPr marL="0" indent="0">
              <a:buNone/>
              <a:defRPr/>
            </a:pPr>
            <a:r>
              <a:rPr lang="zh-CN" altLang="en-US" sz="2500" b="1" dirty="0">
                <a:latin typeface="楷体" panose="02010609060101010101" pitchFamily="49" charset="-122"/>
                <a:ea typeface="楷体" panose="02010609060101010101" pitchFamily="49" charset="-122"/>
              </a:rPr>
              <a:t>某计算机的主存地址空间中</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0x0000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3FFF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存储区域</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0x4000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0x5FFF</a:t>
            </a:r>
            <a:r>
              <a:rPr lang="zh-CN" altLang="en-US" sz="2100" b="1" dirty="0">
                <a:latin typeface="楷体" panose="02010609060101010101" pitchFamily="49" charset="-122"/>
                <a:ea typeface="楷体" panose="02010609060101010101" pitchFamily="49" charset="-122"/>
              </a:rPr>
              <a:t>为保留地址区域</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0x6000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0xFFFF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地址区域。</a:t>
            </a:r>
          </a:p>
          <a:p>
            <a:pPr marL="0" indent="0">
              <a:buNone/>
              <a:defRPr/>
            </a:pPr>
            <a:r>
              <a:rPr lang="en-US" altLang="zh-CN" sz="2500" b="1" dirty="0">
                <a:latin typeface="楷体" panose="02010609060101010101" pitchFamily="49" charset="-122"/>
                <a:ea typeface="楷体" panose="02010609060101010101" pitchFamily="49" charset="-122"/>
              </a:rPr>
              <a:t>RAM</a:t>
            </a:r>
            <a:r>
              <a:rPr lang="zh-CN" altLang="en-US" sz="2500" b="1" dirty="0">
                <a:latin typeface="楷体" panose="02010609060101010101" pitchFamily="49" charset="-122"/>
                <a:ea typeface="楷体" panose="02010609060101010101" pitchFamily="49" charset="-122"/>
              </a:rPr>
              <a:t>的控制信号为</a:t>
            </a:r>
            <a:r>
              <a:rPr lang="en-US" altLang="zh-CN" sz="2500" b="1" dirty="0">
                <a:latin typeface="楷体" panose="02010609060101010101" pitchFamily="49" charset="-122"/>
                <a:ea typeface="楷体" panose="02010609060101010101" pitchFamily="49" charset="-122"/>
              </a:rPr>
              <a:t>CS#</a:t>
            </a:r>
            <a:r>
              <a:rPr lang="zh-CN" altLang="en-US" sz="2500" b="1" dirty="0">
                <a:latin typeface="楷体" panose="02010609060101010101" pitchFamily="49" charset="-122"/>
                <a:ea typeface="楷体" panose="02010609060101010101" pitchFamily="49" charset="-122"/>
              </a:rPr>
              <a:t>和</a:t>
            </a:r>
            <a:r>
              <a:rPr lang="en-US" altLang="zh-CN" sz="2500" b="1" dirty="0">
                <a:latin typeface="楷体" panose="02010609060101010101" pitchFamily="49" charset="-122"/>
                <a:ea typeface="楷体" panose="02010609060101010101" pitchFamily="49" charset="-122"/>
              </a:rPr>
              <a:t>WE#</a:t>
            </a:r>
            <a:r>
              <a:rPr lang="zh-CN" altLang="en-US" sz="2500" b="1" dirty="0">
                <a:latin typeface="楷体" panose="02010609060101010101" pitchFamily="49" charset="-122"/>
                <a:ea typeface="楷体" panose="02010609060101010101" pitchFamily="49" charset="-122"/>
              </a:rPr>
              <a:t>，</a:t>
            </a:r>
            <a:r>
              <a:rPr lang="en-US" altLang="zh-CN" sz="2500" b="1" dirty="0">
                <a:latin typeface="楷体" panose="02010609060101010101" pitchFamily="49" charset="-122"/>
                <a:ea typeface="楷体" panose="02010609060101010101" pitchFamily="49" charset="-122"/>
              </a:rPr>
              <a:t>CPU</a:t>
            </a:r>
            <a:r>
              <a:rPr lang="zh-CN" altLang="en-US" sz="2500" b="1" dirty="0">
                <a:latin typeface="楷体" panose="02010609060101010101" pitchFamily="49" charset="-122"/>
                <a:ea typeface="楷体" panose="02010609060101010101" pitchFamily="49" charset="-122"/>
              </a:rPr>
              <a:t>地址线</a:t>
            </a:r>
            <a:r>
              <a:rPr lang="en-US" altLang="zh-CN" sz="2500" b="1" dirty="0">
                <a:latin typeface="楷体" panose="02010609060101010101" pitchFamily="49" charset="-122"/>
                <a:ea typeface="楷体" panose="02010609060101010101" pitchFamily="49" charset="-122"/>
              </a:rPr>
              <a:t>A15~A0</a:t>
            </a:r>
            <a:r>
              <a:rPr lang="zh-CN" altLang="en-US" sz="2500" b="1" dirty="0">
                <a:latin typeface="楷体" panose="02010609060101010101" pitchFamily="49" charset="-122"/>
                <a:ea typeface="楷体" panose="02010609060101010101" pitchFamily="49" charset="-122"/>
              </a:rPr>
              <a:t>，数据线</a:t>
            </a:r>
            <a:r>
              <a:rPr lang="en-US" altLang="zh-CN" sz="2500" b="1" dirty="0">
                <a:latin typeface="楷体" panose="02010609060101010101" pitchFamily="49" charset="-122"/>
                <a:ea typeface="楷体" panose="02010609060101010101" pitchFamily="49" charset="-122"/>
              </a:rPr>
              <a:t>D7~D0</a:t>
            </a:r>
            <a:r>
              <a:rPr lang="zh-CN" altLang="en-US" sz="2500" b="1" dirty="0">
                <a:latin typeface="楷体" panose="02010609060101010101" pitchFamily="49" charset="-122"/>
                <a:ea typeface="楷体" panose="02010609060101010101" pitchFamily="49" charset="-122"/>
              </a:rPr>
              <a:t>，控制信号有读写控制</a:t>
            </a:r>
            <a:r>
              <a:rPr lang="en-US" altLang="zh-CN" sz="2500" b="1" dirty="0">
                <a:latin typeface="楷体" panose="02010609060101010101" pitchFamily="49" charset="-122"/>
                <a:ea typeface="楷体" panose="02010609060101010101" pitchFamily="49" charset="-122"/>
              </a:rPr>
              <a:t>R/W#</a:t>
            </a:r>
            <a:r>
              <a:rPr lang="zh-CN" altLang="en-US" sz="2500" b="1" dirty="0">
                <a:latin typeface="楷体" panose="02010609060101010101" pitchFamily="49" charset="-122"/>
                <a:ea typeface="楷体" panose="02010609060101010101" pitchFamily="49" charset="-122"/>
              </a:rPr>
              <a:t>和访存请求</a:t>
            </a:r>
            <a:r>
              <a:rPr lang="en-US" altLang="zh-CN" sz="2500" b="1" dirty="0">
                <a:latin typeface="楷体" panose="02010609060101010101" pitchFamily="49" charset="-122"/>
                <a:ea typeface="楷体" panose="02010609060101010101" pitchFamily="49" charset="-122"/>
              </a:rPr>
              <a:t>MREQ#</a:t>
            </a:r>
            <a:r>
              <a:rPr lang="zh-CN" altLang="en-US" sz="2500" b="1" dirty="0">
                <a:latin typeface="楷体" panose="02010609060101010101" pitchFamily="49" charset="-122"/>
                <a:ea typeface="楷体" panose="02010609060101010101" pitchFamily="49" charset="-122"/>
              </a:rPr>
              <a:t>。</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和</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都采用</a:t>
            </a:r>
            <a:r>
              <a:rPr lang="en-US" altLang="zh-CN" sz="2100" b="1" dirty="0">
                <a:latin typeface="楷体" panose="02010609060101010101" pitchFamily="49" charset="-122"/>
                <a:ea typeface="楷体" panose="02010609060101010101" pitchFamily="49" charset="-122"/>
              </a:rPr>
              <a:t>8K×1</a:t>
            </a:r>
            <a:r>
              <a:rPr lang="zh-CN" altLang="en-US" sz="2100" b="1" dirty="0">
                <a:latin typeface="楷体" panose="02010609060101010101" pitchFamily="49" charset="-122"/>
                <a:ea typeface="楷体" panose="02010609060101010101" pitchFamily="49" charset="-122"/>
              </a:rPr>
              <a:t>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8K×8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如果</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16K×8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p:txBody>
      </p:sp>
    </p:spTree>
    <p:extLst>
      <p:ext uri="{BB962C8B-B14F-4D97-AF65-F5344CB8AC3E}">
        <p14:creationId xmlns:p14="http://schemas.microsoft.com/office/powerpoint/2010/main" val="2264988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地址范围</a:t>
            </a:r>
          </a:p>
        </p:txBody>
      </p:sp>
      <p:sp>
        <p:nvSpPr>
          <p:cNvPr id="58" name="Rectangle 110"/>
          <p:cNvSpPr>
            <a:spLocks noChangeArrowheads="1"/>
          </p:cNvSpPr>
          <p:nvPr/>
        </p:nvSpPr>
        <p:spPr bwMode="auto">
          <a:xfrm>
            <a:off x="2044852" y="993593"/>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dirty="0">
                <a:solidFill>
                  <a:srgbClr val="C00000"/>
                </a:solidFill>
              </a:rPr>
              <a:t>0x0000 ~0x3FFF      16K*8 ROM </a:t>
            </a:r>
          </a:p>
        </p:txBody>
      </p:sp>
      <p:sp>
        <p:nvSpPr>
          <p:cNvPr id="59" name="Rectangle 165"/>
          <p:cNvSpPr>
            <a:spLocks noChangeArrowheads="1"/>
          </p:cNvSpPr>
          <p:nvPr/>
        </p:nvSpPr>
        <p:spPr bwMode="auto">
          <a:xfrm>
            <a:off x="2044852" y="2822393"/>
            <a:ext cx="8229600" cy="6096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dirty="0">
                <a:solidFill>
                  <a:srgbClr val="C00000"/>
                </a:solidFill>
              </a:rPr>
              <a:t>0x4000~0x5FFF        8K*8 RESERVED </a:t>
            </a:r>
          </a:p>
        </p:txBody>
      </p:sp>
      <p:sp>
        <p:nvSpPr>
          <p:cNvPr id="60" name="Rectangle 166"/>
          <p:cNvSpPr>
            <a:spLocks noChangeArrowheads="1"/>
          </p:cNvSpPr>
          <p:nvPr/>
        </p:nvSpPr>
        <p:spPr bwMode="auto">
          <a:xfrm>
            <a:off x="2059140" y="4724218"/>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a:solidFill>
                  <a:srgbClr val="C00000"/>
                </a:solidFill>
              </a:rPr>
              <a:t>0x6000 ~0xFFFF      40K*8 RAM</a:t>
            </a:r>
          </a:p>
        </p:txBody>
      </p:sp>
      <p:grpSp>
        <p:nvGrpSpPr>
          <p:cNvPr id="172" name="组合 171"/>
          <p:cNvGrpSpPr/>
          <p:nvPr/>
        </p:nvGrpSpPr>
        <p:grpSpPr>
          <a:xfrm>
            <a:off x="2737895" y="1542231"/>
            <a:ext cx="6745315" cy="1088844"/>
            <a:chOff x="2737895" y="1542231"/>
            <a:chExt cx="6745315" cy="1088844"/>
          </a:xfrm>
        </p:grpSpPr>
        <p:sp>
          <p:nvSpPr>
            <p:cNvPr id="170" name="矩形 16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81"/>
            <p:cNvGrpSpPr>
              <a:grpSpLocks/>
            </p:cNvGrpSpPr>
            <p:nvPr/>
          </p:nvGrpSpPr>
          <p:grpSpPr bwMode="auto">
            <a:xfrm>
              <a:off x="2751006" y="1556212"/>
              <a:ext cx="6732203" cy="1074862"/>
              <a:chOff x="684" y="672"/>
              <a:chExt cx="4344" cy="716"/>
            </a:xfrm>
          </p:grpSpPr>
          <p:sp>
            <p:nvSpPr>
              <p:cNvPr id="5"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1</a:t>
                </a:r>
              </a:p>
            </p:txBody>
          </p:sp>
          <p:sp>
            <p:nvSpPr>
              <p:cNvPr id="6"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7"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8"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9"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0"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1"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2"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3"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4"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5"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6"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19"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0"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1"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2"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3"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4"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6"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7"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8"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9"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0"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1"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2"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3"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34"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35"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36"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37"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8"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9"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0"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1"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2"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3"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4"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5"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6"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7"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8"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9"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0"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1"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2"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3"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4"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5"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6"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7"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173" name="组合 172"/>
          <p:cNvGrpSpPr/>
          <p:nvPr/>
        </p:nvGrpSpPr>
        <p:grpSpPr>
          <a:xfrm>
            <a:off x="2751006" y="3444818"/>
            <a:ext cx="6745315" cy="1088844"/>
            <a:chOff x="2737895" y="1542231"/>
            <a:chExt cx="6745315" cy="1088844"/>
          </a:xfrm>
        </p:grpSpPr>
        <p:sp>
          <p:nvSpPr>
            <p:cNvPr id="174" name="矩形 173"/>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Group 281"/>
            <p:cNvGrpSpPr>
              <a:grpSpLocks/>
            </p:cNvGrpSpPr>
            <p:nvPr/>
          </p:nvGrpSpPr>
          <p:grpSpPr bwMode="auto">
            <a:xfrm>
              <a:off x="2751006" y="1556212"/>
              <a:ext cx="6732203" cy="1074862"/>
              <a:chOff x="684" y="672"/>
              <a:chExt cx="4344" cy="716"/>
            </a:xfrm>
          </p:grpSpPr>
          <p:sp>
            <p:nvSpPr>
              <p:cNvPr id="176"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7"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8"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9"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0"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1"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2"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3"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4"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5"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6"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7"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8"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9"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190"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191"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192"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193"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4"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5"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6"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7"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198"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9"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0"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1"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2"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3"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4"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5"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206"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07"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08"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09"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0"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1"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2"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3"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4"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5"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6"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7"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8"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9"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0"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1"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2"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3"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4"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5"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6"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7"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8"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229" name="组合 228"/>
          <p:cNvGrpSpPr/>
          <p:nvPr/>
        </p:nvGrpSpPr>
        <p:grpSpPr>
          <a:xfrm>
            <a:off x="2751006" y="5254657"/>
            <a:ext cx="6745315" cy="1088844"/>
            <a:chOff x="2737895" y="1542231"/>
            <a:chExt cx="6745315" cy="1088844"/>
          </a:xfrm>
        </p:grpSpPr>
        <p:sp>
          <p:nvSpPr>
            <p:cNvPr id="230" name="矩形 22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1" name="Group 281"/>
            <p:cNvGrpSpPr>
              <a:grpSpLocks/>
            </p:cNvGrpSpPr>
            <p:nvPr/>
          </p:nvGrpSpPr>
          <p:grpSpPr bwMode="auto">
            <a:xfrm>
              <a:off x="2751006" y="1556212"/>
              <a:ext cx="6732203" cy="1074862"/>
              <a:chOff x="684" y="672"/>
              <a:chExt cx="4344" cy="716"/>
            </a:xfrm>
          </p:grpSpPr>
          <p:sp>
            <p:nvSpPr>
              <p:cNvPr id="232"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3"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4"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5"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6"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7"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8"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9"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0"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1"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2"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3"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4"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5"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6"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7"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8"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49"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0"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1"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2"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3"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54"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5"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6"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7"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8"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9"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60"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61"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62"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63"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64"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5"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6"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7"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8"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9"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0"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1"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2"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3"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4"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5"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6"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7"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8"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9"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0"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1"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2"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3"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4"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spTree>
    <p:extLst>
      <p:ext uri="{BB962C8B-B14F-4D97-AF65-F5344CB8AC3E}">
        <p14:creationId xmlns:p14="http://schemas.microsoft.com/office/powerpoint/2010/main" val="294645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wipe(left)">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left)">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wipe(left)">
                                      <p:cBhvr>
                                        <p:cTn id="32"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nvGrpSpPr>
          <p:cNvPr id="2" name="Group 2"/>
          <p:cNvGrpSpPr>
            <a:grpSpLocks/>
          </p:cNvGrpSpPr>
          <p:nvPr/>
        </p:nvGrpSpPr>
        <p:grpSpPr bwMode="auto">
          <a:xfrm>
            <a:off x="3551238" y="2719384"/>
            <a:ext cx="5656256" cy="364287"/>
            <a:chOff x="1277" y="2074"/>
            <a:chExt cx="3563" cy="284"/>
          </a:xfrm>
        </p:grpSpPr>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en-US" altLang="zh-CN" dirty="0"/>
              <a:t>1</a:t>
            </a:r>
            <a:r>
              <a:rPr lang="zh-CN" altLang="en-US" dirty="0"/>
              <a:t>、</a:t>
            </a:r>
            <a:r>
              <a:rPr lang="en-US" altLang="zh-CN" dirty="0"/>
              <a:t>8K×1 ROM</a:t>
            </a:r>
            <a:r>
              <a:rPr lang="zh-CN" altLang="en-US" dirty="0"/>
              <a:t>、</a:t>
            </a:r>
            <a:r>
              <a:rPr lang="en-US" altLang="zh-CN" dirty="0"/>
              <a:t>RAM</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12-0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922884" y="5805960"/>
            <a:ext cx="8521406"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lang="zh-CN" altLang="en-US" sz="2400" dirty="0">
                <a:latin typeface="+mn-ea"/>
                <a:ea typeface="+mn-ea"/>
              </a:rPr>
              <a:t>注意</a:t>
            </a:r>
            <a:r>
              <a:rPr lang="zh-CN" altLang="en-US" sz="2400" b="1" dirty="0">
                <a:solidFill>
                  <a:srgbClr val="1387B7"/>
                </a:solidFill>
                <a:latin typeface="+mn-ea"/>
                <a:ea typeface="+mn-ea"/>
              </a:rPr>
              <a:t>译码器片选信号</a:t>
            </a:r>
            <a:r>
              <a:rPr lang="zh-CN" altLang="en-US" sz="2400" dirty="0">
                <a:latin typeface="+mn-ea"/>
                <a:ea typeface="+mn-ea"/>
              </a:rPr>
              <a:t>的连接对应不同的存储区间和设备类型</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12505" y="1561896"/>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7647794" y="1660600"/>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3571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1" grpId="0" animBg="1"/>
      <p:bldP spid="920612" grpId="0" animBg="1"/>
      <p:bldP spid="920630" grpId="0"/>
      <p:bldP spid="76" grpId="0" animBg="1"/>
      <p:bldP spid="77" grpId="0" animBg="1"/>
      <p:bldP spid="7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34459" y="3557440"/>
            <a:ext cx="1162151" cy="1487709"/>
            <a:chOff x="5542402" y="3051818"/>
            <a:chExt cx="1162151" cy="1487709"/>
          </a:xfrm>
        </p:grpSpPr>
        <p:grpSp>
          <p:nvGrpSpPr>
            <p:cNvPr id="98" name="组合 97"/>
            <p:cNvGrpSpPr/>
            <p:nvPr/>
          </p:nvGrpSpPr>
          <p:grpSpPr>
            <a:xfrm>
              <a:off x="5542570" y="3051818"/>
              <a:ext cx="1129437" cy="1486746"/>
              <a:chOff x="7722123" y="3328852"/>
              <a:chExt cx="1129437"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48187"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grpSp>
        <p:nvGrpSpPr>
          <p:cNvPr id="105" name="组合 104"/>
          <p:cNvGrpSpPr/>
          <p:nvPr/>
        </p:nvGrpSpPr>
        <p:grpSpPr>
          <a:xfrm>
            <a:off x="54636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91" name="组合 90"/>
          <p:cNvGrpSpPr/>
          <p:nvPr/>
        </p:nvGrpSpPr>
        <p:grpSpPr>
          <a:xfrm>
            <a:off x="2817612" y="3557440"/>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8665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nvGrpSpPr>
          <p:cNvPr id="2" name="Group 2"/>
          <p:cNvGrpSpPr>
            <a:grpSpLocks/>
          </p:cNvGrpSpPr>
          <p:nvPr/>
        </p:nvGrpSpPr>
        <p:grpSpPr bwMode="auto">
          <a:xfrm>
            <a:off x="2369213" y="2722874"/>
            <a:ext cx="7735879" cy="879615"/>
            <a:chOff x="1277" y="2074"/>
            <a:chExt cx="4873" cy="290"/>
          </a:xfrm>
        </p:grpSpPr>
        <p:sp>
          <p:nvSpPr>
            <p:cNvPr id="164912" name="Line 4"/>
            <p:cNvSpPr>
              <a:spLocks noChangeAspect="1" noChangeShapeType="1"/>
            </p:cNvSpPr>
            <p:nvPr/>
          </p:nvSpPr>
          <p:spPr bwMode="auto">
            <a:xfrm flipV="1">
              <a:off x="257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2</a:t>
            </a:r>
            <a:r>
              <a:rPr lang="zh-CN" altLang="en-US" dirty="0"/>
              <a:t>、</a:t>
            </a:r>
            <a:r>
              <a:rPr lang="en-US" altLang="zh-CN" dirty="0"/>
              <a:t> 8K×8 ROM</a:t>
            </a:r>
            <a:r>
              <a:rPr lang="zh-CN" altLang="en-US" dirty="0"/>
              <a:t> ，</a:t>
            </a:r>
            <a:r>
              <a:rPr lang="en-US" altLang="zh-CN" dirty="0"/>
              <a:t>4K×8 RAM </a:t>
            </a:r>
            <a:endParaRPr lang="zh-CN" altLang="en-US" dirty="0"/>
          </a:p>
        </p:txBody>
      </p:sp>
      <p:sp>
        <p:nvSpPr>
          <p:cNvPr id="920590" name="Rectangle 14"/>
          <p:cNvSpPr>
            <a:spLocks noChangeAspect="1" noChangeArrowheads="1"/>
          </p:cNvSpPr>
          <p:nvPr/>
        </p:nvSpPr>
        <p:spPr bwMode="auto">
          <a:xfrm>
            <a:off x="6501605" y="2003076"/>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068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068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3414101" y="2353281"/>
            <a:ext cx="6975482" cy="1253272"/>
            <a:chOff x="1908" y="1842"/>
            <a:chExt cx="4394"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3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734412" y="1990110"/>
            <a:ext cx="1338263" cy="1594175"/>
            <a:chOff x="3874112" y="1990110"/>
            <a:chExt cx="1338263" cy="1594175"/>
          </a:xfrm>
        </p:grpSpPr>
        <p:sp>
          <p:nvSpPr>
            <p:cNvPr id="164897" name="Line 44"/>
            <p:cNvSpPr>
              <a:spLocks noChangeAspect="1" noChangeShapeType="1"/>
            </p:cNvSpPr>
            <p:nvPr/>
          </p:nvSpPr>
          <p:spPr bwMode="auto">
            <a:xfrm flipV="1">
              <a:off x="5212375" y="1990110"/>
              <a:ext cx="0" cy="15941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3874112" y="1990110"/>
              <a:ext cx="0" cy="1594174"/>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08438" y="4923011"/>
            <a:ext cx="7098608" cy="779606"/>
            <a:chOff x="4604763" y="4322151"/>
            <a:chExt cx="7098608"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5865285"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047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00502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a:grpSpLocks/>
          </p:cNvGrpSpPr>
          <p:nvPr/>
        </p:nvGrpSpPr>
        <p:grpSpPr bwMode="auto">
          <a:xfrm>
            <a:off x="80367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670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471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03125"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65317" y="1506026"/>
            <a:ext cx="7785513" cy="472441"/>
            <a:chOff x="4359782" y="1506026"/>
            <a:chExt cx="5709017"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582529"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5978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28485"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365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44" name="组合 143"/>
          <p:cNvGrpSpPr/>
          <p:nvPr/>
        </p:nvGrpSpPr>
        <p:grpSpPr>
          <a:xfrm>
            <a:off x="86530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51" name="组合 150"/>
          <p:cNvGrpSpPr/>
          <p:nvPr/>
        </p:nvGrpSpPr>
        <p:grpSpPr>
          <a:xfrm>
            <a:off x="98259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sp>
        <p:nvSpPr>
          <p:cNvPr id="920610" name="Line 34"/>
          <p:cNvSpPr>
            <a:spLocks noChangeAspect="1" noChangeShapeType="1"/>
          </p:cNvSpPr>
          <p:nvPr/>
        </p:nvSpPr>
        <p:spPr bwMode="auto">
          <a:xfrm>
            <a:off x="2396091" y="2353845"/>
            <a:ext cx="83953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a:grpSpLocks/>
          </p:cNvGrpSpPr>
          <p:nvPr/>
        </p:nvGrpSpPr>
        <p:grpSpPr bwMode="auto">
          <a:xfrm>
            <a:off x="11595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74" y="3599"/>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819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5" name="组合 14"/>
          <p:cNvGrpSpPr/>
          <p:nvPr/>
        </p:nvGrpSpPr>
        <p:grpSpPr>
          <a:xfrm>
            <a:off x="73276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87542" y="2895661"/>
            <a:ext cx="1139388" cy="210013"/>
            <a:chOff x="6427242" y="2895661"/>
            <a:chExt cx="1139388" cy="210013"/>
          </a:xfrm>
        </p:grpSpPr>
        <p:sp>
          <p:nvSpPr>
            <p:cNvPr id="172"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629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7" name="组合 16"/>
          <p:cNvGrpSpPr/>
          <p:nvPr/>
        </p:nvGrpSpPr>
        <p:grpSpPr>
          <a:xfrm>
            <a:off x="105086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685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5988932" y="2365917"/>
            <a:ext cx="2019373" cy="749024"/>
            <a:chOff x="6128632" y="2365917"/>
            <a:chExt cx="2019373" cy="749024"/>
          </a:xfrm>
        </p:grpSpPr>
        <p:grpSp>
          <p:nvGrpSpPr>
            <p:cNvPr id="11" name="组合 10"/>
            <p:cNvGrpSpPr/>
            <p:nvPr/>
          </p:nvGrpSpPr>
          <p:grpSpPr>
            <a:xfrm>
              <a:off x="7693013" y="2385700"/>
              <a:ext cx="166966" cy="729241"/>
              <a:chOff x="7693013" y="2385700"/>
              <a:chExt cx="166966" cy="729241"/>
            </a:xfrm>
          </p:grpSpPr>
          <p:sp>
            <p:nvSpPr>
              <p:cNvPr id="173"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a:extLst>
                  <a:ext uri="{FF2B5EF4-FFF2-40B4-BE49-F238E27FC236}">
                    <a16:creationId xmlns:a16="http://schemas.microsoft.com/office/drawing/2014/main" id="{758A5672-8B58-4E44-8FFF-7CA96FB254A9}"/>
                  </a:ext>
                </a:extLst>
              </p:cNvPr>
              <p:cNvGrpSpPr/>
              <p:nvPr/>
            </p:nvGrpSpPr>
            <p:grpSpPr>
              <a:xfrm rot="16200000" flipH="1">
                <a:off x="7671095" y="2815183"/>
                <a:ext cx="210801" cy="166966"/>
                <a:chOff x="1036662" y="5940106"/>
                <a:chExt cx="598163" cy="477271"/>
              </a:xfrm>
            </p:grpSpPr>
            <p:sp>
              <p:nvSpPr>
                <p:cNvPr id="181" name="Oval 99">
                  <a:extLst>
                    <a:ext uri="{FF2B5EF4-FFF2-40B4-BE49-F238E27FC236}">
                      <a16:creationId xmlns:a16="http://schemas.microsoft.com/office/drawing/2014/main" id="{357CE326-528C-423D-9C3D-CAD66B4B273E}"/>
                    </a:ext>
                  </a:extLst>
                </p:cNvPr>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a:extLst>
                    <a:ext uri="{FF2B5EF4-FFF2-40B4-BE49-F238E27FC236}">
                      <a16:creationId xmlns:a16="http://schemas.microsoft.com/office/drawing/2014/main" id="{4D7779A4-3828-46BE-B391-6796D91DC86B}"/>
                    </a:ext>
                  </a:extLst>
                </p:cNvPr>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9720"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6" name="Rectangle 14"/>
            <p:cNvSpPr>
              <a:spLocks noChangeAspect="1" noChangeArrowheads="1"/>
            </p:cNvSpPr>
            <p:nvPr/>
          </p:nvSpPr>
          <p:spPr bwMode="auto">
            <a:xfrm>
              <a:off x="6128632" y="2365917"/>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9133851" y="2358555"/>
            <a:ext cx="2046069" cy="765095"/>
            <a:chOff x="9273551" y="2358555"/>
            <a:chExt cx="2046069" cy="765095"/>
          </a:xfrm>
        </p:grpSpPr>
        <p:grpSp>
          <p:nvGrpSpPr>
            <p:cNvPr id="195" name="组合 194"/>
            <p:cNvGrpSpPr/>
            <p:nvPr/>
          </p:nvGrpSpPr>
          <p:grpSpPr>
            <a:xfrm>
              <a:off x="10874059" y="2394409"/>
              <a:ext cx="166966" cy="729241"/>
              <a:chOff x="7693013" y="2385700"/>
              <a:chExt cx="166966" cy="729241"/>
            </a:xfrm>
          </p:grpSpPr>
          <p:sp>
            <p:nvSpPr>
              <p:cNvPr id="196"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a:extLst>
                  <a:ext uri="{FF2B5EF4-FFF2-40B4-BE49-F238E27FC236}">
                    <a16:creationId xmlns:a16="http://schemas.microsoft.com/office/drawing/2014/main" id="{758A5672-8B58-4E44-8FFF-7CA96FB254A9}"/>
                  </a:ext>
                </a:extLst>
              </p:cNvPr>
              <p:cNvGrpSpPr/>
              <p:nvPr/>
            </p:nvGrpSpPr>
            <p:grpSpPr>
              <a:xfrm rot="16200000" flipH="1">
                <a:off x="7671095" y="2815183"/>
                <a:ext cx="210801" cy="166966"/>
                <a:chOff x="1036662" y="5940106"/>
                <a:chExt cx="598163" cy="477271"/>
              </a:xfrm>
            </p:grpSpPr>
            <p:sp>
              <p:nvSpPr>
                <p:cNvPr id="199" name="Oval 99">
                  <a:extLst>
                    <a:ext uri="{FF2B5EF4-FFF2-40B4-BE49-F238E27FC236}">
                      <a16:creationId xmlns:a16="http://schemas.microsoft.com/office/drawing/2014/main" id="{357CE326-528C-423D-9C3D-CAD66B4B273E}"/>
                    </a:ext>
                  </a:extLst>
                </p:cNvPr>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a:extLst>
                    <a:ext uri="{FF2B5EF4-FFF2-40B4-BE49-F238E27FC236}">
                      <a16:creationId xmlns:a16="http://schemas.microsoft.com/office/drawing/2014/main" id="{4D7779A4-3828-46BE-B391-6796D91DC86B}"/>
                    </a:ext>
                  </a:extLst>
                </p:cNvPr>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77339"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8" name="Rectangle 14"/>
            <p:cNvSpPr>
              <a:spLocks noChangeAspect="1" noChangeArrowheads="1"/>
            </p:cNvSpPr>
            <p:nvPr/>
          </p:nvSpPr>
          <p:spPr bwMode="auto">
            <a:xfrm>
              <a:off x="9273551" y="2358555"/>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612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89506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par>
                                <p:cTn id="8" presetID="22" presetClass="entr" presetSubtype="8"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wipe(left)">
                                      <p:cBhvr>
                                        <p:cTn id="10" dur="500"/>
                                        <p:tgtEl>
                                          <p:spTgt spid="91"/>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left)">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left)">
                                      <p:cBhvr>
                                        <p:cTn id="23" dur="500"/>
                                        <p:tgtEl>
                                          <p:spTgt spid="10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wipe(left)">
                                      <p:cBhvr>
                                        <p:cTn id="32" dur="500"/>
                                        <p:tgtEl>
                                          <p:spTgt spid="144"/>
                                        </p:tgtEl>
                                      </p:cBhvr>
                                    </p:animEffect>
                                  </p:childTnLst>
                                </p:cTn>
                              </p:par>
                              <p:par>
                                <p:cTn id="33" presetID="22" presetClass="entr" presetSubtype="8" fill="hold" nodeType="with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wipe(left)">
                                      <p:cBhvr>
                                        <p:cTn id="35" dur="500"/>
                                        <p:tgtEl>
                                          <p:spTgt spid="15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920611"/>
                                        </p:tgtEl>
                                        <p:attrNameLst>
                                          <p:attrName>style.visibility</p:attrName>
                                        </p:attrNameLst>
                                      </p:cBhvr>
                                      <p:to>
                                        <p:strVal val="visible"/>
                                      </p:to>
                                    </p:set>
                                    <p:animEffect transition="in" filter="wipe(right)">
                                      <p:cBhvr>
                                        <p:cTn id="45" dur="500"/>
                                        <p:tgtEl>
                                          <p:spTgt spid="9206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920610"/>
                                        </p:tgtEl>
                                        <p:attrNameLst>
                                          <p:attrName>style.visibility</p:attrName>
                                        </p:attrNameLst>
                                      </p:cBhvr>
                                      <p:to>
                                        <p:strVal val="visible"/>
                                      </p:to>
                                    </p:set>
                                    <p:animEffect transition="in" filter="wipe(left)">
                                      <p:cBhvr>
                                        <p:cTn id="50" dur="1000"/>
                                        <p:tgtEl>
                                          <p:spTgt spid="920610"/>
                                        </p:tgtEl>
                                      </p:cBhvr>
                                    </p:animEffect>
                                  </p:childTnLst>
                                </p:cTn>
                              </p:par>
                            </p:childTnLst>
                          </p:cTn>
                        </p:par>
                      </p:childTnLst>
                    </p:cTn>
                  </p:par>
                  <p:par>
                    <p:cTn id="51" fill="hold">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20590"/>
                                        </p:tgtEl>
                                        <p:attrNameLst>
                                          <p:attrName>style.visibility</p:attrName>
                                        </p:attrNameLst>
                                      </p:cBhvr>
                                      <p:to>
                                        <p:strVal val="visible"/>
                                      </p:to>
                                    </p:set>
                                    <p:anim calcmode="lin" valueType="num">
                                      <p:cBhvr additive="base">
                                        <p:cTn id="55" dur="500" fill="hold"/>
                                        <p:tgtEl>
                                          <p:spTgt spid="920590"/>
                                        </p:tgtEl>
                                        <p:attrNameLst>
                                          <p:attrName>ppt_x</p:attrName>
                                        </p:attrNameLst>
                                      </p:cBhvr>
                                      <p:tavLst>
                                        <p:tav tm="0">
                                          <p:val>
                                            <p:strVal val="0-#ppt_w/2"/>
                                          </p:val>
                                        </p:tav>
                                        <p:tav tm="100000">
                                          <p:val>
                                            <p:strVal val="#ppt_x"/>
                                          </p:val>
                                        </p:tav>
                                      </p:tavLst>
                                    </p:anim>
                                    <p:anim calcmode="lin" valueType="num">
                                      <p:cBhvr additive="base">
                                        <p:cTn id="56" dur="500" fill="hold"/>
                                        <p:tgtEl>
                                          <p:spTgt spid="92059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repeatCount="300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10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repeatCount="3000" fill="hold" grpId="0" nodeType="clickEffect">
                                  <p:stCondLst>
                                    <p:cond delay="0"/>
                                  </p:stCondLst>
                                  <p:childTnLst>
                                    <p:set>
                                      <p:cBhvr>
                                        <p:cTn id="81" dur="1" fill="hold">
                                          <p:stCondLst>
                                            <p:cond delay="0"/>
                                          </p:stCondLst>
                                        </p:cTn>
                                        <p:tgtEl>
                                          <p:spTgt spid="920612"/>
                                        </p:tgtEl>
                                        <p:attrNameLst>
                                          <p:attrName>style.visibility</p:attrName>
                                        </p:attrNameLst>
                                      </p:cBhvr>
                                      <p:to>
                                        <p:strVal val="visible"/>
                                      </p:to>
                                    </p:set>
                                    <p:animEffect transition="in" filter="wipe(left)">
                                      <p:cBhvr>
                                        <p:cTn id="82" dur="1000"/>
                                        <p:tgtEl>
                                          <p:spTgt spid="92061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down)">
                                      <p:cBhvr>
                                        <p:cTn id="87" dur="1000"/>
                                        <p:tgtEl>
                                          <p:spTgt spid="77"/>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wipe(left)">
                                      <p:cBhvr>
                                        <p:cTn id="91" dur="500"/>
                                        <p:tgtEl>
                                          <p:spTgt spid="7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78"/>
                                        </p:tgtEl>
                                        <p:attrNameLst>
                                          <p:attrName>style.visibility</p:attrName>
                                        </p:attrNameLst>
                                      </p:cBhvr>
                                      <p:to>
                                        <p:strVal val="visible"/>
                                      </p:to>
                                    </p:set>
                                    <p:anim calcmode="lin" valueType="num">
                                      <p:cBhvr additive="base">
                                        <p:cTn id="96" dur="500" fill="hold"/>
                                        <p:tgtEl>
                                          <p:spTgt spid="78"/>
                                        </p:tgtEl>
                                        <p:attrNameLst>
                                          <p:attrName>ppt_x</p:attrName>
                                        </p:attrNameLst>
                                      </p:cBhvr>
                                      <p:tavLst>
                                        <p:tav tm="0">
                                          <p:val>
                                            <p:strVal val="#ppt_x"/>
                                          </p:val>
                                        </p:tav>
                                        <p:tav tm="100000">
                                          <p:val>
                                            <p:strVal val="#ppt_x"/>
                                          </p:val>
                                        </p:tav>
                                      </p:tavLst>
                                    </p:anim>
                                    <p:anim calcmode="lin" valueType="num">
                                      <p:cBhvr additive="base">
                                        <p:cTn id="9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repeatCount="3000"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up)">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up)">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wipe(up)">
                                      <p:cBhvr>
                                        <p:cTn id="112" dur="500"/>
                                        <p:tgtEl>
                                          <p:spTgt spid="1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wipe(left)">
                                      <p:cBhvr>
                                        <p:cTn id="117" dur="500"/>
                                        <p:tgtEl>
                                          <p:spTgt spid="1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ipe(up)">
                                      <p:cBhvr>
                                        <p:cTn id="122" dur="500"/>
                                        <p:tgtEl>
                                          <p:spTgt spid="1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185"/>
                                        </p:tgtEl>
                                        <p:attrNameLst>
                                          <p:attrName>style.visibility</p:attrName>
                                        </p:attrNameLst>
                                      </p:cBhvr>
                                      <p:to>
                                        <p:strVal val="visible"/>
                                      </p:to>
                                    </p:set>
                                    <p:animEffect transition="in" filter="wipe(up)">
                                      <p:cBhvr>
                                        <p:cTn id="127" dur="500"/>
                                        <p:tgtEl>
                                          <p:spTgt spid="18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wipe(down)">
                                      <p:cBhvr>
                                        <p:cTn id="132" dur="500"/>
                                        <p:tgtEl>
                                          <p:spTgt spid="1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92"/>
                                        </p:tgtEl>
                                        <p:attrNameLst>
                                          <p:attrName>style.visibility</p:attrName>
                                        </p:attrNameLst>
                                      </p:cBhvr>
                                      <p:to>
                                        <p:strVal val="visible"/>
                                      </p:to>
                                    </p:set>
                                    <p:animEffect transition="in" filter="wipe(left)">
                                      <p:cBhvr>
                                        <p:cTn id="137" dur="500"/>
                                        <p:tgtEl>
                                          <p:spTgt spid="19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wipe(up)">
                                      <p:cBhvr>
                                        <p:cTn id="1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1" grpId="0" animBg="1"/>
      <p:bldP spid="920612" grpId="0" animBg="1"/>
      <p:bldP spid="76" grpId="0" animBg="1"/>
      <p:bldP spid="77" grpId="0" animBg="1"/>
      <p:bldP spid="78" grpId="0"/>
      <p:bldP spid="9206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54763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2" name="Group 2"/>
          <p:cNvGrpSpPr>
            <a:grpSpLocks/>
          </p:cNvGrpSpPr>
          <p:nvPr/>
        </p:nvGrpSpPr>
        <p:grpSpPr bwMode="auto">
          <a:xfrm>
            <a:off x="2381913" y="2722874"/>
            <a:ext cx="7735879" cy="879615"/>
            <a:chOff x="1277" y="2074"/>
            <a:chExt cx="4873" cy="290"/>
          </a:xfrm>
        </p:grpSpPr>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3</a:t>
            </a:r>
            <a:r>
              <a:rPr lang="zh-CN" altLang="en-US" dirty="0"/>
              <a:t>、</a:t>
            </a:r>
            <a:r>
              <a:rPr lang="en-US" altLang="zh-CN" dirty="0"/>
              <a:t> 16K×8 ROM</a:t>
            </a:r>
            <a:r>
              <a:rPr lang="zh-CN" altLang="en-US" dirty="0"/>
              <a:t>，</a:t>
            </a:r>
            <a:r>
              <a:rPr lang="en-US" altLang="zh-CN" dirty="0"/>
              <a:t> 4K×8 RAM</a:t>
            </a:r>
            <a:endParaRPr lang="zh-CN" altLang="en-US" dirty="0"/>
          </a:p>
        </p:txBody>
      </p:sp>
      <p:sp>
        <p:nvSpPr>
          <p:cNvPr id="920590" name="Rectangle 14"/>
          <p:cNvSpPr>
            <a:spLocks noChangeAspect="1" noChangeArrowheads="1"/>
          </p:cNvSpPr>
          <p:nvPr/>
        </p:nvSpPr>
        <p:spPr bwMode="auto">
          <a:xfrm>
            <a:off x="6514305" y="2003076"/>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195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195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6052534" y="2353281"/>
            <a:ext cx="4349756" cy="1253272"/>
            <a:chOff x="3562" y="1842"/>
            <a:chExt cx="2740"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24960" y="4923011"/>
            <a:ext cx="7094786" cy="779606"/>
            <a:chOff x="4608585" y="4322151"/>
            <a:chExt cx="7094786"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4608585" y="4556607"/>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4740376"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a:grpSpLocks/>
          </p:cNvGrpSpPr>
          <p:nvPr/>
        </p:nvGrpSpPr>
        <p:grpSpPr bwMode="auto">
          <a:xfrm>
            <a:off x="80494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797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598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15825"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59357" y="1506026"/>
            <a:ext cx="7804175" cy="472441"/>
            <a:chOff x="4346098" y="1506026"/>
            <a:chExt cx="5722701"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584999"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46098"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96910"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492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44" name="组合 143"/>
          <p:cNvGrpSpPr/>
          <p:nvPr/>
        </p:nvGrpSpPr>
        <p:grpSpPr>
          <a:xfrm>
            <a:off x="86657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51" name="组合 150"/>
          <p:cNvGrpSpPr/>
          <p:nvPr/>
        </p:nvGrpSpPr>
        <p:grpSpPr>
          <a:xfrm>
            <a:off x="98386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sp>
        <p:nvSpPr>
          <p:cNvPr id="920610" name="Line 34"/>
          <p:cNvSpPr>
            <a:spLocks noChangeAspect="1" noChangeShapeType="1"/>
          </p:cNvSpPr>
          <p:nvPr/>
        </p:nvSpPr>
        <p:spPr bwMode="auto">
          <a:xfrm>
            <a:off x="2408791" y="2353845"/>
            <a:ext cx="8387713"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a:grpSpLocks/>
          </p:cNvGrpSpPr>
          <p:nvPr/>
        </p:nvGrpSpPr>
        <p:grpSpPr bwMode="auto">
          <a:xfrm>
            <a:off x="11722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74" y="3599"/>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946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5" name="组合 14"/>
          <p:cNvGrpSpPr/>
          <p:nvPr/>
        </p:nvGrpSpPr>
        <p:grpSpPr>
          <a:xfrm>
            <a:off x="73403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90911" y="2895661"/>
            <a:ext cx="1148719" cy="210011"/>
            <a:chOff x="6417911" y="2895661"/>
            <a:chExt cx="1148719" cy="210011"/>
          </a:xfrm>
        </p:grpSpPr>
        <p:sp>
          <p:nvSpPr>
            <p:cNvPr id="172" name="Line 45"/>
            <p:cNvSpPr>
              <a:spLocks noChangeAspect="1" noChangeShapeType="1"/>
            </p:cNvSpPr>
            <p:nvPr/>
          </p:nvSpPr>
          <p:spPr bwMode="auto">
            <a:xfrm flipV="1">
              <a:off x="7566630" y="2899374"/>
              <a:ext cx="0" cy="20629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0124" y="2323448"/>
              <a:ext cx="0" cy="1144426"/>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756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7" name="组合 16"/>
          <p:cNvGrpSpPr/>
          <p:nvPr/>
        </p:nvGrpSpPr>
        <p:grpSpPr>
          <a:xfrm>
            <a:off x="105213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812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7112955" y="2383974"/>
            <a:ext cx="908050" cy="730967"/>
            <a:chOff x="7239955" y="2383974"/>
            <a:chExt cx="908050" cy="730967"/>
          </a:xfrm>
        </p:grpSpPr>
        <p:grpSp>
          <p:nvGrpSpPr>
            <p:cNvPr id="11" name="组合 10"/>
            <p:cNvGrpSpPr/>
            <p:nvPr/>
          </p:nvGrpSpPr>
          <p:grpSpPr>
            <a:xfrm>
              <a:off x="7685871" y="2385700"/>
              <a:ext cx="166966" cy="729241"/>
              <a:chOff x="7685871" y="2385700"/>
              <a:chExt cx="166966" cy="729241"/>
            </a:xfrm>
          </p:grpSpPr>
          <p:sp>
            <p:nvSpPr>
              <p:cNvPr id="173" name="Line 45"/>
              <p:cNvSpPr>
                <a:spLocks noChangeAspect="1" noChangeShapeType="1"/>
              </p:cNvSpPr>
              <p:nvPr/>
            </p:nvSpPr>
            <p:spPr bwMode="auto">
              <a:xfrm flipV="1">
                <a:off x="7766298"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a:extLst>
                  <a:ext uri="{FF2B5EF4-FFF2-40B4-BE49-F238E27FC236}">
                    <a16:creationId xmlns:a16="http://schemas.microsoft.com/office/drawing/2014/main" id="{758A5672-8B58-4E44-8FFF-7CA96FB254A9}"/>
                  </a:ext>
                </a:extLst>
              </p:cNvPr>
              <p:cNvGrpSpPr/>
              <p:nvPr/>
            </p:nvGrpSpPr>
            <p:grpSpPr>
              <a:xfrm rot="16200000" flipH="1">
                <a:off x="7663953" y="2815182"/>
                <a:ext cx="210802" cy="166966"/>
                <a:chOff x="1036660" y="5919690"/>
                <a:chExt cx="598167" cy="477271"/>
              </a:xfrm>
            </p:grpSpPr>
            <p:sp>
              <p:nvSpPr>
                <p:cNvPr id="181" name="Oval 99">
                  <a:extLst>
                    <a:ext uri="{FF2B5EF4-FFF2-40B4-BE49-F238E27FC236}">
                      <a16:creationId xmlns:a16="http://schemas.microsoft.com/office/drawing/2014/main" id="{357CE326-528C-423D-9C3D-CAD66B4B273E}"/>
                    </a:ext>
                  </a:extLst>
                </p:cNvPr>
                <p:cNvSpPr/>
                <p:nvPr/>
              </p:nvSpPr>
              <p:spPr>
                <a:xfrm>
                  <a:off x="1477168" y="6085074"/>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a:extLst>
                    <a:ext uri="{FF2B5EF4-FFF2-40B4-BE49-F238E27FC236}">
                      <a16:creationId xmlns:a16="http://schemas.microsoft.com/office/drawing/2014/main" id="{4D7779A4-3828-46BE-B391-6796D91DC86B}"/>
                    </a:ext>
                  </a:extLst>
                </p:cNvPr>
                <p:cNvSpPr/>
                <p:nvPr/>
              </p:nvSpPr>
              <p:spPr>
                <a:xfrm rot="5400000">
                  <a:off x="1003745" y="5952605"/>
                  <a:ext cx="477271" cy="411441"/>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0196"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10284570" y="2365590"/>
            <a:ext cx="908050" cy="758060"/>
            <a:chOff x="10411570" y="2365590"/>
            <a:chExt cx="908050" cy="758060"/>
          </a:xfrm>
        </p:grpSpPr>
        <p:grpSp>
          <p:nvGrpSpPr>
            <p:cNvPr id="195" name="组合 194"/>
            <p:cNvGrpSpPr/>
            <p:nvPr/>
          </p:nvGrpSpPr>
          <p:grpSpPr>
            <a:xfrm>
              <a:off x="10866440" y="2394409"/>
              <a:ext cx="166966" cy="729241"/>
              <a:chOff x="7685394" y="2385700"/>
              <a:chExt cx="166966" cy="729241"/>
            </a:xfrm>
          </p:grpSpPr>
          <p:sp>
            <p:nvSpPr>
              <p:cNvPr id="196" name="Line 45"/>
              <p:cNvSpPr>
                <a:spLocks noChangeAspect="1" noChangeShapeType="1"/>
              </p:cNvSpPr>
              <p:nvPr/>
            </p:nvSpPr>
            <p:spPr bwMode="auto">
              <a:xfrm flipV="1">
                <a:off x="776820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a:extLst>
                  <a:ext uri="{FF2B5EF4-FFF2-40B4-BE49-F238E27FC236}">
                    <a16:creationId xmlns:a16="http://schemas.microsoft.com/office/drawing/2014/main" id="{758A5672-8B58-4E44-8FFF-7CA96FB254A9}"/>
                  </a:ext>
                </a:extLst>
              </p:cNvPr>
              <p:cNvGrpSpPr/>
              <p:nvPr/>
            </p:nvGrpSpPr>
            <p:grpSpPr>
              <a:xfrm rot="16200000" flipH="1">
                <a:off x="7663476" y="2815182"/>
                <a:ext cx="210801" cy="166966"/>
                <a:chOff x="1036661" y="5918326"/>
                <a:chExt cx="598164" cy="477271"/>
              </a:xfrm>
            </p:grpSpPr>
            <p:sp>
              <p:nvSpPr>
                <p:cNvPr id="199" name="Oval 99">
                  <a:extLst>
                    <a:ext uri="{FF2B5EF4-FFF2-40B4-BE49-F238E27FC236}">
                      <a16:creationId xmlns:a16="http://schemas.microsoft.com/office/drawing/2014/main" id="{357CE326-528C-423D-9C3D-CAD66B4B273E}"/>
                    </a:ext>
                  </a:extLst>
                </p:cNvPr>
                <p:cNvSpPr/>
                <p:nvPr/>
              </p:nvSpPr>
              <p:spPr>
                <a:xfrm>
                  <a:off x="1477166" y="6081446"/>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a:extLst>
                    <a:ext uri="{FF2B5EF4-FFF2-40B4-BE49-F238E27FC236}">
                      <a16:creationId xmlns:a16="http://schemas.microsoft.com/office/drawing/2014/main" id="{4D7779A4-3828-46BE-B391-6796D91DC86B}"/>
                    </a:ext>
                  </a:extLst>
                </p:cNvPr>
                <p:cNvSpPr/>
                <p:nvPr/>
              </p:nvSpPr>
              <p:spPr>
                <a:xfrm rot="5400000">
                  <a:off x="1003745" y="5951242"/>
                  <a:ext cx="477271" cy="411439"/>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69402"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739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2924398" y="3557440"/>
            <a:ext cx="1160869" cy="1486746"/>
            <a:chOff x="7569723" y="3328852"/>
            <a:chExt cx="1160869" cy="1486746"/>
          </a:xfrm>
        </p:grpSpPr>
        <p:sp>
          <p:nvSpPr>
            <p:cNvPr id="169"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74" name="矩形 173"/>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79493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80" name="矩形 179"/>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16K×8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sp>
        <p:nvSpPr>
          <p:cNvPr id="204" name="Line 39"/>
          <p:cNvSpPr>
            <a:spLocks noChangeAspect="1" noChangeShapeType="1"/>
          </p:cNvSpPr>
          <p:nvPr/>
        </p:nvSpPr>
        <p:spPr bwMode="auto">
          <a:xfrm>
            <a:off x="3488331" y="2406080"/>
            <a:ext cx="0" cy="1183800"/>
          </a:xfrm>
          <a:prstGeom prst="line">
            <a:avLst/>
          </a:prstGeom>
          <a:noFill/>
          <a:ln w="1016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 name="组合 18"/>
          <p:cNvGrpSpPr/>
          <p:nvPr/>
        </p:nvGrpSpPr>
        <p:grpSpPr>
          <a:xfrm>
            <a:off x="3652647" y="1990110"/>
            <a:ext cx="1421282" cy="1594174"/>
            <a:chOff x="3779647" y="1990110"/>
            <a:chExt cx="1421282" cy="1594174"/>
          </a:xfrm>
        </p:grpSpPr>
        <p:sp>
          <p:nvSpPr>
            <p:cNvPr id="166" name="Rectangle 36"/>
            <p:cNvSpPr>
              <a:spLocks noChangeArrowheads="1"/>
            </p:cNvSpPr>
            <p:nvPr/>
          </p:nvSpPr>
          <p:spPr bwMode="auto">
            <a:xfrm>
              <a:off x="3779647" y="3084860"/>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≥1</a:t>
              </a:r>
            </a:p>
          </p:txBody>
        </p:sp>
        <p:sp>
          <p:nvSpPr>
            <p:cNvPr id="211" name="Line 45"/>
            <p:cNvSpPr>
              <a:spLocks noChangeAspect="1" noChangeShapeType="1"/>
            </p:cNvSpPr>
            <p:nvPr/>
          </p:nvSpPr>
          <p:spPr bwMode="auto">
            <a:xfrm flipV="1">
              <a:off x="3974384" y="3386594"/>
              <a:ext cx="0" cy="19769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 name="组合 8"/>
            <p:cNvGrpSpPr/>
            <p:nvPr/>
          </p:nvGrpSpPr>
          <p:grpSpPr>
            <a:xfrm>
              <a:off x="3874112" y="1990110"/>
              <a:ext cx="1326817" cy="1094750"/>
              <a:chOff x="3874112" y="1990110"/>
              <a:chExt cx="1326817" cy="1094750"/>
            </a:xfrm>
          </p:grpSpPr>
          <p:grpSp>
            <p:nvGrpSpPr>
              <p:cNvPr id="206" name="组合 205"/>
              <p:cNvGrpSpPr/>
              <p:nvPr/>
            </p:nvGrpSpPr>
            <p:grpSpPr>
              <a:xfrm>
                <a:off x="3874112" y="1990110"/>
                <a:ext cx="1326817" cy="1094750"/>
                <a:chOff x="3874112" y="1990110"/>
                <a:chExt cx="1326817" cy="1094750"/>
              </a:xfrm>
            </p:grpSpPr>
            <p:sp>
              <p:nvSpPr>
                <p:cNvPr id="207" name="Line 44"/>
                <p:cNvSpPr>
                  <a:spLocks noChangeAspect="1" noChangeShapeType="1"/>
                </p:cNvSpPr>
                <p:nvPr/>
              </p:nvSpPr>
              <p:spPr bwMode="auto">
                <a:xfrm flipV="1">
                  <a:off x="5200929" y="2008069"/>
                  <a:ext cx="0" cy="88241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8" name="Line 46"/>
                <p:cNvSpPr>
                  <a:spLocks noChangeAspect="1" noChangeShapeType="1"/>
                </p:cNvSpPr>
                <p:nvPr/>
              </p:nvSpPr>
              <p:spPr bwMode="auto">
                <a:xfrm flipV="1">
                  <a:off x="3874112" y="1990110"/>
                  <a:ext cx="0" cy="109475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0" name="Line 44"/>
                <p:cNvSpPr>
                  <a:spLocks noChangeAspect="1" noChangeShapeType="1"/>
                </p:cNvSpPr>
                <p:nvPr/>
              </p:nvSpPr>
              <p:spPr bwMode="auto">
                <a:xfrm flipV="1">
                  <a:off x="4082200" y="2899375"/>
                  <a:ext cx="0" cy="18548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12" name="Line 45"/>
              <p:cNvSpPr>
                <a:spLocks noChangeAspect="1" noChangeShapeType="1"/>
              </p:cNvSpPr>
              <p:nvPr/>
            </p:nvSpPr>
            <p:spPr bwMode="auto">
              <a:xfrm rot="16200000" flipV="1">
                <a:off x="4641564" y="2331123"/>
                <a:ext cx="0" cy="11187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sp>
        <p:nvSpPr>
          <p:cNvPr id="213" name="Rectangle 14"/>
          <p:cNvSpPr>
            <a:spLocks noChangeAspect="1" noChangeArrowheads="1"/>
          </p:cNvSpPr>
          <p:nvPr/>
        </p:nvSpPr>
        <p:spPr bwMode="auto">
          <a:xfrm>
            <a:off x="2416910" y="237821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13-0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089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left)">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up)">
                                      <p:cBhvr>
                                        <p:cTn id="22" dur="500"/>
                                        <p:tgtEl>
                                          <p:spTgt spid="20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3"/>
                                        </p:tgtEl>
                                        <p:attrNameLst>
                                          <p:attrName>style.visibility</p:attrName>
                                        </p:attrNameLst>
                                      </p:cBhvr>
                                      <p:to>
                                        <p:strVal val="visible"/>
                                      </p:to>
                                    </p:set>
                                    <p:anim calcmode="lin" valueType="num">
                                      <p:cBhvr additive="base">
                                        <p:cTn id="27" dur="500" fill="hold"/>
                                        <p:tgtEl>
                                          <p:spTgt spid="213"/>
                                        </p:tgtEl>
                                        <p:attrNameLst>
                                          <p:attrName>ppt_x</p:attrName>
                                        </p:attrNameLst>
                                      </p:cBhvr>
                                      <p:tavLst>
                                        <p:tav tm="0">
                                          <p:val>
                                            <p:strVal val="#ppt_x"/>
                                          </p:val>
                                        </p:tav>
                                        <p:tav tm="100000">
                                          <p:val>
                                            <p:strVal val="#ppt_x"/>
                                          </p:val>
                                        </p:tav>
                                      </p:tavLst>
                                    </p:anim>
                                    <p:anim calcmode="lin" valueType="num">
                                      <p:cBhvr additive="base">
                                        <p:cTn id="2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3"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MIPS </a:t>
            </a:r>
            <a:r>
              <a:rPr lang="zh-CN" altLang="en-US" dirty="0"/>
              <a:t>存储器设计</a:t>
            </a:r>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7645400" y="1444980"/>
            <a:ext cx="2943968" cy="2256503"/>
          </a:xfrm>
          <a:prstGeom prst="rect">
            <a:avLst/>
          </a:prstGeom>
        </p:spPr>
      </p:pic>
      <p:sp>
        <p:nvSpPr>
          <p:cNvPr id="6" name="内容占位符 5"/>
          <p:cNvSpPr>
            <a:spLocks noGrp="1"/>
          </p:cNvSpPr>
          <p:nvPr>
            <p:ph idx="1"/>
          </p:nvPr>
        </p:nvSpPr>
        <p:spPr>
          <a:xfrm>
            <a:off x="487822" y="942764"/>
            <a:ext cx="10515599" cy="3260936"/>
          </a:xfrm>
        </p:spPr>
        <p:txBody>
          <a:bodyPr/>
          <a:lstStyle/>
          <a:p>
            <a:r>
              <a:rPr lang="zh-CN" altLang="en-US" dirty="0"/>
              <a:t>设计支持</a:t>
            </a:r>
            <a:r>
              <a:rPr lang="en-US" altLang="zh-CN" dirty="0"/>
              <a:t>MIPS Load/Store</a:t>
            </a:r>
            <a:r>
              <a:rPr lang="zh-CN" altLang="en-US" dirty="0"/>
              <a:t>指令的存储器</a:t>
            </a:r>
            <a:endParaRPr lang="en-US" altLang="zh-CN" dirty="0"/>
          </a:p>
          <a:p>
            <a:pPr lvl="1"/>
            <a:r>
              <a:rPr lang="zh-CN" altLang="en-US" sz="2400" dirty="0"/>
              <a:t>字节</a:t>
            </a:r>
            <a:r>
              <a:rPr lang="en-US" altLang="zh-CN" sz="2400" dirty="0"/>
              <a:t>/</a:t>
            </a:r>
            <a:r>
              <a:rPr lang="zh-CN" altLang="en-US" sz="2400" dirty="0"/>
              <a:t>半字</a:t>
            </a:r>
            <a:r>
              <a:rPr lang="en-US" altLang="zh-CN" sz="2400" dirty="0"/>
              <a:t>/</a:t>
            </a:r>
            <a:r>
              <a:rPr lang="zh-CN" altLang="en-US" sz="2400" dirty="0"/>
              <a:t>字访问</a:t>
            </a:r>
            <a:endParaRPr lang="en-US" altLang="zh-CN" sz="2400" dirty="0"/>
          </a:p>
          <a:p>
            <a:pPr lvl="1"/>
            <a:r>
              <a:rPr lang="en-US" altLang="zh-CN" sz="2400" dirty="0" err="1"/>
              <a:t>lb</a:t>
            </a:r>
            <a:r>
              <a:rPr lang="en-US" altLang="zh-CN" sz="2400" dirty="0"/>
              <a:t>   </a:t>
            </a:r>
            <a:r>
              <a:rPr lang="en-US" altLang="zh-CN" sz="2400" dirty="0" err="1"/>
              <a:t>lh</a:t>
            </a:r>
            <a:r>
              <a:rPr lang="en-US" altLang="zh-CN" sz="2400" dirty="0"/>
              <a:t>    </a:t>
            </a:r>
            <a:r>
              <a:rPr lang="en-US" altLang="zh-CN" sz="2400" dirty="0" err="1"/>
              <a:t>lw</a:t>
            </a:r>
            <a:endParaRPr lang="en-US" altLang="zh-CN" sz="2400" dirty="0"/>
          </a:p>
          <a:p>
            <a:pPr lvl="1"/>
            <a:r>
              <a:rPr lang="en-US" altLang="zh-CN" sz="2400" dirty="0" err="1"/>
              <a:t>sb</a:t>
            </a:r>
            <a:r>
              <a:rPr lang="en-US" altLang="zh-CN" sz="2400" dirty="0"/>
              <a:t>  </a:t>
            </a:r>
            <a:r>
              <a:rPr lang="en-US" altLang="zh-CN" sz="2400" dirty="0" err="1"/>
              <a:t>sh</a:t>
            </a:r>
            <a:r>
              <a:rPr lang="en-US" altLang="zh-CN" sz="2400" dirty="0"/>
              <a:t>  </a:t>
            </a:r>
            <a:r>
              <a:rPr lang="en-US" altLang="zh-CN" sz="2400" dirty="0" err="1"/>
              <a:t>sw</a:t>
            </a:r>
            <a:endParaRPr lang="en-US" altLang="zh-CN" sz="2400" dirty="0"/>
          </a:p>
        </p:txBody>
      </p:sp>
      <p:grpSp>
        <p:nvGrpSpPr>
          <p:cNvPr id="7" name="组合 6">
            <a:extLst>
              <a:ext uri="{FF2B5EF4-FFF2-40B4-BE49-F238E27FC236}">
                <a16:creationId xmlns:a16="http://schemas.microsoft.com/office/drawing/2014/main" id="{C9442983-32C7-47C1-BF30-82D7485BB836}"/>
              </a:ext>
            </a:extLst>
          </p:cNvPr>
          <p:cNvGrpSpPr/>
          <p:nvPr/>
        </p:nvGrpSpPr>
        <p:grpSpPr>
          <a:xfrm>
            <a:off x="5852421" y="3987799"/>
            <a:ext cx="6199881" cy="2337987"/>
            <a:chOff x="6976912" y="4138537"/>
            <a:chExt cx="4396795" cy="1658040"/>
          </a:xfrm>
        </p:grpSpPr>
        <p:pic>
          <p:nvPicPr>
            <p:cNvPr id="8" name="图片 7">
              <a:extLst>
                <a:ext uri="{FF2B5EF4-FFF2-40B4-BE49-F238E27FC236}">
                  <a16:creationId xmlns:a16="http://schemas.microsoft.com/office/drawing/2014/main" id="{01B9C53B-D2FF-46C6-8ACF-32D45F924B8A}"/>
                </a:ext>
              </a:extLst>
            </p:cNvPr>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9" name="图片 8">
              <a:extLst>
                <a:ext uri="{FF2B5EF4-FFF2-40B4-BE49-F238E27FC236}">
                  <a16:creationId xmlns:a16="http://schemas.microsoft.com/office/drawing/2014/main" id="{8C71FD12-37B0-40F3-81A6-FF425767323E}"/>
                </a:ext>
              </a:extLst>
            </p:cNvPr>
            <p:cNvPicPr>
              <a:picLocks noChangeAspect="1"/>
            </p:cNvPicPr>
            <p:nvPr/>
          </p:nvPicPr>
          <p:blipFill>
            <a:blip r:embed="rId4"/>
            <a:stretch>
              <a:fillRect/>
            </a:stretch>
          </p:blipFill>
          <p:spPr>
            <a:xfrm>
              <a:off x="6976912" y="4138537"/>
              <a:ext cx="2993395" cy="816935"/>
            </a:xfrm>
            <a:prstGeom prst="rect">
              <a:avLst/>
            </a:prstGeom>
          </p:spPr>
        </p:pic>
      </p:grpSp>
      <p:pic>
        <p:nvPicPr>
          <p:cNvPr id="10" name="Picture 250" descr="j0312558">
            <a:extLst>
              <a:ext uri="{FF2B5EF4-FFF2-40B4-BE49-F238E27FC236}">
                <a16:creationId xmlns:a16="http://schemas.microsoft.com/office/drawing/2014/main" id="{BA7A442C-2CE1-4E8A-BB96-E495A3D918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060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主存储器</a:t>
            </a:r>
            <a:endParaRPr lang="zh-CN" altLang="en-US" dirty="0"/>
          </a:p>
        </p:txBody>
      </p:sp>
      <p:sp>
        <p:nvSpPr>
          <p:cNvPr id="3" name="内容占位符 2"/>
          <p:cNvSpPr>
            <a:spLocks noGrp="1"/>
          </p:cNvSpPr>
          <p:nvPr>
            <p:ph idx="1"/>
          </p:nvPr>
        </p:nvSpPr>
        <p:spPr/>
        <p:txBody>
          <a:bodyPr/>
          <a:lstStyle/>
          <a:p>
            <a:pPr>
              <a:defRPr/>
            </a:pPr>
            <a:r>
              <a:rPr lang="zh-CN" altLang="en-US" dirty="0"/>
              <a:t>基本概念</a:t>
            </a:r>
          </a:p>
          <a:p>
            <a:pPr>
              <a:defRPr/>
            </a:pPr>
            <a:r>
              <a:rPr lang="zh-CN" altLang="en-US" dirty="0"/>
              <a:t>随机存储器</a:t>
            </a:r>
          </a:p>
          <a:p>
            <a:pPr>
              <a:defRPr/>
            </a:pPr>
            <a:r>
              <a:rPr lang="zh-CN" altLang="en-US" dirty="0"/>
              <a:t>只读存储器</a:t>
            </a:r>
          </a:p>
          <a:p>
            <a:pPr>
              <a:defRPr/>
            </a:pPr>
            <a:r>
              <a:rPr lang="zh-CN" altLang="en-US" dirty="0"/>
              <a:t>新型存储器</a:t>
            </a:r>
          </a:p>
          <a:p>
            <a:pPr>
              <a:defRPr/>
            </a:pPr>
            <a:r>
              <a:rPr lang="zh-CN" altLang="en-US" dirty="0"/>
              <a:t>主存储器与</a:t>
            </a:r>
            <a:r>
              <a:rPr lang="en-US" altLang="zh-CN" dirty="0"/>
              <a:t>CPU</a:t>
            </a:r>
            <a:r>
              <a:rPr lang="zh-CN" altLang="en-US" dirty="0"/>
              <a:t>的连接</a:t>
            </a:r>
          </a:p>
          <a:p>
            <a:pPr>
              <a:defRPr/>
            </a:pPr>
            <a:r>
              <a:rPr lang="zh-CN" altLang="en-US" b="1" dirty="0">
                <a:solidFill>
                  <a:srgbClr val="C00000"/>
                </a:solidFill>
              </a:rPr>
              <a:t>高速主存储器</a:t>
            </a:r>
          </a:p>
          <a:p>
            <a:endParaRPr lang="zh-CN" altLang="en-US" dirty="0"/>
          </a:p>
        </p:txBody>
      </p:sp>
    </p:spTree>
    <p:extLst>
      <p:ext uri="{BB962C8B-B14F-4D97-AF65-F5344CB8AC3E}">
        <p14:creationId xmlns:p14="http://schemas.microsoft.com/office/powerpoint/2010/main" val="2545305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按读</a:t>
            </a:r>
            <a:r>
              <a:rPr lang="en-US" altLang="zh-CN" dirty="0">
                <a:latin typeface="华文新魏" pitchFamily="2" charset="-122"/>
              </a:rPr>
              <a:t>/</a:t>
            </a:r>
            <a:r>
              <a:rPr lang="zh-CN" altLang="en-US" dirty="0">
                <a:latin typeface="华文新魏" pitchFamily="2" charset="-122"/>
              </a:rPr>
              <a:t>写功能分</a:t>
            </a:r>
            <a:endParaRPr lang="zh-CN" altLang="en-US" dirty="0"/>
          </a:p>
        </p:txBody>
      </p:sp>
      <p:sp>
        <p:nvSpPr>
          <p:cNvPr id="3" name="内容占位符 2"/>
          <p:cNvSpPr>
            <a:spLocks noGrp="1"/>
          </p:cNvSpPr>
          <p:nvPr>
            <p:ph idx="1"/>
          </p:nvPr>
        </p:nvSpPr>
        <p:spPr/>
        <p:txBody>
          <a:bodyPr/>
          <a:lstStyle/>
          <a:p>
            <a:r>
              <a:rPr lang="zh-CN" altLang="en-US" sz="2800" b="1" dirty="0"/>
              <a:t>只读存储器</a:t>
            </a:r>
            <a:r>
              <a:rPr lang="zh-CN" altLang="en-US" sz="2800" dirty="0"/>
              <a:t> </a:t>
            </a:r>
            <a:r>
              <a:rPr lang="en-US" altLang="zh-CN" sz="2800" dirty="0"/>
              <a:t>(ROM)</a:t>
            </a:r>
          </a:p>
          <a:p>
            <a:pPr lvl="1"/>
            <a:r>
              <a:rPr lang="zh-CN" altLang="en-US" sz="2400" dirty="0"/>
              <a:t>存储器内容是预置的，固定的，无法改写</a:t>
            </a:r>
          </a:p>
          <a:p>
            <a:r>
              <a:rPr lang="zh-CN" altLang="en-US" sz="2800" b="1" dirty="0"/>
              <a:t>读</a:t>
            </a:r>
            <a:r>
              <a:rPr lang="en-US" altLang="zh-CN" sz="2800" b="1" dirty="0"/>
              <a:t>/</a:t>
            </a:r>
            <a:r>
              <a:rPr lang="zh-CN" altLang="en-US" sz="2800" b="1" dirty="0"/>
              <a:t>写存储器</a:t>
            </a:r>
          </a:p>
          <a:p>
            <a:pPr lvl="1"/>
            <a:r>
              <a:rPr lang="zh-CN" altLang="en-US" sz="2400" dirty="0"/>
              <a:t>既能读出也能写入的存储器</a:t>
            </a:r>
          </a:p>
          <a:p>
            <a:pPr lvl="1"/>
            <a:r>
              <a:rPr lang="zh-CN" altLang="en-US" sz="2400" dirty="0"/>
              <a:t>随机存储器</a:t>
            </a:r>
            <a:r>
              <a:rPr lang="en-US" altLang="zh-CN" sz="2400" dirty="0"/>
              <a:t>RAM</a:t>
            </a:r>
            <a:endParaRPr lang="zh-CN" altLang="en-US" sz="2400" dirty="0"/>
          </a:p>
          <a:p>
            <a:endParaRPr lang="zh-CN" altLang="en-US" dirty="0">
              <a:solidFill>
                <a:schemeClr val="accent2"/>
              </a:solidFill>
            </a:endParaRPr>
          </a:p>
          <a:p>
            <a:endParaRPr lang="zh-CN" altLang="en-US" dirty="0"/>
          </a:p>
        </p:txBody>
      </p:sp>
    </p:spTree>
    <p:extLst>
      <p:ext uri="{BB962C8B-B14F-4D97-AF65-F5344CB8AC3E}">
        <p14:creationId xmlns:p14="http://schemas.microsoft.com/office/powerpoint/2010/main" val="8322409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p>
          <a:p>
            <a:r>
              <a:rPr lang="en-US" altLang="zh-CN" b="1" dirty="0">
                <a:latin typeface="+mj-lt"/>
              </a:rPr>
              <a:t>4.2 </a:t>
            </a:r>
            <a:r>
              <a:rPr lang="zh-CN" altLang="en-US" b="1" dirty="0">
                <a:latin typeface="+mj-lt"/>
              </a:rPr>
              <a:t>半导体存储器</a:t>
            </a: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p>
          <a:p>
            <a:r>
              <a:rPr lang="en-US" altLang="zh-CN" b="1" dirty="0">
                <a:solidFill>
                  <a:srgbClr val="C00000"/>
                </a:solidFill>
                <a:effectLst>
                  <a:outerShdw blurRad="38100" dist="38100" dir="2700000" algn="tl">
                    <a:srgbClr val="000000">
                      <a:alpha val="43137"/>
                    </a:srgbClr>
                  </a:outerShdw>
                </a:effectLst>
                <a:latin typeface="+mj-lt"/>
              </a:rPr>
              <a:t>4.4 </a:t>
            </a:r>
            <a:r>
              <a:rPr lang="zh-CN" altLang="en-US" b="1" dirty="0">
                <a:solidFill>
                  <a:srgbClr val="C00000"/>
                </a:solidFill>
                <a:effectLst>
                  <a:outerShdw blurRad="38100" dist="38100" dir="2700000" algn="tl">
                    <a:srgbClr val="000000">
                      <a:alpha val="43137"/>
                    </a:srgbClr>
                  </a:outerShdw>
                </a:effectLst>
                <a:latin typeface="+mj-lt"/>
              </a:rPr>
              <a:t>并行主存系统</a:t>
            </a: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53190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charset="-122"/>
              </a:rPr>
              <a:t>高速存储器</a:t>
            </a:r>
            <a:endParaRPr lang="zh-CN" altLang="en-US" dirty="0"/>
          </a:p>
        </p:txBody>
      </p:sp>
      <p:sp>
        <p:nvSpPr>
          <p:cNvPr id="3" name="内容占位符 2"/>
          <p:cNvSpPr>
            <a:spLocks noGrp="1"/>
          </p:cNvSpPr>
          <p:nvPr>
            <p:ph idx="1"/>
          </p:nvPr>
        </p:nvSpPr>
        <p:spPr/>
        <p:txBody>
          <a:bodyPr/>
          <a:lstStyle/>
          <a:p>
            <a:r>
              <a:rPr lang="en-US" altLang="zh-CN" sz="2800" dirty="0"/>
              <a:t>CPU</a:t>
            </a:r>
            <a:r>
              <a:rPr lang="zh-CN" altLang="en-US" sz="2800" dirty="0"/>
              <a:t>与存储器之间的速度无法匹配</a:t>
            </a:r>
          </a:p>
          <a:p>
            <a:r>
              <a:rPr lang="zh-CN" altLang="en-US" sz="2800" dirty="0"/>
              <a:t>解决之道</a:t>
            </a:r>
          </a:p>
          <a:p>
            <a:pPr lvl="1"/>
            <a:r>
              <a:rPr lang="zh-CN" altLang="en-US" dirty="0"/>
              <a:t>增加</a:t>
            </a:r>
            <a:r>
              <a:rPr lang="en-US" altLang="zh-CN" dirty="0"/>
              <a:t>Cache</a:t>
            </a:r>
            <a:r>
              <a:rPr lang="zh-CN" altLang="en-US" dirty="0"/>
              <a:t>；</a:t>
            </a:r>
          </a:p>
          <a:p>
            <a:pPr lvl="1"/>
            <a:r>
              <a:rPr lang="zh-CN" altLang="en-US" dirty="0"/>
              <a:t>采用高速器件提高速度；</a:t>
            </a:r>
          </a:p>
          <a:p>
            <a:pPr lvl="1"/>
            <a:r>
              <a:rPr lang="zh-CN" altLang="en-US" dirty="0"/>
              <a:t>采用双端口存储器；</a:t>
            </a:r>
          </a:p>
          <a:p>
            <a:pPr lvl="1"/>
            <a:r>
              <a:rPr lang="zh-CN" altLang="en-US" dirty="0"/>
              <a:t>增加字长，在每个存储周期中存取多个字。</a:t>
            </a:r>
          </a:p>
          <a:p>
            <a:pPr lvl="1"/>
            <a:r>
              <a:rPr lang="zh-CN" altLang="en-US" dirty="0"/>
              <a:t>将主存划分为多个模块，多模块并行</a:t>
            </a:r>
          </a:p>
          <a:p>
            <a:endParaRPr lang="zh-CN" altLang="en-US" dirty="0"/>
          </a:p>
        </p:txBody>
      </p:sp>
    </p:spTree>
    <p:extLst>
      <p:ext uri="{BB962C8B-B14F-4D97-AF65-F5344CB8AC3E}">
        <p14:creationId xmlns:p14="http://schemas.microsoft.com/office/powerpoint/2010/main" val="19327116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a:t>
            </a:r>
            <a:r>
              <a:rPr lang="zh-CN" altLang="en-US" dirty="0"/>
              <a:t>的发展</a:t>
            </a:r>
          </a:p>
        </p:txBody>
      </p:sp>
      <p:sp>
        <p:nvSpPr>
          <p:cNvPr id="3" name="内容占位符 2"/>
          <p:cNvSpPr>
            <a:spLocks noGrp="1"/>
          </p:cNvSpPr>
          <p:nvPr>
            <p:ph idx="1"/>
          </p:nvPr>
        </p:nvSpPr>
        <p:spPr/>
        <p:txBody>
          <a:bodyPr/>
          <a:lstStyle/>
          <a:p>
            <a:pPr>
              <a:defRPr/>
            </a:pPr>
            <a:r>
              <a:rPr lang="pt-BR" altLang="zh-CN" dirty="0"/>
              <a:t>FPM RAM</a:t>
            </a:r>
          </a:p>
          <a:p>
            <a:pPr>
              <a:defRPr/>
            </a:pPr>
            <a:r>
              <a:rPr lang="pt-BR" altLang="zh-CN" dirty="0">
                <a:solidFill>
                  <a:srgbClr val="FF0000"/>
                </a:solidFill>
              </a:rPr>
              <a:t>EDRAM</a:t>
            </a:r>
          </a:p>
          <a:p>
            <a:pPr>
              <a:defRPr/>
            </a:pPr>
            <a:r>
              <a:rPr lang="pt-BR" altLang="zh-CN" dirty="0"/>
              <a:t>EDO RAM</a:t>
            </a:r>
          </a:p>
          <a:p>
            <a:pPr>
              <a:defRPr/>
            </a:pPr>
            <a:r>
              <a:rPr lang="pt-BR" altLang="zh-CN" dirty="0"/>
              <a:t>SDRAM</a:t>
            </a:r>
          </a:p>
          <a:p>
            <a:pPr>
              <a:defRPr/>
            </a:pPr>
            <a:r>
              <a:rPr lang="pt-BR" altLang="zh-CN" dirty="0"/>
              <a:t>DDR SDRAM</a:t>
            </a:r>
          </a:p>
          <a:p>
            <a:pPr>
              <a:defRPr/>
            </a:pPr>
            <a:r>
              <a:rPr lang="pt-BR" altLang="zh-CN" dirty="0"/>
              <a:t>RAMBUS SDRAM</a:t>
            </a:r>
          </a:p>
          <a:p>
            <a:pPr>
              <a:defRPr/>
            </a:pPr>
            <a:endParaRPr lang="pt-BR" altLang="zh-CN" dirty="0"/>
          </a:p>
        </p:txBody>
      </p:sp>
    </p:spTree>
    <p:extLst>
      <p:ext uri="{BB962C8B-B14F-4D97-AF65-F5344CB8AC3E}">
        <p14:creationId xmlns:p14="http://schemas.microsoft.com/office/powerpoint/2010/main" val="17071691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a:t>
            </a:r>
          </a:p>
        </p:txBody>
      </p:sp>
      <p:sp>
        <p:nvSpPr>
          <p:cNvPr id="3" name="内容占位符 2"/>
          <p:cNvSpPr>
            <a:spLocks noGrp="1"/>
          </p:cNvSpPr>
          <p:nvPr>
            <p:ph idx="1"/>
          </p:nvPr>
        </p:nvSpPr>
        <p:spPr/>
        <p:txBody>
          <a:bodyPr/>
          <a:lstStyle/>
          <a:p>
            <a:pPr>
              <a:buFont typeface="Wingdings" pitchFamily="2" charset="2"/>
              <a:buChar char="l"/>
              <a:defRPr/>
            </a:pPr>
            <a:r>
              <a:rPr lang="zh-CN" altLang="en-US" dirty="0">
                <a:solidFill>
                  <a:srgbClr val="C00000"/>
                </a:solidFill>
              </a:rPr>
              <a:t>增加</a:t>
            </a:r>
            <a:r>
              <a:rPr lang="en-US" altLang="zh-CN" dirty="0">
                <a:solidFill>
                  <a:srgbClr val="C00000"/>
                </a:solidFill>
              </a:rPr>
              <a:t>Cache</a:t>
            </a:r>
            <a:r>
              <a:rPr lang="zh-CN" altLang="en-US" dirty="0">
                <a:solidFill>
                  <a:srgbClr val="C00000"/>
                </a:solidFill>
              </a:rPr>
              <a:t>；</a:t>
            </a:r>
          </a:p>
          <a:p>
            <a:pPr>
              <a:buFont typeface="Wingdings" pitchFamily="2" charset="2"/>
              <a:buChar char="l"/>
              <a:defRPr/>
            </a:pPr>
            <a:r>
              <a:rPr lang="zh-CN" altLang="en-US" dirty="0"/>
              <a:t>采用高速器件提高速度；</a:t>
            </a:r>
          </a:p>
          <a:p>
            <a:pPr>
              <a:buFont typeface="Wingdings" pitchFamily="2" charset="2"/>
              <a:buChar char="l"/>
              <a:defRPr/>
            </a:pPr>
            <a:r>
              <a:rPr lang="zh-CN" altLang="en-US" dirty="0"/>
              <a:t>采用双端口存储器；</a:t>
            </a:r>
          </a:p>
          <a:p>
            <a:pPr>
              <a:buFont typeface="Wingdings" pitchFamily="2" charset="2"/>
              <a:buChar char="l"/>
              <a:defRPr/>
            </a:pPr>
            <a:r>
              <a:rPr lang="zh-CN" altLang="en-US" dirty="0"/>
              <a:t>增加字长，在每个存储周期中存取多个字；</a:t>
            </a:r>
          </a:p>
          <a:p>
            <a:pPr>
              <a:buFont typeface="Wingdings" pitchFamily="2" charset="2"/>
              <a:buChar char="l"/>
              <a:defRPr/>
            </a:pPr>
            <a:r>
              <a:rPr lang="zh-CN" altLang="en-US" dirty="0"/>
              <a:t>将主存划分为多个模块，多模块并行。</a:t>
            </a:r>
          </a:p>
          <a:p>
            <a:pPr marL="0" indent="0">
              <a:buNone/>
              <a:defRPr/>
            </a:pPr>
            <a:endParaRPr lang="zh-CN" altLang="en-US" dirty="0"/>
          </a:p>
          <a:p>
            <a:endParaRPr lang="zh-CN" altLang="en-US" dirty="0"/>
          </a:p>
        </p:txBody>
      </p:sp>
    </p:spTree>
    <p:extLst>
      <p:ext uri="{BB962C8B-B14F-4D97-AF65-F5344CB8AC3E}">
        <p14:creationId xmlns:p14="http://schemas.microsoft.com/office/powerpoint/2010/main" val="21146069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369" name="标题 1"/>
          <p:cNvSpPr>
            <a:spLocks noGrp="1"/>
          </p:cNvSpPr>
          <p:nvPr>
            <p:ph type="title"/>
          </p:nvPr>
        </p:nvSpPr>
        <p:spPr/>
        <p:txBody>
          <a:bodyPr/>
          <a:lstStyle/>
          <a:p>
            <a:r>
              <a:rPr lang="en-US" altLang="zh-CN"/>
              <a:t>EDRAM</a:t>
            </a:r>
            <a:r>
              <a:rPr lang="zh-CN" altLang="en-US"/>
              <a:t>芯片（增强型</a:t>
            </a:r>
            <a:r>
              <a:rPr lang="en-US" altLang="zh-CN"/>
              <a:t>DRAM</a:t>
            </a:r>
            <a:r>
              <a:rPr lang="zh-CN" altLang="en-US"/>
              <a:t>）</a:t>
            </a:r>
            <a:r>
              <a:rPr lang="en-US" altLang="zh-CN"/>
              <a:t>1M×4</a:t>
            </a:r>
            <a:r>
              <a:rPr lang="zh-CN" altLang="en-US"/>
              <a:t>位</a:t>
            </a:r>
          </a:p>
        </p:txBody>
      </p:sp>
      <p:sp>
        <p:nvSpPr>
          <p:cNvPr id="4" name="Rectangle 3"/>
          <p:cNvSpPr>
            <a:spLocks noChangeArrowheads="1"/>
          </p:cNvSpPr>
          <p:nvPr/>
        </p:nvSpPr>
        <p:spPr bwMode="auto">
          <a:xfrm>
            <a:off x="1905000" y="6096000"/>
            <a:ext cx="8153400" cy="369332"/>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defRPr/>
            </a:pPr>
            <a:r>
              <a:rPr lang="zh-CN" altLang="en-US" sz="2000" b="1" dirty="0">
                <a:solidFill>
                  <a:srgbClr val="C00000"/>
                </a:solidFill>
                <a:latin typeface="+mn-ea"/>
              </a:rPr>
              <a:t>在</a:t>
            </a:r>
            <a:r>
              <a:rPr lang="en-US" altLang="zh-CN" sz="2000" b="1" dirty="0">
                <a:solidFill>
                  <a:srgbClr val="C00000"/>
                </a:solidFill>
                <a:latin typeface="+mn-ea"/>
              </a:rPr>
              <a:t>DRAM</a:t>
            </a:r>
            <a:r>
              <a:rPr lang="zh-CN" altLang="en-US" sz="2000" b="1" dirty="0">
                <a:solidFill>
                  <a:srgbClr val="C00000"/>
                </a:solidFill>
                <a:latin typeface="+mn-ea"/>
              </a:rPr>
              <a:t>芯片中增加小容量的</a:t>
            </a:r>
            <a:r>
              <a:rPr lang="en-US" altLang="zh-CN" sz="2000" b="1" dirty="0">
                <a:solidFill>
                  <a:srgbClr val="C00000"/>
                </a:solidFill>
                <a:latin typeface="+mn-ea"/>
              </a:rPr>
              <a:t>SRAM Cache</a:t>
            </a:r>
          </a:p>
        </p:txBody>
      </p:sp>
      <p:sp>
        <p:nvSpPr>
          <p:cNvPr id="5" name="Rectangle 5"/>
          <p:cNvSpPr>
            <a:spLocks noChangeArrowheads="1"/>
          </p:cNvSpPr>
          <p:nvPr/>
        </p:nvSpPr>
        <p:spPr bwMode="auto">
          <a:xfrm>
            <a:off x="32908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p>
        </p:txBody>
      </p:sp>
      <p:sp>
        <p:nvSpPr>
          <p:cNvPr id="6" name="Rectangle 6"/>
          <p:cNvSpPr>
            <a:spLocks noChangeArrowheads="1"/>
          </p:cNvSpPr>
          <p:nvPr/>
        </p:nvSpPr>
        <p:spPr bwMode="auto">
          <a:xfrm>
            <a:off x="32908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行地址锁存器</a:t>
            </a:r>
          </a:p>
        </p:txBody>
      </p:sp>
      <p:sp>
        <p:nvSpPr>
          <p:cNvPr id="7" name="Rectangle 7"/>
          <p:cNvSpPr>
            <a:spLocks noChangeArrowheads="1"/>
          </p:cNvSpPr>
          <p:nvPr/>
        </p:nvSpPr>
        <p:spPr bwMode="auto">
          <a:xfrm>
            <a:off x="32908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最后读出行</a:t>
            </a:r>
          </a:p>
          <a:p>
            <a:pPr algn="ctr"/>
            <a:r>
              <a:rPr lang="zh-CN" altLang="en-US" sz="1400" b="1">
                <a:solidFill>
                  <a:schemeClr val="bg1"/>
                </a:solidFill>
                <a:latin typeface="+mn-ea"/>
              </a:rPr>
              <a:t>地址锁存器</a:t>
            </a:r>
          </a:p>
        </p:txBody>
      </p:sp>
      <p:sp>
        <p:nvSpPr>
          <p:cNvPr id="8" name="Rectangle 11"/>
          <p:cNvSpPr>
            <a:spLocks noChangeArrowheads="1"/>
          </p:cNvSpPr>
          <p:nvPr/>
        </p:nvSpPr>
        <p:spPr bwMode="auto">
          <a:xfrm>
            <a:off x="59197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a:latin typeface="+mn-ea"/>
              </a:rPr>
              <a:t>读出放大和列写选择</a:t>
            </a:r>
          </a:p>
        </p:txBody>
      </p:sp>
      <p:grpSp>
        <p:nvGrpSpPr>
          <p:cNvPr id="9" name="Group 64"/>
          <p:cNvGrpSpPr>
            <a:grpSpLocks/>
          </p:cNvGrpSpPr>
          <p:nvPr/>
        </p:nvGrpSpPr>
        <p:grpSpPr bwMode="auto">
          <a:xfrm>
            <a:off x="7824788" y="1371600"/>
            <a:ext cx="2690812" cy="2209800"/>
            <a:chOff x="3969" y="864"/>
            <a:chExt cx="1695" cy="1392"/>
          </a:xfrm>
        </p:grpSpPr>
        <p:sp>
          <p:nvSpPr>
            <p:cNvPr id="186434" name="Rectangle 14"/>
            <p:cNvSpPr>
              <a:spLocks noChangeArrowheads="1"/>
            </p:cNvSpPr>
            <p:nvPr/>
          </p:nvSpPr>
          <p:spPr bwMode="auto">
            <a:xfrm>
              <a:off x="4449" y="864"/>
              <a:ext cx="720" cy="1392"/>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a:latin typeface="+mn-ea"/>
                </a:rPr>
                <a:t>I/O</a:t>
              </a:r>
              <a:r>
                <a:rPr lang="zh-CN" altLang="en-US" sz="1400">
                  <a:latin typeface="+mn-ea"/>
                </a:rPr>
                <a:t>控制</a:t>
              </a:r>
            </a:p>
            <a:p>
              <a:pPr algn="ctr"/>
              <a:r>
                <a:rPr lang="zh-CN" altLang="en-US" sz="1400">
                  <a:latin typeface="+mn-ea"/>
                </a:rPr>
                <a:t>和</a:t>
              </a:r>
            </a:p>
            <a:p>
              <a:pPr algn="ctr"/>
              <a:r>
                <a:rPr lang="zh-CN" altLang="en-US" sz="1400">
                  <a:latin typeface="+mn-ea"/>
                </a:rPr>
                <a:t>数据锁存器</a:t>
              </a:r>
            </a:p>
          </p:txBody>
        </p:sp>
        <p:sp>
          <p:nvSpPr>
            <p:cNvPr id="186435" name="Line 15"/>
            <p:cNvSpPr>
              <a:spLocks noChangeShapeType="1"/>
            </p:cNvSpPr>
            <p:nvPr/>
          </p:nvSpPr>
          <p:spPr bwMode="auto">
            <a:xfrm>
              <a:off x="3969" y="1248"/>
              <a:ext cx="495" cy="1"/>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86436" name="Line 16"/>
            <p:cNvSpPr>
              <a:spLocks noChangeShapeType="1"/>
            </p:cNvSpPr>
            <p:nvPr/>
          </p:nvSpPr>
          <p:spPr bwMode="auto">
            <a:xfrm flipH="1">
              <a:off x="3984" y="2112"/>
              <a:ext cx="480" cy="0"/>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86437" name="Line 17"/>
            <p:cNvSpPr>
              <a:spLocks noChangeShapeType="1"/>
            </p:cNvSpPr>
            <p:nvPr/>
          </p:nvSpPr>
          <p:spPr bwMode="auto">
            <a:xfrm flipH="1">
              <a:off x="5169" y="1536"/>
              <a:ext cx="495" cy="1"/>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grpSp>
        <p:nvGrpSpPr>
          <p:cNvPr id="14" name="Group 69"/>
          <p:cNvGrpSpPr>
            <a:grpSpLocks/>
          </p:cNvGrpSpPr>
          <p:nvPr/>
        </p:nvGrpSpPr>
        <p:grpSpPr bwMode="auto">
          <a:xfrm>
            <a:off x="5005388" y="1752600"/>
            <a:ext cx="328612" cy="3657600"/>
            <a:chOff x="2193" y="1104"/>
            <a:chExt cx="207" cy="2304"/>
          </a:xfrm>
        </p:grpSpPr>
        <p:sp>
          <p:nvSpPr>
            <p:cNvPr id="186428" name="Line 18"/>
            <p:cNvSpPr>
              <a:spLocks noChangeShapeType="1"/>
            </p:cNvSpPr>
            <p:nvPr/>
          </p:nvSpPr>
          <p:spPr bwMode="auto">
            <a:xfrm flipH="1">
              <a:off x="2193" y="1104"/>
              <a:ext cx="20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29" name="Line 19"/>
            <p:cNvSpPr>
              <a:spLocks noChangeShapeType="1"/>
            </p:cNvSpPr>
            <p:nvPr/>
          </p:nvSpPr>
          <p:spPr bwMode="auto">
            <a:xfrm flipH="1">
              <a:off x="2193" y="1536"/>
              <a:ext cx="20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30" name="Line 20"/>
            <p:cNvSpPr>
              <a:spLocks noChangeShapeType="1"/>
            </p:cNvSpPr>
            <p:nvPr/>
          </p:nvSpPr>
          <p:spPr bwMode="auto">
            <a:xfrm flipH="1">
              <a:off x="2193" y="2208"/>
              <a:ext cx="20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31" name="Line 21"/>
            <p:cNvSpPr>
              <a:spLocks noChangeShapeType="1"/>
            </p:cNvSpPr>
            <p:nvPr/>
          </p:nvSpPr>
          <p:spPr bwMode="auto">
            <a:xfrm flipH="1">
              <a:off x="2193" y="3024"/>
              <a:ext cx="20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32" name="Line 22"/>
            <p:cNvSpPr>
              <a:spLocks noChangeShapeType="1"/>
            </p:cNvSpPr>
            <p:nvPr/>
          </p:nvSpPr>
          <p:spPr bwMode="auto">
            <a:xfrm flipH="1">
              <a:off x="2193" y="3408"/>
              <a:ext cx="20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33" name="Line 30"/>
            <p:cNvSpPr>
              <a:spLocks noChangeShapeType="1"/>
            </p:cNvSpPr>
            <p:nvPr/>
          </p:nvSpPr>
          <p:spPr bwMode="auto">
            <a:xfrm flipV="1">
              <a:off x="2400" y="1104"/>
              <a:ext cx="0" cy="2304"/>
            </a:xfrm>
            <a:prstGeom prst="line">
              <a:avLst/>
            </a:prstGeom>
            <a:noFill/>
            <a:ln w="19050">
              <a:solidFill>
                <a:schemeClr val="tx1"/>
              </a:solidFill>
              <a:round/>
              <a:headEnd/>
              <a:tailEnd/>
            </a:ln>
          </p:spPr>
          <p:txBody>
            <a:bodyPr/>
            <a:lstStyle/>
            <a:p>
              <a:endParaRPr lang="zh-CN" altLang="en-US">
                <a:latin typeface="+mn-ea"/>
              </a:endParaRPr>
            </a:p>
          </p:txBody>
        </p:sp>
      </p:grpSp>
      <p:sp>
        <p:nvSpPr>
          <p:cNvPr id="21" name="Line 32"/>
          <p:cNvSpPr>
            <a:spLocks noChangeShapeType="1"/>
          </p:cNvSpPr>
          <p:nvPr/>
        </p:nvSpPr>
        <p:spPr bwMode="auto">
          <a:xfrm rot="5400000" flipH="1">
            <a:off x="65738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nvGrpSpPr>
          <p:cNvPr id="22" name="Group 62"/>
          <p:cNvGrpSpPr>
            <a:grpSpLocks/>
          </p:cNvGrpSpPr>
          <p:nvPr/>
        </p:nvGrpSpPr>
        <p:grpSpPr bwMode="auto">
          <a:xfrm>
            <a:off x="5919788" y="1371600"/>
            <a:ext cx="1928812" cy="1752600"/>
            <a:chOff x="2769" y="864"/>
            <a:chExt cx="1215" cy="1104"/>
          </a:xfrm>
        </p:grpSpPr>
        <p:sp>
          <p:nvSpPr>
            <p:cNvPr id="186425" name="Rectangle 9"/>
            <p:cNvSpPr>
              <a:spLocks noChangeArrowheads="1"/>
            </p:cNvSpPr>
            <p:nvPr/>
          </p:nvSpPr>
          <p:spPr bwMode="auto">
            <a:xfrm>
              <a:off x="2769" y="864"/>
              <a:ext cx="1215" cy="264"/>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a:latin typeface="+mn-ea"/>
                </a:rPr>
                <a:t>列译码器</a:t>
              </a:r>
            </a:p>
          </p:txBody>
        </p:sp>
        <p:sp>
          <p:nvSpPr>
            <p:cNvPr id="186426" name="Rectangle 10"/>
            <p:cNvSpPr>
              <a:spLocks noChangeArrowheads="1"/>
            </p:cNvSpPr>
            <p:nvPr/>
          </p:nvSpPr>
          <p:spPr bwMode="auto">
            <a:xfrm>
              <a:off x="2769" y="1104"/>
              <a:ext cx="1215" cy="528"/>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dirty="0">
                  <a:latin typeface="+mn-ea"/>
                </a:rPr>
                <a:t>512×4 </a:t>
              </a:r>
              <a:r>
                <a:rPr lang="en-US" altLang="zh-CN" sz="1400">
                  <a:latin typeface="+mn-ea"/>
                </a:rPr>
                <a:t>SRAM Cache</a:t>
              </a:r>
              <a:endParaRPr lang="en-US" altLang="zh-CN" sz="1400" dirty="0">
                <a:latin typeface="+mn-ea"/>
              </a:endParaRPr>
            </a:p>
            <a:p>
              <a:pPr algn="ctr"/>
              <a:r>
                <a:rPr lang="zh-CN" altLang="en-US" sz="1400" dirty="0">
                  <a:latin typeface="+mn-ea"/>
                </a:rPr>
                <a:t>最后读出行</a:t>
              </a:r>
            </a:p>
          </p:txBody>
        </p:sp>
        <p:sp>
          <p:nvSpPr>
            <p:cNvPr id="186427" name="Line 33"/>
            <p:cNvSpPr>
              <a:spLocks noChangeShapeType="1"/>
            </p:cNvSpPr>
            <p:nvPr/>
          </p:nvSpPr>
          <p:spPr bwMode="auto">
            <a:xfrm rot="5400000" flipH="1">
              <a:off x="3194" y="1800"/>
              <a:ext cx="336"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grpSp>
        <p:nvGrpSpPr>
          <p:cNvPr id="26" name="Group 66"/>
          <p:cNvGrpSpPr>
            <a:grpSpLocks/>
          </p:cNvGrpSpPr>
          <p:nvPr/>
        </p:nvGrpSpPr>
        <p:grpSpPr bwMode="auto">
          <a:xfrm>
            <a:off x="2209800" y="1371600"/>
            <a:ext cx="2795588" cy="533400"/>
            <a:chOff x="432" y="864"/>
            <a:chExt cx="1761" cy="336"/>
          </a:xfrm>
        </p:grpSpPr>
        <p:sp>
          <p:nvSpPr>
            <p:cNvPr id="186422" name="Rectangle 4"/>
            <p:cNvSpPr>
              <a:spLocks noChangeArrowheads="1"/>
            </p:cNvSpPr>
            <p:nvPr/>
          </p:nvSpPr>
          <p:spPr bwMode="auto">
            <a:xfrm>
              <a:off x="1113" y="864"/>
              <a:ext cx="1080" cy="336"/>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p>
          </p:txBody>
        </p:sp>
        <p:sp>
          <p:nvSpPr>
            <p:cNvPr id="186423" name="Text Box 37"/>
            <p:cNvSpPr txBox="1">
              <a:spLocks noChangeArrowheads="1"/>
            </p:cNvSpPr>
            <p:nvPr/>
          </p:nvSpPr>
          <p:spPr bwMode="auto">
            <a:xfrm>
              <a:off x="432" y="864"/>
              <a:ext cx="528" cy="330"/>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6424" name="Line 38"/>
            <p:cNvSpPr>
              <a:spLocks noChangeShapeType="1"/>
            </p:cNvSpPr>
            <p:nvPr/>
          </p:nvSpPr>
          <p:spPr bwMode="auto">
            <a:xfrm>
              <a:off x="912" y="960"/>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nvGrpSpPr>
          <p:cNvPr id="30" name="Group 63"/>
          <p:cNvGrpSpPr>
            <a:grpSpLocks/>
          </p:cNvGrpSpPr>
          <p:nvPr/>
        </p:nvGrpSpPr>
        <p:grpSpPr bwMode="auto">
          <a:xfrm>
            <a:off x="2209800" y="4976813"/>
            <a:ext cx="3709988" cy="814388"/>
            <a:chOff x="432" y="3135"/>
            <a:chExt cx="2337" cy="513"/>
          </a:xfrm>
        </p:grpSpPr>
        <p:sp>
          <p:nvSpPr>
            <p:cNvPr id="186417" name="Rectangle 8"/>
            <p:cNvSpPr>
              <a:spLocks noChangeArrowheads="1"/>
            </p:cNvSpPr>
            <p:nvPr/>
          </p:nvSpPr>
          <p:spPr bwMode="auto">
            <a:xfrm>
              <a:off x="1113" y="3264"/>
              <a:ext cx="1080" cy="384"/>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p>
          </p:txBody>
        </p:sp>
        <p:sp>
          <p:nvSpPr>
            <p:cNvPr id="186418" name="Line 23"/>
            <p:cNvSpPr>
              <a:spLocks noChangeShapeType="1"/>
            </p:cNvSpPr>
            <p:nvPr/>
          </p:nvSpPr>
          <p:spPr bwMode="auto">
            <a:xfrm flipH="1">
              <a:off x="2193" y="3552"/>
              <a:ext cx="576"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6419" name="Line 35"/>
            <p:cNvSpPr>
              <a:spLocks noChangeShapeType="1"/>
            </p:cNvSpPr>
            <p:nvPr/>
          </p:nvSpPr>
          <p:spPr bwMode="auto">
            <a:xfrm>
              <a:off x="912" y="3360"/>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20" name="Line 36"/>
            <p:cNvSpPr>
              <a:spLocks noChangeShapeType="1"/>
            </p:cNvSpPr>
            <p:nvPr/>
          </p:nvSpPr>
          <p:spPr bwMode="auto">
            <a:xfrm>
              <a:off x="912" y="3504"/>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21" name="Text Box 39"/>
            <p:cNvSpPr txBox="1">
              <a:spLocks noChangeArrowheads="1"/>
            </p:cNvSpPr>
            <p:nvPr/>
          </p:nvSpPr>
          <p:spPr bwMode="auto">
            <a:xfrm>
              <a:off x="432" y="3135"/>
              <a:ext cx="528" cy="46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行选通   </a:t>
              </a:r>
              <a:r>
                <a:rPr lang="en-US" altLang="zh-CN" sz="1400" b="1" dirty="0">
                  <a:solidFill>
                    <a:schemeClr val="folHlink"/>
                  </a:solidFill>
                  <a:latin typeface="+mn-ea"/>
                </a:rPr>
                <a:t>RAS</a:t>
              </a:r>
            </a:p>
            <a:p>
              <a:pPr algn="ctr"/>
              <a:r>
                <a:rPr lang="zh-CN" altLang="en-US" sz="1400" b="1" dirty="0">
                  <a:solidFill>
                    <a:schemeClr val="folHlink"/>
                  </a:solidFill>
                  <a:latin typeface="+mn-ea"/>
                </a:rPr>
                <a:t>刷新</a:t>
              </a:r>
              <a:r>
                <a:rPr lang="en-US" altLang="zh-CN" sz="1400" b="1" dirty="0">
                  <a:solidFill>
                    <a:schemeClr val="folHlink"/>
                  </a:solidFill>
                  <a:latin typeface="+mn-ea"/>
                </a:rPr>
                <a:t>Ref</a:t>
              </a:r>
              <a:endParaRPr lang="en-US" altLang="zh-CN" sz="1400" b="1" baseline="-25000" dirty="0">
                <a:solidFill>
                  <a:schemeClr val="folHlink"/>
                </a:solidFill>
                <a:latin typeface="+mn-ea"/>
              </a:endParaRPr>
            </a:p>
          </p:txBody>
        </p:sp>
      </p:grpSp>
      <p:grpSp>
        <p:nvGrpSpPr>
          <p:cNvPr id="36" name="Group 68"/>
          <p:cNvGrpSpPr>
            <a:grpSpLocks/>
          </p:cNvGrpSpPr>
          <p:nvPr/>
        </p:nvGrpSpPr>
        <p:grpSpPr bwMode="auto">
          <a:xfrm>
            <a:off x="2141539" y="1752600"/>
            <a:ext cx="1135063" cy="2895600"/>
            <a:chOff x="389" y="1104"/>
            <a:chExt cx="715" cy="1824"/>
          </a:xfrm>
        </p:grpSpPr>
        <p:sp>
          <p:nvSpPr>
            <p:cNvPr id="186410" name="Line 25"/>
            <p:cNvSpPr>
              <a:spLocks noChangeShapeType="1"/>
            </p:cNvSpPr>
            <p:nvPr/>
          </p:nvSpPr>
          <p:spPr bwMode="auto">
            <a:xfrm>
              <a:off x="912" y="1104"/>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11" name="Line 26"/>
            <p:cNvSpPr>
              <a:spLocks noChangeShapeType="1"/>
            </p:cNvSpPr>
            <p:nvPr/>
          </p:nvSpPr>
          <p:spPr bwMode="auto">
            <a:xfrm>
              <a:off x="912" y="1584"/>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12" name="Line 27"/>
            <p:cNvSpPr>
              <a:spLocks noChangeShapeType="1"/>
            </p:cNvSpPr>
            <p:nvPr/>
          </p:nvSpPr>
          <p:spPr bwMode="auto">
            <a:xfrm>
              <a:off x="912" y="2256"/>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13" name="Line 28"/>
            <p:cNvSpPr>
              <a:spLocks noChangeShapeType="1"/>
            </p:cNvSpPr>
            <p:nvPr/>
          </p:nvSpPr>
          <p:spPr bwMode="auto">
            <a:xfrm>
              <a:off x="912" y="2928"/>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14" name="Line 29"/>
            <p:cNvSpPr>
              <a:spLocks noChangeShapeType="1"/>
            </p:cNvSpPr>
            <p:nvPr/>
          </p:nvSpPr>
          <p:spPr bwMode="auto">
            <a:xfrm flipH="1">
              <a:off x="912" y="1104"/>
              <a:ext cx="0" cy="1824"/>
            </a:xfrm>
            <a:prstGeom prst="line">
              <a:avLst/>
            </a:prstGeom>
            <a:noFill/>
            <a:ln w="19050">
              <a:solidFill>
                <a:schemeClr val="tx1"/>
              </a:solidFill>
              <a:round/>
              <a:headEnd/>
              <a:tailEnd/>
            </a:ln>
          </p:spPr>
          <p:txBody>
            <a:bodyPr/>
            <a:lstStyle/>
            <a:p>
              <a:endParaRPr lang="zh-CN" altLang="en-US">
                <a:latin typeface="+mn-ea"/>
              </a:endParaRPr>
            </a:p>
          </p:txBody>
        </p:sp>
        <p:sp>
          <p:nvSpPr>
            <p:cNvPr id="186415" name="Line 34"/>
            <p:cNvSpPr>
              <a:spLocks noChangeShapeType="1"/>
            </p:cNvSpPr>
            <p:nvPr/>
          </p:nvSpPr>
          <p:spPr bwMode="auto">
            <a:xfrm flipH="1">
              <a:off x="480" y="2112"/>
              <a:ext cx="432"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6416" name="Text Box 40"/>
            <p:cNvSpPr txBox="1">
              <a:spLocks noChangeArrowheads="1"/>
            </p:cNvSpPr>
            <p:nvPr/>
          </p:nvSpPr>
          <p:spPr bwMode="auto">
            <a:xfrm>
              <a:off x="389" y="1934"/>
              <a:ext cx="624" cy="368"/>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地址</a:t>
              </a: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a:t>
              </a:r>
              <a:r>
                <a:rPr lang="en-US" altLang="zh-CN" sz="1400" b="1" baseline="-25000" dirty="0">
                  <a:solidFill>
                    <a:schemeClr val="folHlink"/>
                  </a:solidFill>
                  <a:latin typeface="+mn-ea"/>
                </a:rPr>
                <a:t>10</a:t>
              </a:r>
            </a:p>
          </p:txBody>
        </p:sp>
      </p:grpSp>
      <p:grpSp>
        <p:nvGrpSpPr>
          <p:cNvPr id="44" name="Group 67"/>
          <p:cNvGrpSpPr>
            <a:grpSpLocks/>
          </p:cNvGrpSpPr>
          <p:nvPr/>
        </p:nvGrpSpPr>
        <p:grpSpPr bwMode="auto">
          <a:xfrm>
            <a:off x="4953000" y="914400"/>
            <a:ext cx="1219200" cy="609600"/>
            <a:chOff x="2160" y="576"/>
            <a:chExt cx="768" cy="384"/>
          </a:xfrm>
        </p:grpSpPr>
        <p:sp>
          <p:nvSpPr>
            <p:cNvPr id="186408" name="Line 31"/>
            <p:cNvSpPr>
              <a:spLocks noChangeShapeType="1"/>
            </p:cNvSpPr>
            <p:nvPr/>
          </p:nvSpPr>
          <p:spPr bwMode="auto">
            <a:xfrm flipH="1">
              <a:off x="2208" y="960"/>
              <a:ext cx="576"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6409" name="Text Box 41"/>
            <p:cNvSpPr txBox="1">
              <a:spLocks noChangeArrowheads="1"/>
            </p:cNvSpPr>
            <p:nvPr/>
          </p:nvSpPr>
          <p:spPr bwMode="auto">
            <a:xfrm>
              <a:off x="2160" y="576"/>
              <a:ext cx="768" cy="330"/>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列地址</a:t>
              </a: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grpSp>
      <p:grpSp>
        <p:nvGrpSpPr>
          <p:cNvPr id="47" name="Group 61"/>
          <p:cNvGrpSpPr>
            <a:grpSpLocks/>
          </p:cNvGrpSpPr>
          <p:nvPr/>
        </p:nvGrpSpPr>
        <p:grpSpPr bwMode="auto">
          <a:xfrm>
            <a:off x="4953000" y="3871914"/>
            <a:ext cx="1219200" cy="623887"/>
            <a:chOff x="2160" y="2439"/>
            <a:chExt cx="768" cy="393"/>
          </a:xfrm>
        </p:grpSpPr>
        <p:sp>
          <p:nvSpPr>
            <p:cNvPr id="186406" name="Line 24"/>
            <p:cNvSpPr>
              <a:spLocks noChangeShapeType="1"/>
            </p:cNvSpPr>
            <p:nvPr/>
          </p:nvSpPr>
          <p:spPr bwMode="auto">
            <a:xfrm flipH="1">
              <a:off x="2193" y="2832"/>
              <a:ext cx="576"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6407" name="Text Box 42"/>
            <p:cNvSpPr txBox="1">
              <a:spLocks noChangeArrowheads="1"/>
            </p:cNvSpPr>
            <p:nvPr/>
          </p:nvSpPr>
          <p:spPr bwMode="auto">
            <a:xfrm>
              <a:off x="2160" y="2439"/>
              <a:ext cx="768" cy="330"/>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行地址</a:t>
              </a:r>
            </a:p>
            <a:p>
              <a:pPr algn="ctr"/>
              <a:r>
                <a:rPr lang="en-US" altLang="zh-CN" sz="1400" b="1" dirty="0">
                  <a:solidFill>
                    <a:schemeClr val="folHlink"/>
                  </a:solidFill>
                  <a:latin typeface="+mn-ea"/>
                </a:rPr>
                <a:t>RA</a:t>
              </a:r>
              <a:r>
                <a:rPr lang="en-US" altLang="zh-CN" sz="1400" b="1" baseline="-25000" dirty="0">
                  <a:solidFill>
                    <a:schemeClr val="folHlink"/>
                  </a:solidFill>
                  <a:latin typeface="+mn-ea"/>
                </a:rPr>
                <a:t>0</a:t>
              </a:r>
              <a:r>
                <a:rPr lang="en-US" altLang="zh-CN" sz="1400" b="1" dirty="0">
                  <a:solidFill>
                    <a:schemeClr val="folHlink"/>
                  </a:solidFill>
                  <a:latin typeface="+mn-ea"/>
                </a:rPr>
                <a:t>~RA</a:t>
              </a:r>
              <a:r>
                <a:rPr lang="en-US" altLang="zh-CN" sz="1400" b="1" baseline="-25000" dirty="0">
                  <a:solidFill>
                    <a:schemeClr val="folHlink"/>
                  </a:solidFill>
                  <a:latin typeface="+mn-ea"/>
                </a:rPr>
                <a:t>10</a:t>
              </a:r>
            </a:p>
          </p:txBody>
        </p:sp>
      </p:grpSp>
      <p:grpSp>
        <p:nvGrpSpPr>
          <p:cNvPr id="50" name="Group 65"/>
          <p:cNvGrpSpPr>
            <a:grpSpLocks/>
          </p:cNvGrpSpPr>
          <p:nvPr/>
        </p:nvGrpSpPr>
        <p:grpSpPr bwMode="auto">
          <a:xfrm>
            <a:off x="5948364" y="4114800"/>
            <a:ext cx="3081337" cy="1676400"/>
            <a:chOff x="2787" y="2592"/>
            <a:chExt cx="1941" cy="1056"/>
          </a:xfrm>
        </p:grpSpPr>
        <p:sp>
          <p:nvSpPr>
            <p:cNvPr id="186386" name="Rectangle 12"/>
            <p:cNvSpPr>
              <a:spLocks noChangeArrowheads="1"/>
            </p:cNvSpPr>
            <p:nvPr/>
          </p:nvSpPr>
          <p:spPr bwMode="auto">
            <a:xfrm>
              <a:off x="3057" y="2592"/>
              <a:ext cx="945" cy="105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DRAM</a:t>
              </a:r>
              <a:r>
                <a:rPr lang="zh-CN" altLang="en-US" sz="1400">
                  <a:latin typeface="+mn-ea"/>
                </a:rPr>
                <a:t>阵列</a:t>
              </a:r>
            </a:p>
            <a:p>
              <a:pPr algn="ctr"/>
              <a:r>
                <a:rPr lang="en-US" altLang="zh-CN" sz="1400">
                  <a:latin typeface="+mn-ea"/>
                </a:rPr>
                <a:t>2048×512×4</a:t>
              </a:r>
            </a:p>
          </p:txBody>
        </p:sp>
        <p:sp>
          <p:nvSpPr>
            <p:cNvPr id="186387" name="Rectangle 13"/>
            <p:cNvSpPr>
              <a:spLocks noChangeArrowheads="1"/>
            </p:cNvSpPr>
            <p:nvPr/>
          </p:nvSpPr>
          <p:spPr bwMode="auto">
            <a:xfrm>
              <a:off x="2787" y="2592"/>
              <a:ext cx="270" cy="1056"/>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a:latin typeface="+mn-ea"/>
                </a:rPr>
                <a:t>行译码器</a:t>
              </a:r>
            </a:p>
          </p:txBody>
        </p:sp>
        <p:sp>
          <p:nvSpPr>
            <p:cNvPr id="186388" name="Rectangle 43"/>
            <p:cNvSpPr>
              <a:spLocks noChangeArrowheads="1"/>
            </p:cNvSpPr>
            <p:nvPr/>
          </p:nvSpPr>
          <p:spPr bwMode="auto">
            <a:xfrm>
              <a:off x="3984" y="259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p>
          </p:txBody>
        </p:sp>
        <p:sp>
          <p:nvSpPr>
            <p:cNvPr id="186389" name="Rectangle 44"/>
            <p:cNvSpPr>
              <a:spLocks noChangeArrowheads="1"/>
            </p:cNvSpPr>
            <p:nvPr/>
          </p:nvSpPr>
          <p:spPr bwMode="auto">
            <a:xfrm>
              <a:off x="3984" y="268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p>
          </p:txBody>
        </p:sp>
        <p:sp>
          <p:nvSpPr>
            <p:cNvPr id="186390" name="Rectangle 45"/>
            <p:cNvSpPr>
              <a:spLocks noChangeArrowheads="1"/>
            </p:cNvSpPr>
            <p:nvPr/>
          </p:nvSpPr>
          <p:spPr bwMode="auto">
            <a:xfrm>
              <a:off x="3984" y="278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p>
          </p:txBody>
        </p:sp>
        <p:sp>
          <p:nvSpPr>
            <p:cNvPr id="186391" name="Rectangle 46"/>
            <p:cNvSpPr>
              <a:spLocks noChangeArrowheads="1"/>
            </p:cNvSpPr>
            <p:nvPr/>
          </p:nvSpPr>
          <p:spPr bwMode="auto">
            <a:xfrm>
              <a:off x="3984" y="288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p>
          </p:txBody>
        </p:sp>
        <p:sp>
          <p:nvSpPr>
            <p:cNvPr id="186392" name="Rectangle 47"/>
            <p:cNvSpPr>
              <a:spLocks noChangeArrowheads="1"/>
            </p:cNvSpPr>
            <p:nvPr/>
          </p:nvSpPr>
          <p:spPr bwMode="auto">
            <a:xfrm>
              <a:off x="3984" y="2976"/>
              <a:ext cx="744" cy="96"/>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p>
          </p:txBody>
        </p:sp>
        <p:sp>
          <p:nvSpPr>
            <p:cNvPr id="186393" name="Rectangle 48"/>
            <p:cNvSpPr>
              <a:spLocks noChangeArrowheads="1"/>
            </p:cNvSpPr>
            <p:nvPr/>
          </p:nvSpPr>
          <p:spPr bwMode="auto">
            <a:xfrm>
              <a:off x="3984" y="307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p>
          </p:txBody>
        </p:sp>
        <p:sp>
          <p:nvSpPr>
            <p:cNvPr id="186394" name="Rectangle 49"/>
            <p:cNvSpPr>
              <a:spLocks noChangeArrowheads="1"/>
            </p:cNvSpPr>
            <p:nvPr/>
          </p:nvSpPr>
          <p:spPr bwMode="auto">
            <a:xfrm>
              <a:off x="3984" y="316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p>
          </p:txBody>
        </p:sp>
        <p:sp>
          <p:nvSpPr>
            <p:cNvPr id="186395" name="Rectangle 50"/>
            <p:cNvSpPr>
              <a:spLocks noChangeArrowheads="1"/>
            </p:cNvSpPr>
            <p:nvPr/>
          </p:nvSpPr>
          <p:spPr bwMode="auto">
            <a:xfrm>
              <a:off x="3984" y="326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p>
          </p:txBody>
        </p:sp>
        <p:sp>
          <p:nvSpPr>
            <p:cNvPr id="186396" name="Rectangle 51"/>
            <p:cNvSpPr>
              <a:spLocks noChangeArrowheads="1"/>
            </p:cNvSpPr>
            <p:nvPr/>
          </p:nvSpPr>
          <p:spPr bwMode="auto">
            <a:xfrm>
              <a:off x="3984" y="336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p>
          </p:txBody>
        </p:sp>
        <p:sp>
          <p:nvSpPr>
            <p:cNvPr id="186397" name="Rectangle 52"/>
            <p:cNvSpPr>
              <a:spLocks noChangeArrowheads="1"/>
            </p:cNvSpPr>
            <p:nvPr/>
          </p:nvSpPr>
          <p:spPr bwMode="auto">
            <a:xfrm>
              <a:off x="3984" y="3456"/>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p>
          </p:txBody>
        </p:sp>
        <p:sp>
          <p:nvSpPr>
            <p:cNvPr id="186398" name="Rectangle 53"/>
            <p:cNvSpPr>
              <a:spLocks noChangeArrowheads="1"/>
            </p:cNvSpPr>
            <p:nvPr/>
          </p:nvSpPr>
          <p:spPr bwMode="auto">
            <a:xfrm>
              <a:off x="3984" y="355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6399" name="Rectangle 54"/>
            <p:cNvSpPr>
              <a:spLocks noChangeArrowheads="1"/>
            </p:cNvSpPr>
            <p:nvPr/>
          </p:nvSpPr>
          <p:spPr bwMode="auto">
            <a:xfrm flipV="1">
              <a:off x="398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0" name="Rectangle 55"/>
            <p:cNvSpPr>
              <a:spLocks noChangeArrowheads="1"/>
            </p:cNvSpPr>
            <p:nvPr/>
          </p:nvSpPr>
          <p:spPr bwMode="auto">
            <a:xfrm flipV="1">
              <a:off x="408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1" name="Rectangle 56"/>
            <p:cNvSpPr>
              <a:spLocks noChangeArrowheads="1"/>
            </p:cNvSpPr>
            <p:nvPr/>
          </p:nvSpPr>
          <p:spPr bwMode="auto">
            <a:xfrm flipV="1">
              <a:off x="4176"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2" name="Rectangle 57"/>
            <p:cNvSpPr>
              <a:spLocks noChangeArrowheads="1"/>
            </p:cNvSpPr>
            <p:nvPr/>
          </p:nvSpPr>
          <p:spPr bwMode="auto">
            <a:xfrm flipV="1">
              <a:off x="4272"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3" name="Rectangle 58"/>
            <p:cNvSpPr>
              <a:spLocks noChangeArrowheads="1"/>
            </p:cNvSpPr>
            <p:nvPr/>
          </p:nvSpPr>
          <p:spPr bwMode="auto">
            <a:xfrm flipV="1">
              <a:off x="4368"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4" name="Rectangle 59"/>
            <p:cNvSpPr>
              <a:spLocks noChangeArrowheads="1"/>
            </p:cNvSpPr>
            <p:nvPr/>
          </p:nvSpPr>
          <p:spPr bwMode="auto">
            <a:xfrm flipV="1">
              <a:off x="446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5" name="Rectangle 60"/>
            <p:cNvSpPr>
              <a:spLocks noChangeArrowheads="1"/>
            </p:cNvSpPr>
            <p:nvPr/>
          </p:nvSpPr>
          <p:spPr bwMode="auto">
            <a:xfrm flipV="1">
              <a:off x="456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grpSp>
    </p:spTree>
    <p:extLst>
      <p:ext uri="{BB962C8B-B14F-4D97-AF65-F5344CB8AC3E}">
        <p14:creationId xmlns:p14="http://schemas.microsoft.com/office/powerpoint/2010/main" val="155292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righ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21"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7393" name="标题 1"/>
          <p:cNvSpPr>
            <a:spLocks noGrp="1"/>
          </p:cNvSpPr>
          <p:nvPr>
            <p:ph type="title"/>
          </p:nvPr>
        </p:nvSpPr>
        <p:spPr/>
        <p:txBody>
          <a:bodyPr/>
          <a:lstStyle/>
          <a:p>
            <a:r>
              <a:rPr lang="en-US" altLang="zh-CN"/>
              <a:t>EDRAM</a:t>
            </a:r>
            <a:r>
              <a:rPr lang="zh-CN" altLang="en-US"/>
              <a:t>芯片读取过程（</a:t>
            </a:r>
            <a:r>
              <a:rPr lang="en-US" altLang="zh-CN"/>
              <a:t>1</a:t>
            </a:r>
            <a:r>
              <a:rPr lang="zh-CN" altLang="en-US"/>
              <a:t>）</a:t>
            </a:r>
          </a:p>
        </p:txBody>
      </p:sp>
      <p:sp>
        <p:nvSpPr>
          <p:cNvPr id="4" name="Rectangle 2"/>
          <p:cNvSpPr>
            <a:spLocks noChangeArrowheads="1"/>
          </p:cNvSpPr>
          <p:nvPr/>
        </p:nvSpPr>
        <p:spPr bwMode="auto">
          <a:xfrm>
            <a:off x="1905000" y="6096000"/>
            <a:ext cx="8153400" cy="369332"/>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pPr>
            <a:r>
              <a:rPr lang="zh-CN" altLang="en-US" sz="2000" b="1" dirty="0">
                <a:solidFill>
                  <a:srgbClr val="C00000"/>
                </a:solidFill>
                <a:latin typeface="+mn-ea"/>
              </a:rPr>
              <a:t>在</a:t>
            </a:r>
            <a:r>
              <a:rPr lang="en-US" altLang="zh-CN" sz="2000" b="1" dirty="0">
                <a:solidFill>
                  <a:srgbClr val="C00000"/>
                </a:solidFill>
                <a:latin typeface="+mn-ea"/>
              </a:rPr>
              <a:t>DRAM</a:t>
            </a:r>
            <a:r>
              <a:rPr lang="zh-CN" altLang="en-US" sz="2000" b="1" dirty="0">
                <a:solidFill>
                  <a:srgbClr val="C00000"/>
                </a:solidFill>
                <a:latin typeface="+mn-ea"/>
              </a:rPr>
              <a:t>芯片中增加小容量</a:t>
            </a:r>
            <a:r>
              <a:rPr lang="en-US" altLang="zh-CN" sz="2000" b="1" dirty="0">
                <a:solidFill>
                  <a:srgbClr val="C00000"/>
                </a:solidFill>
                <a:latin typeface="+mn-ea"/>
              </a:rPr>
              <a:t>SRAM Cache</a:t>
            </a:r>
          </a:p>
        </p:txBody>
      </p:sp>
      <p:sp>
        <p:nvSpPr>
          <p:cNvPr id="5" name="Rectangle 3"/>
          <p:cNvSpPr>
            <a:spLocks noChangeArrowheads="1"/>
          </p:cNvSpPr>
          <p:nvPr/>
        </p:nvSpPr>
        <p:spPr bwMode="auto">
          <a:xfrm>
            <a:off x="3214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p>
        </p:txBody>
      </p:sp>
      <p:sp>
        <p:nvSpPr>
          <p:cNvPr id="187396" name="Rectangle 4"/>
          <p:cNvSpPr>
            <a:spLocks noChangeArrowheads="1"/>
          </p:cNvSpPr>
          <p:nvPr/>
        </p:nvSpPr>
        <p:spPr bwMode="auto">
          <a:xfrm>
            <a:off x="3214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p>
        </p:txBody>
      </p:sp>
      <p:sp>
        <p:nvSpPr>
          <p:cNvPr id="7" name="Rectangle 5"/>
          <p:cNvSpPr>
            <a:spLocks noChangeArrowheads="1"/>
          </p:cNvSpPr>
          <p:nvPr/>
        </p:nvSpPr>
        <p:spPr bwMode="auto">
          <a:xfrm>
            <a:off x="3214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行地址锁存器</a:t>
            </a:r>
          </a:p>
        </p:txBody>
      </p:sp>
      <p:sp>
        <p:nvSpPr>
          <p:cNvPr id="8" name="Rectangle 6"/>
          <p:cNvSpPr>
            <a:spLocks noChangeArrowheads="1"/>
          </p:cNvSpPr>
          <p:nvPr/>
        </p:nvSpPr>
        <p:spPr bwMode="auto">
          <a:xfrm>
            <a:off x="32146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最后读出行</a:t>
            </a:r>
          </a:p>
          <a:p>
            <a:pPr algn="ctr"/>
            <a:r>
              <a:rPr lang="zh-CN" altLang="en-US" sz="1400" b="1">
                <a:solidFill>
                  <a:schemeClr val="bg1"/>
                </a:solidFill>
                <a:latin typeface="+mn-ea"/>
              </a:rPr>
              <a:t>地址锁存器</a:t>
            </a:r>
          </a:p>
        </p:txBody>
      </p:sp>
      <p:sp>
        <p:nvSpPr>
          <p:cNvPr id="9" name="Rectangle 7"/>
          <p:cNvSpPr>
            <a:spLocks noChangeArrowheads="1"/>
          </p:cNvSpPr>
          <p:nvPr/>
        </p:nvSpPr>
        <p:spPr bwMode="auto">
          <a:xfrm>
            <a:off x="3214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p>
        </p:txBody>
      </p:sp>
      <p:sp>
        <p:nvSpPr>
          <p:cNvPr id="10" name="Rectangle 8"/>
          <p:cNvSpPr>
            <a:spLocks noChangeArrowheads="1"/>
          </p:cNvSpPr>
          <p:nvPr/>
        </p:nvSpPr>
        <p:spPr bwMode="auto">
          <a:xfrm>
            <a:off x="5843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列译码器</a:t>
            </a:r>
          </a:p>
        </p:txBody>
      </p:sp>
      <p:sp>
        <p:nvSpPr>
          <p:cNvPr id="11" name="Rectangle 9"/>
          <p:cNvSpPr>
            <a:spLocks noChangeArrowheads="1"/>
          </p:cNvSpPr>
          <p:nvPr/>
        </p:nvSpPr>
        <p:spPr bwMode="auto">
          <a:xfrm>
            <a:off x="5843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rgbClr val="003300"/>
                </a:solidFill>
                <a:latin typeface="+mn-ea"/>
              </a:rPr>
              <a:t>512×4 </a:t>
            </a:r>
            <a:r>
              <a:rPr lang="en-US" altLang="zh-CN" sz="1400" b="1">
                <a:solidFill>
                  <a:srgbClr val="003300"/>
                </a:solidFill>
                <a:latin typeface="+mn-ea"/>
              </a:rPr>
              <a:t>SRAM Cache</a:t>
            </a:r>
            <a:endParaRPr lang="en-US" altLang="zh-CN" sz="1400" b="1" dirty="0">
              <a:solidFill>
                <a:srgbClr val="003300"/>
              </a:solidFill>
              <a:latin typeface="+mn-ea"/>
            </a:endParaRPr>
          </a:p>
          <a:p>
            <a:pPr algn="ctr"/>
            <a:r>
              <a:rPr lang="zh-CN" altLang="en-US" sz="1400" b="1" dirty="0">
                <a:solidFill>
                  <a:srgbClr val="003300"/>
                </a:solidFill>
                <a:latin typeface="+mn-ea"/>
              </a:rPr>
              <a:t>最后读出行</a:t>
            </a:r>
          </a:p>
        </p:txBody>
      </p:sp>
      <p:sp>
        <p:nvSpPr>
          <p:cNvPr id="12" name="Rectangle 10"/>
          <p:cNvSpPr>
            <a:spLocks noChangeArrowheads="1"/>
          </p:cNvSpPr>
          <p:nvPr/>
        </p:nvSpPr>
        <p:spPr bwMode="auto">
          <a:xfrm>
            <a:off x="5843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读出放大和列写选择</a:t>
            </a:r>
          </a:p>
        </p:txBody>
      </p:sp>
      <p:sp>
        <p:nvSpPr>
          <p:cNvPr id="187403" name="Rectangle 11"/>
          <p:cNvSpPr>
            <a:spLocks noChangeArrowheads="1"/>
          </p:cNvSpPr>
          <p:nvPr/>
        </p:nvSpPr>
        <p:spPr bwMode="auto">
          <a:xfrm>
            <a:off x="6300789"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DRAM</a:t>
            </a:r>
            <a:r>
              <a:rPr lang="zh-CN" altLang="en-US" sz="1400" b="1">
                <a:latin typeface="+mn-ea"/>
              </a:rPr>
              <a:t>阵列</a:t>
            </a:r>
          </a:p>
          <a:p>
            <a:pPr algn="ctr"/>
            <a:r>
              <a:rPr lang="en-US" altLang="zh-CN" sz="1400" b="1">
                <a:latin typeface="+mn-ea"/>
              </a:rPr>
              <a:t>2048×512×4</a:t>
            </a:r>
          </a:p>
        </p:txBody>
      </p:sp>
      <p:sp>
        <p:nvSpPr>
          <p:cNvPr id="14" name="Rectangle 12"/>
          <p:cNvSpPr>
            <a:spLocks noChangeArrowheads="1"/>
          </p:cNvSpPr>
          <p:nvPr/>
        </p:nvSpPr>
        <p:spPr bwMode="auto">
          <a:xfrm>
            <a:off x="5872164"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a:latin typeface="+mn-ea"/>
              </a:rPr>
              <a:t>行译码器</a:t>
            </a:r>
          </a:p>
        </p:txBody>
      </p:sp>
      <p:sp>
        <p:nvSpPr>
          <p:cNvPr id="15" name="Rectangle 13"/>
          <p:cNvSpPr>
            <a:spLocks noChangeArrowheads="1"/>
          </p:cNvSpPr>
          <p:nvPr/>
        </p:nvSpPr>
        <p:spPr bwMode="auto">
          <a:xfrm>
            <a:off x="8510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I/O</a:t>
            </a:r>
            <a:r>
              <a:rPr lang="zh-CN" altLang="en-US" sz="1400" b="1">
                <a:latin typeface="+mn-ea"/>
              </a:rPr>
              <a:t>控制</a:t>
            </a:r>
          </a:p>
          <a:p>
            <a:pPr algn="ctr"/>
            <a:r>
              <a:rPr lang="zh-CN" altLang="en-US" sz="1400" b="1">
                <a:latin typeface="+mn-ea"/>
              </a:rPr>
              <a:t>和</a:t>
            </a:r>
          </a:p>
          <a:p>
            <a:pPr algn="ctr"/>
            <a:r>
              <a:rPr lang="zh-CN" altLang="en-US" sz="1400" b="1">
                <a:latin typeface="+mn-ea"/>
              </a:rPr>
              <a:t>数据锁存器</a:t>
            </a:r>
          </a:p>
        </p:txBody>
      </p:sp>
      <p:sp>
        <p:nvSpPr>
          <p:cNvPr id="16" name="Line 14"/>
          <p:cNvSpPr>
            <a:spLocks noChangeShapeType="1"/>
          </p:cNvSpPr>
          <p:nvPr/>
        </p:nvSpPr>
        <p:spPr bwMode="auto">
          <a:xfrm>
            <a:off x="7748588" y="1981200"/>
            <a:ext cx="785812" cy="1588"/>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87407" name="Line 15"/>
          <p:cNvSpPr>
            <a:spLocks noChangeShapeType="1"/>
          </p:cNvSpPr>
          <p:nvPr/>
        </p:nvSpPr>
        <p:spPr bwMode="auto">
          <a:xfrm flipH="1">
            <a:off x="7772400" y="3352800"/>
            <a:ext cx="762000" cy="0"/>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8" name="Line 16"/>
          <p:cNvSpPr>
            <a:spLocks noChangeShapeType="1"/>
          </p:cNvSpPr>
          <p:nvPr/>
        </p:nvSpPr>
        <p:spPr bwMode="auto">
          <a:xfrm flipH="1">
            <a:off x="9653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7409" name="Line 17"/>
          <p:cNvSpPr>
            <a:spLocks noChangeShapeType="1"/>
          </p:cNvSpPr>
          <p:nvPr/>
        </p:nvSpPr>
        <p:spPr bwMode="auto">
          <a:xfrm flipH="1">
            <a:off x="4929188" y="17526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0" name="Line 18"/>
          <p:cNvSpPr>
            <a:spLocks noChangeShapeType="1"/>
          </p:cNvSpPr>
          <p:nvPr/>
        </p:nvSpPr>
        <p:spPr bwMode="auto">
          <a:xfrm flipH="1">
            <a:off x="4929188" y="24384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1" name="Line 19"/>
          <p:cNvSpPr>
            <a:spLocks noChangeShapeType="1"/>
          </p:cNvSpPr>
          <p:nvPr/>
        </p:nvSpPr>
        <p:spPr bwMode="auto">
          <a:xfrm flipH="1">
            <a:off x="4929188" y="35052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2" name="Line 20"/>
          <p:cNvSpPr>
            <a:spLocks noChangeShapeType="1"/>
          </p:cNvSpPr>
          <p:nvPr/>
        </p:nvSpPr>
        <p:spPr bwMode="auto">
          <a:xfrm flipH="1">
            <a:off x="4929188" y="48006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3" name="Line 21"/>
          <p:cNvSpPr>
            <a:spLocks noChangeShapeType="1"/>
          </p:cNvSpPr>
          <p:nvPr/>
        </p:nvSpPr>
        <p:spPr bwMode="auto">
          <a:xfrm flipH="1">
            <a:off x="4929188" y="54102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4" name="Line 22"/>
          <p:cNvSpPr>
            <a:spLocks noChangeShapeType="1"/>
          </p:cNvSpPr>
          <p:nvPr/>
        </p:nvSpPr>
        <p:spPr bwMode="auto">
          <a:xfrm flipH="1">
            <a:off x="4929188" y="56388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5" name="Line 23"/>
          <p:cNvSpPr>
            <a:spLocks noChangeShapeType="1"/>
          </p:cNvSpPr>
          <p:nvPr/>
        </p:nvSpPr>
        <p:spPr bwMode="auto">
          <a:xfrm flipH="1">
            <a:off x="4929188" y="44958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7416" name="Line 24"/>
          <p:cNvSpPr>
            <a:spLocks noChangeShapeType="1"/>
          </p:cNvSpPr>
          <p:nvPr/>
        </p:nvSpPr>
        <p:spPr bwMode="auto">
          <a:xfrm>
            <a:off x="2895600" y="1752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7" name="Line 25"/>
          <p:cNvSpPr>
            <a:spLocks noChangeShapeType="1"/>
          </p:cNvSpPr>
          <p:nvPr/>
        </p:nvSpPr>
        <p:spPr bwMode="auto">
          <a:xfrm>
            <a:off x="2895600" y="2514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8" name="Line 26"/>
          <p:cNvSpPr>
            <a:spLocks noChangeShapeType="1"/>
          </p:cNvSpPr>
          <p:nvPr/>
        </p:nvSpPr>
        <p:spPr bwMode="auto">
          <a:xfrm>
            <a:off x="2895600" y="35814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9" name="Line 27"/>
          <p:cNvSpPr>
            <a:spLocks noChangeShapeType="1"/>
          </p:cNvSpPr>
          <p:nvPr/>
        </p:nvSpPr>
        <p:spPr bwMode="auto">
          <a:xfrm>
            <a:off x="2895600" y="46482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20" name="Line 28"/>
          <p:cNvSpPr>
            <a:spLocks noChangeShapeType="1"/>
          </p:cNvSpPr>
          <p:nvPr/>
        </p:nvSpPr>
        <p:spPr bwMode="auto">
          <a:xfrm flipH="1">
            <a:off x="2895600" y="1752600"/>
            <a:ext cx="0" cy="2895600"/>
          </a:xfrm>
          <a:prstGeom prst="line">
            <a:avLst/>
          </a:prstGeom>
          <a:noFill/>
          <a:ln w="19050">
            <a:solidFill>
              <a:schemeClr val="tx1"/>
            </a:solidFill>
            <a:round/>
            <a:headEnd/>
            <a:tailEnd/>
          </a:ln>
        </p:spPr>
        <p:txBody>
          <a:bodyPr/>
          <a:lstStyle/>
          <a:p>
            <a:endParaRPr lang="zh-CN" altLang="en-US">
              <a:latin typeface="+mn-ea"/>
            </a:endParaRPr>
          </a:p>
        </p:txBody>
      </p:sp>
      <p:sp>
        <p:nvSpPr>
          <p:cNvPr id="187421" name="Line 29"/>
          <p:cNvSpPr>
            <a:spLocks noChangeShapeType="1"/>
          </p:cNvSpPr>
          <p:nvPr/>
        </p:nvSpPr>
        <p:spPr bwMode="auto">
          <a:xfrm flipV="1">
            <a:off x="5257800" y="1752600"/>
            <a:ext cx="0" cy="3657600"/>
          </a:xfrm>
          <a:prstGeom prst="line">
            <a:avLst/>
          </a:prstGeom>
          <a:noFill/>
          <a:ln w="19050">
            <a:solidFill>
              <a:schemeClr val="tx1"/>
            </a:solidFill>
            <a:round/>
            <a:headEnd/>
            <a:tailEnd/>
          </a:ln>
        </p:spPr>
        <p:txBody>
          <a:bodyPr/>
          <a:lstStyle/>
          <a:p>
            <a:endParaRPr lang="zh-CN" altLang="en-US">
              <a:latin typeface="+mn-ea"/>
            </a:endParaRPr>
          </a:p>
        </p:txBody>
      </p:sp>
      <p:sp>
        <p:nvSpPr>
          <p:cNvPr id="32" name="Line 30"/>
          <p:cNvSpPr>
            <a:spLocks noChangeShapeType="1"/>
          </p:cNvSpPr>
          <p:nvPr/>
        </p:nvSpPr>
        <p:spPr bwMode="auto">
          <a:xfrm flipH="1">
            <a:off x="4953000" y="15240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33" name="Line 31"/>
          <p:cNvSpPr>
            <a:spLocks noChangeShapeType="1"/>
          </p:cNvSpPr>
          <p:nvPr/>
        </p:nvSpPr>
        <p:spPr bwMode="auto">
          <a:xfrm rot="5400000" flipH="1">
            <a:off x="64976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34" name="Line 32"/>
          <p:cNvSpPr>
            <a:spLocks noChangeShapeType="1"/>
          </p:cNvSpPr>
          <p:nvPr/>
        </p:nvSpPr>
        <p:spPr bwMode="auto">
          <a:xfrm rot="5400000" flipH="1">
            <a:off x="6516688" y="2857500"/>
            <a:ext cx="5334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7425" name="Line 33"/>
          <p:cNvSpPr>
            <a:spLocks noChangeShapeType="1"/>
          </p:cNvSpPr>
          <p:nvPr/>
        </p:nvSpPr>
        <p:spPr bwMode="auto">
          <a:xfrm>
            <a:off x="2895600" y="53340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26" name="Line 34"/>
          <p:cNvSpPr>
            <a:spLocks noChangeShapeType="1"/>
          </p:cNvSpPr>
          <p:nvPr/>
        </p:nvSpPr>
        <p:spPr bwMode="auto">
          <a:xfrm>
            <a:off x="2895600" y="5562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27" name="Text Box 35"/>
          <p:cNvSpPr txBox="1">
            <a:spLocks noChangeArrowheads="1"/>
          </p:cNvSpPr>
          <p:nvPr/>
        </p:nvSpPr>
        <p:spPr bwMode="auto">
          <a:xfrm>
            <a:off x="2133600" y="1371601"/>
            <a:ext cx="838200" cy="52387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7428" name="Line 36"/>
          <p:cNvSpPr>
            <a:spLocks noChangeShapeType="1"/>
          </p:cNvSpPr>
          <p:nvPr/>
        </p:nvSpPr>
        <p:spPr bwMode="auto">
          <a:xfrm>
            <a:off x="2895600" y="15240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29" name="Text Box 37"/>
          <p:cNvSpPr txBox="1">
            <a:spLocks noChangeArrowheads="1"/>
          </p:cNvSpPr>
          <p:nvPr/>
        </p:nvSpPr>
        <p:spPr bwMode="auto">
          <a:xfrm>
            <a:off x="2209800" y="4953000"/>
            <a:ext cx="838200" cy="738664"/>
          </a:xfrm>
          <a:prstGeom prst="rect">
            <a:avLst/>
          </a:prstGeom>
          <a:noFill/>
          <a:ln w="9525">
            <a:noFill/>
            <a:miter lim="800000"/>
            <a:headEnd/>
            <a:tailEnd/>
          </a:ln>
        </p:spPr>
        <p:txBody>
          <a:bodyPr>
            <a:spAutoFit/>
          </a:bodyPr>
          <a:lstStyle/>
          <a:p>
            <a:pPr algn="ctr"/>
            <a:r>
              <a:rPr lang="zh-CN" altLang="en-US" sz="1400" b="1">
                <a:solidFill>
                  <a:schemeClr val="folHlink"/>
                </a:solidFill>
                <a:latin typeface="+mn-ea"/>
              </a:rPr>
              <a:t>行选通   </a:t>
            </a:r>
            <a:r>
              <a:rPr lang="en-US" altLang="zh-CN" sz="1400" b="1">
                <a:solidFill>
                  <a:schemeClr val="folHlink"/>
                </a:solidFill>
                <a:latin typeface="+mn-ea"/>
              </a:rPr>
              <a:t>RAS</a:t>
            </a:r>
          </a:p>
          <a:p>
            <a:pPr algn="ctr"/>
            <a:r>
              <a:rPr lang="zh-CN" altLang="en-US" sz="1400" b="1">
                <a:solidFill>
                  <a:schemeClr val="folHlink"/>
                </a:solidFill>
                <a:latin typeface="+mn-ea"/>
              </a:rPr>
              <a:t>刷新</a:t>
            </a:r>
            <a:r>
              <a:rPr lang="en-US" altLang="zh-CN" sz="1400" b="1">
                <a:solidFill>
                  <a:schemeClr val="folHlink"/>
                </a:solidFill>
                <a:latin typeface="+mn-ea"/>
              </a:rPr>
              <a:t>Ref</a:t>
            </a:r>
            <a:endParaRPr lang="en-US" altLang="zh-CN" sz="1400" b="1" baseline="-25000">
              <a:solidFill>
                <a:schemeClr val="folHlink"/>
              </a:solidFill>
              <a:latin typeface="+mn-ea"/>
            </a:endParaRPr>
          </a:p>
        </p:txBody>
      </p:sp>
      <p:grpSp>
        <p:nvGrpSpPr>
          <p:cNvPr id="40" name="Group 38"/>
          <p:cNvGrpSpPr>
            <a:grpSpLocks/>
          </p:cNvGrpSpPr>
          <p:nvPr/>
        </p:nvGrpSpPr>
        <p:grpSpPr bwMode="auto">
          <a:xfrm>
            <a:off x="2046288" y="3068638"/>
            <a:ext cx="990600" cy="584200"/>
            <a:chOff x="185" y="1933"/>
            <a:chExt cx="624" cy="368"/>
          </a:xfrm>
        </p:grpSpPr>
        <p:sp>
          <p:nvSpPr>
            <p:cNvPr id="187456" name="Line 39"/>
            <p:cNvSpPr>
              <a:spLocks noChangeShapeType="1"/>
            </p:cNvSpPr>
            <p:nvPr/>
          </p:nvSpPr>
          <p:spPr bwMode="auto">
            <a:xfrm flipH="1">
              <a:off x="288" y="2112"/>
              <a:ext cx="432"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7457" name="Text Box 40"/>
            <p:cNvSpPr txBox="1">
              <a:spLocks noChangeArrowheads="1"/>
            </p:cNvSpPr>
            <p:nvPr/>
          </p:nvSpPr>
          <p:spPr bwMode="auto">
            <a:xfrm>
              <a:off x="185" y="1933"/>
              <a:ext cx="624" cy="368"/>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地址</a:t>
              </a: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t>
              </a:r>
              <a:r>
                <a:rPr lang="en-US" altLang="zh-CN" sz="1400" b="1" dirty="0">
                  <a:solidFill>
                    <a:schemeClr val="folHlink"/>
                  </a:solidFill>
                  <a:latin typeface="+mn-ea"/>
                </a:rPr>
                <a:t>A</a:t>
              </a:r>
              <a:r>
                <a:rPr lang="en-US" altLang="zh-CN" sz="1400" b="1" baseline="-25000" dirty="0">
                  <a:solidFill>
                    <a:schemeClr val="folHlink"/>
                  </a:solidFill>
                  <a:latin typeface="+mn-ea"/>
                </a:rPr>
                <a:t>10</a:t>
              </a:r>
            </a:p>
          </p:txBody>
        </p:sp>
      </p:grpSp>
      <p:sp>
        <p:nvSpPr>
          <p:cNvPr id="43" name="Text Box 41"/>
          <p:cNvSpPr txBox="1">
            <a:spLocks noChangeArrowheads="1"/>
          </p:cNvSpPr>
          <p:nvPr/>
        </p:nvSpPr>
        <p:spPr bwMode="auto">
          <a:xfrm>
            <a:off x="4876800" y="914401"/>
            <a:ext cx="1219200" cy="52387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列地址</a:t>
            </a: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sp>
        <p:nvSpPr>
          <p:cNvPr id="187432" name="Text Box 42"/>
          <p:cNvSpPr txBox="1">
            <a:spLocks noChangeArrowheads="1"/>
          </p:cNvSpPr>
          <p:nvPr/>
        </p:nvSpPr>
        <p:spPr bwMode="auto">
          <a:xfrm>
            <a:off x="4876800" y="3871914"/>
            <a:ext cx="1219200" cy="52387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行地址</a:t>
            </a:r>
          </a:p>
          <a:p>
            <a:pPr algn="ctr"/>
            <a:r>
              <a:rPr lang="en-US" altLang="zh-CN" sz="1400" b="1" dirty="0">
                <a:solidFill>
                  <a:schemeClr val="folHlink"/>
                </a:solidFill>
                <a:latin typeface="+mn-ea"/>
              </a:rPr>
              <a:t>RA</a:t>
            </a:r>
            <a:r>
              <a:rPr lang="en-US" altLang="zh-CN" sz="1400" b="1" baseline="-25000" dirty="0">
                <a:solidFill>
                  <a:schemeClr val="folHlink"/>
                </a:solidFill>
                <a:latin typeface="+mn-ea"/>
              </a:rPr>
              <a:t>0</a:t>
            </a:r>
            <a:r>
              <a:rPr lang="en-US" altLang="zh-CN" sz="1400" b="1" dirty="0">
                <a:solidFill>
                  <a:schemeClr val="folHlink"/>
                </a:solidFill>
                <a:latin typeface="+mn-ea"/>
              </a:rPr>
              <a:t>~RA</a:t>
            </a:r>
            <a:r>
              <a:rPr lang="en-US" altLang="zh-CN" sz="1400" b="1" baseline="-25000" dirty="0">
                <a:solidFill>
                  <a:schemeClr val="folHlink"/>
                </a:solidFill>
                <a:latin typeface="+mn-ea"/>
              </a:rPr>
              <a:t>10</a:t>
            </a:r>
          </a:p>
        </p:txBody>
      </p:sp>
      <p:sp>
        <p:nvSpPr>
          <p:cNvPr id="187433" name="Rectangle 43"/>
          <p:cNvSpPr>
            <a:spLocks noChangeArrowheads="1"/>
          </p:cNvSpPr>
          <p:nvPr/>
        </p:nvSpPr>
        <p:spPr bwMode="auto">
          <a:xfrm>
            <a:off x="7772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p>
        </p:txBody>
      </p:sp>
      <p:sp>
        <p:nvSpPr>
          <p:cNvPr id="187434" name="Rectangle 44"/>
          <p:cNvSpPr>
            <a:spLocks noChangeArrowheads="1"/>
          </p:cNvSpPr>
          <p:nvPr/>
        </p:nvSpPr>
        <p:spPr bwMode="auto">
          <a:xfrm>
            <a:off x="7772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p>
        </p:txBody>
      </p:sp>
      <p:sp>
        <p:nvSpPr>
          <p:cNvPr id="187435" name="Rectangle 45"/>
          <p:cNvSpPr>
            <a:spLocks noChangeArrowheads="1"/>
          </p:cNvSpPr>
          <p:nvPr/>
        </p:nvSpPr>
        <p:spPr bwMode="auto">
          <a:xfrm>
            <a:off x="7772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p>
        </p:txBody>
      </p:sp>
      <p:sp>
        <p:nvSpPr>
          <p:cNvPr id="187436" name="Rectangle 46"/>
          <p:cNvSpPr>
            <a:spLocks noChangeArrowheads="1"/>
          </p:cNvSpPr>
          <p:nvPr/>
        </p:nvSpPr>
        <p:spPr bwMode="auto">
          <a:xfrm>
            <a:off x="7772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p>
        </p:txBody>
      </p:sp>
      <p:sp>
        <p:nvSpPr>
          <p:cNvPr id="187437" name="Rectangle 47"/>
          <p:cNvSpPr>
            <a:spLocks noChangeArrowheads="1"/>
          </p:cNvSpPr>
          <p:nvPr/>
        </p:nvSpPr>
        <p:spPr bwMode="auto">
          <a:xfrm>
            <a:off x="7772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p>
        </p:txBody>
      </p:sp>
      <p:sp>
        <p:nvSpPr>
          <p:cNvPr id="187438" name="Rectangle 48"/>
          <p:cNvSpPr>
            <a:spLocks noChangeArrowheads="1"/>
          </p:cNvSpPr>
          <p:nvPr/>
        </p:nvSpPr>
        <p:spPr bwMode="auto">
          <a:xfrm>
            <a:off x="7772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p>
        </p:txBody>
      </p:sp>
      <p:sp>
        <p:nvSpPr>
          <p:cNvPr id="187439" name="Rectangle 49"/>
          <p:cNvSpPr>
            <a:spLocks noChangeArrowheads="1"/>
          </p:cNvSpPr>
          <p:nvPr/>
        </p:nvSpPr>
        <p:spPr bwMode="auto">
          <a:xfrm>
            <a:off x="7772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p>
        </p:txBody>
      </p:sp>
      <p:sp>
        <p:nvSpPr>
          <p:cNvPr id="187440" name="Rectangle 50"/>
          <p:cNvSpPr>
            <a:spLocks noChangeArrowheads="1"/>
          </p:cNvSpPr>
          <p:nvPr/>
        </p:nvSpPr>
        <p:spPr bwMode="auto">
          <a:xfrm>
            <a:off x="7772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p>
        </p:txBody>
      </p:sp>
      <p:sp>
        <p:nvSpPr>
          <p:cNvPr id="187441" name="Rectangle 51"/>
          <p:cNvSpPr>
            <a:spLocks noChangeArrowheads="1"/>
          </p:cNvSpPr>
          <p:nvPr/>
        </p:nvSpPr>
        <p:spPr bwMode="auto">
          <a:xfrm>
            <a:off x="7772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p>
        </p:txBody>
      </p:sp>
      <p:sp>
        <p:nvSpPr>
          <p:cNvPr id="187442" name="Rectangle 52"/>
          <p:cNvSpPr>
            <a:spLocks noChangeArrowheads="1"/>
          </p:cNvSpPr>
          <p:nvPr/>
        </p:nvSpPr>
        <p:spPr bwMode="auto">
          <a:xfrm>
            <a:off x="7772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7443" name="Rectangle 53"/>
          <p:cNvSpPr>
            <a:spLocks noChangeArrowheads="1"/>
          </p:cNvSpPr>
          <p:nvPr/>
        </p:nvSpPr>
        <p:spPr bwMode="auto">
          <a:xfrm flipV="1">
            <a:off x="7772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4" name="Rectangle 54"/>
          <p:cNvSpPr>
            <a:spLocks noChangeArrowheads="1"/>
          </p:cNvSpPr>
          <p:nvPr/>
        </p:nvSpPr>
        <p:spPr bwMode="auto">
          <a:xfrm flipV="1">
            <a:off x="7924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5" name="Rectangle 55"/>
          <p:cNvSpPr>
            <a:spLocks noChangeArrowheads="1"/>
          </p:cNvSpPr>
          <p:nvPr/>
        </p:nvSpPr>
        <p:spPr bwMode="auto">
          <a:xfrm flipV="1">
            <a:off x="8077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6" name="Rectangle 56"/>
          <p:cNvSpPr>
            <a:spLocks noChangeArrowheads="1"/>
          </p:cNvSpPr>
          <p:nvPr/>
        </p:nvSpPr>
        <p:spPr bwMode="auto">
          <a:xfrm flipV="1">
            <a:off x="8229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7" name="Rectangle 57"/>
          <p:cNvSpPr>
            <a:spLocks noChangeArrowheads="1"/>
          </p:cNvSpPr>
          <p:nvPr/>
        </p:nvSpPr>
        <p:spPr bwMode="auto">
          <a:xfrm flipV="1">
            <a:off x="8382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8" name="Rectangle 58"/>
          <p:cNvSpPr>
            <a:spLocks noChangeArrowheads="1"/>
          </p:cNvSpPr>
          <p:nvPr/>
        </p:nvSpPr>
        <p:spPr bwMode="auto">
          <a:xfrm flipV="1">
            <a:off x="8534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9" name="Rectangle 59"/>
          <p:cNvSpPr>
            <a:spLocks noChangeArrowheads="1"/>
          </p:cNvSpPr>
          <p:nvPr/>
        </p:nvSpPr>
        <p:spPr bwMode="auto">
          <a:xfrm flipV="1">
            <a:off x="8686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62" name="Rectangle 60"/>
          <p:cNvSpPr>
            <a:spLocks noChangeArrowheads="1"/>
          </p:cNvSpPr>
          <p:nvPr/>
        </p:nvSpPr>
        <p:spPr bwMode="auto">
          <a:xfrm>
            <a:off x="3209731"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00000000100</a:t>
            </a:r>
          </a:p>
        </p:txBody>
      </p:sp>
      <p:sp>
        <p:nvSpPr>
          <p:cNvPr id="63" name="Rectangle 61"/>
          <p:cNvSpPr>
            <a:spLocks noChangeArrowheads="1"/>
          </p:cNvSpPr>
          <p:nvPr/>
        </p:nvSpPr>
        <p:spPr bwMode="auto">
          <a:xfrm>
            <a:off x="3209731"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00000000100</a:t>
            </a:r>
          </a:p>
        </p:txBody>
      </p:sp>
      <p:sp>
        <p:nvSpPr>
          <p:cNvPr id="64" name="Rectangle 62"/>
          <p:cNvSpPr>
            <a:spLocks noChangeArrowheads="1"/>
          </p:cNvSpPr>
          <p:nvPr/>
        </p:nvSpPr>
        <p:spPr bwMode="auto">
          <a:xfrm>
            <a:off x="5843588" y="1752600"/>
            <a:ext cx="1928812" cy="8382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b="1">
                <a:solidFill>
                  <a:srgbClr val="003300"/>
                </a:solidFill>
                <a:latin typeface="+mn-ea"/>
              </a:rPr>
              <a:t>512</a:t>
            </a:r>
            <a:r>
              <a:rPr lang="zh-CN" altLang="en-US" sz="1400" b="1">
                <a:solidFill>
                  <a:srgbClr val="003300"/>
                </a:solidFill>
                <a:latin typeface="+mn-ea"/>
              </a:rPr>
              <a:t>*</a:t>
            </a:r>
            <a:r>
              <a:rPr lang="en-US" altLang="zh-CN" sz="1400" b="1">
                <a:solidFill>
                  <a:srgbClr val="003300"/>
                </a:solidFill>
                <a:latin typeface="+mn-ea"/>
              </a:rPr>
              <a:t>4  </a:t>
            </a:r>
          </a:p>
          <a:p>
            <a:pPr algn="ctr"/>
            <a:r>
              <a:rPr lang="en-US" altLang="zh-CN" sz="1400" b="1">
                <a:solidFill>
                  <a:srgbClr val="003300"/>
                </a:solidFill>
                <a:latin typeface="+mn-ea"/>
              </a:rPr>
              <a:t>R4</a:t>
            </a:r>
            <a:r>
              <a:rPr lang="zh-CN" altLang="en-US" sz="1400" b="1">
                <a:solidFill>
                  <a:srgbClr val="003300"/>
                </a:solidFill>
                <a:latin typeface="+mn-ea"/>
              </a:rPr>
              <a:t>的内容</a:t>
            </a:r>
          </a:p>
        </p:txBody>
      </p:sp>
      <p:sp>
        <p:nvSpPr>
          <p:cNvPr id="187453" name="Rectangle 64"/>
          <p:cNvSpPr>
            <a:spLocks noChangeArrowheads="1"/>
          </p:cNvSpPr>
          <p:nvPr/>
        </p:nvSpPr>
        <p:spPr bwMode="auto">
          <a:xfrm>
            <a:off x="7772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p>
        </p:txBody>
      </p:sp>
      <p:sp>
        <p:nvSpPr>
          <p:cNvPr id="66" name="Rectangle 65"/>
          <p:cNvSpPr>
            <a:spLocks noChangeArrowheads="1"/>
          </p:cNvSpPr>
          <p:nvPr/>
        </p:nvSpPr>
        <p:spPr bwMode="auto">
          <a:xfrm>
            <a:off x="7772400" y="4724400"/>
            <a:ext cx="1181100" cy="1524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p>
        </p:txBody>
      </p:sp>
    </p:spTree>
    <p:extLst>
      <p:ext uri="{BB962C8B-B14F-4D97-AF65-F5344CB8AC3E}">
        <p14:creationId xmlns:p14="http://schemas.microsoft.com/office/powerpoint/2010/main" val="203879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5000" fill="hold" grpId="0" nodeType="clickEffect">
                                  <p:stCondLst>
                                    <p:cond delay="0"/>
                                  </p:stCondLst>
                                  <p:childTnLst>
                                    <p:anim calcmode="discrete" valueType="str">
                                      <p:cBhvr>
                                        <p:cTn id="3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grpId="0" nodeType="clickEffect">
                                  <p:stCondLst>
                                    <p:cond delay="0"/>
                                  </p:stCondLst>
                                  <p:childTnLst>
                                    <p:anim calcmode="discrete" valueType="str">
                                      <p:cBhvr>
                                        <p:cTn id="34" dur="1000" fill="hold"/>
                                        <p:tgtEl>
                                          <p:spTgt spid="25"/>
                                        </p:tgtEl>
                                        <p:attrNameLst>
                                          <p:attrName>style.visibility</p:attrName>
                                        </p:attrNameLst>
                                      </p:cBhvr>
                                      <p:tavLst>
                                        <p:tav tm="0">
                                          <p:val>
                                            <p:strVal val="hidden"/>
                                          </p:val>
                                        </p:tav>
                                        <p:tav tm="50000">
                                          <p:val>
                                            <p:strVal val="visible"/>
                                          </p:val>
                                        </p:tav>
                                      </p:tavLst>
                                    </p:anim>
                                  </p:childTnLst>
                                </p:cTn>
                              </p:par>
                              <p:par>
                                <p:cTn id="35" presetID="35" presetClass="emph" presetSubtype="0" repeatCount="5000" fill="hold" grpId="0" nodeType="withEffect">
                                  <p:stCondLst>
                                    <p:cond delay="0"/>
                                  </p:stCondLst>
                                  <p:childTnLst>
                                    <p:anim calcmode="discrete" valueType="str">
                                      <p:cBhvr>
                                        <p:cTn id="36"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5000" fill="hold" grpId="0" nodeType="clickEffect">
                                  <p:stCondLst>
                                    <p:cond delay="0"/>
                                  </p:stCondLst>
                                  <p:childTnLst>
                                    <p:anim calcmode="discrete" valueType="str">
                                      <p:cBhvr>
                                        <p:cTn id="40"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10000" fill="hold" grpId="0" nodeType="clickEffect">
                                  <p:stCondLst>
                                    <p:cond delay="0"/>
                                  </p:stCondLst>
                                  <p:childTnLst>
                                    <p:anim calcmode="discrete" valueType="str">
                                      <p:cBhvr>
                                        <p:cTn id="44"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5000" fill="hold" grpId="0" nodeType="clickEffect">
                                  <p:stCondLst>
                                    <p:cond delay="0"/>
                                  </p:stCondLst>
                                  <p:childTnLst>
                                    <p:anim calcmode="discrete" valueType="str">
                                      <p:cBhvr>
                                        <p:cTn id="48"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10000" fill="hold" grpId="0" nodeType="clickEffect">
                                  <p:stCondLst>
                                    <p:cond delay="0"/>
                                  </p:stCondLst>
                                  <p:childTnLst>
                                    <p:anim calcmode="discrete" valueType="str">
                                      <p:cBhvr>
                                        <p:cTn id="52"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53" fill="hold">
                      <p:stCondLst>
                        <p:cond delay="indefinite"/>
                      </p:stCondLst>
                      <p:childTnLst>
                        <p:par>
                          <p:cTn id="54" fill="hold">
                            <p:stCondLst>
                              <p:cond delay="0"/>
                            </p:stCondLst>
                            <p:childTnLst>
                              <p:par>
                                <p:cTn id="55" presetID="35" presetClass="emph" presetSubtype="0" repeatCount="10000" fill="hold" grpId="0" nodeType="clickEffect">
                                  <p:stCondLst>
                                    <p:cond delay="0"/>
                                  </p:stCondLst>
                                  <p:childTnLst>
                                    <p:anim calcmode="discrete" valueType="str">
                                      <p:cBhvr>
                                        <p:cTn id="56"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57" fill="hold">
                      <p:stCondLst>
                        <p:cond delay="indefinite"/>
                      </p:stCondLst>
                      <p:childTnLst>
                        <p:par>
                          <p:cTn id="58" fill="hold">
                            <p:stCondLst>
                              <p:cond delay="0"/>
                            </p:stCondLst>
                            <p:childTnLst>
                              <p:par>
                                <p:cTn id="59" presetID="35" presetClass="emph" presetSubtype="0" repeatCount="10000" fill="hold" grpId="0" nodeType="clickEffect">
                                  <p:stCondLst>
                                    <p:cond delay="0"/>
                                  </p:stCondLst>
                                  <p:childTnLst>
                                    <p:anim calcmode="discrete" valueType="str">
                                      <p:cBhvr>
                                        <p:cTn id="6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1" nodeType="click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10000" fill="hold" grpId="0" nodeType="clickEffect">
                                  <p:stCondLst>
                                    <p:cond delay="0"/>
                                  </p:stCondLst>
                                  <p:childTnLst>
                                    <p:anim calcmode="discrete" valueType="str">
                                      <p:cBhvr>
                                        <p:cTn id="70" dur="1000" fill="hold"/>
                                        <p:tgtEl>
                                          <p:spTgt spid="64"/>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35" presetClass="emph" presetSubtype="0" repeatCount="10000" fill="hold" grpId="0" nodeType="clickEffect">
                                  <p:stCondLst>
                                    <p:cond delay="0"/>
                                  </p:stCondLst>
                                  <p:childTnLst>
                                    <p:anim calcmode="discrete" valueType="str">
                                      <p:cBhvr>
                                        <p:cTn id="7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5" fill="hold">
                      <p:stCondLst>
                        <p:cond delay="indefinite"/>
                      </p:stCondLst>
                      <p:childTnLst>
                        <p:par>
                          <p:cTn id="76" fill="hold">
                            <p:stCondLst>
                              <p:cond delay="0"/>
                            </p:stCondLst>
                            <p:childTnLst>
                              <p:par>
                                <p:cTn id="77" presetID="35" presetClass="emph" presetSubtype="0" repeatCount="4000" fill="hold" grpId="0" nodeType="clickEffect">
                                  <p:stCondLst>
                                    <p:cond delay="0"/>
                                  </p:stCondLst>
                                  <p:childTnLst>
                                    <p:anim calcmode="discrete" valueType="str">
                                      <p:cBhvr>
                                        <p:cTn id="78" dur="1000" fill="hold"/>
                                        <p:tgtEl>
                                          <p:spTgt spid="32"/>
                                        </p:tgtEl>
                                        <p:attrNameLst>
                                          <p:attrName>style.visibility</p:attrName>
                                        </p:attrNameLst>
                                      </p:cBhvr>
                                      <p:tavLst>
                                        <p:tav tm="0">
                                          <p:val>
                                            <p:strVal val="hidden"/>
                                          </p:val>
                                        </p:tav>
                                        <p:tav tm="50000">
                                          <p:val>
                                            <p:strVal val="visible"/>
                                          </p:val>
                                        </p:tav>
                                      </p:tavLst>
                                    </p:anim>
                                  </p:childTnLst>
                                </p:cTn>
                              </p:par>
                              <p:par>
                                <p:cTn id="79" presetID="35" presetClass="emph" presetSubtype="0" repeatCount="4000" fill="hold" grpId="0" nodeType="withEffect">
                                  <p:stCondLst>
                                    <p:cond delay="0"/>
                                  </p:stCondLst>
                                  <p:childTnLst>
                                    <p:anim calcmode="discrete" valueType="str">
                                      <p:cBhvr>
                                        <p:cTn id="80"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81" fill="hold">
                      <p:stCondLst>
                        <p:cond delay="indefinite"/>
                      </p:stCondLst>
                      <p:childTnLst>
                        <p:par>
                          <p:cTn id="82" fill="hold">
                            <p:stCondLst>
                              <p:cond delay="0"/>
                            </p:stCondLst>
                            <p:childTnLst>
                              <p:par>
                                <p:cTn id="83" presetID="35" presetClass="emph" presetSubtype="0" repeatCount="4000" fill="hold" grpId="0" nodeType="clickEffect">
                                  <p:stCondLst>
                                    <p:cond delay="0"/>
                                  </p:stCondLst>
                                  <p:childTnLst>
                                    <p:anim calcmode="discrete" valueType="str">
                                      <p:cBhvr>
                                        <p:cTn id="8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85" fill="hold">
                      <p:stCondLst>
                        <p:cond delay="indefinite"/>
                      </p:stCondLst>
                      <p:childTnLst>
                        <p:par>
                          <p:cTn id="86" fill="hold">
                            <p:stCondLst>
                              <p:cond delay="0"/>
                            </p:stCondLst>
                            <p:childTnLst>
                              <p:par>
                                <p:cTn id="87" presetID="35" presetClass="emph" presetSubtype="0" repeatCount="5000" fill="hold" grpId="0" nodeType="clickEffect">
                                  <p:stCondLst>
                                    <p:cond delay="0"/>
                                  </p:stCondLst>
                                  <p:childTnLst>
                                    <p:anim calcmode="discrete" valueType="str">
                                      <p:cBhvr>
                                        <p:cTn id="88"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89" fill="hold">
                      <p:stCondLst>
                        <p:cond delay="indefinite"/>
                      </p:stCondLst>
                      <p:childTnLst>
                        <p:par>
                          <p:cTn id="90" fill="hold">
                            <p:stCondLst>
                              <p:cond delay="0"/>
                            </p:stCondLst>
                            <p:childTnLst>
                              <p:par>
                                <p:cTn id="91" presetID="35" presetClass="emph" presetSubtype="0" repeatCount="5000" fill="hold" grpId="0" nodeType="clickEffect">
                                  <p:stCondLst>
                                    <p:cond delay="0"/>
                                  </p:stCondLst>
                                  <p:childTnLst>
                                    <p:anim calcmode="discrete" valueType="str">
                                      <p:cBhvr>
                                        <p:cTn id="9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93" fill="hold">
                      <p:stCondLst>
                        <p:cond delay="indefinite"/>
                      </p:stCondLst>
                      <p:childTnLst>
                        <p:par>
                          <p:cTn id="94" fill="hold">
                            <p:stCondLst>
                              <p:cond delay="0"/>
                            </p:stCondLst>
                            <p:childTnLst>
                              <p:par>
                                <p:cTn id="95" presetID="35" presetClass="emph" presetSubtype="0" repeatCount="4000" fill="hold" grpId="0" nodeType="clickEffect">
                                  <p:stCondLst>
                                    <p:cond delay="0"/>
                                  </p:stCondLst>
                                  <p:childTnLst>
                                    <p:anim calcmode="discrete" valueType="str">
                                      <p:cBhvr>
                                        <p:cTn id="96"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4" grpId="0" animBg="1"/>
      <p:bldP spid="15" grpId="0" animBg="1"/>
      <p:bldP spid="16" grpId="0" animBg="1"/>
      <p:bldP spid="18" grpId="0" animBg="1"/>
      <p:bldP spid="24" grpId="0" animBg="1"/>
      <p:bldP spid="25" grpId="0" animBg="1"/>
      <p:bldP spid="32" grpId="0" animBg="1"/>
      <p:bldP spid="33" grpId="0" animBg="1"/>
      <p:bldP spid="34" grpId="0" animBg="1"/>
      <p:bldP spid="43" grpId="0"/>
      <p:bldP spid="62" grpId="0" animBg="1"/>
      <p:bldP spid="63" grpId="0" animBg="1"/>
      <p:bldP spid="64" grpId="0" animBg="1"/>
      <p:bldP spid="64" grpId="1" animBg="1"/>
      <p:bldP spid="66"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8417" name="标题 1"/>
          <p:cNvSpPr>
            <a:spLocks noGrp="1"/>
          </p:cNvSpPr>
          <p:nvPr>
            <p:ph type="title"/>
          </p:nvPr>
        </p:nvSpPr>
        <p:spPr/>
        <p:txBody>
          <a:bodyPr/>
          <a:lstStyle/>
          <a:p>
            <a:r>
              <a:rPr lang="en-US" altLang="zh-CN"/>
              <a:t>EDRAM</a:t>
            </a:r>
            <a:r>
              <a:rPr lang="zh-CN" altLang="en-US"/>
              <a:t>芯片读取过程（</a:t>
            </a:r>
            <a:r>
              <a:rPr lang="en-US" altLang="zh-CN"/>
              <a:t>2</a:t>
            </a:r>
            <a:r>
              <a:rPr lang="zh-CN" altLang="en-US"/>
              <a:t>）</a:t>
            </a:r>
          </a:p>
        </p:txBody>
      </p:sp>
      <p:sp>
        <p:nvSpPr>
          <p:cNvPr id="4" name="Rectangle 2"/>
          <p:cNvSpPr>
            <a:spLocks noChangeArrowheads="1"/>
          </p:cNvSpPr>
          <p:nvPr/>
        </p:nvSpPr>
        <p:spPr bwMode="auto">
          <a:xfrm>
            <a:off x="1905000" y="6096000"/>
            <a:ext cx="8153400" cy="369332"/>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pPr>
            <a:r>
              <a:rPr lang="zh-CN" altLang="en-US" sz="2000" b="1" dirty="0">
                <a:solidFill>
                  <a:srgbClr val="C00000"/>
                </a:solidFill>
                <a:latin typeface="+mn-ea"/>
              </a:rPr>
              <a:t>可以提高顺序读取速度</a:t>
            </a:r>
          </a:p>
        </p:txBody>
      </p:sp>
      <p:sp>
        <p:nvSpPr>
          <p:cNvPr id="5" name="Rectangle 3"/>
          <p:cNvSpPr>
            <a:spLocks noChangeArrowheads="1"/>
          </p:cNvSpPr>
          <p:nvPr/>
        </p:nvSpPr>
        <p:spPr bwMode="auto">
          <a:xfrm>
            <a:off x="3214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p>
        </p:txBody>
      </p:sp>
      <p:sp>
        <p:nvSpPr>
          <p:cNvPr id="6" name="Rectangle 4"/>
          <p:cNvSpPr>
            <a:spLocks noChangeArrowheads="1"/>
          </p:cNvSpPr>
          <p:nvPr/>
        </p:nvSpPr>
        <p:spPr bwMode="auto">
          <a:xfrm>
            <a:off x="3214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p>
        </p:txBody>
      </p:sp>
      <p:sp>
        <p:nvSpPr>
          <p:cNvPr id="7" name="Rectangle 5"/>
          <p:cNvSpPr>
            <a:spLocks noChangeArrowheads="1"/>
          </p:cNvSpPr>
          <p:nvPr/>
        </p:nvSpPr>
        <p:spPr bwMode="auto">
          <a:xfrm>
            <a:off x="3214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行地址锁存器</a:t>
            </a:r>
          </a:p>
        </p:txBody>
      </p:sp>
      <p:sp>
        <p:nvSpPr>
          <p:cNvPr id="188422" name="Rectangle 6"/>
          <p:cNvSpPr>
            <a:spLocks noChangeArrowheads="1"/>
          </p:cNvSpPr>
          <p:nvPr/>
        </p:nvSpPr>
        <p:spPr bwMode="auto">
          <a:xfrm>
            <a:off x="3214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p>
        </p:txBody>
      </p:sp>
      <p:sp>
        <p:nvSpPr>
          <p:cNvPr id="9" name="Rectangle 7"/>
          <p:cNvSpPr>
            <a:spLocks noChangeArrowheads="1"/>
          </p:cNvSpPr>
          <p:nvPr/>
        </p:nvSpPr>
        <p:spPr bwMode="auto">
          <a:xfrm>
            <a:off x="5843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列译码器</a:t>
            </a:r>
          </a:p>
        </p:txBody>
      </p:sp>
      <p:sp>
        <p:nvSpPr>
          <p:cNvPr id="10" name="Rectangle 8"/>
          <p:cNvSpPr>
            <a:spLocks noChangeArrowheads="1"/>
          </p:cNvSpPr>
          <p:nvPr/>
        </p:nvSpPr>
        <p:spPr bwMode="auto">
          <a:xfrm>
            <a:off x="5843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rgbClr val="003300"/>
                </a:solidFill>
                <a:latin typeface="+mn-ea"/>
              </a:rPr>
              <a:t>512×4 </a:t>
            </a:r>
            <a:r>
              <a:rPr lang="en-US" altLang="zh-CN" sz="1400" b="1">
                <a:solidFill>
                  <a:srgbClr val="003300"/>
                </a:solidFill>
                <a:latin typeface="+mn-ea"/>
              </a:rPr>
              <a:t>SRAM Cache</a:t>
            </a:r>
            <a:endParaRPr lang="en-US" altLang="zh-CN" sz="1400" b="1" dirty="0">
              <a:solidFill>
                <a:srgbClr val="003300"/>
              </a:solidFill>
              <a:latin typeface="+mn-ea"/>
            </a:endParaRPr>
          </a:p>
          <a:p>
            <a:pPr algn="ctr"/>
            <a:r>
              <a:rPr lang="zh-CN" altLang="en-US" sz="1400" b="1" dirty="0">
                <a:solidFill>
                  <a:srgbClr val="003300"/>
                </a:solidFill>
                <a:latin typeface="+mn-ea"/>
              </a:rPr>
              <a:t>最后读出行</a:t>
            </a:r>
          </a:p>
        </p:txBody>
      </p:sp>
      <p:sp>
        <p:nvSpPr>
          <p:cNvPr id="188425" name="Rectangle 10"/>
          <p:cNvSpPr>
            <a:spLocks noChangeArrowheads="1"/>
          </p:cNvSpPr>
          <p:nvPr/>
        </p:nvSpPr>
        <p:spPr bwMode="auto">
          <a:xfrm>
            <a:off x="6300789"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DRAM</a:t>
            </a:r>
            <a:r>
              <a:rPr lang="zh-CN" altLang="en-US" sz="1400" b="1">
                <a:latin typeface="+mn-ea"/>
              </a:rPr>
              <a:t>阵列</a:t>
            </a:r>
          </a:p>
          <a:p>
            <a:pPr algn="ctr"/>
            <a:r>
              <a:rPr lang="en-US" altLang="zh-CN" sz="1400" b="1">
                <a:latin typeface="+mn-ea"/>
              </a:rPr>
              <a:t>2048×512×4</a:t>
            </a:r>
          </a:p>
        </p:txBody>
      </p:sp>
      <p:sp>
        <p:nvSpPr>
          <p:cNvPr id="188426" name="Rectangle 11"/>
          <p:cNvSpPr>
            <a:spLocks noChangeArrowheads="1"/>
          </p:cNvSpPr>
          <p:nvPr/>
        </p:nvSpPr>
        <p:spPr bwMode="auto">
          <a:xfrm>
            <a:off x="5872164"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a:latin typeface="+mn-ea"/>
              </a:rPr>
              <a:t>行译码器</a:t>
            </a:r>
          </a:p>
        </p:txBody>
      </p:sp>
      <p:sp>
        <p:nvSpPr>
          <p:cNvPr id="15" name="Line 13"/>
          <p:cNvSpPr>
            <a:spLocks noChangeShapeType="1"/>
          </p:cNvSpPr>
          <p:nvPr/>
        </p:nvSpPr>
        <p:spPr bwMode="auto">
          <a:xfrm>
            <a:off x="7748588" y="1981200"/>
            <a:ext cx="785812" cy="1588"/>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88428" name="Line 14"/>
          <p:cNvSpPr>
            <a:spLocks noChangeShapeType="1"/>
          </p:cNvSpPr>
          <p:nvPr/>
        </p:nvSpPr>
        <p:spPr bwMode="auto">
          <a:xfrm flipH="1">
            <a:off x="7772400" y="3352800"/>
            <a:ext cx="762000" cy="0"/>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7" name="Line 15"/>
          <p:cNvSpPr>
            <a:spLocks noChangeShapeType="1"/>
          </p:cNvSpPr>
          <p:nvPr/>
        </p:nvSpPr>
        <p:spPr bwMode="auto">
          <a:xfrm flipH="1">
            <a:off x="9653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30" name="Line 16"/>
          <p:cNvSpPr>
            <a:spLocks noChangeShapeType="1"/>
          </p:cNvSpPr>
          <p:nvPr/>
        </p:nvSpPr>
        <p:spPr bwMode="auto">
          <a:xfrm flipH="1">
            <a:off x="4929188" y="17526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1" name="Line 17"/>
          <p:cNvSpPr>
            <a:spLocks noChangeShapeType="1"/>
          </p:cNvSpPr>
          <p:nvPr/>
        </p:nvSpPr>
        <p:spPr bwMode="auto">
          <a:xfrm flipH="1">
            <a:off x="4929188" y="24384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2" name="Line 18"/>
          <p:cNvSpPr>
            <a:spLocks noChangeShapeType="1"/>
          </p:cNvSpPr>
          <p:nvPr/>
        </p:nvSpPr>
        <p:spPr bwMode="auto">
          <a:xfrm flipH="1">
            <a:off x="4929188" y="35052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3" name="Line 19"/>
          <p:cNvSpPr>
            <a:spLocks noChangeShapeType="1"/>
          </p:cNvSpPr>
          <p:nvPr/>
        </p:nvSpPr>
        <p:spPr bwMode="auto">
          <a:xfrm flipH="1">
            <a:off x="4929188" y="48006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4" name="Line 20"/>
          <p:cNvSpPr>
            <a:spLocks noChangeShapeType="1"/>
          </p:cNvSpPr>
          <p:nvPr/>
        </p:nvSpPr>
        <p:spPr bwMode="auto">
          <a:xfrm flipH="1">
            <a:off x="4929188" y="54102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5" name="Line 21"/>
          <p:cNvSpPr>
            <a:spLocks noChangeShapeType="1"/>
          </p:cNvSpPr>
          <p:nvPr/>
        </p:nvSpPr>
        <p:spPr bwMode="auto">
          <a:xfrm flipH="1">
            <a:off x="4929188" y="56388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8436" name="Line 22"/>
          <p:cNvSpPr>
            <a:spLocks noChangeShapeType="1"/>
          </p:cNvSpPr>
          <p:nvPr/>
        </p:nvSpPr>
        <p:spPr bwMode="auto">
          <a:xfrm flipH="1">
            <a:off x="4929188" y="44958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8437" name="Line 23"/>
          <p:cNvSpPr>
            <a:spLocks noChangeShapeType="1"/>
          </p:cNvSpPr>
          <p:nvPr/>
        </p:nvSpPr>
        <p:spPr bwMode="auto">
          <a:xfrm>
            <a:off x="2895600" y="1752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8" name="Line 24"/>
          <p:cNvSpPr>
            <a:spLocks noChangeShapeType="1"/>
          </p:cNvSpPr>
          <p:nvPr/>
        </p:nvSpPr>
        <p:spPr bwMode="auto">
          <a:xfrm>
            <a:off x="2895600" y="2514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9" name="Line 25"/>
          <p:cNvSpPr>
            <a:spLocks noChangeShapeType="1"/>
          </p:cNvSpPr>
          <p:nvPr/>
        </p:nvSpPr>
        <p:spPr bwMode="auto">
          <a:xfrm>
            <a:off x="2895600" y="35814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40" name="Line 26"/>
          <p:cNvSpPr>
            <a:spLocks noChangeShapeType="1"/>
          </p:cNvSpPr>
          <p:nvPr/>
        </p:nvSpPr>
        <p:spPr bwMode="auto">
          <a:xfrm>
            <a:off x="2895600" y="46482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41" name="Line 27"/>
          <p:cNvSpPr>
            <a:spLocks noChangeShapeType="1"/>
          </p:cNvSpPr>
          <p:nvPr/>
        </p:nvSpPr>
        <p:spPr bwMode="auto">
          <a:xfrm flipH="1">
            <a:off x="2895600" y="1752600"/>
            <a:ext cx="0" cy="2895600"/>
          </a:xfrm>
          <a:prstGeom prst="line">
            <a:avLst/>
          </a:prstGeom>
          <a:noFill/>
          <a:ln w="19050">
            <a:solidFill>
              <a:schemeClr val="tx1"/>
            </a:solidFill>
            <a:round/>
            <a:headEnd/>
            <a:tailEnd/>
          </a:ln>
        </p:spPr>
        <p:txBody>
          <a:bodyPr/>
          <a:lstStyle/>
          <a:p>
            <a:endParaRPr lang="zh-CN" altLang="en-US">
              <a:latin typeface="+mn-ea"/>
            </a:endParaRPr>
          </a:p>
        </p:txBody>
      </p:sp>
      <p:sp>
        <p:nvSpPr>
          <p:cNvPr id="188442" name="Line 28"/>
          <p:cNvSpPr>
            <a:spLocks noChangeShapeType="1"/>
          </p:cNvSpPr>
          <p:nvPr/>
        </p:nvSpPr>
        <p:spPr bwMode="auto">
          <a:xfrm flipV="1">
            <a:off x="5257800" y="1752600"/>
            <a:ext cx="0" cy="3657600"/>
          </a:xfrm>
          <a:prstGeom prst="line">
            <a:avLst/>
          </a:prstGeom>
          <a:noFill/>
          <a:ln w="19050">
            <a:solidFill>
              <a:schemeClr val="tx1"/>
            </a:solidFill>
            <a:round/>
            <a:headEnd/>
            <a:tailEnd/>
          </a:ln>
        </p:spPr>
        <p:txBody>
          <a:bodyPr/>
          <a:lstStyle/>
          <a:p>
            <a:endParaRPr lang="zh-CN" altLang="en-US">
              <a:latin typeface="+mn-ea"/>
            </a:endParaRPr>
          </a:p>
        </p:txBody>
      </p:sp>
      <p:sp>
        <p:nvSpPr>
          <p:cNvPr id="31" name="Line 29"/>
          <p:cNvSpPr>
            <a:spLocks noChangeShapeType="1"/>
          </p:cNvSpPr>
          <p:nvPr/>
        </p:nvSpPr>
        <p:spPr bwMode="auto">
          <a:xfrm flipH="1">
            <a:off x="4953000" y="15240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8444" name="Line 30"/>
          <p:cNvSpPr>
            <a:spLocks noChangeShapeType="1"/>
          </p:cNvSpPr>
          <p:nvPr/>
        </p:nvSpPr>
        <p:spPr bwMode="auto">
          <a:xfrm rot="5400000" flipH="1">
            <a:off x="64976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45" name="Line 31"/>
          <p:cNvSpPr>
            <a:spLocks noChangeShapeType="1"/>
          </p:cNvSpPr>
          <p:nvPr/>
        </p:nvSpPr>
        <p:spPr bwMode="auto">
          <a:xfrm rot="5400000" flipH="1">
            <a:off x="6516688" y="2857500"/>
            <a:ext cx="5334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46" name="Line 32"/>
          <p:cNvSpPr>
            <a:spLocks noChangeShapeType="1"/>
          </p:cNvSpPr>
          <p:nvPr/>
        </p:nvSpPr>
        <p:spPr bwMode="auto">
          <a:xfrm>
            <a:off x="2895600" y="53340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47" name="Line 33"/>
          <p:cNvSpPr>
            <a:spLocks noChangeShapeType="1"/>
          </p:cNvSpPr>
          <p:nvPr/>
        </p:nvSpPr>
        <p:spPr bwMode="auto">
          <a:xfrm>
            <a:off x="2895600" y="5562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48" name="Text Box 34"/>
          <p:cNvSpPr txBox="1">
            <a:spLocks noChangeArrowheads="1"/>
          </p:cNvSpPr>
          <p:nvPr/>
        </p:nvSpPr>
        <p:spPr bwMode="auto">
          <a:xfrm>
            <a:off x="2133600" y="1371601"/>
            <a:ext cx="838200" cy="52387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8449" name="Line 35"/>
          <p:cNvSpPr>
            <a:spLocks noChangeShapeType="1"/>
          </p:cNvSpPr>
          <p:nvPr/>
        </p:nvSpPr>
        <p:spPr bwMode="auto">
          <a:xfrm>
            <a:off x="2895600" y="15240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50" name="Text Box 36"/>
          <p:cNvSpPr txBox="1">
            <a:spLocks noChangeArrowheads="1"/>
          </p:cNvSpPr>
          <p:nvPr/>
        </p:nvSpPr>
        <p:spPr bwMode="auto">
          <a:xfrm>
            <a:off x="2209800" y="4953000"/>
            <a:ext cx="838200" cy="738664"/>
          </a:xfrm>
          <a:prstGeom prst="rect">
            <a:avLst/>
          </a:prstGeom>
          <a:noFill/>
          <a:ln w="9525">
            <a:noFill/>
            <a:miter lim="800000"/>
            <a:headEnd/>
            <a:tailEnd/>
          </a:ln>
        </p:spPr>
        <p:txBody>
          <a:bodyPr>
            <a:spAutoFit/>
          </a:bodyPr>
          <a:lstStyle/>
          <a:p>
            <a:pPr algn="ctr"/>
            <a:r>
              <a:rPr lang="zh-CN" altLang="en-US" sz="1400" b="1">
                <a:solidFill>
                  <a:schemeClr val="folHlink"/>
                </a:solidFill>
                <a:latin typeface="+mn-ea"/>
              </a:rPr>
              <a:t>行选通   </a:t>
            </a:r>
            <a:r>
              <a:rPr lang="en-US" altLang="zh-CN" sz="1400" b="1">
                <a:solidFill>
                  <a:schemeClr val="folHlink"/>
                </a:solidFill>
                <a:latin typeface="+mn-ea"/>
              </a:rPr>
              <a:t>RAS</a:t>
            </a:r>
          </a:p>
          <a:p>
            <a:pPr algn="ctr"/>
            <a:r>
              <a:rPr lang="zh-CN" altLang="en-US" sz="1400" b="1">
                <a:solidFill>
                  <a:schemeClr val="folHlink"/>
                </a:solidFill>
                <a:latin typeface="+mn-ea"/>
              </a:rPr>
              <a:t>刷新</a:t>
            </a:r>
            <a:r>
              <a:rPr lang="en-US" altLang="zh-CN" sz="1400" b="1">
                <a:solidFill>
                  <a:schemeClr val="folHlink"/>
                </a:solidFill>
                <a:latin typeface="+mn-ea"/>
              </a:rPr>
              <a:t>Ref</a:t>
            </a:r>
            <a:endParaRPr lang="en-US" altLang="zh-CN" sz="1400" b="1" baseline="-25000">
              <a:solidFill>
                <a:schemeClr val="folHlink"/>
              </a:solidFill>
              <a:latin typeface="+mn-ea"/>
            </a:endParaRPr>
          </a:p>
        </p:txBody>
      </p:sp>
      <p:grpSp>
        <p:nvGrpSpPr>
          <p:cNvPr id="39" name="Group 37"/>
          <p:cNvGrpSpPr>
            <a:grpSpLocks/>
          </p:cNvGrpSpPr>
          <p:nvPr/>
        </p:nvGrpSpPr>
        <p:grpSpPr bwMode="auto">
          <a:xfrm>
            <a:off x="2057400" y="3060700"/>
            <a:ext cx="990600" cy="584200"/>
            <a:chOff x="192" y="1928"/>
            <a:chExt cx="624" cy="368"/>
          </a:xfrm>
        </p:grpSpPr>
        <p:sp>
          <p:nvSpPr>
            <p:cNvPr id="188479" name="Line 38"/>
            <p:cNvSpPr>
              <a:spLocks noChangeShapeType="1"/>
            </p:cNvSpPr>
            <p:nvPr/>
          </p:nvSpPr>
          <p:spPr bwMode="auto">
            <a:xfrm flipH="1">
              <a:off x="288" y="2112"/>
              <a:ext cx="432"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8480" name="Text Box 39"/>
            <p:cNvSpPr txBox="1">
              <a:spLocks noChangeArrowheads="1"/>
            </p:cNvSpPr>
            <p:nvPr/>
          </p:nvSpPr>
          <p:spPr bwMode="auto">
            <a:xfrm>
              <a:off x="192" y="1928"/>
              <a:ext cx="624" cy="368"/>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地址</a:t>
              </a: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t>
              </a:r>
              <a:r>
                <a:rPr lang="en-US" altLang="zh-CN" sz="1400" b="1" dirty="0">
                  <a:solidFill>
                    <a:schemeClr val="folHlink"/>
                  </a:solidFill>
                  <a:latin typeface="+mn-ea"/>
                </a:rPr>
                <a:t>A</a:t>
              </a:r>
              <a:r>
                <a:rPr lang="en-US" altLang="zh-CN" sz="1400" b="1" baseline="-25000" dirty="0">
                  <a:solidFill>
                    <a:schemeClr val="folHlink"/>
                  </a:solidFill>
                  <a:latin typeface="+mn-ea"/>
                </a:rPr>
                <a:t>10</a:t>
              </a:r>
            </a:p>
          </p:txBody>
        </p:sp>
      </p:grpSp>
      <p:sp>
        <p:nvSpPr>
          <p:cNvPr id="42" name="Text Box 40"/>
          <p:cNvSpPr txBox="1">
            <a:spLocks noChangeArrowheads="1"/>
          </p:cNvSpPr>
          <p:nvPr/>
        </p:nvSpPr>
        <p:spPr bwMode="auto">
          <a:xfrm>
            <a:off x="4876800" y="914401"/>
            <a:ext cx="1219200" cy="52387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列地址</a:t>
            </a: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sp>
        <p:nvSpPr>
          <p:cNvPr id="188453" name="Text Box 41"/>
          <p:cNvSpPr txBox="1">
            <a:spLocks noChangeArrowheads="1"/>
          </p:cNvSpPr>
          <p:nvPr/>
        </p:nvSpPr>
        <p:spPr bwMode="auto">
          <a:xfrm>
            <a:off x="4876800" y="3871914"/>
            <a:ext cx="1219200" cy="523875"/>
          </a:xfrm>
          <a:prstGeom prst="rect">
            <a:avLst/>
          </a:prstGeom>
          <a:noFill/>
          <a:ln w="9525">
            <a:noFill/>
            <a:miter lim="800000"/>
            <a:headEnd/>
            <a:tailEnd/>
          </a:ln>
        </p:spPr>
        <p:txBody>
          <a:bodyPr>
            <a:spAutoFit/>
          </a:bodyPr>
          <a:lstStyle/>
          <a:p>
            <a:pPr algn="ctr"/>
            <a:r>
              <a:rPr lang="zh-CN" altLang="en-US" sz="1400" b="1">
                <a:solidFill>
                  <a:schemeClr val="folHlink"/>
                </a:solidFill>
                <a:latin typeface="+mn-ea"/>
              </a:rPr>
              <a:t>行地址</a:t>
            </a:r>
          </a:p>
          <a:p>
            <a:pPr algn="ctr"/>
            <a:r>
              <a:rPr lang="en-US" altLang="zh-CN" sz="1400" b="1">
                <a:solidFill>
                  <a:schemeClr val="folHlink"/>
                </a:solidFill>
                <a:latin typeface="+mn-ea"/>
              </a:rPr>
              <a:t>RA</a:t>
            </a:r>
            <a:r>
              <a:rPr lang="en-US" altLang="zh-CN" sz="1400" b="1" baseline="-25000">
                <a:solidFill>
                  <a:schemeClr val="folHlink"/>
                </a:solidFill>
                <a:latin typeface="+mn-ea"/>
              </a:rPr>
              <a:t>0</a:t>
            </a:r>
            <a:r>
              <a:rPr lang="en-US" altLang="zh-CN" sz="1400" b="1">
                <a:solidFill>
                  <a:schemeClr val="folHlink"/>
                </a:solidFill>
                <a:latin typeface="+mn-ea"/>
              </a:rPr>
              <a:t>~RA</a:t>
            </a:r>
            <a:r>
              <a:rPr lang="en-US" altLang="zh-CN" sz="1400" b="1" baseline="-25000">
                <a:solidFill>
                  <a:schemeClr val="folHlink"/>
                </a:solidFill>
                <a:latin typeface="+mn-ea"/>
              </a:rPr>
              <a:t>10</a:t>
            </a:r>
          </a:p>
        </p:txBody>
      </p:sp>
      <p:sp>
        <p:nvSpPr>
          <p:cNvPr id="188454" name="Rectangle 42"/>
          <p:cNvSpPr>
            <a:spLocks noChangeArrowheads="1"/>
          </p:cNvSpPr>
          <p:nvPr/>
        </p:nvSpPr>
        <p:spPr bwMode="auto">
          <a:xfrm>
            <a:off x="7772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p>
        </p:txBody>
      </p:sp>
      <p:sp>
        <p:nvSpPr>
          <p:cNvPr id="188455" name="Rectangle 43"/>
          <p:cNvSpPr>
            <a:spLocks noChangeArrowheads="1"/>
          </p:cNvSpPr>
          <p:nvPr/>
        </p:nvSpPr>
        <p:spPr bwMode="auto">
          <a:xfrm>
            <a:off x="7772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p>
        </p:txBody>
      </p:sp>
      <p:sp>
        <p:nvSpPr>
          <p:cNvPr id="188456" name="Rectangle 44"/>
          <p:cNvSpPr>
            <a:spLocks noChangeArrowheads="1"/>
          </p:cNvSpPr>
          <p:nvPr/>
        </p:nvSpPr>
        <p:spPr bwMode="auto">
          <a:xfrm>
            <a:off x="7772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p>
        </p:txBody>
      </p:sp>
      <p:sp>
        <p:nvSpPr>
          <p:cNvPr id="188457" name="Rectangle 45"/>
          <p:cNvSpPr>
            <a:spLocks noChangeArrowheads="1"/>
          </p:cNvSpPr>
          <p:nvPr/>
        </p:nvSpPr>
        <p:spPr bwMode="auto">
          <a:xfrm>
            <a:off x="7772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p>
        </p:txBody>
      </p:sp>
      <p:sp>
        <p:nvSpPr>
          <p:cNvPr id="188458" name="Rectangle 46"/>
          <p:cNvSpPr>
            <a:spLocks noChangeArrowheads="1"/>
          </p:cNvSpPr>
          <p:nvPr/>
        </p:nvSpPr>
        <p:spPr bwMode="auto">
          <a:xfrm>
            <a:off x="7772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p>
        </p:txBody>
      </p:sp>
      <p:sp>
        <p:nvSpPr>
          <p:cNvPr id="188459" name="Rectangle 47"/>
          <p:cNvSpPr>
            <a:spLocks noChangeArrowheads="1"/>
          </p:cNvSpPr>
          <p:nvPr/>
        </p:nvSpPr>
        <p:spPr bwMode="auto">
          <a:xfrm>
            <a:off x="7772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p>
        </p:txBody>
      </p:sp>
      <p:sp>
        <p:nvSpPr>
          <p:cNvPr id="188460" name="Rectangle 48"/>
          <p:cNvSpPr>
            <a:spLocks noChangeArrowheads="1"/>
          </p:cNvSpPr>
          <p:nvPr/>
        </p:nvSpPr>
        <p:spPr bwMode="auto">
          <a:xfrm>
            <a:off x="7772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p>
        </p:txBody>
      </p:sp>
      <p:sp>
        <p:nvSpPr>
          <p:cNvPr id="188461" name="Rectangle 49"/>
          <p:cNvSpPr>
            <a:spLocks noChangeArrowheads="1"/>
          </p:cNvSpPr>
          <p:nvPr/>
        </p:nvSpPr>
        <p:spPr bwMode="auto">
          <a:xfrm>
            <a:off x="7772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p>
        </p:txBody>
      </p:sp>
      <p:sp>
        <p:nvSpPr>
          <p:cNvPr id="188462" name="Rectangle 50"/>
          <p:cNvSpPr>
            <a:spLocks noChangeArrowheads="1"/>
          </p:cNvSpPr>
          <p:nvPr/>
        </p:nvSpPr>
        <p:spPr bwMode="auto">
          <a:xfrm>
            <a:off x="7772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p>
        </p:txBody>
      </p:sp>
      <p:sp>
        <p:nvSpPr>
          <p:cNvPr id="188463" name="Rectangle 51"/>
          <p:cNvSpPr>
            <a:spLocks noChangeArrowheads="1"/>
          </p:cNvSpPr>
          <p:nvPr/>
        </p:nvSpPr>
        <p:spPr bwMode="auto">
          <a:xfrm>
            <a:off x="7772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8464" name="Rectangle 52"/>
          <p:cNvSpPr>
            <a:spLocks noChangeArrowheads="1"/>
          </p:cNvSpPr>
          <p:nvPr/>
        </p:nvSpPr>
        <p:spPr bwMode="auto">
          <a:xfrm flipV="1">
            <a:off x="7772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5" name="Rectangle 53"/>
          <p:cNvSpPr>
            <a:spLocks noChangeArrowheads="1"/>
          </p:cNvSpPr>
          <p:nvPr/>
        </p:nvSpPr>
        <p:spPr bwMode="auto">
          <a:xfrm flipV="1">
            <a:off x="7924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6" name="Rectangle 54"/>
          <p:cNvSpPr>
            <a:spLocks noChangeArrowheads="1"/>
          </p:cNvSpPr>
          <p:nvPr/>
        </p:nvSpPr>
        <p:spPr bwMode="auto">
          <a:xfrm flipV="1">
            <a:off x="8077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7" name="Rectangle 55"/>
          <p:cNvSpPr>
            <a:spLocks noChangeArrowheads="1"/>
          </p:cNvSpPr>
          <p:nvPr/>
        </p:nvSpPr>
        <p:spPr bwMode="auto">
          <a:xfrm flipV="1">
            <a:off x="8229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8" name="Rectangle 56"/>
          <p:cNvSpPr>
            <a:spLocks noChangeArrowheads="1"/>
          </p:cNvSpPr>
          <p:nvPr/>
        </p:nvSpPr>
        <p:spPr bwMode="auto">
          <a:xfrm flipV="1">
            <a:off x="8382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9" name="Rectangle 57"/>
          <p:cNvSpPr>
            <a:spLocks noChangeArrowheads="1"/>
          </p:cNvSpPr>
          <p:nvPr/>
        </p:nvSpPr>
        <p:spPr bwMode="auto">
          <a:xfrm flipV="1">
            <a:off x="8534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70" name="Rectangle 58"/>
          <p:cNvSpPr>
            <a:spLocks noChangeArrowheads="1"/>
          </p:cNvSpPr>
          <p:nvPr/>
        </p:nvSpPr>
        <p:spPr bwMode="auto">
          <a:xfrm flipV="1">
            <a:off x="8686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61" name="Rectangle 59"/>
          <p:cNvSpPr>
            <a:spLocks noChangeArrowheads="1"/>
          </p:cNvSpPr>
          <p:nvPr/>
        </p:nvSpPr>
        <p:spPr bwMode="auto">
          <a:xfrm>
            <a:off x="3200400"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mn-ea"/>
              </a:rPr>
              <a:t>000</a:t>
            </a:r>
            <a:r>
              <a:rPr lang="en-US" altLang="zh-CN" sz="1400" b="1" dirty="0">
                <a:solidFill>
                  <a:srgbClr val="00B050"/>
                </a:solidFill>
                <a:latin typeface="+mn-ea"/>
              </a:rPr>
              <a:t>0000</a:t>
            </a:r>
            <a:r>
              <a:rPr lang="en-US" altLang="zh-CN" sz="1400" b="1" dirty="0">
                <a:solidFill>
                  <a:schemeClr val="bg1"/>
                </a:solidFill>
                <a:latin typeface="+mn-ea"/>
              </a:rPr>
              <a:t>0100</a:t>
            </a:r>
          </a:p>
        </p:txBody>
      </p:sp>
      <p:sp>
        <p:nvSpPr>
          <p:cNvPr id="188472" name="Rectangle 60"/>
          <p:cNvSpPr>
            <a:spLocks noChangeArrowheads="1"/>
          </p:cNvSpPr>
          <p:nvPr/>
        </p:nvSpPr>
        <p:spPr bwMode="auto">
          <a:xfrm>
            <a:off x="3209731" y="3125752"/>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mn-ea"/>
              </a:rPr>
              <a:t>000</a:t>
            </a:r>
            <a:r>
              <a:rPr lang="en-US" altLang="zh-CN" sz="1400" b="1" dirty="0">
                <a:solidFill>
                  <a:srgbClr val="66FF33"/>
                </a:solidFill>
                <a:latin typeface="+mn-ea"/>
              </a:rPr>
              <a:t>0000</a:t>
            </a:r>
            <a:r>
              <a:rPr lang="en-US" altLang="zh-CN" sz="1400" b="1" dirty="0">
                <a:solidFill>
                  <a:schemeClr val="bg1"/>
                </a:solidFill>
                <a:latin typeface="+mn-ea"/>
              </a:rPr>
              <a:t>0100</a:t>
            </a:r>
          </a:p>
        </p:txBody>
      </p:sp>
      <p:sp>
        <p:nvSpPr>
          <p:cNvPr id="188473" name="Rectangle 61"/>
          <p:cNvSpPr>
            <a:spLocks noChangeArrowheads="1"/>
          </p:cNvSpPr>
          <p:nvPr/>
        </p:nvSpPr>
        <p:spPr bwMode="auto">
          <a:xfrm>
            <a:off x="5843588" y="1752600"/>
            <a:ext cx="1928812" cy="8382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b="1">
                <a:solidFill>
                  <a:srgbClr val="003300"/>
                </a:solidFill>
                <a:latin typeface="+mn-ea"/>
              </a:rPr>
              <a:t>512</a:t>
            </a:r>
            <a:r>
              <a:rPr lang="zh-CN" altLang="en-US" sz="1400" b="1">
                <a:solidFill>
                  <a:srgbClr val="003300"/>
                </a:solidFill>
                <a:latin typeface="+mn-ea"/>
              </a:rPr>
              <a:t>*</a:t>
            </a:r>
            <a:r>
              <a:rPr lang="en-US" altLang="zh-CN" sz="1400" b="1">
                <a:solidFill>
                  <a:srgbClr val="003300"/>
                </a:solidFill>
                <a:latin typeface="+mn-ea"/>
              </a:rPr>
              <a:t>4</a:t>
            </a:r>
          </a:p>
          <a:p>
            <a:pPr algn="ctr"/>
            <a:r>
              <a:rPr lang="en-US" altLang="zh-CN" sz="1400" b="1">
                <a:solidFill>
                  <a:srgbClr val="003300"/>
                </a:solidFill>
                <a:latin typeface="+mn-ea"/>
              </a:rPr>
              <a:t>R4</a:t>
            </a:r>
            <a:r>
              <a:rPr lang="zh-CN" altLang="en-US" sz="1400" b="1">
                <a:solidFill>
                  <a:srgbClr val="003300"/>
                </a:solidFill>
                <a:latin typeface="+mn-ea"/>
              </a:rPr>
              <a:t>的内容</a:t>
            </a:r>
          </a:p>
        </p:txBody>
      </p:sp>
      <p:sp>
        <p:nvSpPr>
          <p:cNvPr id="188474" name="Rectangle 63"/>
          <p:cNvSpPr>
            <a:spLocks noChangeArrowheads="1"/>
          </p:cNvSpPr>
          <p:nvPr/>
        </p:nvSpPr>
        <p:spPr bwMode="auto">
          <a:xfrm>
            <a:off x="7772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p>
        </p:txBody>
      </p:sp>
      <p:sp>
        <p:nvSpPr>
          <p:cNvPr id="188475" name="Rectangle 64"/>
          <p:cNvSpPr>
            <a:spLocks noChangeArrowheads="1"/>
          </p:cNvSpPr>
          <p:nvPr/>
        </p:nvSpPr>
        <p:spPr bwMode="auto">
          <a:xfrm>
            <a:off x="7772400" y="4724400"/>
            <a:ext cx="1181100" cy="1524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p>
        </p:txBody>
      </p:sp>
      <p:sp>
        <p:nvSpPr>
          <p:cNvPr id="14" name="Rectangle 12"/>
          <p:cNvSpPr>
            <a:spLocks noChangeArrowheads="1"/>
          </p:cNvSpPr>
          <p:nvPr/>
        </p:nvSpPr>
        <p:spPr bwMode="auto">
          <a:xfrm>
            <a:off x="8510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I/O</a:t>
            </a:r>
            <a:r>
              <a:rPr lang="zh-CN" altLang="en-US" sz="1400" b="1">
                <a:latin typeface="+mn-ea"/>
              </a:rPr>
              <a:t>控制</a:t>
            </a:r>
          </a:p>
          <a:p>
            <a:pPr algn="ctr"/>
            <a:r>
              <a:rPr lang="zh-CN" altLang="en-US" sz="1400" b="1">
                <a:latin typeface="+mn-ea"/>
              </a:rPr>
              <a:t>和</a:t>
            </a:r>
          </a:p>
          <a:p>
            <a:pPr algn="ctr"/>
            <a:r>
              <a:rPr lang="zh-CN" altLang="en-US" sz="1400" b="1">
                <a:latin typeface="+mn-ea"/>
              </a:rPr>
              <a:t>数据锁存器</a:t>
            </a:r>
          </a:p>
        </p:txBody>
      </p:sp>
      <p:sp>
        <p:nvSpPr>
          <p:cNvPr id="188478" name="Rectangle 9"/>
          <p:cNvSpPr>
            <a:spLocks noChangeArrowheads="1"/>
          </p:cNvSpPr>
          <p:nvPr/>
        </p:nvSpPr>
        <p:spPr bwMode="auto">
          <a:xfrm>
            <a:off x="5843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读出放大和列写选择</a:t>
            </a:r>
          </a:p>
        </p:txBody>
      </p:sp>
    </p:spTree>
    <p:extLst>
      <p:ext uri="{BB962C8B-B14F-4D97-AF65-F5344CB8AC3E}">
        <p14:creationId xmlns:p14="http://schemas.microsoft.com/office/powerpoint/2010/main" val="61640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10000" fill="hold" grpId="0" nodeType="clickEffect">
                                  <p:stCondLst>
                                    <p:cond delay="0"/>
                                  </p:stCondLst>
                                  <p:childTnLst>
                                    <p:anim calcmode="discrete" valueType="str">
                                      <p:cBhvr>
                                        <p:cTn id="2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10000" fill="hold" grpId="0" nodeType="clickEffect">
                                  <p:stCondLst>
                                    <p:cond delay="0"/>
                                  </p:stCondLst>
                                  <p:childTnLst>
                                    <p:anim calcmode="discrete" valueType="str">
                                      <p:cBhvr>
                                        <p:cTn id="2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4000" fill="hold" grpId="0" nodeType="clickEffect">
                                  <p:stCondLst>
                                    <p:cond delay="0"/>
                                  </p:stCondLst>
                                  <p:childTnLst>
                                    <p:anim calcmode="discrete" valueType="str">
                                      <p:cBhvr>
                                        <p:cTn id="32" dur="1000" fill="hold"/>
                                        <p:tgtEl>
                                          <p:spTgt spid="31"/>
                                        </p:tgtEl>
                                        <p:attrNameLst>
                                          <p:attrName>style.visibility</p:attrName>
                                        </p:attrNameLst>
                                      </p:cBhvr>
                                      <p:tavLst>
                                        <p:tav tm="0">
                                          <p:val>
                                            <p:strVal val="hidden"/>
                                          </p:val>
                                        </p:tav>
                                        <p:tav tm="50000">
                                          <p:val>
                                            <p:strVal val="visible"/>
                                          </p:val>
                                        </p:tav>
                                      </p:tavLst>
                                    </p:anim>
                                  </p:childTnLst>
                                </p:cTn>
                              </p:par>
                              <p:par>
                                <p:cTn id="33" presetID="35" presetClass="emph" presetSubtype="0" repeatCount="4000" fill="hold" grpId="0" nodeType="withEffect">
                                  <p:stCondLst>
                                    <p:cond delay="0"/>
                                  </p:stCondLst>
                                  <p:childTnLst>
                                    <p:anim calcmode="discrete" valueType="str">
                                      <p:cBhvr>
                                        <p:cTn id="34"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4000" fill="hold" grpId="0" nodeType="clickEffect">
                                  <p:stCondLst>
                                    <p:cond delay="0"/>
                                  </p:stCondLst>
                                  <p:childTnLst>
                                    <p:anim calcmode="discrete" valueType="str">
                                      <p:cBhvr>
                                        <p:cTn id="38"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5000" fill="hold" grpId="0" nodeType="clickEffect">
                                  <p:stCondLst>
                                    <p:cond delay="0"/>
                                  </p:stCondLst>
                                  <p:childTnLst>
                                    <p:anim calcmode="discrete" valueType="str">
                                      <p:cBhvr>
                                        <p:cTn id="46"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repeatCount="4000" fill="hold" grpId="0" nodeType="clickEffect">
                                  <p:stCondLst>
                                    <p:cond delay="0"/>
                                  </p:stCondLst>
                                  <p:childTnLst>
                                    <p:anim calcmode="discrete" valueType="str">
                                      <p:cBhvr>
                                        <p:cTn id="50"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5" grpId="0" animBg="1"/>
      <p:bldP spid="17" grpId="0" animBg="1"/>
      <p:bldP spid="31" grpId="0" animBg="1"/>
      <p:bldP spid="42" grpId="0"/>
      <p:bldP spid="61" grpId="0" animBg="1"/>
      <p:bldP spid="14"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SDRAM</a:t>
            </a:r>
            <a:endParaRPr lang="zh-CN" altLang="en-US" dirty="0"/>
          </a:p>
        </p:txBody>
      </p:sp>
      <p:sp>
        <p:nvSpPr>
          <p:cNvPr id="3" name="内容占位符 2"/>
          <p:cNvSpPr>
            <a:spLocks noGrp="1"/>
          </p:cNvSpPr>
          <p:nvPr>
            <p:ph idx="1"/>
          </p:nvPr>
        </p:nvSpPr>
        <p:spPr>
          <a:xfrm>
            <a:off x="487822" y="942764"/>
            <a:ext cx="10988831" cy="5637024"/>
          </a:xfrm>
        </p:spPr>
        <p:txBody>
          <a:bodyPr>
            <a:normAutofit/>
          </a:bodyPr>
          <a:lstStyle/>
          <a:p>
            <a:r>
              <a:rPr lang="zh-CN" altLang="en-US" b="1" dirty="0"/>
              <a:t>同步</a:t>
            </a:r>
            <a:r>
              <a:rPr lang="en-US" altLang="zh-CN" b="1" dirty="0"/>
              <a:t>DRAM</a:t>
            </a:r>
            <a:r>
              <a:rPr lang="zh-CN" altLang="en-US" b="1" dirty="0"/>
              <a:t>（</a:t>
            </a:r>
            <a:r>
              <a:rPr lang="en-US" altLang="zh-CN" b="1" dirty="0"/>
              <a:t>SDRAM</a:t>
            </a:r>
            <a:r>
              <a:rPr lang="zh-CN" altLang="en-US" b="1" dirty="0"/>
              <a:t>）</a:t>
            </a:r>
          </a:p>
          <a:p>
            <a:pPr lvl="1"/>
            <a:r>
              <a:rPr lang="zh-CN" altLang="en-US" dirty="0"/>
              <a:t>普通</a:t>
            </a:r>
            <a:r>
              <a:rPr lang="en-US" altLang="zh-CN" dirty="0"/>
              <a:t>DRAM CPU</a:t>
            </a:r>
            <a:r>
              <a:rPr lang="zh-CN" altLang="en-US" dirty="0"/>
              <a:t>访问的过程是先给出要访问单元的地址和控制信号（</a:t>
            </a:r>
            <a:r>
              <a:rPr lang="en-US" altLang="zh-CN" dirty="0"/>
              <a:t>R/W</a:t>
            </a:r>
            <a:r>
              <a:rPr lang="zh-CN" altLang="en-US" dirty="0"/>
              <a:t>），经过一段延迟时间（存取时间）向</a:t>
            </a:r>
            <a:r>
              <a:rPr lang="en-US" altLang="zh-CN" dirty="0"/>
              <a:t>DRAM</a:t>
            </a:r>
            <a:r>
              <a:rPr lang="zh-CN" altLang="en-US" dirty="0"/>
              <a:t>写入数据或从</a:t>
            </a:r>
            <a:r>
              <a:rPr lang="en-US" altLang="zh-CN" dirty="0"/>
              <a:t>DRAM</a:t>
            </a:r>
            <a:r>
              <a:rPr lang="zh-CN" altLang="en-US" dirty="0"/>
              <a:t>中读出数据。在这一段延迟时间内，</a:t>
            </a:r>
            <a:r>
              <a:rPr lang="en-US" altLang="zh-CN" dirty="0"/>
              <a:t>CPU</a:t>
            </a:r>
            <a:r>
              <a:rPr lang="zh-CN" altLang="en-US" dirty="0"/>
              <a:t>只能等待。</a:t>
            </a:r>
            <a:endParaRPr lang="en-US" altLang="zh-CN" dirty="0"/>
          </a:p>
          <a:p>
            <a:pPr lvl="1"/>
            <a:r>
              <a:rPr lang="en-US" altLang="zh-CN" dirty="0"/>
              <a:t>SDRAM</a:t>
            </a:r>
            <a:r>
              <a:rPr lang="zh-CN" altLang="en-US" dirty="0"/>
              <a:t>与</a:t>
            </a:r>
            <a:r>
              <a:rPr lang="en-US" altLang="zh-CN" dirty="0"/>
              <a:t>CPU</a:t>
            </a:r>
            <a:r>
              <a:rPr lang="zh-CN" altLang="en-US" dirty="0"/>
              <a:t>的数据交换时钟信号同步，且以处理器</a:t>
            </a:r>
            <a:r>
              <a:rPr lang="en-US" altLang="zh-CN" dirty="0"/>
              <a:t>/</a:t>
            </a:r>
            <a:r>
              <a:rPr lang="zh-CN" altLang="en-US" dirty="0"/>
              <a:t>主存总线的最高速度运行，不需要等待时间。</a:t>
            </a:r>
          </a:p>
          <a:p>
            <a:r>
              <a:rPr lang="en-US" altLang="zh-CN" b="1" dirty="0"/>
              <a:t>DDR SDRAM</a:t>
            </a:r>
          </a:p>
          <a:p>
            <a:pPr lvl="1"/>
            <a:r>
              <a:rPr lang="en-US" altLang="zh-CN" dirty="0"/>
              <a:t>DDR (Double Data Rate) SDRAM</a:t>
            </a:r>
          </a:p>
          <a:p>
            <a:pPr lvl="1"/>
            <a:r>
              <a:rPr lang="zh-CN" altLang="en-US" dirty="0"/>
              <a:t>时钟周期的上沿和下沿分别进行两次数据传输，从而实现双倍数据传输速率</a:t>
            </a:r>
          </a:p>
          <a:p>
            <a:endParaRPr lang="zh-CN" altLang="en-US" dirty="0"/>
          </a:p>
        </p:txBody>
      </p:sp>
    </p:spTree>
    <p:extLst>
      <p:ext uri="{BB962C8B-B14F-4D97-AF65-F5344CB8AC3E}">
        <p14:creationId xmlns:p14="http://schemas.microsoft.com/office/powerpoint/2010/main" val="11878353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a:t>
            </a:r>
          </a:p>
        </p:txBody>
      </p:sp>
      <p:sp>
        <p:nvSpPr>
          <p:cNvPr id="3" name="内容占位符 2"/>
          <p:cNvSpPr>
            <a:spLocks noGrp="1"/>
          </p:cNvSpPr>
          <p:nvPr>
            <p:ph idx="1"/>
          </p:nvPr>
        </p:nvSpPr>
        <p:spPr/>
        <p:txBody>
          <a:bodyPr/>
          <a:lstStyle/>
          <a:p>
            <a:pPr>
              <a:buFont typeface="Wingdings" pitchFamily="2" charset="2"/>
              <a:buChar char="l"/>
              <a:defRPr/>
            </a:pPr>
            <a:r>
              <a:rPr lang="zh-CN" altLang="en-US" dirty="0">
                <a:solidFill>
                  <a:srgbClr val="C00000"/>
                </a:solidFill>
              </a:rPr>
              <a:t>增加</a:t>
            </a:r>
            <a:r>
              <a:rPr lang="en-US" altLang="zh-CN" dirty="0">
                <a:solidFill>
                  <a:srgbClr val="C00000"/>
                </a:solidFill>
              </a:rPr>
              <a:t>Cache</a:t>
            </a:r>
            <a:endParaRPr lang="zh-CN" altLang="en-US" dirty="0">
              <a:solidFill>
                <a:srgbClr val="C00000"/>
              </a:solidFill>
            </a:endParaRPr>
          </a:p>
          <a:p>
            <a:pPr>
              <a:buFont typeface="Wingdings" pitchFamily="2" charset="2"/>
              <a:buChar char="l"/>
              <a:defRPr/>
            </a:pPr>
            <a:r>
              <a:rPr lang="zh-CN" altLang="en-US" dirty="0"/>
              <a:t>采用</a:t>
            </a:r>
            <a:r>
              <a:rPr lang="zh-CN" altLang="en-US"/>
              <a:t>高速器件</a:t>
            </a:r>
            <a:endParaRPr lang="zh-CN" altLang="en-US" dirty="0"/>
          </a:p>
          <a:p>
            <a:pPr>
              <a:buFont typeface="Wingdings" pitchFamily="2" charset="2"/>
              <a:buChar char="l"/>
              <a:defRPr/>
            </a:pPr>
            <a:r>
              <a:rPr lang="zh-CN" altLang="en-US" dirty="0"/>
              <a:t>双</a:t>
            </a:r>
            <a:r>
              <a:rPr lang="zh-CN" altLang="en-US"/>
              <a:t>端口存储器</a:t>
            </a:r>
            <a:endParaRPr lang="zh-CN" altLang="en-US" dirty="0"/>
          </a:p>
          <a:p>
            <a:pPr>
              <a:buFont typeface="Wingdings" pitchFamily="2" charset="2"/>
              <a:buChar char="l"/>
              <a:defRPr/>
            </a:pPr>
            <a:r>
              <a:rPr lang="zh-CN" altLang="en-US"/>
              <a:t>多模块并行</a:t>
            </a:r>
            <a:endParaRPr lang="zh-CN" altLang="en-US" dirty="0"/>
          </a:p>
          <a:p>
            <a:pPr marL="0" indent="0">
              <a:buNone/>
              <a:defRPr/>
            </a:pPr>
            <a:endParaRPr lang="zh-CN" altLang="en-US" dirty="0"/>
          </a:p>
          <a:p>
            <a:endParaRPr lang="zh-CN" altLang="en-US" dirty="0"/>
          </a:p>
        </p:txBody>
      </p:sp>
    </p:spTree>
    <p:extLst>
      <p:ext uri="{BB962C8B-B14F-4D97-AF65-F5344CB8AC3E}">
        <p14:creationId xmlns:p14="http://schemas.microsoft.com/office/powerpoint/2010/main" val="12501794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双端口存储器</a:t>
            </a:r>
          </a:p>
        </p:txBody>
      </p:sp>
      <p:sp>
        <p:nvSpPr>
          <p:cNvPr id="3" name="内容占位符 2"/>
          <p:cNvSpPr>
            <a:spLocks noGrp="1"/>
          </p:cNvSpPr>
          <p:nvPr>
            <p:ph idx="1"/>
          </p:nvPr>
        </p:nvSpPr>
        <p:spPr/>
        <p:txBody>
          <a:bodyPr/>
          <a:lstStyle/>
          <a:p>
            <a:r>
              <a:rPr lang="zh-CN" altLang="en-US" dirty="0"/>
              <a:t>具有两组相互独立的</a:t>
            </a:r>
            <a:r>
              <a:rPr lang="zh-CN" altLang="en-US"/>
              <a:t>读写控制线路</a:t>
            </a:r>
            <a:endParaRPr lang="zh-CN" altLang="en-US" dirty="0"/>
          </a:p>
          <a:p>
            <a:r>
              <a:rPr lang="zh-CN" altLang="en-US" dirty="0"/>
              <a:t>两组读写控制线路可以并行操作</a:t>
            </a:r>
          </a:p>
          <a:p>
            <a:r>
              <a:rPr lang="zh-CN" altLang="en-US"/>
              <a:t>端口</a:t>
            </a:r>
            <a:r>
              <a:rPr lang="zh-CN" altLang="en-US" dirty="0"/>
              <a:t>地址不相同，无</a:t>
            </a:r>
            <a:r>
              <a:rPr lang="zh-CN" altLang="en-US"/>
              <a:t>冲突，并行存取</a:t>
            </a:r>
            <a:endParaRPr lang="zh-CN" altLang="en-US" dirty="0"/>
          </a:p>
          <a:p>
            <a:r>
              <a:rPr lang="zh-CN" altLang="en-US" dirty="0"/>
              <a:t>端口地址</a:t>
            </a:r>
            <a:r>
              <a:rPr lang="zh-CN" altLang="en-US"/>
              <a:t>相同，读写</a:t>
            </a:r>
            <a:r>
              <a:rPr lang="zh-CN" altLang="en-US" dirty="0"/>
              <a:t>冲突，无法并行存取</a:t>
            </a:r>
          </a:p>
          <a:p>
            <a:endParaRPr lang="zh-CN" altLang="en-US" dirty="0"/>
          </a:p>
        </p:txBody>
      </p:sp>
      <p:grpSp>
        <p:nvGrpSpPr>
          <p:cNvPr id="5" name="Group 5"/>
          <p:cNvGrpSpPr>
            <a:grpSpLocks/>
          </p:cNvGrpSpPr>
          <p:nvPr/>
        </p:nvGrpSpPr>
        <p:grpSpPr bwMode="auto">
          <a:xfrm>
            <a:off x="4804682" y="4506654"/>
            <a:ext cx="790575" cy="1371600"/>
            <a:chOff x="1902" y="2727"/>
            <a:chExt cx="498" cy="864"/>
          </a:xfrm>
        </p:grpSpPr>
        <p:sp>
          <p:nvSpPr>
            <p:cNvPr id="6" name="Line 6"/>
            <p:cNvSpPr>
              <a:spLocks noChangeShapeType="1"/>
            </p:cNvSpPr>
            <p:nvPr/>
          </p:nvSpPr>
          <p:spPr bwMode="auto">
            <a:xfrm>
              <a:off x="1908" y="2727"/>
              <a:ext cx="480" cy="0"/>
            </a:xfrm>
            <a:prstGeom prst="line">
              <a:avLst/>
            </a:prstGeom>
            <a:noFill/>
            <a:ln w="76200">
              <a:solidFill>
                <a:schemeClr val="tx1"/>
              </a:solidFill>
              <a:round/>
              <a:headEnd/>
              <a:tailEnd type="triangle" w="med" len="med"/>
            </a:ln>
          </p:spPr>
          <p:txBody>
            <a:bodyPr/>
            <a:lstStyle/>
            <a:p>
              <a:endParaRPr lang="zh-CN" altLang="en-US"/>
            </a:p>
          </p:txBody>
        </p:sp>
        <p:sp>
          <p:nvSpPr>
            <p:cNvPr id="7" name="Line 7"/>
            <p:cNvSpPr>
              <a:spLocks noChangeShapeType="1"/>
            </p:cNvSpPr>
            <p:nvPr/>
          </p:nvSpPr>
          <p:spPr bwMode="auto">
            <a:xfrm>
              <a:off x="1920" y="3591"/>
              <a:ext cx="48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8" name="Line 8"/>
            <p:cNvSpPr>
              <a:spLocks noChangeShapeType="1"/>
            </p:cNvSpPr>
            <p:nvPr/>
          </p:nvSpPr>
          <p:spPr bwMode="auto">
            <a:xfrm>
              <a:off x="1902" y="3024"/>
              <a:ext cx="480" cy="0"/>
            </a:xfrm>
            <a:prstGeom prst="line">
              <a:avLst/>
            </a:prstGeom>
            <a:noFill/>
            <a:ln w="19050">
              <a:solidFill>
                <a:schemeClr val="tx1"/>
              </a:solidFill>
              <a:round/>
              <a:headEnd/>
              <a:tailEnd type="triangle" w="med" len="med"/>
            </a:ln>
          </p:spPr>
          <p:txBody>
            <a:bodyPr/>
            <a:lstStyle/>
            <a:p>
              <a:endParaRPr lang="zh-CN" altLang="en-US"/>
            </a:p>
          </p:txBody>
        </p:sp>
        <p:sp>
          <p:nvSpPr>
            <p:cNvPr id="9" name="Line 9"/>
            <p:cNvSpPr>
              <a:spLocks noChangeShapeType="1"/>
            </p:cNvSpPr>
            <p:nvPr/>
          </p:nvSpPr>
          <p:spPr bwMode="auto">
            <a:xfrm>
              <a:off x="1920" y="3312"/>
              <a:ext cx="480" cy="0"/>
            </a:xfrm>
            <a:prstGeom prst="line">
              <a:avLst/>
            </a:prstGeom>
            <a:noFill/>
            <a:ln w="19050">
              <a:solidFill>
                <a:schemeClr val="tx1"/>
              </a:solidFill>
              <a:round/>
              <a:headEnd type="triangle" w="med" len="med"/>
              <a:tailEnd/>
            </a:ln>
          </p:spPr>
          <p:txBody>
            <a:bodyPr/>
            <a:lstStyle/>
            <a:p>
              <a:endParaRPr lang="zh-CN" altLang="en-US"/>
            </a:p>
          </p:txBody>
        </p:sp>
      </p:grpSp>
      <p:sp>
        <p:nvSpPr>
          <p:cNvPr id="10" name="Text Box 10"/>
          <p:cNvSpPr txBox="1">
            <a:spLocks noChangeArrowheads="1"/>
          </p:cNvSpPr>
          <p:nvPr/>
        </p:nvSpPr>
        <p:spPr bwMode="auto">
          <a:xfrm>
            <a:off x="3766457" y="42923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(A</a:t>
            </a:r>
            <a:r>
              <a:rPr lang="en-US" altLang="zh-CN" sz="2000" baseline="-25000">
                <a:solidFill>
                  <a:srgbClr val="0000FF"/>
                </a:solidFill>
                <a:latin typeface="华文新魏" pitchFamily="2" charset="-122"/>
                <a:ea typeface="华文新魏" pitchFamily="2" charset="-122"/>
              </a:rPr>
              <a:t>0-10</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L</a:t>
            </a:r>
          </a:p>
        </p:txBody>
      </p:sp>
      <p:sp>
        <p:nvSpPr>
          <p:cNvPr id="11" name="Text Box 11"/>
          <p:cNvSpPr txBox="1">
            <a:spLocks noChangeArrowheads="1"/>
          </p:cNvSpPr>
          <p:nvPr/>
        </p:nvSpPr>
        <p:spPr bwMode="auto">
          <a:xfrm>
            <a:off x="3766457" y="56639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(D</a:t>
            </a:r>
            <a:r>
              <a:rPr lang="en-US" altLang="zh-CN" sz="2000" baseline="-25000">
                <a:solidFill>
                  <a:srgbClr val="0000FF"/>
                </a:solidFill>
                <a:latin typeface="华文新魏" pitchFamily="2" charset="-122"/>
                <a:ea typeface="华文新魏" pitchFamily="2" charset="-122"/>
              </a:rPr>
              <a:t>0-15</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L</a:t>
            </a:r>
          </a:p>
        </p:txBody>
      </p:sp>
      <p:sp>
        <p:nvSpPr>
          <p:cNvPr id="12" name="Text Box 12"/>
          <p:cNvSpPr txBox="1">
            <a:spLocks noChangeArrowheads="1"/>
          </p:cNvSpPr>
          <p:nvPr/>
        </p:nvSpPr>
        <p:spPr bwMode="auto">
          <a:xfrm>
            <a:off x="3766457" y="52067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BUSY</a:t>
            </a:r>
            <a:r>
              <a:rPr lang="en-US" altLang="zh-CN" sz="2000" baseline="-25000">
                <a:solidFill>
                  <a:srgbClr val="0000FF"/>
                </a:solidFill>
                <a:latin typeface="华文新魏" pitchFamily="2" charset="-122"/>
                <a:ea typeface="华文新魏" pitchFamily="2" charset="-122"/>
              </a:rPr>
              <a:t>L</a:t>
            </a:r>
          </a:p>
        </p:txBody>
      </p:sp>
      <p:sp>
        <p:nvSpPr>
          <p:cNvPr id="13" name="Text Box 13"/>
          <p:cNvSpPr txBox="1">
            <a:spLocks noChangeArrowheads="1"/>
          </p:cNvSpPr>
          <p:nvPr/>
        </p:nvSpPr>
        <p:spPr bwMode="auto">
          <a:xfrm>
            <a:off x="3766457" y="48257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R/W</a:t>
            </a:r>
            <a:r>
              <a:rPr lang="en-US" altLang="zh-CN" sz="2000" baseline="-25000">
                <a:solidFill>
                  <a:srgbClr val="0000FF"/>
                </a:solidFill>
                <a:latin typeface="华文新魏" pitchFamily="2" charset="-122"/>
                <a:ea typeface="华文新魏" pitchFamily="2" charset="-122"/>
              </a:rPr>
              <a:t>L</a:t>
            </a:r>
          </a:p>
        </p:txBody>
      </p:sp>
      <p:sp>
        <p:nvSpPr>
          <p:cNvPr id="14" name="Line 14"/>
          <p:cNvSpPr>
            <a:spLocks noChangeShapeType="1"/>
          </p:cNvSpPr>
          <p:nvPr/>
        </p:nvSpPr>
        <p:spPr bwMode="auto">
          <a:xfrm flipH="1">
            <a:off x="6509657" y="4506654"/>
            <a:ext cx="762000" cy="0"/>
          </a:xfrm>
          <a:prstGeom prst="line">
            <a:avLst/>
          </a:prstGeom>
          <a:noFill/>
          <a:ln w="76200">
            <a:solidFill>
              <a:schemeClr val="tx1"/>
            </a:solidFill>
            <a:round/>
            <a:headEnd/>
            <a:tailEnd type="triangle" w="med" len="med"/>
          </a:ln>
        </p:spPr>
        <p:txBody>
          <a:bodyPr/>
          <a:lstStyle/>
          <a:p>
            <a:endParaRPr lang="zh-CN" altLang="en-US"/>
          </a:p>
        </p:txBody>
      </p:sp>
      <p:sp>
        <p:nvSpPr>
          <p:cNvPr id="15" name="Line 15"/>
          <p:cNvSpPr>
            <a:spLocks noChangeShapeType="1"/>
          </p:cNvSpPr>
          <p:nvPr/>
        </p:nvSpPr>
        <p:spPr bwMode="auto">
          <a:xfrm flipH="1">
            <a:off x="6509657" y="5878254"/>
            <a:ext cx="76200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6" name="Line 16"/>
          <p:cNvSpPr>
            <a:spLocks noChangeShapeType="1"/>
          </p:cNvSpPr>
          <p:nvPr/>
        </p:nvSpPr>
        <p:spPr bwMode="auto">
          <a:xfrm flipH="1">
            <a:off x="6509657" y="4978141"/>
            <a:ext cx="762000" cy="0"/>
          </a:xfrm>
          <a:prstGeom prst="line">
            <a:avLst/>
          </a:prstGeom>
          <a:noFill/>
          <a:ln w="19050">
            <a:solidFill>
              <a:schemeClr val="tx1"/>
            </a:solidFill>
            <a:round/>
            <a:headEnd/>
            <a:tailEnd type="triangle" w="med" len="med"/>
          </a:ln>
        </p:spPr>
        <p:txBody>
          <a:bodyPr/>
          <a:lstStyle/>
          <a:p>
            <a:endParaRPr lang="zh-CN" altLang="en-US"/>
          </a:p>
        </p:txBody>
      </p:sp>
      <p:sp>
        <p:nvSpPr>
          <p:cNvPr id="17" name="Line 17"/>
          <p:cNvSpPr>
            <a:spLocks noChangeShapeType="1"/>
          </p:cNvSpPr>
          <p:nvPr/>
        </p:nvSpPr>
        <p:spPr bwMode="auto">
          <a:xfrm flipH="1">
            <a:off x="6509657" y="5435341"/>
            <a:ext cx="762000" cy="0"/>
          </a:xfrm>
          <a:prstGeom prst="line">
            <a:avLst/>
          </a:prstGeom>
          <a:noFill/>
          <a:ln w="19050">
            <a:solidFill>
              <a:schemeClr val="tx1"/>
            </a:solidFill>
            <a:round/>
            <a:headEnd type="triangle" w="med" len="med"/>
            <a:tailEnd/>
          </a:ln>
        </p:spPr>
        <p:txBody>
          <a:bodyPr/>
          <a:lstStyle/>
          <a:p>
            <a:endParaRPr lang="zh-CN" altLang="en-US"/>
          </a:p>
        </p:txBody>
      </p:sp>
      <p:sp>
        <p:nvSpPr>
          <p:cNvPr id="18" name="Text Box 18"/>
          <p:cNvSpPr txBox="1">
            <a:spLocks noChangeArrowheads="1"/>
          </p:cNvSpPr>
          <p:nvPr/>
        </p:nvSpPr>
        <p:spPr bwMode="auto">
          <a:xfrm>
            <a:off x="7043057" y="42923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(A</a:t>
            </a:r>
            <a:r>
              <a:rPr lang="en-US" altLang="zh-CN" sz="2000" baseline="-25000">
                <a:solidFill>
                  <a:srgbClr val="0000FF"/>
                </a:solidFill>
                <a:latin typeface="华文新魏" pitchFamily="2" charset="-122"/>
                <a:ea typeface="华文新魏" pitchFamily="2" charset="-122"/>
              </a:rPr>
              <a:t>0-10</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R</a:t>
            </a:r>
          </a:p>
        </p:txBody>
      </p:sp>
      <p:sp>
        <p:nvSpPr>
          <p:cNvPr id="19" name="Text Box 19"/>
          <p:cNvSpPr txBox="1">
            <a:spLocks noChangeArrowheads="1"/>
          </p:cNvSpPr>
          <p:nvPr/>
        </p:nvSpPr>
        <p:spPr bwMode="auto">
          <a:xfrm>
            <a:off x="7043057" y="56639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(D</a:t>
            </a:r>
            <a:r>
              <a:rPr lang="en-US" altLang="zh-CN" sz="2000" baseline="-25000">
                <a:solidFill>
                  <a:srgbClr val="0000FF"/>
                </a:solidFill>
                <a:latin typeface="华文新魏" pitchFamily="2" charset="-122"/>
                <a:ea typeface="华文新魏" pitchFamily="2" charset="-122"/>
              </a:rPr>
              <a:t>0-15</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R</a:t>
            </a:r>
          </a:p>
        </p:txBody>
      </p:sp>
      <p:sp>
        <p:nvSpPr>
          <p:cNvPr id="20" name="Text Box 20"/>
          <p:cNvSpPr txBox="1">
            <a:spLocks noChangeArrowheads="1"/>
          </p:cNvSpPr>
          <p:nvPr/>
        </p:nvSpPr>
        <p:spPr bwMode="auto">
          <a:xfrm>
            <a:off x="7043057" y="52067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BUSY</a:t>
            </a:r>
            <a:r>
              <a:rPr lang="en-US" altLang="zh-CN" sz="2000" baseline="-25000">
                <a:solidFill>
                  <a:srgbClr val="0000FF"/>
                </a:solidFill>
                <a:latin typeface="华文新魏" pitchFamily="2" charset="-122"/>
                <a:ea typeface="华文新魏" pitchFamily="2" charset="-122"/>
              </a:rPr>
              <a:t>R</a:t>
            </a:r>
          </a:p>
        </p:txBody>
      </p:sp>
      <p:sp>
        <p:nvSpPr>
          <p:cNvPr id="21" name="Text Box 21"/>
          <p:cNvSpPr txBox="1">
            <a:spLocks noChangeArrowheads="1"/>
          </p:cNvSpPr>
          <p:nvPr/>
        </p:nvSpPr>
        <p:spPr bwMode="auto">
          <a:xfrm>
            <a:off x="7043057" y="48257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R/W</a:t>
            </a:r>
            <a:r>
              <a:rPr lang="en-US" altLang="zh-CN" sz="2000" baseline="-25000">
                <a:solidFill>
                  <a:srgbClr val="0000FF"/>
                </a:solidFill>
                <a:latin typeface="华文新魏" pitchFamily="2" charset="-122"/>
                <a:ea typeface="华文新魏" pitchFamily="2" charset="-122"/>
              </a:rPr>
              <a:t>R</a:t>
            </a:r>
          </a:p>
        </p:txBody>
      </p:sp>
      <p:sp>
        <p:nvSpPr>
          <p:cNvPr id="4" name="Rectangle 4"/>
          <p:cNvSpPr>
            <a:spLocks noChangeArrowheads="1"/>
          </p:cNvSpPr>
          <p:nvPr/>
        </p:nvSpPr>
        <p:spPr bwMode="auto">
          <a:xfrm>
            <a:off x="5582557" y="4178041"/>
            <a:ext cx="914400" cy="2019300"/>
          </a:xfrm>
          <a:prstGeom prst="rect">
            <a:avLst/>
          </a:prstGeom>
          <a:solidFill>
            <a:srgbClr val="FF9900"/>
          </a:solidFill>
          <a:ln w="19050" algn="ctr">
            <a:solidFill>
              <a:schemeClr val="tx2"/>
            </a:solidFill>
            <a:miter lim="800000"/>
            <a:headEnd type="none" w="sm" len="sm"/>
            <a:tailEnd type="none" w="sm" len="sm"/>
          </a:ln>
          <a:effectLst>
            <a:outerShdw blurRad="50800" dist="38100" dir="5400000" algn="t" rotWithShape="0">
              <a:prstClr val="black">
                <a:alpha val="40000"/>
              </a:prstClr>
            </a:outerShdw>
          </a:effectLst>
        </p:spPr>
        <p:txBody>
          <a:bodyPr vert="eaVert" wrap="none" anchor="ctr"/>
          <a:lstStyle/>
          <a:p>
            <a:pPr algn="ctr">
              <a:defRPr/>
            </a:pPr>
            <a:r>
              <a:rPr lang="zh-CN" altLang="en-US" sz="2400">
                <a:latin typeface="Tahoma" pitchFamily="34" charset="0"/>
              </a:rPr>
              <a:t>存储体</a:t>
            </a:r>
          </a:p>
        </p:txBody>
      </p:sp>
    </p:spTree>
    <p:extLst>
      <p:ext uri="{BB962C8B-B14F-4D97-AF65-F5344CB8AC3E}">
        <p14:creationId xmlns:p14="http://schemas.microsoft.com/office/powerpoint/2010/main" val="2899865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TIMING" val="|5.1|11.4|21.6|35.2|16.1|15"/>
</p:tagLst>
</file>

<file path=ppt/tags/tag11.xml><?xml version="1.0" encoding="utf-8"?>
<p:tagLst xmlns:a="http://schemas.openxmlformats.org/drawingml/2006/main" xmlns:r="http://schemas.openxmlformats.org/officeDocument/2006/relationships" xmlns:p="http://schemas.openxmlformats.org/presentationml/2006/main">
  <p:tag name="TIMING" val="|4.9|7.9|21.4|35.7|8.9|6.5|18.1|3.6|10|26.2|23.9|2.8|8.2|11.9|19.2|2.3|9.7|7|1.4|10.8"/>
</p:tagLst>
</file>

<file path=ppt/tags/tag12.xml><?xml version="1.0" encoding="utf-8"?>
<p:tagLst xmlns:a="http://schemas.openxmlformats.org/drawingml/2006/main" xmlns:r="http://schemas.openxmlformats.org/officeDocument/2006/relationships" xmlns:p="http://schemas.openxmlformats.org/presentationml/2006/main">
  <p:tag name="TIMING" val="|0.7|4.3|19.2|5.8|15.9"/>
</p:tagLst>
</file>

<file path=ppt/tags/tag13.xml><?xml version="1.0" encoding="utf-8"?>
<p:tagLst xmlns:a="http://schemas.openxmlformats.org/drawingml/2006/main" xmlns:r="http://schemas.openxmlformats.org/officeDocument/2006/relationships" xmlns:p="http://schemas.openxmlformats.org/presentationml/2006/main">
  <p:tag name="TIMING" val="|9.6|5.8|8.8|10.1|5|4.3|16.2|11.7|31.1|4.1|3.1|4.7|1.8|6.4"/>
</p:tagLst>
</file>

<file path=ppt/tags/tag14.xml><?xml version="1.0" encoding="utf-8"?>
<p:tagLst xmlns:a="http://schemas.openxmlformats.org/drawingml/2006/main" xmlns:r="http://schemas.openxmlformats.org/officeDocument/2006/relationships" xmlns:p="http://schemas.openxmlformats.org/presentationml/2006/main">
  <p:tag name="TIMING" val="|6.4|12.9|19.1|24.1|5.2|2.7|19|5.3|12.6|1.2|11.3|7.2|7|14|12.8|6.2|1.8|9.7"/>
</p:tagLst>
</file>

<file path=ppt/tags/tag15.xml><?xml version="1.0" encoding="utf-8"?>
<p:tagLst xmlns:a="http://schemas.openxmlformats.org/drawingml/2006/main" xmlns:r="http://schemas.openxmlformats.org/officeDocument/2006/relationships" xmlns:p="http://schemas.openxmlformats.org/presentationml/2006/main">
  <p:tag name="TIMING" val="|29.8"/>
</p:tagLst>
</file>

<file path=ppt/tags/tag16.xml><?xml version="1.0" encoding="utf-8"?>
<p:tagLst xmlns:a="http://schemas.openxmlformats.org/drawingml/2006/main" xmlns:r="http://schemas.openxmlformats.org/officeDocument/2006/relationships" xmlns:p="http://schemas.openxmlformats.org/presentationml/2006/main">
  <p:tag name="TIMING" val="|9.1|73.2|3.8|65|10|19.2|8.7|8.1|6.6|7.2|2|9.8|3.2|4.6|7.5|9.6|12|1.9|1.2|2.2|1.7|1.6|1.7"/>
</p:tagLst>
</file>

<file path=ppt/tags/tag17.xml><?xml version="1.0" encoding="utf-8"?>
<p:tagLst xmlns:a="http://schemas.openxmlformats.org/drawingml/2006/main" xmlns:r="http://schemas.openxmlformats.org/officeDocument/2006/relationships" xmlns:p="http://schemas.openxmlformats.org/presentationml/2006/main">
  <p:tag name="TIMING" val="|30.1|8.2|2|4.4|6.1|2.7|16.8|7.8|2.1|2.9|25.3|8.6|0.9|1|2.2|1.3|8.3"/>
</p:tagLst>
</file>

<file path=ppt/tags/tag18.xml><?xml version="1.0" encoding="utf-8"?>
<p:tagLst xmlns:a="http://schemas.openxmlformats.org/drawingml/2006/main" xmlns:r="http://schemas.openxmlformats.org/officeDocument/2006/relationships" xmlns:p="http://schemas.openxmlformats.org/presentationml/2006/main">
  <p:tag name="TIMING" val="|18.2|10.7|2.9|11.1|7.2|17.7|6.8|21.4|17.6|3.3|9.5|15.8|10|2.9|2.6|3.5|3.7|1|4.7|11.3|4.7|1.7"/>
</p:tagLst>
</file>

<file path=ppt/tags/tag19.xml><?xml version="1.0" encoding="utf-8"?>
<p:tagLst xmlns:a="http://schemas.openxmlformats.org/drawingml/2006/main" xmlns:r="http://schemas.openxmlformats.org/officeDocument/2006/relationships" xmlns:p="http://schemas.openxmlformats.org/presentationml/2006/main">
  <p:tag name="TIMING" val="|20.4|10.6|0.8|45.6|3.7|19.8|15.3|7.3|25.7|26.4|1.9|4.9|13.1|7.9|2.1|5|5.9|4.1|1.6|5.6|1.5|1.7|1.3|1.2|1.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TIMING" val="|23.8|22.5|7.7|2|5.5|15.7|17.5|1.3|1.3|1|3.7|1.2"/>
</p:tagLst>
</file>

<file path=ppt/tags/tag21.xml><?xml version="1.0" encoding="utf-8"?>
<p:tagLst xmlns:a="http://schemas.openxmlformats.org/drawingml/2006/main" xmlns:r="http://schemas.openxmlformats.org/officeDocument/2006/relationships" xmlns:p="http://schemas.openxmlformats.org/presentationml/2006/main">
  <p:tag name="TIMING" val="|11.3|9|7.7|1|1|7.3|4.2|6.3|1.3|4.5|1.7|4.9|1|1.2|5.9|42.8|10.3|3.6"/>
</p:tagLst>
</file>

<file path=ppt/tags/tag22.xml><?xml version="1.0" encoding="utf-8"?>
<p:tagLst xmlns:a="http://schemas.openxmlformats.org/drawingml/2006/main" xmlns:r="http://schemas.openxmlformats.org/officeDocument/2006/relationships" xmlns:p="http://schemas.openxmlformats.org/presentationml/2006/main">
  <p:tag name="TIMING" val="|10.4|147.1|51|15.1|6.2|2.1|4.5|6.4|17.8|4.6|5.5|4.1|2.9|11.9|3|27.7|1.9|1.4|33.7"/>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5.xml><?xml version="1.0" encoding="utf-8"?>
<p:tagLst xmlns:a="http://schemas.openxmlformats.org/drawingml/2006/main" xmlns:r="http://schemas.openxmlformats.org/officeDocument/2006/relationships" xmlns:p="http://schemas.openxmlformats.org/presentationml/2006/main">
  <p:tag name="TIMING" val="|2.1|13.8|32.9|9.2|8|9|7.5|12.7|12|62.4|12.7|34.8"/>
</p:tagLst>
</file>

<file path=ppt/tags/tag6.xml><?xml version="1.0" encoding="utf-8"?>
<p:tagLst xmlns:a="http://schemas.openxmlformats.org/drawingml/2006/main" xmlns:r="http://schemas.openxmlformats.org/officeDocument/2006/relationships" xmlns:p="http://schemas.openxmlformats.org/presentationml/2006/main">
  <p:tag name="TIMING" val="|33.4|10.3|19.8|42.1|14.6"/>
</p:tagLst>
</file>

<file path=ppt/tags/tag7.xml><?xml version="1.0" encoding="utf-8"?>
<p:tagLst xmlns:a="http://schemas.openxmlformats.org/drawingml/2006/main" xmlns:r="http://schemas.openxmlformats.org/officeDocument/2006/relationships" xmlns:p="http://schemas.openxmlformats.org/presentationml/2006/main">
  <p:tag name="TIMING" val="|18.7|1.1|1.2|1.3|3.2|1|3.5|2.3|2.4|0.9|0.8|1.5"/>
</p:tagLst>
</file>

<file path=ppt/tags/tag8.xml><?xml version="1.0" encoding="utf-8"?>
<p:tagLst xmlns:a="http://schemas.openxmlformats.org/drawingml/2006/main" xmlns:r="http://schemas.openxmlformats.org/officeDocument/2006/relationships" xmlns:p="http://schemas.openxmlformats.org/presentationml/2006/main">
  <p:tag name="TIMING" val="|76.4|4|48.1|40.2|3.1|34.9|34.9"/>
</p:tagLst>
</file>

<file path=ppt/tags/tag9.xml><?xml version="1.0" encoding="utf-8"?>
<p:tagLst xmlns:a="http://schemas.openxmlformats.org/drawingml/2006/main" xmlns:r="http://schemas.openxmlformats.org/officeDocument/2006/relationships" xmlns:p="http://schemas.openxmlformats.org/presentationml/2006/main">
  <p:tag name="TIMING" val="|7.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11749</TotalTime>
  <Words>17352</Words>
  <Application>Microsoft Office PowerPoint</Application>
  <PresentationFormat>宽屏</PresentationFormat>
  <Paragraphs>4753</Paragraphs>
  <Slides>227</Slides>
  <Notes>42</Notes>
  <HiddenSlides>7</HiddenSlides>
  <MMClips>0</MMClips>
  <ScaleCrop>false</ScaleCrop>
  <HeadingPairs>
    <vt:vector size="8" baseType="variant">
      <vt:variant>
        <vt:lpstr>已用的字体</vt:lpstr>
      </vt:variant>
      <vt:variant>
        <vt:i4>25</vt:i4>
      </vt:variant>
      <vt:variant>
        <vt:lpstr>主题</vt:lpstr>
      </vt:variant>
      <vt:variant>
        <vt:i4>7</vt:i4>
      </vt:variant>
      <vt:variant>
        <vt:lpstr>嵌入 OLE 服务器</vt:lpstr>
      </vt:variant>
      <vt:variant>
        <vt:i4>2</vt:i4>
      </vt:variant>
      <vt:variant>
        <vt:lpstr>幻灯片标题</vt:lpstr>
      </vt:variant>
      <vt:variant>
        <vt:i4>227</vt:i4>
      </vt:variant>
    </vt:vector>
  </HeadingPairs>
  <TitlesOfParts>
    <vt:vector size="261" baseType="lpstr">
      <vt:lpstr>Consolas</vt:lpstr>
      <vt:lpstr>微软雅黑</vt:lpstr>
      <vt:lpstr>Verdana</vt:lpstr>
      <vt:lpstr>方正舒体</vt:lpstr>
      <vt:lpstr>华文新魏</vt:lpstr>
      <vt:lpstr>Wingdings</vt:lpstr>
      <vt:lpstr>楷体</vt:lpstr>
      <vt:lpstr>Segoe UI Black</vt:lpstr>
      <vt:lpstr>Algerian</vt:lpstr>
      <vt:lpstr>黑体</vt:lpstr>
      <vt:lpstr>Symbol</vt:lpstr>
      <vt:lpstr>Courier New</vt:lpstr>
      <vt:lpstr>MS UI Gothic</vt:lpstr>
      <vt:lpstr>等线</vt:lpstr>
      <vt:lpstr>Segoe UI</vt:lpstr>
      <vt:lpstr>Helvetica</vt:lpstr>
      <vt:lpstr>Times New Roman</vt:lpstr>
      <vt:lpstr>华文细黑</vt:lpstr>
      <vt:lpstr>Calibri</vt:lpstr>
      <vt:lpstr>Cambria Math</vt:lpstr>
      <vt:lpstr>Tahoma</vt:lpstr>
      <vt:lpstr>义启小楷书</vt:lpstr>
      <vt:lpstr>Arial</vt:lpstr>
      <vt:lpstr>Arial Narrow</vt:lpstr>
      <vt:lpstr>宋体</vt:lpstr>
      <vt:lpstr>Office 主题​​</vt:lpstr>
      <vt:lpstr>1_nordridesign</vt:lpstr>
      <vt:lpstr>2_nordridesign</vt:lpstr>
      <vt:lpstr>自定义设计方案</vt:lpstr>
      <vt:lpstr>Office 主题</vt:lpstr>
      <vt:lpstr>3_nordridesign</vt:lpstr>
      <vt:lpstr>4_nordridesign</vt:lpstr>
      <vt:lpstr>Picture</vt:lpstr>
      <vt:lpstr>图片</vt:lpstr>
      <vt:lpstr>PowerPoint 演示文稿</vt:lpstr>
      <vt:lpstr>PowerPoint 演示文稿</vt:lpstr>
      <vt:lpstr>本章主要内容</vt:lpstr>
      <vt:lpstr>4.1 存储器概述</vt:lpstr>
      <vt:lpstr>花样繁多的存储器</vt:lpstr>
      <vt:lpstr>存储器分类</vt:lpstr>
      <vt:lpstr>按存储介质分</vt:lpstr>
      <vt:lpstr>按存取方式分</vt:lpstr>
      <vt:lpstr>按读/写功能分</vt:lpstr>
      <vt:lpstr>按信息的可保存性分</vt:lpstr>
      <vt:lpstr>按在计算机系统中的作用分</vt:lpstr>
      <vt:lpstr>存储系统主要技术指标</vt:lpstr>
      <vt:lpstr>存储系统分层结构</vt:lpstr>
      <vt:lpstr>主存储器特征</vt:lpstr>
      <vt:lpstr>主存中的数据组织（32位计算机）</vt:lpstr>
      <vt:lpstr>本章主要内容</vt:lpstr>
      <vt:lpstr>4.2 半导体存储器</vt:lpstr>
      <vt:lpstr>半导体存储器如何存储数据？</vt:lpstr>
      <vt:lpstr>随机存取存储器（Random Access Memory）</vt:lpstr>
      <vt:lpstr>六管SRAM存储器   (SRAM Cell)</vt:lpstr>
      <vt:lpstr>MOS管的特性</vt:lpstr>
      <vt:lpstr>MOS管等效开关电路</vt:lpstr>
      <vt:lpstr>六管SRAM存储器两种状态</vt:lpstr>
      <vt:lpstr>钟摆三种状态</vt:lpstr>
      <vt:lpstr>六管SRAM存储器读操作</vt:lpstr>
      <vt:lpstr>六管SRAM存储器写操作</vt:lpstr>
      <vt:lpstr>位存储体封装与扩展</vt:lpstr>
      <vt:lpstr>64x64 存储矩阵</vt:lpstr>
      <vt:lpstr>一次读出一行</vt:lpstr>
      <vt:lpstr>4k*4位存储体</vt:lpstr>
      <vt:lpstr>地址译码器</vt:lpstr>
      <vt:lpstr>Logisim中的译码器</vt:lpstr>
      <vt:lpstr>Logisim中的多路选择器</vt:lpstr>
      <vt:lpstr>Logisim中的解复用器</vt:lpstr>
      <vt:lpstr>译码方式</vt:lpstr>
      <vt:lpstr>静态存储器芯片结构</vt:lpstr>
      <vt:lpstr>驱动器与I/O电路</vt:lpstr>
      <vt:lpstr>2114引脚图</vt:lpstr>
      <vt:lpstr>2114 SRAM内部结构</vt:lpstr>
      <vt:lpstr>4.2 半导体存储器</vt:lpstr>
      <vt:lpstr>如何提高存储密度</vt:lpstr>
      <vt:lpstr>四管DRAM存储器</vt:lpstr>
      <vt:lpstr>四管DRAM存储器写操作</vt:lpstr>
      <vt:lpstr>四管DRAM存储器读操作</vt:lpstr>
      <vt:lpstr>四管DRAM存储器刷新</vt:lpstr>
      <vt:lpstr>进一步提高存储密度</vt:lpstr>
      <vt:lpstr>单管DRAM存储</vt:lpstr>
      <vt:lpstr>单管DRAM存储器</vt:lpstr>
      <vt:lpstr>DRAM 刷新</vt:lpstr>
      <vt:lpstr>集中刷新方式</vt:lpstr>
      <vt:lpstr>分散刷新方式</vt:lpstr>
      <vt:lpstr>异步刷新方式</vt:lpstr>
      <vt:lpstr>2116引脚图</vt:lpstr>
      <vt:lpstr>4.2 半导体存储器</vt:lpstr>
      <vt:lpstr>只读存储器(ROM)</vt:lpstr>
      <vt:lpstr>只读存储器</vt:lpstr>
      <vt:lpstr>只读存储器阵列</vt:lpstr>
      <vt:lpstr>熔丝式ROM(PROM)</vt:lpstr>
      <vt:lpstr>可擦写ROM——EPROM</vt:lpstr>
      <vt:lpstr>MOS管与EPROM的两种状态</vt:lpstr>
      <vt:lpstr>EPROM</vt:lpstr>
      <vt:lpstr>编程器</vt:lpstr>
      <vt:lpstr>紫外线擦除器</vt:lpstr>
      <vt:lpstr>电可擦写ROM——EEPROM  E2PROM</vt:lpstr>
      <vt:lpstr>易失性半导体存储器 VOLATILE</vt:lpstr>
      <vt:lpstr>非易失性半导体存储器 NON-VOLATILE</vt:lpstr>
      <vt:lpstr>闪速存储器 Flash Memory</vt:lpstr>
      <vt:lpstr>MRAM  (Magneto resistive RAM)</vt:lpstr>
      <vt:lpstr>MRAM  (Magneto resistive RAM)</vt:lpstr>
      <vt:lpstr>半导体存储器对比</vt:lpstr>
      <vt:lpstr>本章主要内容</vt:lpstr>
      <vt:lpstr>主存储器</vt:lpstr>
      <vt:lpstr>主存储器与CPU的连接</vt:lpstr>
      <vt:lpstr>存储器扩展</vt:lpstr>
      <vt:lpstr>字长扩展（DBUS）</vt:lpstr>
      <vt:lpstr>字数扩展(ABUS)</vt:lpstr>
      <vt:lpstr>综合扩展</vt:lpstr>
      <vt:lpstr>16*16点阵字库设计</vt:lpstr>
      <vt:lpstr>字库设计实验</vt:lpstr>
      <vt:lpstr>汉字字库自动测试</vt:lpstr>
      <vt:lpstr>芯片表示的主存空间</vt:lpstr>
      <vt:lpstr>各芯片地址范围</vt:lpstr>
      <vt:lpstr>综合扩展举例</vt:lpstr>
      <vt:lpstr>地址范围</vt:lpstr>
      <vt:lpstr>1、8K×1 ROM、RAM</vt:lpstr>
      <vt:lpstr>2、 8K×8 ROM ，4K×8 RAM </vt:lpstr>
      <vt:lpstr>3、 16K×8 ROM， 4K×8 RAM</vt:lpstr>
      <vt:lpstr>MIPS 存储器设计</vt:lpstr>
      <vt:lpstr>主存储器</vt:lpstr>
      <vt:lpstr>本章主要内容</vt:lpstr>
      <vt:lpstr>高速存储器</vt:lpstr>
      <vt:lpstr>DRAM的发展</vt:lpstr>
      <vt:lpstr>解决之道</vt:lpstr>
      <vt:lpstr>EDRAM芯片（增强型DRAM）1M×4位</vt:lpstr>
      <vt:lpstr>EDRAM芯片读取过程（1）</vt:lpstr>
      <vt:lpstr>EDRAM芯片读取过程（2）</vt:lpstr>
      <vt:lpstr>SDRAM</vt:lpstr>
      <vt:lpstr>解决之道</vt:lpstr>
      <vt:lpstr>双端口存储器</vt:lpstr>
      <vt:lpstr>优化主存性能的方法</vt:lpstr>
      <vt:lpstr>单体多字存储器</vt:lpstr>
      <vt:lpstr>多通道内存</vt:lpstr>
      <vt:lpstr>两种多通道模式</vt:lpstr>
      <vt:lpstr>双通道内存实例  128bit</vt:lpstr>
      <vt:lpstr>双通道内存性能评测</vt:lpstr>
      <vt:lpstr>单通道内存与双通道内存</vt:lpstr>
      <vt:lpstr>U盘与SSD性能差异？  </vt:lpstr>
      <vt:lpstr>SSD 拆解</vt:lpstr>
      <vt:lpstr>多体并行存储器 （多体交叉存储器）</vt:lpstr>
      <vt:lpstr>多模块顺序存储器（地址总线扩展，容量扩展）</vt:lpstr>
      <vt:lpstr>多模块交叉存储器</vt:lpstr>
      <vt:lpstr>顺序编址与交叉编址</vt:lpstr>
      <vt:lpstr>多体并行存储器（单字长与多字长）</vt:lpstr>
      <vt:lpstr>多体并行存储器（单字长2种模式）</vt:lpstr>
      <vt:lpstr>交叉编址顺序访问时可按流水方式存取</vt:lpstr>
      <vt:lpstr>本章主要内容</vt:lpstr>
      <vt:lpstr>4.5 高速缓冲存储器</vt:lpstr>
      <vt:lpstr>从U盘说开去</vt:lpstr>
      <vt:lpstr>从U盘说开去</vt:lpstr>
      <vt:lpstr>从U盘说开去</vt:lpstr>
      <vt:lpstr>U盘缓冲原理</vt:lpstr>
      <vt:lpstr>缓冲的意义</vt:lpstr>
      <vt:lpstr>4.5 高速缓冲存储器</vt:lpstr>
      <vt:lpstr>如何进行系统级存储性能优化？</vt:lpstr>
      <vt:lpstr>层次性存储系统对读写性能的改善</vt:lpstr>
      <vt:lpstr>数据访问局部性（程序局部性）</vt:lpstr>
      <vt:lpstr>程序局部性举例</vt:lpstr>
      <vt:lpstr>程序局部性举例</vt:lpstr>
      <vt:lpstr>图书馆与cache的类比</vt:lpstr>
      <vt:lpstr>cache基本思想</vt:lpstr>
      <vt:lpstr>cache读操作流程</vt:lpstr>
      <vt:lpstr>cache写操作流程</vt:lpstr>
      <vt:lpstr>U盘使用中的一些误区</vt:lpstr>
      <vt:lpstr>U盘免安全删除的方法</vt:lpstr>
      <vt:lpstr>Multi-level caches</vt:lpstr>
      <vt:lpstr>4.5 高速缓冲存储器</vt:lpstr>
      <vt:lpstr>cache 术语</vt:lpstr>
      <vt:lpstr>cache 术语</vt:lpstr>
      <vt:lpstr>4.5 高速缓冲存储器</vt:lpstr>
      <vt:lpstr>CPU cache系统读过程</vt:lpstr>
      <vt:lpstr>CPU cache 读操作</vt:lpstr>
      <vt:lpstr>CPU cache系统写过程</vt:lpstr>
      <vt:lpstr>CPU cache 写操作</vt:lpstr>
      <vt:lpstr>cache关键技术</vt:lpstr>
      <vt:lpstr>如何查找</vt:lpstr>
      <vt:lpstr>相联存储器 associative memory </vt:lpstr>
      <vt:lpstr>相联存储器  读逻辑实现</vt:lpstr>
      <vt:lpstr>相联存储器</vt:lpstr>
      <vt:lpstr>CPU cache基本组织方式</vt:lpstr>
      <vt:lpstr>块地址与块内地址</vt:lpstr>
      <vt:lpstr>cache关键技术</vt:lpstr>
      <vt:lpstr>主存与cache地址映射关系</vt:lpstr>
      <vt:lpstr>全相联映射</vt:lpstr>
      <vt:lpstr>全相联映射逻辑实现 (构造观)</vt:lpstr>
      <vt:lpstr>相联存储器容量</vt:lpstr>
      <vt:lpstr>全相联映射动态载入过程</vt:lpstr>
      <vt:lpstr>全相联应用场合</vt:lpstr>
      <vt:lpstr>直接相联映射</vt:lpstr>
      <vt:lpstr>直接相联映射逻辑实现 (构造观)</vt:lpstr>
      <vt:lpstr>直接相联映射载入过程</vt:lpstr>
      <vt:lpstr>直接相联映射</vt:lpstr>
      <vt:lpstr>直接相联应用场合</vt:lpstr>
      <vt:lpstr>组相联映射</vt:lpstr>
      <vt:lpstr>组相联映射逻辑实现 (构造观)</vt:lpstr>
      <vt:lpstr>组相联存储器硬件开销</vt:lpstr>
      <vt:lpstr>组相联映射动态载入过程</vt:lpstr>
      <vt:lpstr>不同映射方式主存地址划分</vt:lpstr>
      <vt:lpstr>组相联应用场合</vt:lpstr>
      <vt:lpstr>cache关键技术</vt:lpstr>
      <vt:lpstr>替换策略与写操作策略</vt:lpstr>
      <vt:lpstr>先进先出替换策略(FIFO)</vt:lpstr>
      <vt:lpstr>最不经常使用算法(LFU)</vt:lpstr>
      <vt:lpstr>近期最久未使用算法(LRU)</vt:lpstr>
      <vt:lpstr>LRU算法软件实现</vt:lpstr>
      <vt:lpstr>先进先出策略下的替换颠簸</vt:lpstr>
      <vt:lpstr>cache关键技术</vt:lpstr>
      <vt:lpstr>写入策略</vt:lpstr>
      <vt:lpstr>cache对存储系统性能的影响</vt:lpstr>
      <vt:lpstr>cache命中率</vt:lpstr>
      <vt:lpstr>cache的命中率与cache容量的关系</vt:lpstr>
      <vt:lpstr>块容量与命中率    Is bigger always better?</vt:lpstr>
      <vt:lpstr>地址映射与命中率</vt:lpstr>
      <vt:lpstr>例题1</vt:lpstr>
      <vt:lpstr>例题2</vt:lpstr>
      <vt:lpstr>4.5 高速缓冲存储器</vt:lpstr>
      <vt:lpstr>cache实际应用</vt:lpstr>
      <vt:lpstr>块设备缓存</vt:lpstr>
      <vt:lpstr>硬盘缓存</vt:lpstr>
      <vt:lpstr>WEB cache </vt:lpstr>
      <vt:lpstr>Intel Pentium cache hierarchy</vt:lpstr>
      <vt:lpstr>Intel Itanium® 3级Cache</vt:lpstr>
      <vt:lpstr>IBM Power4 , 1999</vt:lpstr>
      <vt:lpstr>But What About More “Typical” Processors</vt:lpstr>
      <vt:lpstr>Intel Pentium 4, 2.2 GHz Processor</vt:lpstr>
      <vt:lpstr>Examples of caching in the hierarchy</vt:lpstr>
      <vt:lpstr>本章主要内容</vt:lpstr>
      <vt:lpstr>4.6 虚拟存储器</vt:lpstr>
      <vt:lpstr>虚拟存储器</vt:lpstr>
      <vt:lpstr>虚拟内存实例</vt:lpstr>
      <vt:lpstr>页式虚拟地址空间</vt:lpstr>
      <vt:lpstr>地址转换机制：Page  table（页表，查找表）</vt:lpstr>
      <vt:lpstr>页式虚拟存储器结构</vt:lpstr>
      <vt:lpstr>实地址计算机系统</vt:lpstr>
      <vt:lpstr>虚地址计算机系统</vt:lpstr>
      <vt:lpstr>缺页 Page Faults </vt:lpstr>
      <vt:lpstr>4.6 虚拟存储器</vt:lpstr>
      <vt:lpstr>层次性结构</vt:lpstr>
      <vt:lpstr>虚拟存储器本质</vt:lpstr>
      <vt:lpstr>与CPU cache的相似之处</vt:lpstr>
      <vt:lpstr>与CPU cache的差异</vt:lpstr>
      <vt:lpstr>段式管理</vt:lpstr>
      <vt:lpstr>页式管理</vt:lpstr>
      <vt:lpstr>段页式管理</vt:lpstr>
      <vt:lpstr>4.6 虚拟存储器</vt:lpstr>
      <vt:lpstr>虚拟地址物理地址  （页命中）</vt:lpstr>
      <vt:lpstr>虚拟地址物理地址（缺页）</vt:lpstr>
      <vt:lpstr>虚存，cache，主存层次</vt:lpstr>
      <vt:lpstr>快表提高地址转换速度</vt:lpstr>
      <vt:lpstr>经快慢表实现内部地址转换</vt:lpstr>
      <vt:lpstr>TLB 命中</vt:lpstr>
      <vt:lpstr>TLB 缺失</vt:lpstr>
      <vt:lpstr>虚拟地址物理地址流程</vt:lpstr>
      <vt:lpstr>虚拟地址物理地址流程</vt:lpstr>
      <vt:lpstr>虚拟存储器载入过程</vt:lpstr>
      <vt:lpstr>存储保护的基本概念</vt:lpstr>
      <vt:lpstr>课后习题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cp:lastModifiedBy>
  <cp:revision>1988</cp:revision>
  <cp:lastPrinted>2019-09-24T12:30:12Z</cp:lastPrinted>
  <dcterms:created xsi:type="dcterms:W3CDTF">2018-05-09T10:41:00Z</dcterms:created>
  <dcterms:modified xsi:type="dcterms:W3CDTF">2021-11-02T13:11:30Z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